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3" r:id="rId4"/>
    <p:sldId id="258" r:id="rId5"/>
    <p:sldId id="256" r:id="rId6"/>
    <p:sldId id="267" r:id="rId7"/>
    <p:sldId id="291" r:id="rId8"/>
    <p:sldId id="292" r:id="rId9"/>
    <p:sldId id="293" r:id="rId10"/>
    <p:sldId id="259" r:id="rId11"/>
    <p:sldId id="262" r:id="rId12"/>
    <p:sldId id="271" r:id="rId13"/>
    <p:sldId id="324" r:id="rId14"/>
    <p:sldId id="317" r:id="rId15"/>
    <p:sldId id="261" r:id="rId16"/>
    <p:sldId id="281" r:id="rId17"/>
    <p:sldId id="272" r:id="rId18"/>
    <p:sldId id="273" r:id="rId19"/>
    <p:sldId id="282" r:id="rId20"/>
    <p:sldId id="274" r:id="rId21"/>
    <p:sldId id="318" r:id="rId22"/>
    <p:sldId id="322" r:id="rId23"/>
    <p:sldId id="312" r:id="rId24"/>
    <p:sldId id="319" r:id="rId25"/>
    <p:sldId id="276" r:id="rId26"/>
    <p:sldId id="277" r:id="rId27"/>
    <p:sldId id="278" r:id="rId28"/>
    <p:sldId id="279" r:id="rId29"/>
    <p:sldId id="280" r:id="rId30"/>
    <p:sldId id="320" r:id="rId31"/>
    <p:sldId id="301" r:id="rId32"/>
    <p:sldId id="315" r:id="rId33"/>
    <p:sldId id="323" r:id="rId34"/>
    <p:sldId id="296" r:id="rId35"/>
    <p:sldId id="298" r:id="rId36"/>
    <p:sldId id="299" r:id="rId37"/>
    <p:sldId id="302" r:id="rId38"/>
    <p:sldId id="303" r:id="rId39"/>
    <p:sldId id="304" r:id="rId40"/>
    <p:sldId id="305" r:id="rId41"/>
    <p:sldId id="306" r:id="rId42"/>
    <p:sldId id="316" r:id="rId43"/>
    <p:sldId id="321" r:id="rId44"/>
    <p:sldId id="283" r:id="rId45"/>
    <p:sldId id="284" r:id="rId46"/>
    <p:sldId id="285" r:id="rId47"/>
    <p:sldId id="286" r:id="rId48"/>
    <p:sldId id="287" r:id="rId49"/>
    <p:sldId id="288" r:id="rId50"/>
    <p:sldId id="290" r:id="rId51"/>
    <p:sldId id="325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80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7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08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e 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25820"/>
            <a:ext cx="8470502" cy="5382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362690" y="6497473"/>
            <a:ext cx="576064" cy="268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tabLst>
                <a:tab pos="1440000" algn="r"/>
              </a:tabLst>
            </a:pPr>
            <a:fld id="{52D49FE9-411A-421C-95F2-BCD663E375F5}" type="slidenum">
              <a:rPr lang="fr-FR" smtClean="0"/>
              <a:pPr>
                <a:tabLst>
                  <a:tab pos="1440000" algn="r"/>
                </a:tabLst>
              </a:pPr>
              <a:t>‹N°›</a:t>
            </a:fld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388" y="1557338"/>
            <a:ext cx="8785100" cy="46799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2152650" indent="-266700">
              <a:defRPr sz="2400" b="1">
                <a:solidFill>
                  <a:schemeClr val="tx1"/>
                </a:solidFill>
              </a:defRPr>
            </a:lvl2pPr>
            <a:lvl3pPr marL="2152650" indent="-266700">
              <a:defRPr sz="2400" i="1"/>
            </a:lvl3pPr>
            <a:lvl4pPr marL="2152650" indent="-266700">
              <a:defRPr sz="2400" i="1"/>
            </a:lvl4pPr>
            <a:lvl5pPr marL="2152650" indent="-266700">
              <a:defRPr sz="2400" i="1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8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31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66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39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9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6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4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83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87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D77AC-BB13-447F-86DF-59A34CD70315}" type="datetimeFigureOut">
              <a:rPr lang="fr-FR" smtClean="0"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76D6-0383-4AB0-9C0B-8EA166794B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8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362690" y="6505189"/>
            <a:ext cx="576064" cy="268139"/>
          </a:xfrm>
          <a:prstGeom prst="rect">
            <a:avLst/>
          </a:prstGeom>
        </p:spPr>
        <p:txBody>
          <a:bodyPr/>
          <a:lstStyle/>
          <a:p>
            <a:pPr>
              <a:tabLst>
                <a:tab pos="1440000" algn="r"/>
              </a:tabLst>
            </a:pPr>
            <a:fld id="{52D49FE9-411A-421C-95F2-BCD663E375F5}" type="slidenum">
              <a:rPr lang="fr-FR" smtClean="0"/>
              <a:pPr>
                <a:tabLst>
                  <a:tab pos="1440000" algn="r"/>
                </a:tabLst>
              </a:pPr>
              <a:t>1</a:t>
            </a:fld>
            <a:endParaRPr lang="fr-FR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547664" y="6487560"/>
            <a:ext cx="6696744" cy="323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>
                <a:solidFill>
                  <a:schemeClr val="tx1"/>
                </a:solidFill>
                <a:latin typeface="+mj-lt"/>
              </a:rPr>
              <a:t>L</a:t>
            </a:r>
            <a:r>
              <a:rPr lang="fr-FR" sz="1100" b="1" dirty="0" smtClean="0">
                <a:solidFill>
                  <a:srgbClr val="5BB4E5"/>
                </a:solidFill>
                <a:latin typeface="+mj-lt"/>
              </a:rPr>
              <a:t>aboratoire </a:t>
            </a:r>
            <a:r>
              <a:rPr lang="fr-FR" sz="1100" b="1" dirty="0" smtClean="0">
                <a:solidFill>
                  <a:schemeClr val="tx1"/>
                </a:solidFill>
                <a:latin typeface="+mj-lt"/>
              </a:rPr>
              <a:t>U</a:t>
            </a:r>
            <a:r>
              <a:rPr lang="fr-FR" sz="1100" b="1" dirty="0" smtClean="0">
                <a:solidFill>
                  <a:srgbClr val="5BB4E5"/>
                </a:solidFill>
                <a:latin typeface="+mj-lt"/>
              </a:rPr>
              <a:t>niversitaire de </a:t>
            </a:r>
            <a:r>
              <a:rPr lang="fr-FR" sz="1100" b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fr-FR" sz="1100" b="1" dirty="0" smtClean="0">
                <a:solidFill>
                  <a:srgbClr val="5BB4E5"/>
                </a:solidFill>
                <a:latin typeface="+mj-lt"/>
              </a:rPr>
              <a:t>echerche en </a:t>
            </a:r>
            <a:r>
              <a:rPr lang="fr-FR" sz="1100" b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fr-FR" sz="1100" b="1" dirty="0" smtClean="0">
                <a:solidFill>
                  <a:srgbClr val="5BB4E5"/>
                </a:solidFill>
                <a:latin typeface="+mj-lt"/>
              </a:rPr>
              <a:t>roduction </a:t>
            </a:r>
            <a:r>
              <a:rPr lang="fr-FR" sz="1100" b="1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fr-FR" sz="1100" b="1" dirty="0" smtClean="0">
                <a:solidFill>
                  <a:srgbClr val="5BB4E5"/>
                </a:solidFill>
                <a:latin typeface="+mj-lt"/>
              </a:rPr>
              <a:t>utomatisée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 smtClean="0">
                <a:solidFill>
                  <a:schemeClr val="tx1"/>
                </a:solidFill>
                <a:latin typeface="+mn-lt"/>
              </a:rPr>
              <a:t>61 </a:t>
            </a:r>
            <a:r>
              <a:rPr lang="fr-FR" sz="1000" dirty="0">
                <a:solidFill>
                  <a:schemeClr val="tx1"/>
                </a:solidFill>
                <a:latin typeface="+mn-lt"/>
              </a:rPr>
              <a:t>avenue du Président Wilson 94235 Cachan </a:t>
            </a:r>
            <a:r>
              <a:rPr lang="fr-FR" sz="1000" dirty="0" smtClean="0">
                <a:solidFill>
                  <a:schemeClr val="tx1"/>
                </a:solidFill>
                <a:latin typeface="+mn-lt"/>
              </a:rPr>
              <a:t>Cedex - France </a:t>
            </a:r>
            <a:r>
              <a:rPr lang="fr-FR" sz="1000" dirty="0">
                <a:solidFill>
                  <a:schemeClr val="tx1"/>
                </a:solidFill>
                <a:latin typeface="+mn-lt"/>
              </a:rPr>
              <a:t>- </a:t>
            </a:r>
            <a:r>
              <a:rPr lang="fr-FR" sz="1000" dirty="0" smtClean="0">
                <a:solidFill>
                  <a:schemeClr val="tx1"/>
                </a:solidFill>
                <a:latin typeface="+mn-lt"/>
              </a:rPr>
              <a:t>www.lurpa.ens-cachan.fr</a:t>
            </a:r>
            <a:endParaRPr lang="fr-FR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Picture 5" descr="C:\Users\Romain\Dropbox\Comm'Lurpa\Logo_ENSCachanEndoss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2" t="27079" b="16265"/>
          <a:stretch/>
        </p:blipFill>
        <p:spPr bwMode="auto">
          <a:xfrm>
            <a:off x="6322251" y="188640"/>
            <a:ext cx="263056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main\Dropbox\Comm'Lurpa\Logo_Lur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2150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0" y="6423197"/>
            <a:ext cx="4572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noProof="0" dirty="0"/>
          </a:p>
        </p:txBody>
      </p:sp>
      <p:sp>
        <p:nvSpPr>
          <p:cNvPr id="13" name="Rectangle 12"/>
          <p:cNvSpPr/>
          <p:nvPr/>
        </p:nvSpPr>
        <p:spPr>
          <a:xfrm>
            <a:off x="0" y="6426000"/>
            <a:ext cx="622804" cy="43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0" dirty="0">
              <a:solidFill>
                <a:schemeClr val="tx1"/>
              </a:solidFill>
            </a:endParaRPr>
          </a:p>
        </p:txBody>
      </p:sp>
      <p:pic>
        <p:nvPicPr>
          <p:cNvPr id="14" name="Picture 3" descr="C:\Users\Romain\Dropbox\Comm'Lurpa\Logo_Lur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7" y="6469143"/>
            <a:ext cx="72860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210422" y="1536901"/>
            <a:ext cx="6355703" cy="54796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2800" b="1" kern="1200" noProof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0A9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Tolérancement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0A9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des surfaces complexes et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2350A9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 en fabrication additive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2350A9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21" name="Sous-titre 1"/>
          <p:cNvSpPr txBox="1">
            <a:spLocks/>
          </p:cNvSpPr>
          <p:nvPr/>
        </p:nvSpPr>
        <p:spPr>
          <a:xfrm>
            <a:off x="251520" y="2629231"/>
            <a:ext cx="4484609" cy="27374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rgbClr val="5BB4E5"/>
              </a:buClr>
              <a:buFont typeface="Trebuchet MS" panose="020B0603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BB4E5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tx2"/>
              </a:buClr>
              <a:buSzPct val="100000"/>
              <a:buFont typeface="Trebuchet MS" panose="020B0603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B4E5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B0E5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Bernard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rgbClr val="5EB0E5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B0E5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ANSELMETTI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5EB0E5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2" name="Espace réservé du texte 2"/>
          <p:cNvSpPr txBox="1">
            <a:spLocks/>
          </p:cNvSpPr>
          <p:nvPr/>
        </p:nvSpPr>
        <p:spPr>
          <a:xfrm>
            <a:off x="217238" y="3931843"/>
            <a:ext cx="6336704" cy="13683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rgbClr val="5BB4E5"/>
              </a:buClr>
              <a:buFont typeface="Trebuchet MS" panose="020B0603020202020204" pitchFamily="34" charset="0"/>
              <a:buNone/>
              <a:defRPr sz="1800" b="0" kern="1200" baseline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BB4E5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48000" indent="-216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SzPct val="100000"/>
              <a:buFont typeface="Trebuchet MS" panose="020B0603020202020204" pitchFamily="34" charset="0"/>
              <a:buChar char="□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216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B4E5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0632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B4E5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0632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LURPA, 11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D0632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février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5D0632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D0632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2016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D0632">
                  <a:lumMod val="90000"/>
                  <a:lumOff val="1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217238" y="3279541"/>
            <a:ext cx="6348887" cy="850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Clr>
                <a:srgbClr val="5BB4E5"/>
              </a:buClr>
              <a:buFont typeface="Trebuchet MS" panose="020B0603020202020204" pitchFamily="34" charset="0"/>
              <a:buNone/>
              <a:defRPr sz="1800" b="0" i="1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5BB4E5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648000" indent="-216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SzPct val="100000"/>
              <a:buFont typeface="Trebuchet MS" panose="020B0603020202020204" pitchFamily="34" charset="0"/>
              <a:buChar char="□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8000" indent="-180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44000" indent="-216000" algn="l" defTabSz="914400" rtl="0" eaLnBrk="1" latinLnBrk="0" hangingPunct="1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□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B4E5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B0E5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LURPA, ENS Cachan,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EB0E5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Univ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B0E5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. Paris-Sud,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BB4E5"/>
              </a:buClr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EB0E5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Université Paris-Saclay, 94235 Cachan, France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2350A9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47" y="4865478"/>
            <a:ext cx="1417402" cy="141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4"/>
          <a:stretch/>
        </p:blipFill>
        <p:spPr bwMode="auto">
          <a:xfrm>
            <a:off x="3124333" y="4889729"/>
            <a:ext cx="1512346" cy="141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0" y="4865480"/>
            <a:ext cx="955877" cy="14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4"/>
          <a:stretch/>
        </p:blipFill>
        <p:spPr bwMode="auto">
          <a:xfrm>
            <a:off x="5190763" y="4473611"/>
            <a:ext cx="3236958" cy="18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396454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DECALAGE DU NOMINAL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Forme libre 4"/>
          <p:cNvSpPr/>
          <p:nvPr/>
        </p:nvSpPr>
        <p:spPr bwMode="auto">
          <a:xfrm rot="21259511">
            <a:off x="2053271" y="1391702"/>
            <a:ext cx="2338388" cy="903287"/>
          </a:xfrm>
          <a:custGeom>
            <a:avLst/>
            <a:gdLst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441265 w 2868672"/>
              <a:gd name="connsiteY8" fmla="*/ 445938 h 1109578"/>
              <a:gd name="connsiteX9" fmla="*/ 465082 w 2868672"/>
              <a:gd name="connsiteY9" fmla="*/ 631289 h 1109578"/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119989 w 2868672"/>
              <a:gd name="connsiteY8" fmla="*/ 445938 h 1109578"/>
              <a:gd name="connsiteX9" fmla="*/ 465082 w 2868672"/>
              <a:gd name="connsiteY9" fmla="*/ 631289 h 1109578"/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119989 w 2868672"/>
              <a:gd name="connsiteY8" fmla="*/ 445938 h 1109578"/>
              <a:gd name="connsiteX9" fmla="*/ 465082 w 2868672"/>
              <a:gd name="connsiteY9" fmla="*/ 631289 h 110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8672" h="1109578">
                <a:moveTo>
                  <a:pt x="465082" y="631289"/>
                </a:moveTo>
                <a:cubicBezTo>
                  <a:pt x="292088" y="670419"/>
                  <a:pt x="143806" y="723965"/>
                  <a:pt x="82022" y="680716"/>
                </a:cubicBezTo>
                <a:cubicBezTo>
                  <a:pt x="20238" y="637467"/>
                  <a:pt x="-72437" y="485067"/>
                  <a:pt x="94379" y="371797"/>
                </a:cubicBezTo>
                <a:cubicBezTo>
                  <a:pt x="261195" y="258527"/>
                  <a:pt x="736931" y="15510"/>
                  <a:pt x="1082920" y="1094"/>
                </a:cubicBezTo>
                <a:cubicBezTo>
                  <a:pt x="1428909" y="-13322"/>
                  <a:pt x="1877871" y="116424"/>
                  <a:pt x="2170314" y="285300"/>
                </a:cubicBezTo>
                <a:cubicBezTo>
                  <a:pt x="2462757" y="454176"/>
                  <a:pt x="2753141" y="886662"/>
                  <a:pt x="2837579" y="1014348"/>
                </a:cubicBezTo>
                <a:cubicBezTo>
                  <a:pt x="2922017" y="1142034"/>
                  <a:pt x="2823163" y="1127619"/>
                  <a:pt x="2676941" y="1051419"/>
                </a:cubicBezTo>
                <a:cubicBezTo>
                  <a:pt x="2530719" y="975219"/>
                  <a:pt x="2166195" y="658061"/>
                  <a:pt x="1960249" y="557148"/>
                </a:cubicBezTo>
                <a:cubicBezTo>
                  <a:pt x="1754303" y="456235"/>
                  <a:pt x="1420670" y="406808"/>
                  <a:pt x="1119989" y="445938"/>
                </a:cubicBezTo>
                <a:cubicBezTo>
                  <a:pt x="819308" y="485068"/>
                  <a:pt x="638077" y="592159"/>
                  <a:pt x="465082" y="631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cxnSp>
        <p:nvCxnSpPr>
          <p:cNvPr id="6" name="Connecteur droit avec flèche 180"/>
          <p:cNvCxnSpPr>
            <a:cxnSpLocks noChangeShapeType="1"/>
          </p:cNvCxnSpPr>
          <p:nvPr/>
        </p:nvCxnSpPr>
        <p:spPr bwMode="auto">
          <a:xfrm>
            <a:off x="2103951" y="1388964"/>
            <a:ext cx="246063" cy="24898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Ellipse 124"/>
          <p:cNvSpPr>
            <a:spLocks noChangeArrowheads="1"/>
          </p:cNvSpPr>
          <p:nvPr/>
        </p:nvSpPr>
        <p:spPr bwMode="auto">
          <a:xfrm>
            <a:off x="2034895" y="1319908"/>
            <a:ext cx="138112" cy="13811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924218" y="1388964"/>
            <a:ext cx="183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51"/>
          <p:cNvSpPr>
            <a:spLocks noChangeArrowheads="1"/>
          </p:cNvSpPr>
          <p:nvPr/>
        </p:nvSpPr>
        <p:spPr bwMode="auto">
          <a:xfrm>
            <a:off x="671342" y="1214278"/>
            <a:ext cx="125835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1600" dirty="0" smtClean="0">
                <a:latin typeface="Arial" charset="0"/>
              </a:rPr>
              <a:t>0,4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UZ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0,05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52"/>
          <p:cNvSpPr>
            <a:spLocks noChangeArrowheads="1"/>
          </p:cNvSpPr>
          <p:nvPr/>
        </p:nvSpPr>
        <p:spPr bwMode="auto">
          <a:xfrm>
            <a:off x="360192" y="1255553"/>
            <a:ext cx="1558452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12" name="Line 353"/>
          <p:cNvSpPr>
            <a:spLocks noChangeShapeType="1"/>
          </p:cNvSpPr>
          <p:nvPr/>
        </p:nvSpPr>
        <p:spPr bwMode="auto">
          <a:xfrm>
            <a:off x="684042" y="1249203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grpSp>
        <p:nvGrpSpPr>
          <p:cNvPr id="13" name="Group 354"/>
          <p:cNvGrpSpPr>
            <a:grpSpLocks/>
          </p:cNvGrpSpPr>
          <p:nvPr/>
        </p:nvGrpSpPr>
        <p:grpSpPr bwMode="auto">
          <a:xfrm>
            <a:off x="410992" y="1341278"/>
            <a:ext cx="231775" cy="115887"/>
            <a:chOff x="468" y="3046"/>
            <a:chExt cx="146" cy="73"/>
          </a:xfrm>
        </p:grpSpPr>
        <p:sp>
          <p:nvSpPr>
            <p:cNvPr id="14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798723" y="577945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(d)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479473" y="5787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8" name="Groupe 17"/>
          <p:cNvGrpSpPr/>
          <p:nvPr/>
        </p:nvGrpSpPr>
        <p:grpSpPr>
          <a:xfrm rot="694040">
            <a:off x="5074135" y="724701"/>
            <a:ext cx="2702327" cy="1507737"/>
            <a:chOff x="4803373" y="2566130"/>
            <a:chExt cx="2702327" cy="1507737"/>
          </a:xfrm>
        </p:grpSpPr>
        <p:sp>
          <p:nvSpPr>
            <p:cNvPr id="19" name="Forme libre 18"/>
            <p:cNvSpPr/>
            <p:nvPr/>
          </p:nvSpPr>
          <p:spPr>
            <a:xfrm>
              <a:off x="5133975" y="3247889"/>
              <a:ext cx="2371725" cy="638311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1725" h="638311">
                  <a:moveTo>
                    <a:pt x="0" y="638311"/>
                  </a:moveTo>
                  <a:cubicBezTo>
                    <a:pt x="278606" y="424792"/>
                    <a:pt x="557213" y="211273"/>
                    <a:pt x="952500" y="104911"/>
                  </a:cubicBezTo>
                  <a:cubicBezTo>
                    <a:pt x="1347787" y="-1451"/>
                    <a:pt x="1859756" y="-658"/>
                    <a:pt x="2371725" y="13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5019675" y="3081133"/>
              <a:ext cx="2486025" cy="638311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1725" h="638311">
                  <a:moveTo>
                    <a:pt x="0" y="638311"/>
                  </a:moveTo>
                  <a:cubicBezTo>
                    <a:pt x="278606" y="424792"/>
                    <a:pt x="557213" y="211273"/>
                    <a:pt x="952500" y="104911"/>
                  </a:cubicBezTo>
                  <a:cubicBezTo>
                    <a:pt x="1347787" y="-1451"/>
                    <a:pt x="1859756" y="-658"/>
                    <a:pt x="2371725" y="13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4803373" y="2701359"/>
              <a:ext cx="2702327" cy="686254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681" h="686254">
                  <a:moveTo>
                    <a:pt x="0" y="686254"/>
                  </a:moveTo>
                  <a:cubicBezTo>
                    <a:pt x="270476" y="425110"/>
                    <a:pt x="503009" y="219529"/>
                    <a:pt x="887456" y="105229"/>
                  </a:cubicBezTo>
                  <a:cubicBezTo>
                    <a:pt x="1271903" y="-9071"/>
                    <a:pt x="1794712" y="-340"/>
                    <a:pt x="2306681" y="45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5298673" y="3508863"/>
              <a:ext cx="2207027" cy="565004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681" h="686254">
                  <a:moveTo>
                    <a:pt x="0" y="686254"/>
                  </a:moveTo>
                  <a:cubicBezTo>
                    <a:pt x="270476" y="425110"/>
                    <a:pt x="503009" y="219529"/>
                    <a:pt x="887456" y="105229"/>
                  </a:cubicBezTo>
                  <a:cubicBezTo>
                    <a:pt x="1271903" y="-9071"/>
                    <a:pt x="1794712" y="-340"/>
                    <a:pt x="2306681" y="45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5303727" y="2860477"/>
              <a:ext cx="411273" cy="62688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6012579" y="3011658"/>
              <a:ext cx="31888" cy="17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 flipV="1">
              <a:off x="6071003" y="3341219"/>
              <a:ext cx="30614" cy="1827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6043179" y="3163337"/>
              <a:ext cx="27823" cy="19483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 rot="15505960">
              <a:off x="5591817" y="2866985"/>
              <a:ext cx="532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0,05</a:t>
              </a:r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6402849" y="2566130"/>
              <a:ext cx="31888" cy="17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 flipV="1">
              <a:off x="6479759" y="3099038"/>
              <a:ext cx="15307" cy="1067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6433449" y="2717809"/>
              <a:ext cx="48109" cy="4088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6797175" y="2945912"/>
              <a:ext cx="31888" cy="17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 flipV="1">
              <a:off x="6848367" y="3513675"/>
              <a:ext cx="15307" cy="1067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827775" y="3097591"/>
              <a:ext cx="24054" cy="4345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 rot="15821997">
              <a:off x="6087049" y="2781091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0,2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 rot="15821997">
              <a:off x="6435044" y="3161001"/>
              <a:ext cx="4331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0,2</a:t>
              </a:r>
            </a:p>
          </p:txBody>
        </p:sp>
      </p:grpSp>
      <p:sp>
        <p:nvSpPr>
          <p:cNvPr id="36" name="Accolade fermante 35"/>
          <p:cNvSpPr/>
          <p:nvPr/>
        </p:nvSpPr>
        <p:spPr>
          <a:xfrm rot="583400">
            <a:off x="7961265" y="1192747"/>
            <a:ext cx="177800" cy="797274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8151541" y="145708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645902" y="2160031"/>
            <a:ext cx="1874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: Surface nominale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: Zone de tolérance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1161316" y="1558857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Freeform 43"/>
          <p:cNvSpPr>
            <a:spLocks/>
          </p:cNvSpPr>
          <p:nvPr/>
        </p:nvSpPr>
        <p:spPr bwMode="auto">
          <a:xfrm>
            <a:off x="1084323" y="1558857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015266" y="1790632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1009710" y="1784282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</a:t>
            </a:r>
          </a:p>
        </p:txBody>
      </p:sp>
      <p:sp>
        <p:nvSpPr>
          <p:cNvPr id="43" name="Forme libre 42"/>
          <p:cNvSpPr/>
          <p:nvPr/>
        </p:nvSpPr>
        <p:spPr bwMode="auto">
          <a:xfrm rot="21259511">
            <a:off x="2035016" y="4335174"/>
            <a:ext cx="2338388" cy="903287"/>
          </a:xfrm>
          <a:custGeom>
            <a:avLst/>
            <a:gdLst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441265 w 2868672"/>
              <a:gd name="connsiteY8" fmla="*/ 445938 h 1109578"/>
              <a:gd name="connsiteX9" fmla="*/ 465082 w 2868672"/>
              <a:gd name="connsiteY9" fmla="*/ 631289 h 1109578"/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119989 w 2868672"/>
              <a:gd name="connsiteY8" fmla="*/ 445938 h 1109578"/>
              <a:gd name="connsiteX9" fmla="*/ 465082 w 2868672"/>
              <a:gd name="connsiteY9" fmla="*/ 631289 h 1109578"/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119989 w 2868672"/>
              <a:gd name="connsiteY8" fmla="*/ 445938 h 1109578"/>
              <a:gd name="connsiteX9" fmla="*/ 465082 w 2868672"/>
              <a:gd name="connsiteY9" fmla="*/ 631289 h 110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8672" h="1109578">
                <a:moveTo>
                  <a:pt x="465082" y="631289"/>
                </a:moveTo>
                <a:cubicBezTo>
                  <a:pt x="292088" y="670419"/>
                  <a:pt x="143806" y="723965"/>
                  <a:pt x="82022" y="680716"/>
                </a:cubicBezTo>
                <a:cubicBezTo>
                  <a:pt x="20238" y="637467"/>
                  <a:pt x="-72437" y="485067"/>
                  <a:pt x="94379" y="371797"/>
                </a:cubicBezTo>
                <a:cubicBezTo>
                  <a:pt x="261195" y="258527"/>
                  <a:pt x="736931" y="15510"/>
                  <a:pt x="1082920" y="1094"/>
                </a:cubicBezTo>
                <a:cubicBezTo>
                  <a:pt x="1428909" y="-13322"/>
                  <a:pt x="1877871" y="116424"/>
                  <a:pt x="2170314" y="285300"/>
                </a:cubicBezTo>
                <a:cubicBezTo>
                  <a:pt x="2462757" y="454176"/>
                  <a:pt x="2753141" y="886662"/>
                  <a:pt x="2837579" y="1014348"/>
                </a:cubicBezTo>
                <a:cubicBezTo>
                  <a:pt x="2922017" y="1142034"/>
                  <a:pt x="2823163" y="1127619"/>
                  <a:pt x="2676941" y="1051419"/>
                </a:cubicBezTo>
                <a:cubicBezTo>
                  <a:pt x="2530719" y="975219"/>
                  <a:pt x="2166195" y="658061"/>
                  <a:pt x="1960249" y="557148"/>
                </a:cubicBezTo>
                <a:cubicBezTo>
                  <a:pt x="1754303" y="456235"/>
                  <a:pt x="1420670" y="406808"/>
                  <a:pt x="1119989" y="445938"/>
                </a:cubicBezTo>
                <a:cubicBezTo>
                  <a:pt x="819308" y="485068"/>
                  <a:pt x="638077" y="592159"/>
                  <a:pt x="465082" y="631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44" name="Rectangle 351"/>
          <p:cNvSpPr>
            <a:spLocks noChangeArrowheads="1"/>
          </p:cNvSpPr>
          <p:nvPr/>
        </p:nvSpPr>
        <p:spPr bwMode="auto">
          <a:xfrm>
            <a:off x="825779" y="3990394"/>
            <a:ext cx="106734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charset="0"/>
              </a:rPr>
              <a:t>0,5    A  B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45" name="Rectangle 352"/>
          <p:cNvSpPr>
            <a:spLocks noChangeArrowheads="1"/>
          </p:cNvSpPr>
          <p:nvPr/>
        </p:nvSpPr>
        <p:spPr bwMode="auto">
          <a:xfrm>
            <a:off x="501929" y="4029288"/>
            <a:ext cx="139427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46" name="Line 353"/>
          <p:cNvSpPr>
            <a:spLocks noChangeShapeType="1"/>
          </p:cNvSpPr>
          <p:nvPr/>
        </p:nvSpPr>
        <p:spPr bwMode="auto">
          <a:xfrm>
            <a:off x="825779" y="4022938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grpSp>
        <p:nvGrpSpPr>
          <p:cNvPr id="47" name="Group 354"/>
          <p:cNvGrpSpPr>
            <a:grpSpLocks/>
          </p:cNvGrpSpPr>
          <p:nvPr/>
        </p:nvGrpSpPr>
        <p:grpSpPr bwMode="auto">
          <a:xfrm>
            <a:off x="552729" y="4115013"/>
            <a:ext cx="231775" cy="115887"/>
            <a:chOff x="468" y="3046"/>
            <a:chExt cx="146" cy="73"/>
          </a:xfrm>
        </p:grpSpPr>
        <p:sp>
          <p:nvSpPr>
            <p:cNvPr id="48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50" name="Connecteur droit avec flèche 180"/>
          <p:cNvCxnSpPr>
            <a:cxnSpLocks noChangeShapeType="1"/>
          </p:cNvCxnSpPr>
          <p:nvPr/>
        </p:nvCxnSpPr>
        <p:spPr bwMode="auto">
          <a:xfrm>
            <a:off x="2085696" y="4332436"/>
            <a:ext cx="246063" cy="24898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Ellipse 124"/>
          <p:cNvSpPr>
            <a:spLocks noChangeArrowheads="1"/>
          </p:cNvSpPr>
          <p:nvPr/>
        </p:nvSpPr>
        <p:spPr bwMode="auto">
          <a:xfrm>
            <a:off x="2016640" y="4263380"/>
            <a:ext cx="138112" cy="13811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>
            <a:off x="1905963" y="4332436"/>
            <a:ext cx="183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351"/>
          <p:cNvSpPr>
            <a:spLocks noChangeArrowheads="1"/>
          </p:cNvSpPr>
          <p:nvPr/>
        </p:nvSpPr>
        <p:spPr bwMode="auto">
          <a:xfrm>
            <a:off x="813079" y="4291100"/>
            <a:ext cx="81432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charset="0"/>
              </a:rPr>
              <a:t>0,2 OZ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55" name="Rectangle 352"/>
          <p:cNvSpPr>
            <a:spLocks noChangeArrowheads="1"/>
          </p:cNvSpPr>
          <p:nvPr/>
        </p:nvSpPr>
        <p:spPr bwMode="auto">
          <a:xfrm>
            <a:off x="501929" y="4332375"/>
            <a:ext cx="1119189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56" name="Line 353"/>
          <p:cNvSpPr>
            <a:spLocks noChangeShapeType="1"/>
          </p:cNvSpPr>
          <p:nvPr/>
        </p:nvSpPr>
        <p:spPr bwMode="auto">
          <a:xfrm>
            <a:off x="825779" y="4326025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grpSp>
        <p:nvGrpSpPr>
          <p:cNvPr id="57" name="Group 354"/>
          <p:cNvGrpSpPr>
            <a:grpSpLocks/>
          </p:cNvGrpSpPr>
          <p:nvPr/>
        </p:nvGrpSpPr>
        <p:grpSpPr bwMode="auto">
          <a:xfrm>
            <a:off x="552729" y="4418100"/>
            <a:ext cx="231775" cy="115887"/>
            <a:chOff x="468" y="3046"/>
            <a:chExt cx="146" cy="73"/>
          </a:xfrm>
        </p:grpSpPr>
        <p:sp>
          <p:nvSpPr>
            <p:cNvPr id="58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4627438" y="3534423"/>
            <a:ext cx="388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(b)</a:t>
            </a:r>
            <a:endParaRPr lang="fr-FR" sz="1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5308188" y="35222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62" name="Groupe 61"/>
          <p:cNvGrpSpPr/>
          <p:nvPr/>
        </p:nvGrpSpPr>
        <p:grpSpPr>
          <a:xfrm rot="694040">
            <a:off x="4902850" y="3668173"/>
            <a:ext cx="2702327" cy="1507737"/>
            <a:chOff x="4803373" y="2566130"/>
            <a:chExt cx="2702327" cy="1507737"/>
          </a:xfrm>
        </p:grpSpPr>
        <p:sp>
          <p:nvSpPr>
            <p:cNvPr id="63" name="Forme libre 62"/>
            <p:cNvSpPr/>
            <p:nvPr/>
          </p:nvSpPr>
          <p:spPr>
            <a:xfrm>
              <a:off x="5133975" y="3247889"/>
              <a:ext cx="2371725" cy="638311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1725" h="638311">
                  <a:moveTo>
                    <a:pt x="0" y="638311"/>
                  </a:moveTo>
                  <a:cubicBezTo>
                    <a:pt x="278606" y="424792"/>
                    <a:pt x="557213" y="211273"/>
                    <a:pt x="952500" y="104911"/>
                  </a:cubicBezTo>
                  <a:cubicBezTo>
                    <a:pt x="1347787" y="-1451"/>
                    <a:pt x="1859756" y="-658"/>
                    <a:pt x="2371725" y="13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Forme libre 63"/>
            <p:cNvSpPr/>
            <p:nvPr/>
          </p:nvSpPr>
          <p:spPr>
            <a:xfrm>
              <a:off x="5019675" y="3081133"/>
              <a:ext cx="2486025" cy="638311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1725" h="638311">
                  <a:moveTo>
                    <a:pt x="0" y="638311"/>
                  </a:moveTo>
                  <a:cubicBezTo>
                    <a:pt x="278606" y="424792"/>
                    <a:pt x="557213" y="211273"/>
                    <a:pt x="952500" y="104911"/>
                  </a:cubicBezTo>
                  <a:cubicBezTo>
                    <a:pt x="1347787" y="-1451"/>
                    <a:pt x="1859756" y="-658"/>
                    <a:pt x="2371725" y="136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4803373" y="2701359"/>
              <a:ext cx="2702327" cy="686254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681" h="686254">
                  <a:moveTo>
                    <a:pt x="0" y="686254"/>
                  </a:moveTo>
                  <a:cubicBezTo>
                    <a:pt x="270476" y="425110"/>
                    <a:pt x="503009" y="219529"/>
                    <a:pt x="887456" y="105229"/>
                  </a:cubicBezTo>
                  <a:cubicBezTo>
                    <a:pt x="1271903" y="-9071"/>
                    <a:pt x="1794712" y="-340"/>
                    <a:pt x="2306681" y="45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Forme libre 65"/>
            <p:cNvSpPr/>
            <p:nvPr/>
          </p:nvSpPr>
          <p:spPr>
            <a:xfrm>
              <a:off x="5298673" y="3508863"/>
              <a:ext cx="2207027" cy="565004"/>
            </a:xfrm>
            <a:custGeom>
              <a:avLst/>
              <a:gdLst>
                <a:gd name="connsiteX0" fmla="*/ 0 w 2371725"/>
                <a:gd name="connsiteY0" fmla="*/ 638311 h 638311"/>
                <a:gd name="connsiteX1" fmla="*/ 952500 w 2371725"/>
                <a:gd name="connsiteY1" fmla="*/ 104911 h 638311"/>
                <a:gd name="connsiteX2" fmla="*/ 2371725 w 2371725"/>
                <a:gd name="connsiteY2" fmla="*/ 136 h 638311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  <a:gd name="connsiteX0" fmla="*/ 0 w 2306681"/>
                <a:gd name="connsiteY0" fmla="*/ 686254 h 686254"/>
                <a:gd name="connsiteX1" fmla="*/ 887456 w 2306681"/>
                <a:gd name="connsiteY1" fmla="*/ 105229 h 686254"/>
                <a:gd name="connsiteX2" fmla="*/ 2306681 w 2306681"/>
                <a:gd name="connsiteY2" fmla="*/ 454 h 68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681" h="686254">
                  <a:moveTo>
                    <a:pt x="0" y="686254"/>
                  </a:moveTo>
                  <a:cubicBezTo>
                    <a:pt x="270476" y="425110"/>
                    <a:pt x="503009" y="219529"/>
                    <a:pt x="887456" y="105229"/>
                  </a:cubicBezTo>
                  <a:cubicBezTo>
                    <a:pt x="1271903" y="-9071"/>
                    <a:pt x="1794712" y="-340"/>
                    <a:pt x="2306681" y="454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5303727" y="2860477"/>
              <a:ext cx="411273" cy="62688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>
              <a:off x="6012579" y="3011658"/>
              <a:ext cx="31888" cy="17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avec flèche 68"/>
            <p:cNvCxnSpPr/>
            <p:nvPr/>
          </p:nvCxnSpPr>
          <p:spPr>
            <a:xfrm flipH="1" flipV="1">
              <a:off x="6071003" y="3341219"/>
              <a:ext cx="30614" cy="1827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6043179" y="3163337"/>
              <a:ext cx="27823" cy="194839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ZoneTexte 70"/>
            <p:cNvSpPr txBox="1"/>
            <p:nvPr/>
          </p:nvSpPr>
          <p:spPr>
            <a:xfrm rot="16200000">
              <a:off x="5716366" y="2936125"/>
              <a:ext cx="2728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</a:p>
          </p:txBody>
        </p:sp>
        <p:cxnSp>
          <p:nvCxnSpPr>
            <p:cNvPr id="72" name="Connecteur droit avec flèche 71"/>
            <p:cNvCxnSpPr/>
            <p:nvPr/>
          </p:nvCxnSpPr>
          <p:spPr>
            <a:xfrm>
              <a:off x="6402849" y="2566130"/>
              <a:ext cx="31888" cy="17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72"/>
            <p:cNvCxnSpPr/>
            <p:nvPr/>
          </p:nvCxnSpPr>
          <p:spPr>
            <a:xfrm flipH="1" flipV="1">
              <a:off x="6479759" y="3099038"/>
              <a:ext cx="15307" cy="1067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6433449" y="2717809"/>
              <a:ext cx="48109" cy="40889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avec flèche 74"/>
            <p:cNvCxnSpPr/>
            <p:nvPr/>
          </p:nvCxnSpPr>
          <p:spPr>
            <a:xfrm>
              <a:off x="6797175" y="2945912"/>
              <a:ext cx="31888" cy="1704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flipH="1" flipV="1">
              <a:off x="6848367" y="3513675"/>
              <a:ext cx="15307" cy="1067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6827775" y="3097591"/>
              <a:ext cx="24054" cy="434598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 rot="15821997">
              <a:off x="6111896" y="2781091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t/2</a:t>
              </a:r>
            </a:p>
          </p:txBody>
        </p:sp>
        <p:sp>
          <p:nvSpPr>
            <p:cNvPr id="79" name="ZoneTexte 78"/>
            <p:cNvSpPr txBox="1"/>
            <p:nvPr/>
          </p:nvSpPr>
          <p:spPr>
            <a:xfrm rot="15821997">
              <a:off x="6459891" y="3161001"/>
              <a:ext cx="3834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t/2</a:t>
              </a:r>
            </a:p>
          </p:txBody>
        </p:sp>
      </p:grpSp>
      <p:sp>
        <p:nvSpPr>
          <p:cNvPr id="80" name="Accolade fermante 79"/>
          <p:cNvSpPr/>
          <p:nvPr/>
        </p:nvSpPr>
        <p:spPr>
          <a:xfrm rot="583400">
            <a:off x="7789980" y="4136219"/>
            <a:ext cx="177800" cy="797274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>
            <a:off x="7980256" y="44005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474617" y="5103503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: surface nominale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: zone de tolérance</a:t>
            </a:r>
          </a:p>
        </p:txBody>
      </p:sp>
      <p:sp>
        <p:nvSpPr>
          <p:cNvPr id="83" name="Line 353"/>
          <p:cNvSpPr>
            <a:spLocks noChangeShapeType="1"/>
          </p:cNvSpPr>
          <p:nvPr/>
        </p:nvSpPr>
        <p:spPr bwMode="auto">
          <a:xfrm>
            <a:off x="1302279" y="4024863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84" name="Line 353"/>
          <p:cNvSpPr>
            <a:spLocks noChangeShapeType="1"/>
          </p:cNvSpPr>
          <p:nvPr/>
        </p:nvSpPr>
        <p:spPr bwMode="auto">
          <a:xfrm>
            <a:off x="1605154" y="4026788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44440" y="616562"/>
            <a:ext cx="222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Décalage imposé (UZ)</a:t>
            </a:r>
            <a:endParaRPr lang="fr-FR" u="sng" dirty="0"/>
          </a:p>
        </p:txBody>
      </p:sp>
      <p:sp>
        <p:nvSpPr>
          <p:cNvPr id="86" name="ZoneTexte 85"/>
          <p:cNvSpPr txBox="1"/>
          <p:nvPr/>
        </p:nvSpPr>
        <p:spPr>
          <a:xfrm>
            <a:off x="182490" y="3333551"/>
            <a:ext cx="19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Décalage libre (OZ)</a:t>
            </a:r>
            <a:endParaRPr lang="fr-FR" u="sng" dirty="0"/>
          </a:p>
        </p:txBody>
      </p:sp>
      <p:sp>
        <p:nvSpPr>
          <p:cNvPr id="87" name="ZoneTexte 86"/>
          <p:cNvSpPr txBox="1"/>
          <p:nvPr/>
        </p:nvSpPr>
        <p:spPr>
          <a:xfrm>
            <a:off x="501929" y="5442057"/>
            <a:ext cx="27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(défaut de forme apparent)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4462681" y="112841"/>
            <a:ext cx="341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Important en fabrication additive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54628" y="963168"/>
            <a:ext cx="55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392393" y="3698311"/>
            <a:ext cx="55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6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5183278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ZONE DE TOLERANCE VARIABLE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Forme libre 4"/>
          <p:cNvSpPr/>
          <p:nvPr/>
        </p:nvSpPr>
        <p:spPr bwMode="auto">
          <a:xfrm>
            <a:off x="1438300" y="3557588"/>
            <a:ext cx="1711325" cy="1414462"/>
          </a:xfrm>
          <a:custGeom>
            <a:avLst/>
            <a:gdLst>
              <a:gd name="connsiteX0" fmla="*/ 2607468 w 3468687"/>
              <a:gd name="connsiteY0" fmla="*/ 1024731 h 2862263"/>
              <a:gd name="connsiteX1" fmla="*/ 2836068 w 3468687"/>
              <a:gd name="connsiteY1" fmla="*/ 1429544 h 2862263"/>
              <a:gd name="connsiteX2" fmla="*/ 3136106 w 3468687"/>
              <a:gd name="connsiteY2" fmla="*/ 2086769 h 2862263"/>
              <a:gd name="connsiteX3" fmla="*/ 3421856 w 3468687"/>
              <a:gd name="connsiteY3" fmla="*/ 2753519 h 2862263"/>
              <a:gd name="connsiteX4" fmla="*/ 3417093 w 3468687"/>
              <a:gd name="connsiteY4" fmla="*/ 2739231 h 2862263"/>
              <a:gd name="connsiteX5" fmla="*/ 3440906 w 3468687"/>
              <a:gd name="connsiteY5" fmla="*/ 2791619 h 2862263"/>
              <a:gd name="connsiteX6" fmla="*/ 3440906 w 3468687"/>
              <a:gd name="connsiteY6" fmla="*/ 2805906 h 2862263"/>
              <a:gd name="connsiteX7" fmla="*/ 3421856 w 3468687"/>
              <a:gd name="connsiteY7" fmla="*/ 2815431 h 2862263"/>
              <a:gd name="connsiteX8" fmla="*/ 3388518 w 3468687"/>
              <a:gd name="connsiteY8" fmla="*/ 2805906 h 2862263"/>
              <a:gd name="connsiteX9" fmla="*/ 3364706 w 3468687"/>
              <a:gd name="connsiteY9" fmla="*/ 2763044 h 2862263"/>
              <a:gd name="connsiteX10" fmla="*/ 3340893 w 3468687"/>
              <a:gd name="connsiteY10" fmla="*/ 2705894 h 2862263"/>
              <a:gd name="connsiteX11" fmla="*/ 3307556 w 3468687"/>
              <a:gd name="connsiteY11" fmla="*/ 2634456 h 2862263"/>
              <a:gd name="connsiteX12" fmla="*/ 3198018 w 3468687"/>
              <a:gd name="connsiteY12" fmla="*/ 2424906 h 2862263"/>
              <a:gd name="connsiteX13" fmla="*/ 2840831 w 3468687"/>
              <a:gd name="connsiteY13" fmla="*/ 1753394 h 2862263"/>
              <a:gd name="connsiteX14" fmla="*/ 2559843 w 3468687"/>
              <a:gd name="connsiteY14" fmla="*/ 1320006 h 2862263"/>
              <a:gd name="connsiteX15" fmla="*/ 2197893 w 3468687"/>
              <a:gd name="connsiteY15" fmla="*/ 867569 h 2862263"/>
              <a:gd name="connsiteX16" fmla="*/ 1816893 w 3468687"/>
              <a:gd name="connsiteY16" fmla="*/ 567531 h 2862263"/>
              <a:gd name="connsiteX17" fmla="*/ 1483518 w 3468687"/>
              <a:gd name="connsiteY17" fmla="*/ 419894 h 2862263"/>
              <a:gd name="connsiteX18" fmla="*/ 1050131 w 3468687"/>
              <a:gd name="connsiteY18" fmla="*/ 391319 h 2862263"/>
              <a:gd name="connsiteX19" fmla="*/ 754856 w 3468687"/>
              <a:gd name="connsiteY19" fmla="*/ 467519 h 2862263"/>
              <a:gd name="connsiteX20" fmla="*/ 440531 w 3468687"/>
              <a:gd name="connsiteY20" fmla="*/ 634206 h 2862263"/>
              <a:gd name="connsiteX21" fmla="*/ 259556 w 3468687"/>
              <a:gd name="connsiteY21" fmla="*/ 781844 h 2862263"/>
              <a:gd name="connsiteX22" fmla="*/ 150018 w 3468687"/>
              <a:gd name="connsiteY22" fmla="*/ 877094 h 2862263"/>
              <a:gd name="connsiteX23" fmla="*/ 73818 w 3468687"/>
              <a:gd name="connsiteY23" fmla="*/ 919956 h 2862263"/>
              <a:gd name="connsiteX24" fmla="*/ 30956 w 3468687"/>
              <a:gd name="connsiteY24" fmla="*/ 900906 h 2862263"/>
              <a:gd name="connsiteX25" fmla="*/ 2381 w 3468687"/>
              <a:gd name="connsiteY25" fmla="*/ 824706 h 2862263"/>
              <a:gd name="connsiteX26" fmla="*/ 45243 w 3468687"/>
              <a:gd name="connsiteY26" fmla="*/ 677069 h 2862263"/>
              <a:gd name="connsiteX27" fmla="*/ 173831 w 3468687"/>
              <a:gd name="connsiteY27" fmla="*/ 486569 h 2862263"/>
              <a:gd name="connsiteX28" fmla="*/ 330993 w 3468687"/>
              <a:gd name="connsiteY28" fmla="*/ 315119 h 2862263"/>
              <a:gd name="connsiteX29" fmla="*/ 602456 w 3468687"/>
              <a:gd name="connsiteY29" fmla="*/ 143669 h 2862263"/>
              <a:gd name="connsiteX30" fmla="*/ 1002506 w 3468687"/>
              <a:gd name="connsiteY30" fmla="*/ 19844 h 2862263"/>
              <a:gd name="connsiteX31" fmla="*/ 1354931 w 3468687"/>
              <a:gd name="connsiteY31" fmla="*/ 24606 h 2862263"/>
              <a:gd name="connsiteX32" fmla="*/ 1654968 w 3468687"/>
              <a:gd name="connsiteY32" fmla="*/ 110331 h 2862263"/>
              <a:gd name="connsiteX33" fmla="*/ 2050256 w 3468687"/>
              <a:gd name="connsiteY33" fmla="*/ 348456 h 2862263"/>
              <a:gd name="connsiteX34" fmla="*/ 2283618 w 3468687"/>
              <a:gd name="connsiteY34" fmla="*/ 577056 h 2862263"/>
              <a:gd name="connsiteX35" fmla="*/ 2497931 w 3468687"/>
              <a:gd name="connsiteY35" fmla="*/ 853281 h 2862263"/>
              <a:gd name="connsiteX36" fmla="*/ 2607468 w 3468687"/>
              <a:gd name="connsiteY36" fmla="*/ 1024731 h 2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68687" h="2862263">
                <a:moveTo>
                  <a:pt x="2607468" y="1024731"/>
                </a:moveTo>
                <a:cubicBezTo>
                  <a:pt x="2663824" y="1120775"/>
                  <a:pt x="2747962" y="1252538"/>
                  <a:pt x="2836068" y="1429544"/>
                </a:cubicBezTo>
                <a:cubicBezTo>
                  <a:pt x="2924174" y="1606550"/>
                  <a:pt x="3038475" y="1866107"/>
                  <a:pt x="3136106" y="2086769"/>
                </a:cubicBezTo>
                <a:cubicBezTo>
                  <a:pt x="3233737" y="2307431"/>
                  <a:pt x="3375025" y="2644775"/>
                  <a:pt x="3421856" y="2753519"/>
                </a:cubicBezTo>
                <a:cubicBezTo>
                  <a:pt x="3468687" y="2862263"/>
                  <a:pt x="3413918" y="2732881"/>
                  <a:pt x="3417093" y="2739231"/>
                </a:cubicBezTo>
                <a:cubicBezTo>
                  <a:pt x="3420268" y="2745581"/>
                  <a:pt x="3436937" y="2780507"/>
                  <a:pt x="3440906" y="2791619"/>
                </a:cubicBezTo>
                <a:cubicBezTo>
                  <a:pt x="3444875" y="2802731"/>
                  <a:pt x="3444081" y="2801937"/>
                  <a:pt x="3440906" y="2805906"/>
                </a:cubicBezTo>
                <a:cubicBezTo>
                  <a:pt x="3437731" y="2809875"/>
                  <a:pt x="3430587" y="2815431"/>
                  <a:pt x="3421856" y="2815431"/>
                </a:cubicBezTo>
                <a:cubicBezTo>
                  <a:pt x="3413125" y="2815431"/>
                  <a:pt x="3398043" y="2814637"/>
                  <a:pt x="3388518" y="2805906"/>
                </a:cubicBezTo>
                <a:cubicBezTo>
                  <a:pt x="3378993" y="2797175"/>
                  <a:pt x="3372643" y="2779713"/>
                  <a:pt x="3364706" y="2763044"/>
                </a:cubicBezTo>
                <a:cubicBezTo>
                  <a:pt x="3356769" y="2746375"/>
                  <a:pt x="3350418" y="2727325"/>
                  <a:pt x="3340893" y="2705894"/>
                </a:cubicBezTo>
                <a:cubicBezTo>
                  <a:pt x="3331368" y="2684463"/>
                  <a:pt x="3331369" y="2681287"/>
                  <a:pt x="3307556" y="2634456"/>
                </a:cubicBezTo>
                <a:cubicBezTo>
                  <a:pt x="3283744" y="2587625"/>
                  <a:pt x="3198018" y="2424906"/>
                  <a:pt x="3198018" y="2424906"/>
                </a:cubicBezTo>
                <a:cubicBezTo>
                  <a:pt x="3120231" y="2278063"/>
                  <a:pt x="2947193" y="1937544"/>
                  <a:pt x="2840831" y="1753394"/>
                </a:cubicBezTo>
                <a:cubicBezTo>
                  <a:pt x="2734469" y="1569244"/>
                  <a:pt x="2666999" y="1467644"/>
                  <a:pt x="2559843" y="1320006"/>
                </a:cubicBezTo>
                <a:cubicBezTo>
                  <a:pt x="2452687" y="1172369"/>
                  <a:pt x="2321718" y="992981"/>
                  <a:pt x="2197893" y="867569"/>
                </a:cubicBezTo>
                <a:cubicBezTo>
                  <a:pt x="2074068" y="742157"/>
                  <a:pt x="1935955" y="642143"/>
                  <a:pt x="1816893" y="567531"/>
                </a:cubicBezTo>
                <a:cubicBezTo>
                  <a:pt x="1697831" y="492919"/>
                  <a:pt x="1611312" y="449263"/>
                  <a:pt x="1483518" y="419894"/>
                </a:cubicBezTo>
                <a:cubicBezTo>
                  <a:pt x="1355724" y="390525"/>
                  <a:pt x="1171575" y="383382"/>
                  <a:pt x="1050131" y="391319"/>
                </a:cubicBezTo>
                <a:cubicBezTo>
                  <a:pt x="928687" y="399256"/>
                  <a:pt x="856456" y="427038"/>
                  <a:pt x="754856" y="467519"/>
                </a:cubicBezTo>
                <a:cubicBezTo>
                  <a:pt x="653256" y="508000"/>
                  <a:pt x="523081" y="581819"/>
                  <a:pt x="440531" y="634206"/>
                </a:cubicBezTo>
                <a:cubicBezTo>
                  <a:pt x="357981" y="686593"/>
                  <a:pt x="307975" y="741363"/>
                  <a:pt x="259556" y="781844"/>
                </a:cubicBezTo>
                <a:cubicBezTo>
                  <a:pt x="211137" y="822325"/>
                  <a:pt x="180974" y="854075"/>
                  <a:pt x="150018" y="877094"/>
                </a:cubicBezTo>
                <a:cubicBezTo>
                  <a:pt x="119062" y="900113"/>
                  <a:pt x="93662" y="915987"/>
                  <a:pt x="73818" y="919956"/>
                </a:cubicBezTo>
                <a:cubicBezTo>
                  <a:pt x="53974" y="923925"/>
                  <a:pt x="42862" y="916781"/>
                  <a:pt x="30956" y="900906"/>
                </a:cubicBezTo>
                <a:cubicBezTo>
                  <a:pt x="19050" y="885031"/>
                  <a:pt x="0" y="862012"/>
                  <a:pt x="2381" y="824706"/>
                </a:cubicBezTo>
                <a:cubicBezTo>
                  <a:pt x="4762" y="787400"/>
                  <a:pt x="16668" y="733425"/>
                  <a:pt x="45243" y="677069"/>
                </a:cubicBezTo>
                <a:cubicBezTo>
                  <a:pt x="73818" y="620713"/>
                  <a:pt x="126206" y="546894"/>
                  <a:pt x="173831" y="486569"/>
                </a:cubicBezTo>
                <a:cubicBezTo>
                  <a:pt x="221456" y="426244"/>
                  <a:pt x="259556" y="372269"/>
                  <a:pt x="330993" y="315119"/>
                </a:cubicBezTo>
                <a:cubicBezTo>
                  <a:pt x="402430" y="257969"/>
                  <a:pt x="490537" y="192882"/>
                  <a:pt x="602456" y="143669"/>
                </a:cubicBezTo>
                <a:cubicBezTo>
                  <a:pt x="714375" y="94456"/>
                  <a:pt x="877094" y="39688"/>
                  <a:pt x="1002506" y="19844"/>
                </a:cubicBezTo>
                <a:cubicBezTo>
                  <a:pt x="1127918" y="0"/>
                  <a:pt x="1246187" y="9525"/>
                  <a:pt x="1354931" y="24606"/>
                </a:cubicBezTo>
                <a:cubicBezTo>
                  <a:pt x="1463675" y="39687"/>
                  <a:pt x="1539081" y="56356"/>
                  <a:pt x="1654968" y="110331"/>
                </a:cubicBezTo>
                <a:cubicBezTo>
                  <a:pt x="1770855" y="164306"/>
                  <a:pt x="1945481" y="270669"/>
                  <a:pt x="2050256" y="348456"/>
                </a:cubicBezTo>
                <a:cubicBezTo>
                  <a:pt x="2155031" y="426244"/>
                  <a:pt x="2209006" y="492919"/>
                  <a:pt x="2283618" y="577056"/>
                </a:cubicBezTo>
                <a:cubicBezTo>
                  <a:pt x="2358231" y="661194"/>
                  <a:pt x="2444750" y="779462"/>
                  <a:pt x="2497931" y="853281"/>
                </a:cubicBezTo>
                <a:cubicBezTo>
                  <a:pt x="2551112" y="927100"/>
                  <a:pt x="2551112" y="928687"/>
                  <a:pt x="2607468" y="1024731"/>
                </a:cubicBezTo>
                <a:close/>
              </a:path>
            </a:pathLst>
          </a:custGeom>
          <a:noFill/>
          <a:ln w="25400" cap="flat" cmpd="sng" algn="ctr">
            <a:solidFill>
              <a:srgbClr val="E1980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6" name="Groupe 61"/>
          <p:cNvGrpSpPr>
            <a:grpSpLocks/>
          </p:cNvGrpSpPr>
          <p:nvPr/>
        </p:nvGrpSpPr>
        <p:grpSpPr bwMode="auto">
          <a:xfrm>
            <a:off x="1358925" y="3924300"/>
            <a:ext cx="157163" cy="144463"/>
            <a:chOff x="2487960" y="912912"/>
            <a:chExt cx="216024" cy="216024"/>
          </a:xfrm>
        </p:grpSpPr>
        <p:cxnSp>
          <p:nvCxnSpPr>
            <p:cNvPr id="7" name="Connecteur droit 164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Connecteur droit 165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" name="ZoneTexte 160"/>
          <p:cNvSpPr txBox="1"/>
          <p:nvPr/>
        </p:nvSpPr>
        <p:spPr bwMode="auto">
          <a:xfrm>
            <a:off x="2046313" y="3190875"/>
            <a:ext cx="3238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Q</a:t>
            </a:r>
          </a:p>
        </p:txBody>
      </p:sp>
      <p:grpSp>
        <p:nvGrpSpPr>
          <p:cNvPr id="10" name="Groupe 61"/>
          <p:cNvGrpSpPr>
            <a:grpSpLocks/>
          </p:cNvGrpSpPr>
          <p:nvPr/>
        </p:nvGrpSpPr>
        <p:grpSpPr bwMode="auto">
          <a:xfrm>
            <a:off x="2957538" y="4498975"/>
            <a:ext cx="153987" cy="146050"/>
            <a:chOff x="2487960" y="912912"/>
            <a:chExt cx="216024" cy="216024"/>
          </a:xfrm>
        </p:grpSpPr>
        <p:cxnSp>
          <p:nvCxnSpPr>
            <p:cNvPr id="11" name="Connecteur droit 168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Connecteur droit 169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ZoneTexte 12"/>
          <p:cNvSpPr txBox="1"/>
          <p:nvPr/>
        </p:nvSpPr>
        <p:spPr bwMode="auto">
          <a:xfrm>
            <a:off x="2540025" y="4606925"/>
            <a:ext cx="2936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T</a:t>
            </a:r>
          </a:p>
        </p:txBody>
      </p:sp>
      <p:grpSp>
        <p:nvGrpSpPr>
          <p:cNvPr id="14" name="Groupe 61"/>
          <p:cNvGrpSpPr>
            <a:grpSpLocks/>
          </p:cNvGrpSpPr>
          <p:nvPr/>
        </p:nvGrpSpPr>
        <p:grpSpPr bwMode="auto">
          <a:xfrm>
            <a:off x="2844825" y="4598988"/>
            <a:ext cx="157163" cy="146050"/>
            <a:chOff x="2487960" y="912912"/>
            <a:chExt cx="216024" cy="216024"/>
          </a:xfrm>
        </p:grpSpPr>
        <p:cxnSp>
          <p:nvCxnSpPr>
            <p:cNvPr id="15" name="Connecteur droit 176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necteur droit 177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ZoneTexte 16"/>
          <p:cNvSpPr txBox="1"/>
          <p:nvPr/>
        </p:nvSpPr>
        <p:spPr bwMode="auto">
          <a:xfrm>
            <a:off x="2992463" y="4222750"/>
            <a:ext cx="3127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</a:t>
            </a:r>
          </a:p>
        </p:txBody>
      </p:sp>
      <p:sp>
        <p:nvSpPr>
          <p:cNvPr id="18" name="ZoneTexte 17"/>
          <p:cNvSpPr txBox="1"/>
          <p:nvPr/>
        </p:nvSpPr>
        <p:spPr bwMode="auto">
          <a:xfrm>
            <a:off x="1123975" y="4016375"/>
            <a:ext cx="314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R</a:t>
            </a:r>
          </a:p>
        </p:txBody>
      </p:sp>
      <p:sp>
        <p:nvSpPr>
          <p:cNvPr id="19" name="ZoneTexte 18"/>
          <p:cNvSpPr txBox="1"/>
          <p:nvPr/>
        </p:nvSpPr>
        <p:spPr bwMode="auto">
          <a:xfrm>
            <a:off x="1203350" y="2797175"/>
            <a:ext cx="3078087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        </a:t>
            </a:r>
            <a:r>
              <a:rPr lang="fr-FR" sz="14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0,2-0,1-0,05-0,1-0,2   A  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B   C</a:t>
            </a:r>
          </a:p>
        </p:txBody>
      </p:sp>
      <p:cxnSp>
        <p:nvCxnSpPr>
          <p:cNvPr id="20" name="Connecteur droit 246"/>
          <p:cNvCxnSpPr>
            <a:cxnSpLocks noChangeShapeType="1"/>
          </p:cNvCxnSpPr>
          <p:nvPr/>
        </p:nvCxnSpPr>
        <p:spPr bwMode="auto">
          <a:xfrm flipH="1">
            <a:off x="1590700" y="2811463"/>
            <a:ext cx="0" cy="28733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248"/>
          <p:cNvCxnSpPr>
            <a:cxnSpLocks noChangeShapeType="1"/>
          </p:cNvCxnSpPr>
          <p:nvPr/>
        </p:nvCxnSpPr>
        <p:spPr bwMode="auto">
          <a:xfrm flipH="1">
            <a:off x="3602063" y="2811463"/>
            <a:ext cx="0" cy="28733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249"/>
          <p:cNvCxnSpPr>
            <a:cxnSpLocks noChangeShapeType="1"/>
          </p:cNvCxnSpPr>
          <p:nvPr/>
        </p:nvCxnSpPr>
        <p:spPr bwMode="auto">
          <a:xfrm flipH="1">
            <a:off x="3895750" y="2811463"/>
            <a:ext cx="0" cy="28733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250"/>
          <p:cNvCxnSpPr>
            <a:cxnSpLocks noChangeShapeType="1"/>
          </p:cNvCxnSpPr>
          <p:nvPr/>
        </p:nvCxnSpPr>
        <p:spPr bwMode="auto">
          <a:xfrm flipH="1">
            <a:off x="3324250" y="2811463"/>
            <a:ext cx="0" cy="28733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1239863" y="2792413"/>
            <a:ext cx="2941637" cy="309562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5" name="Connecteur droit 151"/>
          <p:cNvCxnSpPr>
            <a:cxnSpLocks noChangeShapeType="1"/>
          </p:cNvCxnSpPr>
          <p:nvPr/>
        </p:nvCxnSpPr>
        <p:spPr bwMode="auto">
          <a:xfrm flipV="1">
            <a:off x="3290913" y="3101975"/>
            <a:ext cx="0" cy="746125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cteur droit avec flèche 162"/>
          <p:cNvCxnSpPr>
            <a:cxnSpLocks noChangeShapeType="1"/>
            <a:endCxn id="5" idx="0"/>
          </p:cNvCxnSpPr>
          <p:nvPr/>
        </p:nvCxnSpPr>
        <p:spPr bwMode="auto">
          <a:xfrm flipH="1">
            <a:off x="2724175" y="3848100"/>
            <a:ext cx="574675" cy="2159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ZoneTexte 26"/>
          <p:cNvSpPr txBox="1"/>
          <p:nvPr/>
        </p:nvSpPr>
        <p:spPr bwMode="auto">
          <a:xfrm>
            <a:off x="1558950" y="2511425"/>
            <a:ext cx="122020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P-Q-R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-</a:t>
            </a:r>
            <a:r>
              <a:rPr lang="fr-FR" sz="1400" kern="0" dirty="0" smtClean="0">
                <a:solidFill>
                  <a:sysClr val="windowText" lastClr="000000"/>
                </a:solidFill>
                <a:latin typeface="Arial"/>
                <a:sym typeface="SymbolMono BT"/>
              </a:rPr>
              <a:t>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S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sym typeface="SymbolMono BT"/>
              </a:rPr>
              <a:t>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  <a:sym typeface="Wingdings" pitchFamily="2" charset="2"/>
              </a:rPr>
              <a:t>T</a:t>
            </a:r>
            <a:endParaRPr lang="fr-FR" sz="1400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28" name="Connecteur droit 151"/>
          <p:cNvCxnSpPr>
            <a:cxnSpLocks noChangeShapeType="1"/>
          </p:cNvCxnSpPr>
          <p:nvPr/>
        </p:nvCxnSpPr>
        <p:spPr bwMode="auto">
          <a:xfrm flipV="1">
            <a:off x="6894513" y="3101975"/>
            <a:ext cx="0" cy="74136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necteur droit avec flèche 162"/>
          <p:cNvCxnSpPr>
            <a:cxnSpLocks noChangeShapeType="1"/>
          </p:cNvCxnSpPr>
          <p:nvPr/>
        </p:nvCxnSpPr>
        <p:spPr bwMode="auto">
          <a:xfrm flipH="1">
            <a:off x="6327775" y="3843338"/>
            <a:ext cx="574675" cy="2159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ZoneTexte 29"/>
          <p:cNvSpPr txBox="1"/>
          <p:nvPr/>
        </p:nvSpPr>
        <p:spPr bwMode="auto">
          <a:xfrm>
            <a:off x="5629275" y="2500313"/>
            <a:ext cx="123142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P-Q-R-S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sym typeface="SymbolMono BT"/>
              </a:rPr>
              <a:t>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  <a:sym typeface="Wingdings" pitchFamily="2" charset="2"/>
              </a:rPr>
              <a:t>  P</a:t>
            </a:r>
            <a:endParaRPr lang="fr-FR" sz="1400" kern="0" dirty="0">
              <a:solidFill>
                <a:sysClr val="windowText" lastClr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6807200" y="3751263"/>
            <a:ext cx="177800" cy="176212"/>
          </a:xfrm>
          <a:prstGeom prst="ellipse">
            <a:avLst/>
          </a:prstGeom>
          <a:noFill/>
          <a:ln w="9525" cap="flat" cmpd="sng" algn="ctr">
            <a:solidFill>
              <a:srgbClr val="E1980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ZoneTexte 155"/>
          <p:cNvSpPr txBox="1">
            <a:spLocks noChangeArrowheads="1"/>
          </p:cNvSpPr>
          <p:nvPr/>
        </p:nvSpPr>
        <p:spPr bwMode="auto">
          <a:xfrm>
            <a:off x="1516088" y="2150517"/>
            <a:ext cx="15424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Contour ouvert</a:t>
            </a:r>
          </a:p>
        </p:txBody>
      </p:sp>
      <p:sp>
        <p:nvSpPr>
          <p:cNvPr id="33" name="ZoneTexte 156"/>
          <p:cNvSpPr txBox="1">
            <a:spLocks noChangeArrowheads="1"/>
          </p:cNvSpPr>
          <p:nvPr/>
        </p:nvSpPr>
        <p:spPr bwMode="auto">
          <a:xfrm>
            <a:off x="5149850" y="2150517"/>
            <a:ext cx="14975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Contour fermé</a:t>
            </a:r>
          </a:p>
        </p:txBody>
      </p:sp>
      <p:grpSp>
        <p:nvGrpSpPr>
          <p:cNvPr id="34" name="Groupe 61"/>
          <p:cNvGrpSpPr>
            <a:grpSpLocks/>
          </p:cNvGrpSpPr>
          <p:nvPr/>
        </p:nvGrpSpPr>
        <p:grpSpPr bwMode="auto">
          <a:xfrm>
            <a:off x="2136800" y="3516313"/>
            <a:ext cx="157163" cy="144462"/>
            <a:chOff x="2487960" y="912912"/>
            <a:chExt cx="216024" cy="216024"/>
          </a:xfrm>
        </p:grpSpPr>
        <p:cxnSp>
          <p:nvCxnSpPr>
            <p:cNvPr id="35" name="Connecteur droit 164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Connecteur droit 165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7" name="Groupe 61"/>
          <p:cNvGrpSpPr>
            <a:grpSpLocks/>
          </p:cNvGrpSpPr>
          <p:nvPr/>
        </p:nvGrpSpPr>
        <p:grpSpPr bwMode="auto">
          <a:xfrm>
            <a:off x="2059013" y="3694113"/>
            <a:ext cx="157162" cy="144462"/>
            <a:chOff x="2487960" y="912912"/>
            <a:chExt cx="216024" cy="216024"/>
          </a:xfrm>
        </p:grpSpPr>
        <p:cxnSp>
          <p:nvCxnSpPr>
            <p:cNvPr id="38" name="Connecteur droit 164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Connecteur droit 165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ZoneTexte 39"/>
          <p:cNvSpPr txBox="1"/>
          <p:nvPr/>
        </p:nvSpPr>
        <p:spPr bwMode="auto">
          <a:xfrm>
            <a:off x="1976463" y="3838575"/>
            <a:ext cx="314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S</a:t>
            </a:r>
          </a:p>
        </p:txBody>
      </p:sp>
      <p:sp>
        <p:nvSpPr>
          <p:cNvPr id="41" name="ZoneTexte 40"/>
          <p:cNvSpPr txBox="1"/>
          <p:nvPr/>
        </p:nvSpPr>
        <p:spPr bwMode="auto">
          <a:xfrm>
            <a:off x="5113338" y="2792413"/>
            <a:ext cx="297870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        </a:t>
            </a:r>
            <a:r>
              <a:rPr lang="fr-FR" sz="1400" kern="0" dirty="0" smtClean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0,5-0,1-0,05-0,1-0,5  </a:t>
            </a: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A   B   C</a:t>
            </a:r>
          </a:p>
        </p:txBody>
      </p:sp>
      <p:cxnSp>
        <p:nvCxnSpPr>
          <p:cNvPr id="42" name="Connecteur droit 246"/>
          <p:cNvCxnSpPr>
            <a:cxnSpLocks noChangeShapeType="1"/>
          </p:cNvCxnSpPr>
          <p:nvPr/>
        </p:nvCxnSpPr>
        <p:spPr bwMode="auto">
          <a:xfrm flipH="1">
            <a:off x="5500688" y="2806700"/>
            <a:ext cx="0" cy="28733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Connecteur droit 248"/>
          <p:cNvCxnSpPr>
            <a:cxnSpLocks noChangeShapeType="1"/>
          </p:cNvCxnSpPr>
          <p:nvPr/>
        </p:nvCxnSpPr>
        <p:spPr bwMode="auto">
          <a:xfrm flipH="1">
            <a:off x="7454038" y="2806700"/>
            <a:ext cx="0" cy="28733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Connecteur droit 249"/>
          <p:cNvCxnSpPr>
            <a:cxnSpLocks noChangeShapeType="1"/>
          </p:cNvCxnSpPr>
          <p:nvPr/>
        </p:nvCxnSpPr>
        <p:spPr bwMode="auto">
          <a:xfrm flipH="1">
            <a:off x="7709625" y="2806700"/>
            <a:ext cx="0" cy="28733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Connecteur droit 250"/>
          <p:cNvCxnSpPr>
            <a:cxnSpLocks noChangeShapeType="1"/>
          </p:cNvCxnSpPr>
          <p:nvPr/>
        </p:nvCxnSpPr>
        <p:spPr bwMode="auto">
          <a:xfrm flipH="1">
            <a:off x="7198450" y="2806700"/>
            <a:ext cx="0" cy="287338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5149850" y="2797175"/>
            <a:ext cx="2843213" cy="30003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7" name="Forme libre 46"/>
          <p:cNvSpPr/>
          <p:nvPr/>
        </p:nvSpPr>
        <p:spPr bwMode="auto">
          <a:xfrm>
            <a:off x="4960938" y="3382963"/>
            <a:ext cx="1711325" cy="1414462"/>
          </a:xfrm>
          <a:custGeom>
            <a:avLst/>
            <a:gdLst>
              <a:gd name="connsiteX0" fmla="*/ 2607468 w 3468687"/>
              <a:gd name="connsiteY0" fmla="*/ 1024731 h 2862263"/>
              <a:gd name="connsiteX1" fmla="*/ 2836068 w 3468687"/>
              <a:gd name="connsiteY1" fmla="*/ 1429544 h 2862263"/>
              <a:gd name="connsiteX2" fmla="*/ 3136106 w 3468687"/>
              <a:gd name="connsiteY2" fmla="*/ 2086769 h 2862263"/>
              <a:gd name="connsiteX3" fmla="*/ 3421856 w 3468687"/>
              <a:gd name="connsiteY3" fmla="*/ 2753519 h 2862263"/>
              <a:gd name="connsiteX4" fmla="*/ 3417093 w 3468687"/>
              <a:gd name="connsiteY4" fmla="*/ 2739231 h 2862263"/>
              <a:gd name="connsiteX5" fmla="*/ 3440906 w 3468687"/>
              <a:gd name="connsiteY5" fmla="*/ 2791619 h 2862263"/>
              <a:gd name="connsiteX6" fmla="*/ 3440906 w 3468687"/>
              <a:gd name="connsiteY6" fmla="*/ 2805906 h 2862263"/>
              <a:gd name="connsiteX7" fmla="*/ 3421856 w 3468687"/>
              <a:gd name="connsiteY7" fmla="*/ 2815431 h 2862263"/>
              <a:gd name="connsiteX8" fmla="*/ 3388518 w 3468687"/>
              <a:gd name="connsiteY8" fmla="*/ 2805906 h 2862263"/>
              <a:gd name="connsiteX9" fmla="*/ 3364706 w 3468687"/>
              <a:gd name="connsiteY9" fmla="*/ 2763044 h 2862263"/>
              <a:gd name="connsiteX10" fmla="*/ 3340893 w 3468687"/>
              <a:gd name="connsiteY10" fmla="*/ 2705894 h 2862263"/>
              <a:gd name="connsiteX11" fmla="*/ 3307556 w 3468687"/>
              <a:gd name="connsiteY11" fmla="*/ 2634456 h 2862263"/>
              <a:gd name="connsiteX12" fmla="*/ 3198018 w 3468687"/>
              <a:gd name="connsiteY12" fmla="*/ 2424906 h 2862263"/>
              <a:gd name="connsiteX13" fmla="*/ 2840831 w 3468687"/>
              <a:gd name="connsiteY13" fmla="*/ 1753394 h 2862263"/>
              <a:gd name="connsiteX14" fmla="*/ 2559843 w 3468687"/>
              <a:gd name="connsiteY14" fmla="*/ 1320006 h 2862263"/>
              <a:gd name="connsiteX15" fmla="*/ 2197893 w 3468687"/>
              <a:gd name="connsiteY15" fmla="*/ 867569 h 2862263"/>
              <a:gd name="connsiteX16" fmla="*/ 1816893 w 3468687"/>
              <a:gd name="connsiteY16" fmla="*/ 567531 h 2862263"/>
              <a:gd name="connsiteX17" fmla="*/ 1483518 w 3468687"/>
              <a:gd name="connsiteY17" fmla="*/ 419894 h 2862263"/>
              <a:gd name="connsiteX18" fmla="*/ 1050131 w 3468687"/>
              <a:gd name="connsiteY18" fmla="*/ 391319 h 2862263"/>
              <a:gd name="connsiteX19" fmla="*/ 754856 w 3468687"/>
              <a:gd name="connsiteY19" fmla="*/ 467519 h 2862263"/>
              <a:gd name="connsiteX20" fmla="*/ 440531 w 3468687"/>
              <a:gd name="connsiteY20" fmla="*/ 634206 h 2862263"/>
              <a:gd name="connsiteX21" fmla="*/ 259556 w 3468687"/>
              <a:gd name="connsiteY21" fmla="*/ 781844 h 2862263"/>
              <a:gd name="connsiteX22" fmla="*/ 150018 w 3468687"/>
              <a:gd name="connsiteY22" fmla="*/ 877094 h 2862263"/>
              <a:gd name="connsiteX23" fmla="*/ 73818 w 3468687"/>
              <a:gd name="connsiteY23" fmla="*/ 919956 h 2862263"/>
              <a:gd name="connsiteX24" fmla="*/ 30956 w 3468687"/>
              <a:gd name="connsiteY24" fmla="*/ 900906 h 2862263"/>
              <a:gd name="connsiteX25" fmla="*/ 2381 w 3468687"/>
              <a:gd name="connsiteY25" fmla="*/ 824706 h 2862263"/>
              <a:gd name="connsiteX26" fmla="*/ 45243 w 3468687"/>
              <a:gd name="connsiteY26" fmla="*/ 677069 h 2862263"/>
              <a:gd name="connsiteX27" fmla="*/ 173831 w 3468687"/>
              <a:gd name="connsiteY27" fmla="*/ 486569 h 2862263"/>
              <a:gd name="connsiteX28" fmla="*/ 330993 w 3468687"/>
              <a:gd name="connsiteY28" fmla="*/ 315119 h 2862263"/>
              <a:gd name="connsiteX29" fmla="*/ 602456 w 3468687"/>
              <a:gd name="connsiteY29" fmla="*/ 143669 h 2862263"/>
              <a:gd name="connsiteX30" fmla="*/ 1002506 w 3468687"/>
              <a:gd name="connsiteY30" fmla="*/ 19844 h 2862263"/>
              <a:gd name="connsiteX31" fmla="*/ 1354931 w 3468687"/>
              <a:gd name="connsiteY31" fmla="*/ 24606 h 2862263"/>
              <a:gd name="connsiteX32" fmla="*/ 1654968 w 3468687"/>
              <a:gd name="connsiteY32" fmla="*/ 110331 h 2862263"/>
              <a:gd name="connsiteX33" fmla="*/ 2050256 w 3468687"/>
              <a:gd name="connsiteY33" fmla="*/ 348456 h 2862263"/>
              <a:gd name="connsiteX34" fmla="*/ 2283618 w 3468687"/>
              <a:gd name="connsiteY34" fmla="*/ 577056 h 2862263"/>
              <a:gd name="connsiteX35" fmla="*/ 2497931 w 3468687"/>
              <a:gd name="connsiteY35" fmla="*/ 853281 h 2862263"/>
              <a:gd name="connsiteX36" fmla="*/ 2607468 w 3468687"/>
              <a:gd name="connsiteY36" fmla="*/ 1024731 h 286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68687" h="2862263">
                <a:moveTo>
                  <a:pt x="2607468" y="1024731"/>
                </a:moveTo>
                <a:cubicBezTo>
                  <a:pt x="2663824" y="1120775"/>
                  <a:pt x="2747962" y="1252538"/>
                  <a:pt x="2836068" y="1429544"/>
                </a:cubicBezTo>
                <a:cubicBezTo>
                  <a:pt x="2924174" y="1606550"/>
                  <a:pt x="3038475" y="1866107"/>
                  <a:pt x="3136106" y="2086769"/>
                </a:cubicBezTo>
                <a:cubicBezTo>
                  <a:pt x="3233737" y="2307431"/>
                  <a:pt x="3375025" y="2644775"/>
                  <a:pt x="3421856" y="2753519"/>
                </a:cubicBezTo>
                <a:cubicBezTo>
                  <a:pt x="3468687" y="2862263"/>
                  <a:pt x="3413918" y="2732881"/>
                  <a:pt x="3417093" y="2739231"/>
                </a:cubicBezTo>
                <a:cubicBezTo>
                  <a:pt x="3420268" y="2745581"/>
                  <a:pt x="3436937" y="2780507"/>
                  <a:pt x="3440906" y="2791619"/>
                </a:cubicBezTo>
                <a:cubicBezTo>
                  <a:pt x="3444875" y="2802731"/>
                  <a:pt x="3444081" y="2801937"/>
                  <a:pt x="3440906" y="2805906"/>
                </a:cubicBezTo>
                <a:cubicBezTo>
                  <a:pt x="3437731" y="2809875"/>
                  <a:pt x="3430587" y="2815431"/>
                  <a:pt x="3421856" y="2815431"/>
                </a:cubicBezTo>
                <a:cubicBezTo>
                  <a:pt x="3413125" y="2815431"/>
                  <a:pt x="3398043" y="2814637"/>
                  <a:pt x="3388518" y="2805906"/>
                </a:cubicBezTo>
                <a:cubicBezTo>
                  <a:pt x="3378993" y="2797175"/>
                  <a:pt x="3372643" y="2779713"/>
                  <a:pt x="3364706" y="2763044"/>
                </a:cubicBezTo>
                <a:cubicBezTo>
                  <a:pt x="3356769" y="2746375"/>
                  <a:pt x="3350418" y="2727325"/>
                  <a:pt x="3340893" y="2705894"/>
                </a:cubicBezTo>
                <a:cubicBezTo>
                  <a:pt x="3331368" y="2684463"/>
                  <a:pt x="3331369" y="2681287"/>
                  <a:pt x="3307556" y="2634456"/>
                </a:cubicBezTo>
                <a:cubicBezTo>
                  <a:pt x="3283744" y="2587625"/>
                  <a:pt x="3198018" y="2424906"/>
                  <a:pt x="3198018" y="2424906"/>
                </a:cubicBezTo>
                <a:cubicBezTo>
                  <a:pt x="3120231" y="2278063"/>
                  <a:pt x="2947193" y="1937544"/>
                  <a:pt x="2840831" y="1753394"/>
                </a:cubicBezTo>
                <a:cubicBezTo>
                  <a:pt x="2734469" y="1569244"/>
                  <a:pt x="2666999" y="1467644"/>
                  <a:pt x="2559843" y="1320006"/>
                </a:cubicBezTo>
                <a:cubicBezTo>
                  <a:pt x="2452687" y="1172369"/>
                  <a:pt x="2321718" y="992981"/>
                  <a:pt x="2197893" y="867569"/>
                </a:cubicBezTo>
                <a:cubicBezTo>
                  <a:pt x="2074068" y="742157"/>
                  <a:pt x="1935955" y="642143"/>
                  <a:pt x="1816893" y="567531"/>
                </a:cubicBezTo>
                <a:cubicBezTo>
                  <a:pt x="1697831" y="492919"/>
                  <a:pt x="1611312" y="449263"/>
                  <a:pt x="1483518" y="419894"/>
                </a:cubicBezTo>
                <a:cubicBezTo>
                  <a:pt x="1355724" y="390525"/>
                  <a:pt x="1171575" y="383382"/>
                  <a:pt x="1050131" y="391319"/>
                </a:cubicBezTo>
                <a:cubicBezTo>
                  <a:pt x="928687" y="399256"/>
                  <a:pt x="856456" y="427038"/>
                  <a:pt x="754856" y="467519"/>
                </a:cubicBezTo>
                <a:cubicBezTo>
                  <a:pt x="653256" y="508000"/>
                  <a:pt x="523081" y="581819"/>
                  <a:pt x="440531" y="634206"/>
                </a:cubicBezTo>
                <a:cubicBezTo>
                  <a:pt x="357981" y="686593"/>
                  <a:pt x="307975" y="741363"/>
                  <a:pt x="259556" y="781844"/>
                </a:cubicBezTo>
                <a:cubicBezTo>
                  <a:pt x="211137" y="822325"/>
                  <a:pt x="180974" y="854075"/>
                  <a:pt x="150018" y="877094"/>
                </a:cubicBezTo>
                <a:cubicBezTo>
                  <a:pt x="119062" y="900113"/>
                  <a:pt x="93662" y="915987"/>
                  <a:pt x="73818" y="919956"/>
                </a:cubicBezTo>
                <a:cubicBezTo>
                  <a:pt x="53974" y="923925"/>
                  <a:pt x="42862" y="916781"/>
                  <a:pt x="30956" y="900906"/>
                </a:cubicBezTo>
                <a:cubicBezTo>
                  <a:pt x="19050" y="885031"/>
                  <a:pt x="0" y="862012"/>
                  <a:pt x="2381" y="824706"/>
                </a:cubicBezTo>
                <a:cubicBezTo>
                  <a:pt x="4762" y="787400"/>
                  <a:pt x="16668" y="733425"/>
                  <a:pt x="45243" y="677069"/>
                </a:cubicBezTo>
                <a:cubicBezTo>
                  <a:pt x="73818" y="620713"/>
                  <a:pt x="126206" y="546894"/>
                  <a:pt x="173831" y="486569"/>
                </a:cubicBezTo>
                <a:cubicBezTo>
                  <a:pt x="221456" y="426244"/>
                  <a:pt x="259556" y="372269"/>
                  <a:pt x="330993" y="315119"/>
                </a:cubicBezTo>
                <a:cubicBezTo>
                  <a:pt x="402430" y="257969"/>
                  <a:pt x="490537" y="192882"/>
                  <a:pt x="602456" y="143669"/>
                </a:cubicBezTo>
                <a:cubicBezTo>
                  <a:pt x="714375" y="94456"/>
                  <a:pt x="877094" y="39688"/>
                  <a:pt x="1002506" y="19844"/>
                </a:cubicBezTo>
                <a:cubicBezTo>
                  <a:pt x="1127918" y="0"/>
                  <a:pt x="1246187" y="9525"/>
                  <a:pt x="1354931" y="24606"/>
                </a:cubicBezTo>
                <a:cubicBezTo>
                  <a:pt x="1463675" y="39687"/>
                  <a:pt x="1539081" y="56356"/>
                  <a:pt x="1654968" y="110331"/>
                </a:cubicBezTo>
                <a:cubicBezTo>
                  <a:pt x="1770855" y="164306"/>
                  <a:pt x="1945481" y="270669"/>
                  <a:pt x="2050256" y="348456"/>
                </a:cubicBezTo>
                <a:cubicBezTo>
                  <a:pt x="2155031" y="426244"/>
                  <a:pt x="2209006" y="492919"/>
                  <a:pt x="2283618" y="577056"/>
                </a:cubicBezTo>
                <a:cubicBezTo>
                  <a:pt x="2358231" y="661194"/>
                  <a:pt x="2444750" y="779462"/>
                  <a:pt x="2497931" y="853281"/>
                </a:cubicBezTo>
                <a:cubicBezTo>
                  <a:pt x="2551112" y="927100"/>
                  <a:pt x="2551112" y="928687"/>
                  <a:pt x="2607468" y="1024731"/>
                </a:cubicBezTo>
                <a:close/>
              </a:path>
            </a:pathLst>
          </a:custGeom>
          <a:noFill/>
          <a:ln w="25400" cap="flat" cmpd="sng" algn="ctr">
            <a:solidFill>
              <a:srgbClr val="E1980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48" name="Groupe 61"/>
          <p:cNvGrpSpPr>
            <a:grpSpLocks/>
          </p:cNvGrpSpPr>
          <p:nvPr/>
        </p:nvGrpSpPr>
        <p:grpSpPr bwMode="auto">
          <a:xfrm>
            <a:off x="4881563" y="3749675"/>
            <a:ext cx="157162" cy="144463"/>
            <a:chOff x="2487960" y="912912"/>
            <a:chExt cx="216024" cy="216024"/>
          </a:xfrm>
        </p:grpSpPr>
        <p:cxnSp>
          <p:nvCxnSpPr>
            <p:cNvPr id="49" name="Connecteur droit 164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Connecteur droit 165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" name="Groupe 61"/>
          <p:cNvGrpSpPr>
            <a:grpSpLocks/>
          </p:cNvGrpSpPr>
          <p:nvPr/>
        </p:nvGrpSpPr>
        <p:grpSpPr bwMode="auto">
          <a:xfrm>
            <a:off x="6567488" y="4724400"/>
            <a:ext cx="153987" cy="146050"/>
            <a:chOff x="2487960" y="912912"/>
            <a:chExt cx="216024" cy="216024"/>
          </a:xfrm>
        </p:grpSpPr>
        <p:cxnSp>
          <p:nvCxnSpPr>
            <p:cNvPr id="52" name="Connecteur droit 168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Connecteur droit 169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ZoneTexte 53"/>
          <p:cNvSpPr txBox="1"/>
          <p:nvPr/>
        </p:nvSpPr>
        <p:spPr bwMode="auto">
          <a:xfrm>
            <a:off x="4646613" y="3841750"/>
            <a:ext cx="314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R</a:t>
            </a:r>
          </a:p>
        </p:txBody>
      </p:sp>
      <p:grpSp>
        <p:nvGrpSpPr>
          <p:cNvPr id="55" name="Groupe 61"/>
          <p:cNvGrpSpPr>
            <a:grpSpLocks/>
          </p:cNvGrpSpPr>
          <p:nvPr/>
        </p:nvGrpSpPr>
        <p:grpSpPr bwMode="auto">
          <a:xfrm>
            <a:off x="5659438" y="3341688"/>
            <a:ext cx="157162" cy="144462"/>
            <a:chOff x="2487960" y="912912"/>
            <a:chExt cx="216024" cy="216024"/>
          </a:xfrm>
        </p:grpSpPr>
        <p:cxnSp>
          <p:nvCxnSpPr>
            <p:cNvPr id="56" name="Connecteur droit 164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Connecteur droit 165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Groupe 61"/>
          <p:cNvGrpSpPr>
            <a:grpSpLocks/>
          </p:cNvGrpSpPr>
          <p:nvPr/>
        </p:nvGrpSpPr>
        <p:grpSpPr bwMode="auto">
          <a:xfrm>
            <a:off x="5581650" y="3519488"/>
            <a:ext cx="157163" cy="144462"/>
            <a:chOff x="2487960" y="912912"/>
            <a:chExt cx="216024" cy="216024"/>
          </a:xfrm>
        </p:grpSpPr>
        <p:cxnSp>
          <p:nvCxnSpPr>
            <p:cNvPr id="59" name="Connecteur droit 164"/>
            <p:cNvCxnSpPr>
              <a:cxnSpLocks noChangeShapeType="1"/>
            </p:cNvCxnSpPr>
            <p:nvPr/>
          </p:nvCxnSpPr>
          <p:spPr bwMode="auto">
            <a:xfrm flipH="1">
              <a:off x="2487960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Connecteur droit 165"/>
            <p:cNvCxnSpPr>
              <a:cxnSpLocks noChangeShapeType="1"/>
            </p:cNvCxnSpPr>
            <p:nvPr/>
          </p:nvCxnSpPr>
          <p:spPr bwMode="auto">
            <a:xfrm rot="16200000" flipH="1">
              <a:off x="2487959" y="912912"/>
              <a:ext cx="216024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" name="ZoneTexte 60"/>
          <p:cNvSpPr txBox="1"/>
          <p:nvPr/>
        </p:nvSpPr>
        <p:spPr bwMode="auto">
          <a:xfrm>
            <a:off x="5499100" y="3663950"/>
            <a:ext cx="3143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S</a:t>
            </a:r>
          </a:p>
        </p:txBody>
      </p:sp>
      <p:sp>
        <p:nvSpPr>
          <p:cNvPr id="62" name="ZoneTexte 160"/>
          <p:cNvSpPr txBox="1"/>
          <p:nvPr/>
        </p:nvSpPr>
        <p:spPr bwMode="auto">
          <a:xfrm>
            <a:off x="5629275" y="3094038"/>
            <a:ext cx="3254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Q</a:t>
            </a:r>
          </a:p>
        </p:txBody>
      </p:sp>
      <p:sp>
        <p:nvSpPr>
          <p:cNvPr id="63" name="ZoneTexte 62"/>
          <p:cNvSpPr txBox="1"/>
          <p:nvPr/>
        </p:nvSpPr>
        <p:spPr bwMode="auto">
          <a:xfrm>
            <a:off x="6721475" y="4760913"/>
            <a:ext cx="3127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>
                <a:solidFill>
                  <a:sysClr val="windowText" lastClr="000000"/>
                </a:solidFill>
                <a:latin typeface="Arial"/>
                <a:cs typeface="Arial" pitchFamily="34" charset="0"/>
              </a:rPr>
              <a:t>P</a:t>
            </a:r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1301495" y="2897187"/>
            <a:ext cx="231775" cy="115888"/>
            <a:chOff x="468" y="3046"/>
            <a:chExt cx="146" cy="73"/>
          </a:xfrm>
        </p:grpSpPr>
        <p:sp>
          <p:nvSpPr>
            <p:cNvPr id="65" name="Arc 6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" name="Group 64"/>
          <p:cNvGrpSpPr>
            <a:grpSpLocks/>
          </p:cNvGrpSpPr>
          <p:nvPr/>
        </p:nvGrpSpPr>
        <p:grpSpPr bwMode="auto">
          <a:xfrm>
            <a:off x="5219300" y="2897187"/>
            <a:ext cx="231775" cy="115888"/>
            <a:chOff x="468" y="3046"/>
            <a:chExt cx="146" cy="73"/>
          </a:xfrm>
        </p:grpSpPr>
        <p:sp>
          <p:nvSpPr>
            <p:cNvPr id="68" name="Arc 6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869860" y="215051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4572794" y="2150517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343027" y="5457111"/>
            <a:ext cx="598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NOTE : Défini </a:t>
            </a:r>
            <a:r>
              <a:rPr lang="fr-FR" dirty="0" smtClean="0"/>
              <a:t>uniquement entre 2 </a:t>
            </a:r>
            <a:r>
              <a:rPr lang="fr-FR" dirty="0" smtClean="0"/>
              <a:t>lignes </a:t>
            </a:r>
            <a:r>
              <a:rPr lang="fr-FR" dirty="0" smtClean="0"/>
              <a:t>dans la ISO 1101 ! 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1123975" y="2469535"/>
            <a:ext cx="55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74" name="ZoneTexte 73"/>
          <p:cNvSpPr txBox="1"/>
          <p:nvPr/>
        </p:nvSpPr>
        <p:spPr>
          <a:xfrm>
            <a:off x="5023752" y="2449870"/>
            <a:ext cx="55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6733" y="1112282"/>
            <a:ext cx="780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tolérance varie linéairement entre les lignes en fonction de l'abscisse curviligne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6733" y="638175"/>
            <a:ext cx="450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P, Q, R... Sont des lignes définies sur la surface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3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60338" y="47625"/>
            <a:ext cx="3751262" cy="519113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22250" y="79375"/>
            <a:ext cx="3689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charset="0"/>
              </a:rPr>
              <a:t>DIMENSIONS LOCALES</a:t>
            </a:r>
          </a:p>
        </p:txBody>
      </p:sp>
      <p:sp>
        <p:nvSpPr>
          <p:cNvPr id="5127" name="ZoneTexte 3"/>
          <p:cNvSpPr txBox="1">
            <a:spLocks noChangeArrowheads="1"/>
          </p:cNvSpPr>
          <p:nvPr/>
        </p:nvSpPr>
        <p:spPr bwMode="auto">
          <a:xfrm>
            <a:off x="160338" y="978484"/>
            <a:ext cx="790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cote = dimension </a:t>
            </a:r>
            <a:r>
              <a:rPr lang="fr-FR" altLang="fr-FR" sz="1800" dirty="0">
                <a:latin typeface="Arial" charset="0"/>
              </a:rPr>
              <a:t>locale entre 2 points face à </a:t>
            </a:r>
            <a:r>
              <a:rPr lang="fr-FR" altLang="fr-FR" sz="1800" dirty="0" smtClean="0">
                <a:latin typeface="Arial" charset="0"/>
              </a:rPr>
              <a:t>face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4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9BDEF09-4032-4B39-A4C7-5295EFBABD7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0" name="Arc 59"/>
          <p:cNvSpPr/>
          <p:nvPr/>
        </p:nvSpPr>
        <p:spPr bwMode="auto">
          <a:xfrm>
            <a:off x="3241054" y="2490336"/>
            <a:ext cx="1898650" cy="1897063"/>
          </a:xfrm>
          <a:prstGeom prst="arc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61" name="Arc 60"/>
          <p:cNvSpPr/>
          <p:nvPr/>
        </p:nvSpPr>
        <p:spPr bwMode="auto">
          <a:xfrm>
            <a:off x="3585832" y="2836412"/>
            <a:ext cx="1204912" cy="1204913"/>
          </a:xfrm>
          <a:prstGeom prst="arc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62" name="Rectangle 90"/>
          <p:cNvSpPr>
            <a:spLocks noChangeArrowheads="1"/>
          </p:cNvSpPr>
          <p:nvPr/>
        </p:nvSpPr>
        <p:spPr bwMode="auto">
          <a:xfrm>
            <a:off x="4316082" y="2009325"/>
            <a:ext cx="49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charset="0"/>
              </a:rPr>
              <a:t>P1</a:t>
            </a:r>
          </a:p>
        </p:txBody>
      </p:sp>
      <p:grpSp>
        <p:nvGrpSpPr>
          <p:cNvPr id="63" name="Group 92"/>
          <p:cNvGrpSpPr>
            <a:grpSpLocks/>
          </p:cNvGrpSpPr>
          <p:nvPr/>
        </p:nvGrpSpPr>
        <p:grpSpPr bwMode="auto">
          <a:xfrm>
            <a:off x="4563732" y="2495100"/>
            <a:ext cx="222250" cy="222250"/>
            <a:chOff x="2114" y="2641"/>
            <a:chExt cx="140" cy="140"/>
          </a:xfrm>
        </p:grpSpPr>
        <p:sp>
          <p:nvSpPr>
            <p:cNvPr id="64" name="Line 93"/>
            <p:cNvSpPr>
              <a:spLocks noChangeShapeType="1"/>
            </p:cNvSpPr>
            <p:nvPr/>
          </p:nvSpPr>
          <p:spPr bwMode="auto">
            <a:xfrm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rot="-5400000"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6" name="Rectangle 90"/>
          <p:cNvSpPr>
            <a:spLocks noChangeArrowheads="1"/>
          </p:cNvSpPr>
          <p:nvPr/>
        </p:nvSpPr>
        <p:spPr bwMode="auto">
          <a:xfrm>
            <a:off x="3660362" y="3060668"/>
            <a:ext cx="561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charset="0"/>
              </a:rPr>
              <a:t>P2</a:t>
            </a:r>
          </a:p>
        </p:txBody>
      </p:sp>
      <p:grpSp>
        <p:nvGrpSpPr>
          <p:cNvPr id="67" name="Group 92"/>
          <p:cNvGrpSpPr>
            <a:grpSpLocks/>
          </p:cNvGrpSpPr>
          <p:nvPr/>
        </p:nvGrpSpPr>
        <p:grpSpPr bwMode="auto">
          <a:xfrm>
            <a:off x="4403312" y="2838418"/>
            <a:ext cx="222250" cy="222250"/>
            <a:chOff x="2114" y="2641"/>
            <a:chExt cx="140" cy="140"/>
          </a:xfrm>
        </p:grpSpPr>
        <p:sp>
          <p:nvSpPr>
            <p:cNvPr id="68" name="Line 93"/>
            <p:cNvSpPr>
              <a:spLocks noChangeShapeType="1"/>
            </p:cNvSpPr>
            <p:nvPr/>
          </p:nvSpPr>
          <p:spPr bwMode="auto">
            <a:xfrm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" name="Line 94"/>
            <p:cNvSpPr>
              <a:spLocks noChangeShapeType="1"/>
            </p:cNvSpPr>
            <p:nvPr/>
          </p:nvSpPr>
          <p:spPr bwMode="auto">
            <a:xfrm rot="-5400000"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70" name="Connecteur droit avec flèche 3"/>
          <p:cNvCxnSpPr>
            <a:cxnSpLocks noChangeShapeType="1"/>
          </p:cNvCxnSpPr>
          <p:nvPr/>
        </p:nvCxnSpPr>
        <p:spPr bwMode="auto">
          <a:xfrm flipV="1">
            <a:off x="4674857" y="2207762"/>
            <a:ext cx="219075" cy="398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ZoneTexte 5"/>
          <p:cNvSpPr txBox="1">
            <a:spLocks noChangeArrowheads="1"/>
          </p:cNvSpPr>
          <p:nvPr/>
        </p:nvSpPr>
        <p:spPr bwMode="auto">
          <a:xfrm>
            <a:off x="5763882" y="2836412"/>
            <a:ext cx="1955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charset="0"/>
              </a:rPr>
              <a:t>di = </a:t>
            </a:r>
            <a:r>
              <a:rPr lang="fr-FR" altLang="fr-FR" sz="2400" dirty="0" smtClean="0">
                <a:latin typeface="Arial" charset="0"/>
              </a:rPr>
              <a:t>P2P1.n1</a:t>
            </a:r>
            <a:endParaRPr lang="fr-FR" altLang="fr-FR" sz="2400" dirty="0">
              <a:latin typeface="Arial" charset="0"/>
            </a:endParaRPr>
          </a:p>
        </p:txBody>
      </p:sp>
      <p:cxnSp>
        <p:nvCxnSpPr>
          <p:cNvPr id="72" name="Connecteur droit avec flèche 8"/>
          <p:cNvCxnSpPr>
            <a:cxnSpLocks noChangeShapeType="1"/>
          </p:cNvCxnSpPr>
          <p:nvPr/>
        </p:nvCxnSpPr>
        <p:spPr bwMode="auto">
          <a:xfrm>
            <a:off x="6430632" y="2717350"/>
            <a:ext cx="738187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Connecteur droit avec flèche 74"/>
          <p:cNvCxnSpPr>
            <a:cxnSpLocks noChangeShapeType="1"/>
          </p:cNvCxnSpPr>
          <p:nvPr/>
        </p:nvCxnSpPr>
        <p:spPr bwMode="auto">
          <a:xfrm>
            <a:off x="7214857" y="2720525"/>
            <a:ext cx="3683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ZoneTexte 2"/>
          <p:cNvSpPr txBox="1">
            <a:spLocks noChangeArrowheads="1"/>
          </p:cNvSpPr>
          <p:nvPr/>
        </p:nvSpPr>
        <p:spPr bwMode="auto">
          <a:xfrm>
            <a:off x="5006644" y="249510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n1</a:t>
            </a:r>
            <a:endParaRPr lang="fr-FR" altLang="fr-FR" sz="2400" dirty="0">
              <a:latin typeface="Arial" charset="0"/>
            </a:endParaRPr>
          </a:p>
        </p:txBody>
      </p:sp>
      <p:cxnSp>
        <p:nvCxnSpPr>
          <p:cNvPr id="75" name="Connecteur droit avec flèche 74"/>
          <p:cNvCxnSpPr>
            <a:cxnSpLocks noChangeShapeType="1"/>
          </p:cNvCxnSpPr>
          <p:nvPr/>
        </p:nvCxnSpPr>
        <p:spPr bwMode="auto">
          <a:xfrm>
            <a:off x="5020932" y="2499862"/>
            <a:ext cx="3683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ZoneTexte 2"/>
          <p:cNvSpPr txBox="1">
            <a:spLocks noChangeArrowheads="1"/>
          </p:cNvSpPr>
          <p:nvPr/>
        </p:nvSpPr>
        <p:spPr bwMode="auto">
          <a:xfrm>
            <a:off x="4299877" y="3423787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n2</a:t>
            </a:r>
            <a:endParaRPr lang="fr-FR" altLang="fr-FR" sz="2400" dirty="0">
              <a:latin typeface="Arial" charset="0"/>
            </a:endParaRPr>
          </a:p>
        </p:txBody>
      </p:sp>
      <p:cxnSp>
        <p:nvCxnSpPr>
          <p:cNvPr id="77" name="Connecteur droit avec flèche 74"/>
          <p:cNvCxnSpPr>
            <a:cxnSpLocks noChangeShapeType="1"/>
          </p:cNvCxnSpPr>
          <p:nvPr/>
        </p:nvCxnSpPr>
        <p:spPr bwMode="auto">
          <a:xfrm>
            <a:off x="4314165" y="3428549"/>
            <a:ext cx="3683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Connecteur droit avec flèche 3"/>
          <p:cNvCxnSpPr>
            <a:cxnSpLocks noChangeShapeType="1"/>
          </p:cNvCxnSpPr>
          <p:nvPr/>
        </p:nvCxnSpPr>
        <p:spPr bwMode="auto">
          <a:xfrm rot="10800000" flipV="1">
            <a:off x="4299126" y="2949543"/>
            <a:ext cx="219075" cy="3984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Arc 26"/>
          <p:cNvSpPr/>
          <p:nvPr/>
        </p:nvSpPr>
        <p:spPr bwMode="auto">
          <a:xfrm>
            <a:off x="895338" y="2200242"/>
            <a:ext cx="1898650" cy="1897063"/>
          </a:xfrm>
          <a:prstGeom prst="arc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28" name="Arc 27"/>
          <p:cNvSpPr/>
          <p:nvPr/>
        </p:nvSpPr>
        <p:spPr bwMode="auto">
          <a:xfrm>
            <a:off x="1234745" y="2553837"/>
            <a:ext cx="1204912" cy="1204913"/>
          </a:xfrm>
          <a:prstGeom prst="arc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2416797" y="1847718"/>
            <a:ext cx="347663" cy="535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0800000" flipH="1">
            <a:off x="1844663" y="2688954"/>
            <a:ext cx="347663" cy="535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 rot="18378030">
            <a:off x="2173048" y="166305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r>
              <a:rPr lang="fr-FR" dirty="0" smtClean="0">
                <a:latin typeface="Arial"/>
                <a:cs typeface="Arial"/>
              </a:rPr>
              <a:t>±0,2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63944" y="172006"/>
            <a:ext cx="226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</a:t>
            </a:r>
            <a:r>
              <a:rPr lang="fr-FR" dirty="0" smtClean="0"/>
              <a:t>mploi </a:t>
            </a:r>
            <a:r>
              <a:rPr lang="fr-FR" dirty="0" smtClean="0"/>
              <a:t>"limite</a:t>
            </a:r>
            <a:r>
              <a:rPr lang="fr-FR" dirty="0" smtClean="0"/>
              <a:t>" en ISO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22250" y="700644"/>
            <a:ext cx="7491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surfaces doivent avoir la même normale sur les points "face à face"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1490332" y="4960937"/>
            <a:ext cx="1898650" cy="1897063"/>
          </a:xfrm>
          <a:prstGeom prst="arc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1829739" y="5314532"/>
            <a:ext cx="1204912" cy="1204913"/>
          </a:xfrm>
          <a:prstGeom prst="arc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712951" y="5118057"/>
            <a:ext cx="321700" cy="32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2967500" y="4866333"/>
            <a:ext cx="173830" cy="2678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 flipH="1">
            <a:off x="2395365" y="5439757"/>
            <a:ext cx="347663" cy="535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070805" y="449700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</a:t>
            </a:r>
            <a:r>
              <a:rPr lang="fr-FR" dirty="0" smtClean="0">
                <a:latin typeface="Arial"/>
                <a:cs typeface="Arial"/>
              </a:rPr>
              <a:t>±0,2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3141330" y="4866333"/>
            <a:ext cx="742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843653" y="449564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LS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850987" y="4497001"/>
            <a:ext cx="448139" cy="3217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3130359" y="168627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LP</a:t>
            </a:r>
            <a:endParaRPr lang="fr-FR" dirty="0"/>
          </a:p>
        </p:txBody>
      </p:sp>
      <p:sp>
        <p:nvSpPr>
          <p:cNvPr id="45" name="Rectangle à coins arrondis 44"/>
          <p:cNvSpPr/>
          <p:nvPr/>
        </p:nvSpPr>
        <p:spPr>
          <a:xfrm>
            <a:off x="3137693" y="1687625"/>
            <a:ext cx="448139" cy="3217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253656" y="4657851"/>
            <a:ext cx="2368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Taille entre deux points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745015" y="463788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LP</a:t>
            </a:r>
            <a:endParaRPr lang="fr-FR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4752349" y="4639237"/>
            <a:ext cx="448139" cy="3217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4752607" y="5152329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LS</a:t>
            </a:r>
            <a:endParaRPr lang="fr-FR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4759941" y="5153682"/>
            <a:ext cx="448139" cy="3217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324153" y="5061237"/>
            <a:ext cx="357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Taille locale définie par </a:t>
            </a:r>
            <a:r>
              <a:rPr lang="fr-FR" dirty="0" smtClean="0"/>
              <a:t>une sphère bitangente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3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60338" y="47625"/>
            <a:ext cx="3751262" cy="519113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22250" y="79375"/>
            <a:ext cx="3689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charset="0"/>
              </a:rPr>
              <a:t>DIMENSIONS LOCALES</a:t>
            </a:r>
          </a:p>
        </p:txBody>
      </p:sp>
      <p:sp>
        <p:nvSpPr>
          <p:cNvPr id="4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29BDEF09-4032-4B39-A4C7-5295EFBABD7E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47763" y="692437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 entre surfaces non parallèles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838593" y="4698738"/>
            <a:ext cx="1611337" cy="938150"/>
          </a:xfrm>
          <a:custGeom>
            <a:avLst/>
            <a:gdLst>
              <a:gd name="connsiteX0" fmla="*/ 83127 w 1611337"/>
              <a:gd name="connsiteY0" fmla="*/ 0 h 1341911"/>
              <a:gd name="connsiteX1" fmla="*/ 1330036 w 1611337"/>
              <a:gd name="connsiteY1" fmla="*/ 261257 h 1341911"/>
              <a:gd name="connsiteX2" fmla="*/ 1555667 w 1611337"/>
              <a:gd name="connsiteY2" fmla="*/ 403761 h 1341911"/>
              <a:gd name="connsiteX3" fmla="*/ 1603169 w 1611337"/>
              <a:gd name="connsiteY3" fmla="*/ 688768 h 1341911"/>
              <a:gd name="connsiteX4" fmla="*/ 1425039 w 1611337"/>
              <a:gd name="connsiteY4" fmla="*/ 855023 h 1341911"/>
              <a:gd name="connsiteX5" fmla="*/ 0 w 1611337"/>
              <a:gd name="connsiteY5" fmla="*/ 1341911 h 134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1337" h="1341911">
                <a:moveTo>
                  <a:pt x="83127" y="0"/>
                </a:moveTo>
                <a:cubicBezTo>
                  <a:pt x="583870" y="96982"/>
                  <a:pt x="1084613" y="193964"/>
                  <a:pt x="1330036" y="261257"/>
                </a:cubicBezTo>
                <a:cubicBezTo>
                  <a:pt x="1575459" y="328550"/>
                  <a:pt x="1510145" y="332509"/>
                  <a:pt x="1555667" y="403761"/>
                </a:cubicBezTo>
                <a:cubicBezTo>
                  <a:pt x="1601189" y="475013"/>
                  <a:pt x="1624940" y="613558"/>
                  <a:pt x="1603169" y="688768"/>
                </a:cubicBezTo>
                <a:cubicBezTo>
                  <a:pt x="1581398" y="763978"/>
                  <a:pt x="1692234" y="746166"/>
                  <a:pt x="1425039" y="855023"/>
                </a:cubicBezTo>
                <a:cubicBezTo>
                  <a:pt x="1157844" y="963880"/>
                  <a:pt x="578922" y="1152895"/>
                  <a:pt x="0" y="1341911"/>
                </a:cubicBezTo>
              </a:path>
            </a:pathLst>
          </a:cu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Line 1238"/>
          <p:cNvSpPr>
            <a:spLocks noChangeShapeType="1"/>
          </p:cNvSpPr>
          <p:nvPr/>
        </p:nvSpPr>
        <p:spPr bwMode="auto">
          <a:xfrm>
            <a:off x="536575" y="2642541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Freeform 1239"/>
          <p:cNvSpPr>
            <a:spLocks/>
          </p:cNvSpPr>
          <p:nvPr/>
        </p:nvSpPr>
        <p:spPr bwMode="auto">
          <a:xfrm>
            <a:off x="622300" y="2564754"/>
            <a:ext cx="77787" cy="153987"/>
          </a:xfrm>
          <a:custGeom>
            <a:avLst/>
            <a:gdLst>
              <a:gd name="T0" fmla="*/ 2147483647 w 49"/>
              <a:gd name="T1" fmla="*/ 2147483647 h 97"/>
              <a:gd name="T2" fmla="*/ 2147483647 w 49"/>
              <a:gd name="T3" fmla="*/ 0 h 97"/>
              <a:gd name="T4" fmla="*/ 0 w 49"/>
              <a:gd name="T5" fmla="*/ 2147483647 h 97"/>
              <a:gd name="T6" fmla="*/ 2147483647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48" y="96"/>
                </a:moveTo>
                <a:lnTo>
                  <a:pt x="48" y="0"/>
                </a:lnTo>
                <a:lnTo>
                  <a:pt x="0" y="48"/>
                </a:lnTo>
                <a:lnTo>
                  <a:pt x="48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1240"/>
          <p:cNvSpPr>
            <a:spLocks noChangeArrowheads="1"/>
          </p:cNvSpPr>
          <p:nvPr/>
        </p:nvSpPr>
        <p:spPr bwMode="auto">
          <a:xfrm>
            <a:off x="222250" y="2477441"/>
            <a:ext cx="31273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B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3788916" y="2856015"/>
            <a:ext cx="1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3741833" y="1384682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</a:t>
            </a:r>
            <a:r>
              <a:rPr lang="fr-FR" dirty="0" smtClean="0">
                <a:latin typeface="Arial"/>
                <a:cs typeface="Arial"/>
              </a:rPr>
              <a:t>±0,2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3788916" y="1996259"/>
            <a:ext cx="0" cy="859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3788917" y="1780682"/>
            <a:ext cx="0" cy="267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762454" y="1759288"/>
            <a:ext cx="917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752680" y="130960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LP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708489" y="1309606"/>
            <a:ext cx="593315" cy="3626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983611" y="3289466"/>
            <a:ext cx="147870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85546" y="28560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85546" y="2856015"/>
            <a:ext cx="4187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90"/>
          <p:cNvSpPr>
            <a:spLocks noChangeArrowheads="1"/>
          </p:cNvSpPr>
          <p:nvPr/>
        </p:nvSpPr>
        <p:spPr bwMode="auto">
          <a:xfrm>
            <a:off x="965786" y="4024021"/>
            <a:ext cx="68840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charset="0"/>
              </a:rPr>
              <a:t>P1</a:t>
            </a:r>
          </a:p>
        </p:txBody>
      </p:sp>
      <p:grpSp>
        <p:nvGrpSpPr>
          <p:cNvPr id="57" name="Group 92"/>
          <p:cNvGrpSpPr>
            <a:grpSpLocks/>
          </p:cNvGrpSpPr>
          <p:nvPr/>
        </p:nvGrpSpPr>
        <p:grpSpPr bwMode="auto">
          <a:xfrm>
            <a:off x="1526298" y="4656836"/>
            <a:ext cx="222250" cy="222250"/>
            <a:chOff x="2114" y="2641"/>
            <a:chExt cx="140" cy="140"/>
          </a:xfrm>
        </p:grpSpPr>
        <p:sp>
          <p:nvSpPr>
            <p:cNvPr id="58" name="Line 93"/>
            <p:cNvSpPr>
              <a:spLocks noChangeShapeType="1"/>
            </p:cNvSpPr>
            <p:nvPr/>
          </p:nvSpPr>
          <p:spPr bwMode="auto">
            <a:xfrm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94"/>
            <p:cNvSpPr>
              <a:spLocks noChangeShapeType="1"/>
            </p:cNvSpPr>
            <p:nvPr/>
          </p:nvSpPr>
          <p:spPr bwMode="auto">
            <a:xfrm rot="-5400000"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8" name="Rectangle 90"/>
          <p:cNvSpPr>
            <a:spLocks noChangeArrowheads="1"/>
          </p:cNvSpPr>
          <p:nvPr/>
        </p:nvSpPr>
        <p:spPr bwMode="auto">
          <a:xfrm>
            <a:off x="597993" y="5692949"/>
            <a:ext cx="561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charset="0"/>
              </a:rPr>
              <a:t>P2</a:t>
            </a:r>
          </a:p>
        </p:txBody>
      </p:sp>
      <p:grpSp>
        <p:nvGrpSpPr>
          <p:cNvPr id="79" name="Group 92"/>
          <p:cNvGrpSpPr>
            <a:grpSpLocks/>
          </p:cNvGrpSpPr>
          <p:nvPr/>
        </p:nvGrpSpPr>
        <p:grpSpPr bwMode="auto">
          <a:xfrm>
            <a:off x="1542835" y="5355374"/>
            <a:ext cx="222250" cy="222250"/>
            <a:chOff x="2114" y="2641"/>
            <a:chExt cx="140" cy="140"/>
          </a:xfrm>
        </p:grpSpPr>
        <p:sp>
          <p:nvSpPr>
            <p:cNvPr id="80" name="Line 93"/>
            <p:cNvSpPr>
              <a:spLocks noChangeShapeType="1"/>
            </p:cNvSpPr>
            <p:nvPr/>
          </p:nvSpPr>
          <p:spPr bwMode="auto">
            <a:xfrm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" name="Line 94"/>
            <p:cNvSpPr>
              <a:spLocks noChangeShapeType="1"/>
            </p:cNvSpPr>
            <p:nvPr/>
          </p:nvSpPr>
          <p:spPr bwMode="auto">
            <a:xfrm rot="-5400000"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83" name="Connecteur droit avec flèche 3"/>
          <p:cNvCxnSpPr>
            <a:cxnSpLocks noChangeShapeType="1"/>
          </p:cNvCxnSpPr>
          <p:nvPr/>
        </p:nvCxnSpPr>
        <p:spPr bwMode="auto">
          <a:xfrm flipV="1">
            <a:off x="1867097" y="4223570"/>
            <a:ext cx="85541" cy="5632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ZoneTexte 2"/>
          <p:cNvSpPr txBox="1">
            <a:spLocks noChangeArrowheads="1"/>
          </p:cNvSpPr>
          <p:nvPr/>
        </p:nvSpPr>
        <p:spPr bwMode="auto">
          <a:xfrm>
            <a:off x="1484693" y="3743030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n1</a:t>
            </a:r>
            <a:endParaRPr lang="fr-FR" altLang="fr-FR" sz="2400" dirty="0">
              <a:latin typeface="Arial" charset="0"/>
            </a:endParaRPr>
          </a:p>
        </p:txBody>
      </p:sp>
      <p:cxnSp>
        <p:nvCxnSpPr>
          <p:cNvPr id="85" name="Connecteur droit avec flèche 84"/>
          <p:cNvCxnSpPr>
            <a:cxnSpLocks noChangeShapeType="1"/>
          </p:cNvCxnSpPr>
          <p:nvPr/>
        </p:nvCxnSpPr>
        <p:spPr bwMode="auto">
          <a:xfrm>
            <a:off x="1498981" y="3747792"/>
            <a:ext cx="3683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ZoneTexte 2"/>
          <p:cNvSpPr txBox="1">
            <a:spLocks noChangeArrowheads="1"/>
          </p:cNvSpPr>
          <p:nvPr/>
        </p:nvSpPr>
        <p:spPr bwMode="auto">
          <a:xfrm>
            <a:off x="1318981" y="5877763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n2</a:t>
            </a:r>
            <a:endParaRPr lang="fr-FR" altLang="fr-FR" sz="2400" dirty="0">
              <a:latin typeface="Arial" charset="0"/>
            </a:endParaRPr>
          </a:p>
        </p:txBody>
      </p:sp>
      <p:cxnSp>
        <p:nvCxnSpPr>
          <p:cNvPr id="87" name="Connecteur droit avec flèche 74"/>
          <p:cNvCxnSpPr>
            <a:cxnSpLocks noChangeShapeType="1"/>
          </p:cNvCxnSpPr>
          <p:nvPr/>
        </p:nvCxnSpPr>
        <p:spPr bwMode="auto">
          <a:xfrm>
            <a:off x="1333269" y="5882525"/>
            <a:ext cx="3683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Connecteur droit avec flèche 3"/>
          <p:cNvCxnSpPr>
            <a:cxnSpLocks noChangeShapeType="1"/>
          </p:cNvCxnSpPr>
          <p:nvPr/>
        </p:nvCxnSpPr>
        <p:spPr bwMode="auto">
          <a:xfrm>
            <a:off x="1857816" y="5443354"/>
            <a:ext cx="85309" cy="44769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Parallélogramme 6"/>
          <p:cNvSpPr/>
          <p:nvPr/>
        </p:nvSpPr>
        <p:spPr>
          <a:xfrm rot="5400000" flipV="1">
            <a:off x="392878" y="2036669"/>
            <a:ext cx="1264815" cy="611580"/>
          </a:xfrm>
          <a:prstGeom prst="parallelogram">
            <a:avLst>
              <a:gd name="adj" fmla="val 9102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76994" y="1448790"/>
            <a:ext cx="1186294" cy="8936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1615044" y="1235034"/>
            <a:ext cx="6948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2309918" y="1235034"/>
            <a:ext cx="152400" cy="320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1233"/>
          <p:cNvSpPr>
            <a:spLocks noChangeArrowheads="1"/>
          </p:cNvSpPr>
          <p:nvPr/>
        </p:nvSpPr>
        <p:spPr bwMode="auto">
          <a:xfrm>
            <a:off x="1660538" y="1409618"/>
            <a:ext cx="292100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1" name="Line 1234"/>
          <p:cNvSpPr>
            <a:spLocks noChangeShapeType="1"/>
          </p:cNvSpPr>
          <p:nvPr/>
        </p:nvSpPr>
        <p:spPr bwMode="auto">
          <a:xfrm flipV="1">
            <a:off x="1806588" y="1271505"/>
            <a:ext cx="0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2" name="Freeform 1235"/>
          <p:cNvSpPr>
            <a:spLocks/>
          </p:cNvSpPr>
          <p:nvPr/>
        </p:nvSpPr>
        <p:spPr bwMode="auto">
          <a:xfrm>
            <a:off x="1728801" y="1231818"/>
            <a:ext cx="153987" cy="77787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3" name="Rectangle 1236"/>
          <p:cNvSpPr>
            <a:spLocks noChangeArrowheads="1"/>
          </p:cNvSpPr>
          <p:nvPr/>
        </p:nvSpPr>
        <p:spPr bwMode="auto">
          <a:xfrm>
            <a:off x="1654188" y="1403268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1615044" y="2529444"/>
            <a:ext cx="1413164" cy="653143"/>
          </a:xfrm>
          <a:custGeom>
            <a:avLst/>
            <a:gdLst>
              <a:gd name="connsiteX0" fmla="*/ 71252 w 1413164"/>
              <a:gd name="connsiteY0" fmla="*/ 486888 h 653143"/>
              <a:gd name="connsiteX1" fmla="*/ 106878 w 1413164"/>
              <a:gd name="connsiteY1" fmla="*/ 451262 h 653143"/>
              <a:gd name="connsiteX2" fmla="*/ 380011 w 1413164"/>
              <a:gd name="connsiteY2" fmla="*/ 166255 h 653143"/>
              <a:gd name="connsiteX3" fmla="*/ 1413164 w 1413164"/>
              <a:gd name="connsiteY3" fmla="*/ 0 h 653143"/>
              <a:gd name="connsiteX4" fmla="*/ 1092530 w 1413164"/>
              <a:gd name="connsiteY4" fmla="*/ 380011 h 653143"/>
              <a:gd name="connsiteX5" fmla="*/ 0 w 1413164"/>
              <a:gd name="connsiteY5" fmla="*/ 653143 h 653143"/>
              <a:gd name="connsiteX6" fmla="*/ 71252 w 1413164"/>
              <a:gd name="connsiteY6" fmla="*/ 486888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3164" h="653143">
                <a:moveTo>
                  <a:pt x="71252" y="486888"/>
                </a:moveTo>
                <a:lnTo>
                  <a:pt x="106878" y="451262"/>
                </a:lnTo>
                <a:lnTo>
                  <a:pt x="380011" y="166255"/>
                </a:lnTo>
                <a:lnTo>
                  <a:pt x="1413164" y="0"/>
                </a:lnTo>
                <a:lnTo>
                  <a:pt x="1092530" y="380011"/>
                </a:lnTo>
                <a:lnTo>
                  <a:pt x="0" y="653143"/>
                </a:lnTo>
                <a:lnTo>
                  <a:pt x="71252" y="486888"/>
                </a:lnTo>
                <a:close/>
              </a:path>
            </a:pathLst>
          </a:cu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1733797" y="1686296"/>
            <a:ext cx="1543793" cy="724395"/>
          </a:xfrm>
          <a:custGeom>
            <a:avLst/>
            <a:gdLst>
              <a:gd name="connsiteX0" fmla="*/ 95003 w 1543793"/>
              <a:gd name="connsiteY0" fmla="*/ 356260 h 724395"/>
              <a:gd name="connsiteX1" fmla="*/ 130629 w 1543793"/>
              <a:gd name="connsiteY1" fmla="*/ 320634 h 724395"/>
              <a:gd name="connsiteX2" fmla="*/ 546265 w 1543793"/>
              <a:gd name="connsiteY2" fmla="*/ 0 h 724395"/>
              <a:gd name="connsiteX3" fmla="*/ 1543793 w 1543793"/>
              <a:gd name="connsiteY3" fmla="*/ 273133 h 724395"/>
              <a:gd name="connsiteX4" fmla="*/ 1021278 w 1543793"/>
              <a:gd name="connsiteY4" fmla="*/ 724395 h 724395"/>
              <a:gd name="connsiteX5" fmla="*/ 0 w 1543793"/>
              <a:gd name="connsiteY5" fmla="*/ 463138 h 724395"/>
              <a:gd name="connsiteX6" fmla="*/ 95003 w 1543793"/>
              <a:gd name="connsiteY6" fmla="*/ 356260 h 72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3793" h="724395">
                <a:moveTo>
                  <a:pt x="95003" y="356260"/>
                </a:moveTo>
                <a:lnTo>
                  <a:pt x="130629" y="320634"/>
                </a:lnTo>
                <a:lnTo>
                  <a:pt x="546265" y="0"/>
                </a:lnTo>
                <a:lnTo>
                  <a:pt x="1543793" y="273133"/>
                </a:lnTo>
                <a:lnTo>
                  <a:pt x="1021278" y="724395"/>
                </a:lnTo>
                <a:lnTo>
                  <a:pt x="0" y="463138"/>
                </a:lnTo>
                <a:lnTo>
                  <a:pt x="95003" y="356260"/>
                </a:lnTo>
                <a:close/>
              </a:path>
            </a:pathLst>
          </a:cu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2462318" y="1686074"/>
            <a:ext cx="0" cy="1429467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983611" y="2529444"/>
            <a:ext cx="0" cy="1045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V="1">
            <a:off x="2449930" y="1337386"/>
            <a:ext cx="752364" cy="61959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462318" y="2048493"/>
            <a:ext cx="14492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2449930" y="2841330"/>
            <a:ext cx="14616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arallélogramme 97"/>
          <p:cNvSpPr/>
          <p:nvPr/>
        </p:nvSpPr>
        <p:spPr>
          <a:xfrm rot="5400000" flipV="1">
            <a:off x="2571247" y="1212944"/>
            <a:ext cx="585414" cy="283067"/>
          </a:xfrm>
          <a:prstGeom prst="parallelogram">
            <a:avLst>
              <a:gd name="adj" fmla="val 9102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3151712" y="3880061"/>
            <a:ext cx="5773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D"/>
            </a:pPr>
            <a:r>
              <a:rPr lang="fr-FR" dirty="0" smtClean="0"/>
              <a:t>est une droite définie par rapport aux références A et B</a:t>
            </a:r>
          </a:p>
          <a:p>
            <a:r>
              <a:rPr lang="fr-FR" dirty="0" smtClean="0"/>
              <a:t>P1 est un point mesuré au voisinage de la droite.</a:t>
            </a:r>
          </a:p>
          <a:p>
            <a:r>
              <a:rPr lang="fr-FR" dirty="0" smtClean="0"/>
              <a:t>n1 est la normale à la surface nominale  au point d'intersection droite/surface nominale.</a:t>
            </a:r>
          </a:p>
          <a:p>
            <a:r>
              <a:rPr lang="fr-FR" dirty="0" smtClean="0"/>
              <a:t>Calcul </a:t>
            </a:r>
            <a:r>
              <a:rPr lang="fr-FR" dirty="0" smtClean="0"/>
              <a:t>de l'intersection M1, du plan </a:t>
            </a:r>
            <a:r>
              <a:rPr lang="fr-FR" dirty="0" smtClean="0"/>
              <a:t>(P1,n1) </a:t>
            </a:r>
            <a:r>
              <a:rPr lang="fr-FR" dirty="0" smtClean="0"/>
              <a:t>avec </a:t>
            </a:r>
            <a:r>
              <a:rPr lang="fr-FR" dirty="0" smtClean="0">
                <a:latin typeface="Symbol" panose="05050102010706020507" pitchFamily="18" charset="2"/>
              </a:rPr>
              <a:t>D</a:t>
            </a:r>
          </a:p>
          <a:p>
            <a:r>
              <a:rPr lang="fr-FR" dirty="0" smtClean="0"/>
              <a:t>Calcul </a:t>
            </a:r>
            <a:r>
              <a:rPr lang="fr-FR" dirty="0"/>
              <a:t>de l'intersection </a:t>
            </a:r>
            <a:r>
              <a:rPr lang="fr-FR" dirty="0" smtClean="0"/>
              <a:t>M2 du </a:t>
            </a:r>
            <a:r>
              <a:rPr lang="fr-FR" dirty="0"/>
              <a:t>plan </a:t>
            </a:r>
            <a:r>
              <a:rPr lang="fr-FR" dirty="0" smtClean="0"/>
              <a:t>(P2,n2) </a:t>
            </a:r>
            <a:r>
              <a:rPr lang="fr-FR" dirty="0"/>
              <a:t>avec </a:t>
            </a:r>
            <a:r>
              <a:rPr lang="fr-FR" dirty="0">
                <a:latin typeface="Symbol" panose="05050102010706020507" pitchFamily="18" charset="2"/>
              </a:rPr>
              <a:t>D</a:t>
            </a:r>
          </a:p>
          <a:p>
            <a:r>
              <a:rPr lang="fr-FR" dirty="0" smtClean="0"/>
              <a:t>D = DistanceM1,M2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2558753" y="29201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D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495429" y="862486"/>
            <a:ext cx="17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Dimension locale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510532" y="12983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  B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5510532" y="1270711"/>
            <a:ext cx="652762" cy="41558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4157182" y="161327"/>
            <a:ext cx="20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Pratique industrielle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3053535" y="3510434"/>
            <a:ext cx="2824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Mesure de la distance réelle</a:t>
            </a:r>
            <a:endParaRPr lang="fr-FR" u="sng" dirty="0"/>
          </a:p>
        </p:txBody>
      </p:sp>
      <p:sp>
        <p:nvSpPr>
          <p:cNvPr id="100" name="ZoneTexte 99"/>
          <p:cNvSpPr txBox="1"/>
          <p:nvPr/>
        </p:nvSpPr>
        <p:spPr>
          <a:xfrm>
            <a:off x="3292630" y="5970246"/>
            <a:ext cx="348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Acceptable en mesure sans contact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5123897" y="1199964"/>
            <a:ext cx="3961147" cy="1680804"/>
            <a:chOff x="5140500" y="1272286"/>
            <a:chExt cx="3961147" cy="1680804"/>
          </a:xfrm>
        </p:grpSpPr>
        <p:sp>
          <p:nvSpPr>
            <p:cNvPr id="101" name="Double flèche horizontale 100"/>
            <p:cNvSpPr/>
            <p:nvPr/>
          </p:nvSpPr>
          <p:spPr>
            <a:xfrm>
              <a:off x="5140500" y="2342459"/>
              <a:ext cx="721273" cy="30008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Forme libre 104"/>
            <p:cNvSpPr/>
            <p:nvPr/>
          </p:nvSpPr>
          <p:spPr>
            <a:xfrm>
              <a:off x="6346030" y="2014940"/>
              <a:ext cx="1611337" cy="938150"/>
            </a:xfrm>
            <a:custGeom>
              <a:avLst/>
              <a:gdLst>
                <a:gd name="connsiteX0" fmla="*/ 83127 w 1611337"/>
                <a:gd name="connsiteY0" fmla="*/ 0 h 1341911"/>
                <a:gd name="connsiteX1" fmla="*/ 1330036 w 1611337"/>
                <a:gd name="connsiteY1" fmla="*/ 261257 h 1341911"/>
                <a:gd name="connsiteX2" fmla="*/ 1555667 w 1611337"/>
                <a:gd name="connsiteY2" fmla="*/ 403761 h 1341911"/>
                <a:gd name="connsiteX3" fmla="*/ 1603169 w 1611337"/>
                <a:gd name="connsiteY3" fmla="*/ 688768 h 1341911"/>
                <a:gd name="connsiteX4" fmla="*/ 1425039 w 1611337"/>
                <a:gd name="connsiteY4" fmla="*/ 855023 h 1341911"/>
                <a:gd name="connsiteX5" fmla="*/ 0 w 1611337"/>
                <a:gd name="connsiteY5" fmla="*/ 1341911 h 13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1337" h="1341911">
                  <a:moveTo>
                    <a:pt x="83127" y="0"/>
                  </a:moveTo>
                  <a:cubicBezTo>
                    <a:pt x="583870" y="96982"/>
                    <a:pt x="1084613" y="193964"/>
                    <a:pt x="1330036" y="261257"/>
                  </a:cubicBezTo>
                  <a:cubicBezTo>
                    <a:pt x="1575459" y="328550"/>
                    <a:pt x="1510145" y="332509"/>
                    <a:pt x="1555667" y="403761"/>
                  </a:cubicBezTo>
                  <a:cubicBezTo>
                    <a:pt x="1601189" y="475013"/>
                    <a:pt x="1624940" y="613558"/>
                    <a:pt x="1603169" y="688768"/>
                  </a:cubicBezTo>
                  <a:cubicBezTo>
                    <a:pt x="1581398" y="763978"/>
                    <a:pt x="1692234" y="746166"/>
                    <a:pt x="1425039" y="855023"/>
                  </a:cubicBezTo>
                  <a:cubicBezTo>
                    <a:pt x="1157844" y="963880"/>
                    <a:pt x="578922" y="1152895"/>
                    <a:pt x="0" y="1341911"/>
                  </a:cubicBezTo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6" name="Connecteur droit avec flèche 105"/>
            <p:cNvCxnSpPr/>
            <p:nvPr/>
          </p:nvCxnSpPr>
          <p:spPr>
            <a:xfrm flipH="1">
              <a:off x="6624158" y="1415647"/>
              <a:ext cx="282371" cy="6673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H="1">
              <a:off x="6906529" y="1415647"/>
              <a:ext cx="2700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/>
            <p:cNvCxnSpPr/>
            <p:nvPr/>
          </p:nvCxnSpPr>
          <p:spPr>
            <a:xfrm flipH="1">
              <a:off x="6624158" y="1416440"/>
              <a:ext cx="282372" cy="15036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736"/>
            <p:cNvSpPr>
              <a:spLocks noChangeArrowheads="1"/>
            </p:cNvSpPr>
            <p:nvPr/>
          </p:nvSpPr>
          <p:spPr bwMode="auto">
            <a:xfrm>
              <a:off x="7521599" y="1296486"/>
              <a:ext cx="1580048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>
                  <a:latin typeface="Arial" charset="0"/>
                </a:rPr>
                <a:t>0,2 CZ /</a:t>
              </a:r>
              <a:r>
                <a:rPr lang="fr-FR" altLang="fr-FR" sz="1400" dirty="0" smtClean="0">
                  <a:latin typeface="Arial"/>
                  <a:cs typeface="Arial"/>
                </a:rPr>
                <a:t>Ø</a:t>
              </a:r>
              <a:r>
                <a:rPr lang="fr-FR" altLang="fr-FR" sz="1400" dirty="0" smtClean="0">
                  <a:latin typeface="Arial" charset="0"/>
                </a:rPr>
                <a:t>2    A  B</a:t>
              </a:r>
              <a:endParaRPr lang="fr-FR" altLang="fr-FR" sz="1400" dirty="0">
                <a:latin typeface="Arial" charset="0"/>
              </a:endParaRPr>
            </a:p>
          </p:txBody>
        </p:sp>
        <p:sp>
          <p:nvSpPr>
            <p:cNvPr id="111" name="Rectangle 737"/>
            <p:cNvSpPr>
              <a:spLocks noChangeArrowheads="1"/>
            </p:cNvSpPr>
            <p:nvPr/>
          </p:nvSpPr>
          <p:spPr bwMode="auto">
            <a:xfrm>
              <a:off x="7186634" y="1280611"/>
              <a:ext cx="1915013" cy="298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400">
                <a:latin typeface="Arial Unicode MS" pitchFamily="34" charset="-128"/>
              </a:endParaRPr>
            </a:p>
          </p:txBody>
        </p:sp>
        <p:sp>
          <p:nvSpPr>
            <p:cNvPr id="112" name="Line 738"/>
            <p:cNvSpPr>
              <a:spLocks noChangeShapeType="1"/>
            </p:cNvSpPr>
            <p:nvPr/>
          </p:nvSpPr>
          <p:spPr bwMode="auto">
            <a:xfrm>
              <a:off x="7510486" y="1274261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738"/>
            <p:cNvSpPr>
              <a:spLocks noChangeShapeType="1"/>
            </p:cNvSpPr>
            <p:nvPr/>
          </p:nvSpPr>
          <p:spPr bwMode="auto">
            <a:xfrm>
              <a:off x="8811013" y="1274261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4" name="Group 739"/>
            <p:cNvGrpSpPr>
              <a:grpSpLocks/>
            </p:cNvGrpSpPr>
            <p:nvPr/>
          </p:nvGrpSpPr>
          <p:grpSpPr bwMode="auto">
            <a:xfrm>
              <a:off x="7227256" y="1362393"/>
              <a:ext cx="231775" cy="115887"/>
              <a:chOff x="468" y="3046"/>
              <a:chExt cx="146" cy="73"/>
            </a:xfrm>
          </p:grpSpPr>
          <p:sp>
            <p:nvSpPr>
              <p:cNvPr id="115" name="Arc 740"/>
              <p:cNvSpPr>
                <a:spLocks/>
              </p:cNvSpPr>
              <p:nvPr/>
            </p:nvSpPr>
            <p:spPr bwMode="auto">
              <a:xfrm>
                <a:off x="469" y="3046"/>
                <a:ext cx="145" cy="73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48" h="21600" fill="none" extrusionOk="0">
                    <a:moveTo>
                      <a:pt x="0" y="20124"/>
                    </a:moveTo>
                    <a:cubicBezTo>
                      <a:pt x="776" y="8794"/>
                      <a:pt x="10193" y="-1"/>
                      <a:pt x="21550" y="0"/>
                    </a:cubicBezTo>
                    <a:cubicBezTo>
                      <a:pt x="33362" y="0"/>
                      <a:pt x="42983" y="9488"/>
                      <a:pt x="43147" y="21300"/>
                    </a:cubicBezTo>
                  </a:path>
                  <a:path w="43148" h="21600" stroke="0" extrusionOk="0">
                    <a:moveTo>
                      <a:pt x="0" y="20124"/>
                    </a:moveTo>
                    <a:cubicBezTo>
                      <a:pt x="776" y="8794"/>
                      <a:pt x="10193" y="-1"/>
                      <a:pt x="21550" y="0"/>
                    </a:cubicBezTo>
                    <a:cubicBezTo>
                      <a:pt x="33362" y="0"/>
                      <a:pt x="42983" y="9488"/>
                      <a:pt x="43147" y="21300"/>
                    </a:cubicBezTo>
                    <a:lnTo>
                      <a:pt x="21550" y="21600"/>
                    </a:lnTo>
                    <a:lnTo>
                      <a:pt x="0" y="2012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" name="Line 741"/>
              <p:cNvSpPr>
                <a:spLocks noChangeShapeType="1"/>
              </p:cNvSpPr>
              <p:nvPr/>
            </p:nvSpPr>
            <p:spPr bwMode="auto">
              <a:xfrm>
                <a:off x="468" y="3117"/>
                <a:ext cx="1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9" name="Line 738"/>
            <p:cNvSpPr>
              <a:spLocks noChangeShapeType="1"/>
            </p:cNvSpPr>
            <p:nvPr/>
          </p:nvSpPr>
          <p:spPr bwMode="auto">
            <a:xfrm>
              <a:off x="8512163" y="1272286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74" name="Connecteur droit 73"/>
          <p:cNvCxnSpPr/>
          <p:nvPr/>
        </p:nvCxnSpPr>
        <p:spPr>
          <a:xfrm>
            <a:off x="1846690" y="4505204"/>
            <a:ext cx="0" cy="1429467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1943125" y="573926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D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76" name="Rectangle 90"/>
          <p:cNvSpPr>
            <a:spLocks noChangeArrowheads="1"/>
          </p:cNvSpPr>
          <p:nvPr/>
        </p:nvSpPr>
        <p:spPr bwMode="auto">
          <a:xfrm>
            <a:off x="1862818" y="4312395"/>
            <a:ext cx="68840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M1</a:t>
            </a:r>
            <a:endParaRPr lang="fr-FR" altLang="fr-FR" sz="2400" dirty="0">
              <a:latin typeface="Arial" charset="0"/>
            </a:endParaRPr>
          </a:p>
        </p:txBody>
      </p:sp>
      <p:sp>
        <p:nvSpPr>
          <p:cNvPr id="77" name="Rectangle 90"/>
          <p:cNvSpPr>
            <a:spLocks noChangeArrowheads="1"/>
          </p:cNvSpPr>
          <p:nvPr/>
        </p:nvSpPr>
        <p:spPr bwMode="auto">
          <a:xfrm>
            <a:off x="1977425" y="5355374"/>
            <a:ext cx="68840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M1</a:t>
            </a:r>
            <a:endParaRPr lang="fr-FR" altLang="fr-FR" sz="2400" dirty="0">
              <a:latin typeface="Arial" charset="0"/>
            </a:endParaRPr>
          </a:p>
        </p:txBody>
      </p:sp>
      <p:grpSp>
        <p:nvGrpSpPr>
          <p:cNvPr id="81" name="Group 92"/>
          <p:cNvGrpSpPr>
            <a:grpSpLocks/>
          </p:cNvGrpSpPr>
          <p:nvPr/>
        </p:nvGrpSpPr>
        <p:grpSpPr bwMode="auto">
          <a:xfrm>
            <a:off x="1725639" y="4725797"/>
            <a:ext cx="222250" cy="222250"/>
            <a:chOff x="2114" y="2641"/>
            <a:chExt cx="140" cy="140"/>
          </a:xfrm>
        </p:grpSpPr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 rot="-5400000"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02" name="Group 92"/>
          <p:cNvGrpSpPr>
            <a:grpSpLocks/>
          </p:cNvGrpSpPr>
          <p:nvPr/>
        </p:nvGrpSpPr>
        <p:grpSpPr bwMode="auto">
          <a:xfrm>
            <a:off x="1736125" y="5282729"/>
            <a:ext cx="222250" cy="222250"/>
            <a:chOff x="2114" y="2641"/>
            <a:chExt cx="140" cy="140"/>
          </a:xfrm>
        </p:grpSpPr>
        <p:sp>
          <p:nvSpPr>
            <p:cNvPr id="103" name="Line 93"/>
            <p:cNvSpPr>
              <a:spLocks noChangeShapeType="1"/>
            </p:cNvSpPr>
            <p:nvPr/>
          </p:nvSpPr>
          <p:spPr bwMode="auto">
            <a:xfrm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" name="Line 94"/>
            <p:cNvSpPr>
              <a:spLocks noChangeShapeType="1"/>
            </p:cNvSpPr>
            <p:nvPr/>
          </p:nvSpPr>
          <p:spPr bwMode="auto">
            <a:xfrm rot="-5400000">
              <a:off x="2114" y="2641"/>
              <a:ext cx="140" cy="14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09" name="Connecteur droit 108"/>
          <p:cNvCxnSpPr/>
          <p:nvPr/>
        </p:nvCxnSpPr>
        <p:spPr>
          <a:xfrm flipV="1">
            <a:off x="5821954" y="1287956"/>
            <a:ext cx="0" cy="379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>
            <a:cxnSpLocks noChangeShapeType="1"/>
          </p:cNvCxnSpPr>
          <p:nvPr/>
        </p:nvCxnSpPr>
        <p:spPr bwMode="auto">
          <a:xfrm>
            <a:off x="3151711" y="4505204"/>
            <a:ext cx="3683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6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0230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PLAN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8760" y="830282"/>
            <a:ext cx="372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de tolérance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partielles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Axes et surfaces médianes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Congés et chanfreins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922072" y="1449070"/>
            <a:ext cx="341630" cy="2514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5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1286601" y="5018810"/>
            <a:ext cx="3609975" cy="1019175"/>
          </a:xfrm>
          <a:custGeom>
            <a:avLst/>
            <a:gdLst>
              <a:gd name="connsiteX0" fmla="*/ 9525 w 3609975"/>
              <a:gd name="connsiteY0" fmla="*/ 0 h 1019175"/>
              <a:gd name="connsiteX1" fmla="*/ 428625 w 3609975"/>
              <a:gd name="connsiteY1" fmla="*/ 0 h 1019175"/>
              <a:gd name="connsiteX2" fmla="*/ 838200 w 3609975"/>
              <a:gd name="connsiteY2" fmla="*/ 219075 h 1019175"/>
              <a:gd name="connsiteX3" fmla="*/ 2743200 w 3609975"/>
              <a:gd name="connsiteY3" fmla="*/ 219075 h 1019175"/>
              <a:gd name="connsiteX4" fmla="*/ 3162300 w 3609975"/>
              <a:gd name="connsiteY4" fmla="*/ 0 h 1019175"/>
              <a:gd name="connsiteX5" fmla="*/ 3609975 w 3609975"/>
              <a:gd name="connsiteY5" fmla="*/ 0 h 1019175"/>
              <a:gd name="connsiteX6" fmla="*/ 3609975 w 3609975"/>
              <a:gd name="connsiteY6" fmla="*/ 1019175 h 1019175"/>
              <a:gd name="connsiteX7" fmla="*/ 0 w 3609975"/>
              <a:gd name="connsiteY7" fmla="*/ 1019175 h 1019175"/>
              <a:gd name="connsiteX8" fmla="*/ 9525 w 3609975"/>
              <a:gd name="connsiteY8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9975" h="1019175">
                <a:moveTo>
                  <a:pt x="9525" y="0"/>
                </a:moveTo>
                <a:lnTo>
                  <a:pt x="428625" y="0"/>
                </a:lnTo>
                <a:lnTo>
                  <a:pt x="838200" y="219075"/>
                </a:lnTo>
                <a:lnTo>
                  <a:pt x="2743200" y="219075"/>
                </a:lnTo>
                <a:lnTo>
                  <a:pt x="3162300" y="0"/>
                </a:lnTo>
                <a:lnTo>
                  <a:pt x="3609975" y="0"/>
                </a:lnTo>
                <a:lnTo>
                  <a:pt x="3609975" y="1019175"/>
                </a:lnTo>
                <a:lnTo>
                  <a:pt x="0" y="1019175"/>
                </a:lnTo>
                <a:lnTo>
                  <a:pt x="9525" y="0"/>
                </a:lnTo>
                <a:close/>
              </a:path>
            </a:pathLst>
          </a:cu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0" name="Groupe 59"/>
          <p:cNvGrpSpPr/>
          <p:nvPr/>
        </p:nvGrpSpPr>
        <p:grpSpPr>
          <a:xfrm>
            <a:off x="707976" y="2447676"/>
            <a:ext cx="2760362" cy="1346724"/>
            <a:chOff x="327373" y="1298723"/>
            <a:chExt cx="3283185" cy="1898386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755627" y="1839817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327373" y="1988240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2025629" y="1448068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2449250" y="1298723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orme libre 64"/>
            <p:cNvSpPr/>
            <p:nvPr/>
          </p:nvSpPr>
          <p:spPr>
            <a:xfrm>
              <a:off x="980502" y="1443210"/>
              <a:ext cx="1097880" cy="517792"/>
            </a:xfrm>
            <a:custGeom>
              <a:avLst/>
              <a:gdLst>
                <a:gd name="connsiteX0" fmla="*/ 1068636 w 1146667"/>
                <a:gd name="connsiteY0" fmla="*/ 0 h 517792"/>
                <a:gd name="connsiteX1" fmla="*/ 1035586 w 1146667"/>
                <a:gd name="connsiteY1" fmla="*/ 209320 h 517792"/>
                <a:gd name="connsiteX2" fmla="*/ 0 w 1146667"/>
                <a:gd name="connsiteY2" fmla="*/ 517792 h 517792"/>
                <a:gd name="connsiteX0" fmla="*/ 1068636 w 1091995"/>
                <a:gd name="connsiteY0" fmla="*/ 0 h 517792"/>
                <a:gd name="connsiteX1" fmla="*/ 859317 w 1091995"/>
                <a:gd name="connsiteY1" fmla="*/ 253388 h 517792"/>
                <a:gd name="connsiteX2" fmla="*/ 0 w 1091995"/>
                <a:gd name="connsiteY2" fmla="*/ 517792 h 517792"/>
                <a:gd name="connsiteX0" fmla="*/ 1068636 w 1097880"/>
                <a:gd name="connsiteY0" fmla="*/ 0 h 517792"/>
                <a:gd name="connsiteX1" fmla="*/ 859317 w 1097880"/>
                <a:gd name="connsiteY1" fmla="*/ 253388 h 517792"/>
                <a:gd name="connsiteX2" fmla="*/ 0 w 1097880"/>
                <a:gd name="connsiteY2" fmla="*/ 517792 h 51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880" h="517792">
                  <a:moveTo>
                    <a:pt x="1068636" y="0"/>
                  </a:moveTo>
                  <a:cubicBezTo>
                    <a:pt x="1141164" y="61510"/>
                    <a:pt x="1081490" y="189123"/>
                    <a:pt x="859317" y="253388"/>
                  </a:cubicBezTo>
                  <a:cubicBezTo>
                    <a:pt x="637144" y="317653"/>
                    <a:pt x="428740" y="406705"/>
                    <a:pt x="0" y="5177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Forme libre 65"/>
            <p:cNvSpPr/>
            <p:nvPr/>
          </p:nvSpPr>
          <p:spPr>
            <a:xfrm>
              <a:off x="1903107" y="2031840"/>
              <a:ext cx="1244068" cy="531863"/>
            </a:xfrm>
            <a:custGeom>
              <a:avLst/>
              <a:gdLst>
                <a:gd name="connsiteX0" fmla="*/ 1068636 w 1146667"/>
                <a:gd name="connsiteY0" fmla="*/ 0 h 517792"/>
                <a:gd name="connsiteX1" fmla="*/ 1035586 w 1146667"/>
                <a:gd name="connsiteY1" fmla="*/ 209320 h 517792"/>
                <a:gd name="connsiteX2" fmla="*/ 0 w 1146667"/>
                <a:gd name="connsiteY2" fmla="*/ 517792 h 517792"/>
                <a:gd name="connsiteX0" fmla="*/ 1068636 w 1091995"/>
                <a:gd name="connsiteY0" fmla="*/ 0 h 517792"/>
                <a:gd name="connsiteX1" fmla="*/ 859317 w 1091995"/>
                <a:gd name="connsiteY1" fmla="*/ 253388 h 517792"/>
                <a:gd name="connsiteX2" fmla="*/ 0 w 1091995"/>
                <a:gd name="connsiteY2" fmla="*/ 517792 h 517792"/>
                <a:gd name="connsiteX0" fmla="*/ 1068636 w 1097880"/>
                <a:gd name="connsiteY0" fmla="*/ 0 h 517792"/>
                <a:gd name="connsiteX1" fmla="*/ 859317 w 1097880"/>
                <a:gd name="connsiteY1" fmla="*/ 253388 h 517792"/>
                <a:gd name="connsiteX2" fmla="*/ 0 w 1097880"/>
                <a:gd name="connsiteY2" fmla="*/ 517792 h 517792"/>
                <a:gd name="connsiteX0" fmla="*/ 1068636 w 1088645"/>
                <a:gd name="connsiteY0" fmla="*/ 0 h 524281"/>
                <a:gd name="connsiteX1" fmla="*/ 859317 w 1088645"/>
                <a:gd name="connsiteY1" fmla="*/ 253388 h 524281"/>
                <a:gd name="connsiteX2" fmla="*/ 201115 w 1088645"/>
                <a:gd name="connsiteY2" fmla="*/ 502040 h 524281"/>
                <a:gd name="connsiteX3" fmla="*/ 0 w 1088645"/>
                <a:gd name="connsiteY3" fmla="*/ 517792 h 524281"/>
                <a:gd name="connsiteX0" fmla="*/ 1222872 w 1242881"/>
                <a:gd name="connsiteY0" fmla="*/ 0 h 510871"/>
                <a:gd name="connsiteX1" fmla="*/ 1013553 w 1242881"/>
                <a:gd name="connsiteY1" fmla="*/ 253388 h 510871"/>
                <a:gd name="connsiteX2" fmla="*/ 355351 w 1242881"/>
                <a:gd name="connsiteY2" fmla="*/ 502040 h 510871"/>
                <a:gd name="connsiteX3" fmla="*/ 0 w 1242881"/>
                <a:gd name="connsiteY3" fmla="*/ 418641 h 510871"/>
                <a:gd name="connsiteX0" fmla="*/ 1222872 w 1244068"/>
                <a:gd name="connsiteY0" fmla="*/ 0 h 531863"/>
                <a:gd name="connsiteX1" fmla="*/ 1013553 w 1244068"/>
                <a:gd name="connsiteY1" fmla="*/ 253388 h 531863"/>
                <a:gd name="connsiteX2" fmla="*/ 278233 w 1244068"/>
                <a:gd name="connsiteY2" fmla="*/ 524074 h 531863"/>
                <a:gd name="connsiteX3" fmla="*/ 0 w 1244068"/>
                <a:gd name="connsiteY3" fmla="*/ 418641 h 53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068" h="531863">
                  <a:moveTo>
                    <a:pt x="1222872" y="0"/>
                  </a:moveTo>
                  <a:cubicBezTo>
                    <a:pt x="1295400" y="61510"/>
                    <a:pt x="1170993" y="166042"/>
                    <a:pt x="1013553" y="253388"/>
                  </a:cubicBezTo>
                  <a:cubicBezTo>
                    <a:pt x="856113" y="340734"/>
                    <a:pt x="421452" y="480007"/>
                    <a:pt x="278233" y="524074"/>
                  </a:cubicBezTo>
                  <a:cubicBezTo>
                    <a:pt x="135014" y="568141"/>
                    <a:pt x="28011" y="410507"/>
                    <a:pt x="0" y="41864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onnecteur droit 66"/>
            <p:cNvCxnSpPr/>
            <p:nvPr/>
          </p:nvCxnSpPr>
          <p:spPr>
            <a:xfrm flipV="1">
              <a:off x="351685" y="1861957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flipV="1">
              <a:off x="1488681" y="2523393"/>
              <a:ext cx="2083868" cy="6514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flipV="1">
              <a:off x="1506178" y="2458955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 flipV="1">
              <a:off x="2069293" y="1301072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3147175" y="1905557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1488681" y="2593233"/>
              <a:ext cx="0" cy="602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351685" y="1988240"/>
              <a:ext cx="0" cy="602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344870" y="2592116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3599109" y="1903716"/>
              <a:ext cx="0" cy="602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orme libre 75"/>
            <p:cNvSpPr/>
            <p:nvPr/>
          </p:nvSpPr>
          <p:spPr>
            <a:xfrm>
              <a:off x="1233889" y="1660277"/>
              <a:ext cx="1614438" cy="708350"/>
            </a:xfrm>
            <a:custGeom>
              <a:avLst/>
              <a:gdLst>
                <a:gd name="connsiteX0" fmla="*/ 1053899 w 1653711"/>
                <a:gd name="connsiteY0" fmla="*/ 0 h 815369"/>
                <a:gd name="connsiteX1" fmla="*/ 954747 w 1653711"/>
                <a:gd name="connsiteY1" fmla="*/ 242371 h 815369"/>
                <a:gd name="connsiteX2" fmla="*/ 7296 w 1653711"/>
                <a:gd name="connsiteY2" fmla="*/ 539827 h 815369"/>
                <a:gd name="connsiteX3" fmla="*/ 569156 w 1653711"/>
                <a:gd name="connsiteY3" fmla="*/ 815249 h 815369"/>
                <a:gd name="connsiteX4" fmla="*/ 1516607 w 1653711"/>
                <a:gd name="connsiteY4" fmla="*/ 506776 h 815369"/>
                <a:gd name="connsiteX5" fmla="*/ 1604742 w 1653711"/>
                <a:gd name="connsiteY5" fmla="*/ 297456 h 815369"/>
                <a:gd name="connsiteX6" fmla="*/ 1097966 w 1653711"/>
                <a:gd name="connsiteY6" fmla="*/ 55085 h 815369"/>
                <a:gd name="connsiteX0" fmla="*/ 1053899 w 1653711"/>
                <a:gd name="connsiteY0" fmla="*/ 0 h 815369"/>
                <a:gd name="connsiteX1" fmla="*/ 954747 w 1653711"/>
                <a:gd name="connsiteY1" fmla="*/ 242371 h 815369"/>
                <a:gd name="connsiteX2" fmla="*/ 7296 w 1653711"/>
                <a:gd name="connsiteY2" fmla="*/ 539827 h 815369"/>
                <a:gd name="connsiteX3" fmla="*/ 569156 w 1653711"/>
                <a:gd name="connsiteY3" fmla="*/ 815249 h 815369"/>
                <a:gd name="connsiteX4" fmla="*/ 1516607 w 1653711"/>
                <a:gd name="connsiteY4" fmla="*/ 506776 h 815369"/>
                <a:gd name="connsiteX5" fmla="*/ 1604742 w 1653711"/>
                <a:gd name="connsiteY5" fmla="*/ 297456 h 815369"/>
                <a:gd name="connsiteX6" fmla="*/ 1097966 w 1653711"/>
                <a:gd name="connsiteY6" fmla="*/ 55085 h 815369"/>
                <a:gd name="connsiteX0" fmla="*/ 1046603 w 1646415"/>
                <a:gd name="connsiteY0" fmla="*/ 0 h 815362"/>
                <a:gd name="connsiteX1" fmla="*/ 947451 w 1646415"/>
                <a:gd name="connsiteY1" fmla="*/ 242371 h 815362"/>
                <a:gd name="connsiteX2" fmla="*/ 0 w 1646415"/>
                <a:gd name="connsiteY2" fmla="*/ 539827 h 815362"/>
                <a:gd name="connsiteX3" fmla="*/ 561860 w 1646415"/>
                <a:gd name="connsiteY3" fmla="*/ 815249 h 815362"/>
                <a:gd name="connsiteX4" fmla="*/ 1509311 w 1646415"/>
                <a:gd name="connsiteY4" fmla="*/ 506776 h 815362"/>
                <a:gd name="connsiteX5" fmla="*/ 1597446 w 1646415"/>
                <a:gd name="connsiteY5" fmla="*/ 297456 h 815362"/>
                <a:gd name="connsiteX6" fmla="*/ 1090670 w 1646415"/>
                <a:gd name="connsiteY6" fmla="*/ 55085 h 815362"/>
                <a:gd name="connsiteX0" fmla="*/ 1046603 w 1646415"/>
                <a:gd name="connsiteY0" fmla="*/ 0 h 815362"/>
                <a:gd name="connsiteX1" fmla="*/ 947451 w 1646415"/>
                <a:gd name="connsiteY1" fmla="*/ 242371 h 815362"/>
                <a:gd name="connsiteX2" fmla="*/ 0 w 1646415"/>
                <a:gd name="connsiteY2" fmla="*/ 539827 h 815362"/>
                <a:gd name="connsiteX3" fmla="*/ 561860 w 1646415"/>
                <a:gd name="connsiteY3" fmla="*/ 815249 h 815362"/>
                <a:gd name="connsiteX4" fmla="*/ 1509311 w 1646415"/>
                <a:gd name="connsiteY4" fmla="*/ 506776 h 815362"/>
                <a:gd name="connsiteX5" fmla="*/ 1597446 w 1646415"/>
                <a:gd name="connsiteY5" fmla="*/ 297456 h 815362"/>
                <a:gd name="connsiteX6" fmla="*/ 1090670 w 1646415"/>
                <a:gd name="connsiteY6" fmla="*/ 55085 h 815362"/>
                <a:gd name="connsiteX0" fmla="*/ 1046603 w 1646415"/>
                <a:gd name="connsiteY0" fmla="*/ 0 h 815249"/>
                <a:gd name="connsiteX1" fmla="*/ 947451 w 1646415"/>
                <a:gd name="connsiteY1" fmla="*/ 242371 h 815249"/>
                <a:gd name="connsiteX2" fmla="*/ 0 w 1646415"/>
                <a:gd name="connsiteY2" fmla="*/ 539827 h 815249"/>
                <a:gd name="connsiteX3" fmla="*/ 561860 w 1646415"/>
                <a:gd name="connsiteY3" fmla="*/ 815249 h 815249"/>
                <a:gd name="connsiteX4" fmla="*/ 1509311 w 1646415"/>
                <a:gd name="connsiteY4" fmla="*/ 506776 h 815249"/>
                <a:gd name="connsiteX5" fmla="*/ 1597446 w 1646415"/>
                <a:gd name="connsiteY5" fmla="*/ 297456 h 815249"/>
                <a:gd name="connsiteX6" fmla="*/ 1090670 w 1646415"/>
                <a:gd name="connsiteY6" fmla="*/ 55085 h 815249"/>
                <a:gd name="connsiteX0" fmla="*/ 1046603 w 1646415"/>
                <a:gd name="connsiteY0" fmla="*/ 0 h 815249"/>
                <a:gd name="connsiteX1" fmla="*/ 947451 w 1646415"/>
                <a:gd name="connsiteY1" fmla="*/ 242371 h 815249"/>
                <a:gd name="connsiteX2" fmla="*/ 0 w 1646415"/>
                <a:gd name="connsiteY2" fmla="*/ 539827 h 815249"/>
                <a:gd name="connsiteX3" fmla="*/ 561860 w 1646415"/>
                <a:gd name="connsiteY3" fmla="*/ 815249 h 815249"/>
                <a:gd name="connsiteX4" fmla="*/ 1509311 w 1646415"/>
                <a:gd name="connsiteY4" fmla="*/ 506776 h 815249"/>
                <a:gd name="connsiteX5" fmla="*/ 1597446 w 1646415"/>
                <a:gd name="connsiteY5" fmla="*/ 297456 h 815249"/>
                <a:gd name="connsiteX6" fmla="*/ 1090670 w 1646415"/>
                <a:gd name="connsiteY6" fmla="*/ 55085 h 815249"/>
                <a:gd name="connsiteX0" fmla="*/ 1046603 w 1646415"/>
                <a:gd name="connsiteY0" fmla="*/ 0 h 815249"/>
                <a:gd name="connsiteX1" fmla="*/ 947451 w 1646415"/>
                <a:gd name="connsiteY1" fmla="*/ 242371 h 815249"/>
                <a:gd name="connsiteX2" fmla="*/ 0 w 1646415"/>
                <a:gd name="connsiteY2" fmla="*/ 539827 h 815249"/>
                <a:gd name="connsiteX3" fmla="*/ 561860 w 1646415"/>
                <a:gd name="connsiteY3" fmla="*/ 815249 h 815249"/>
                <a:gd name="connsiteX4" fmla="*/ 1509311 w 1646415"/>
                <a:gd name="connsiteY4" fmla="*/ 506776 h 815249"/>
                <a:gd name="connsiteX5" fmla="*/ 1597446 w 1646415"/>
                <a:gd name="connsiteY5" fmla="*/ 297456 h 815249"/>
                <a:gd name="connsiteX6" fmla="*/ 1090670 w 1646415"/>
                <a:gd name="connsiteY6" fmla="*/ 55085 h 815249"/>
                <a:gd name="connsiteX0" fmla="*/ 1046603 w 1603794"/>
                <a:gd name="connsiteY0" fmla="*/ 0 h 815249"/>
                <a:gd name="connsiteX1" fmla="*/ 947451 w 1603794"/>
                <a:gd name="connsiteY1" fmla="*/ 242371 h 815249"/>
                <a:gd name="connsiteX2" fmla="*/ 0 w 1603794"/>
                <a:gd name="connsiteY2" fmla="*/ 539827 h 815249"/>
                <a:gd name="connsiteX3" fmla="*/ 561860 w 1603794"/>
                <a:gd name="connsiteY3" fmla="*/ 815249 h 815249"/>
                <a:gd name="connsiteX4" fmla="*/ 1509311 w 1603794"/>
                <a:gd name="connsiteY4" fmla="*/ 506776 h 815249"/>
                <a:gd name="connsiteX5" fmla="*/ 1597446 w 1603794"/>
                <a:gd name="connsiteY5" fmla="*/ 297456 h 815249"/>
                <a:gd name="connsiteX6" fmla="*/ 1090670 w 1603794"/>
                <a:gd name="connsiteY6" fmla="*/ 55085 h 815249"/>
                <a:gd name="connsiteX0" fmla="*/ 1046603 w 1597446"/>
                <a:gd name="connsiteY0" fmla="*/ 0 h 815249"/>
                <a:gd name="connsiteX1" fmla="*/ 947451 w 1597446"/>
                <a:gd name="connsiteY1" fmla="*/ 242371 h 815249"/>
                <a:gd name="connsiteX2" fmla="*/ 0 w 1597446"/>
                <a:gd name="connsiteY2" fmla="*/ 539827 h 815249"/>
                <a:gd name="connsiteX3" fmla="*/ 561860 w 1597446"/>
                <a:gd name="connsiteY3" fmla="*/ 815249 h 815249"/>
                <a:gd name="connsiteX4" fmla="*/ 1443210 w 1597446"/>
                <a:gd name="connsiteY4" fmla="*/ 539827 h 815249"/>
                <a:gd name="connsiteX5" fmla="*/ 1597446 w 1597446"/>
                <a:gd name="connsiteY5" fmla="*/ 297456 h 815249"/>
                <a:gd name="connsiteX6" fmla="*/ 1090670 w 1597446"/>
                <a:gd name="connsiteY6" fmla="*/ 55085 h 815249"/>
                <a:gd name="connsiteX0" fmla="*/ 1046603 w 1597446"/>
                <a:gd name="connsiteY0" fmla="*/ 0 h 815249"/>
                <a:gd name="connsiteX1" fmla="*/ 947451 w 1597446"/>
                <a:gd name="connsiteY1" fmla="*/ 242371 h 815249"/>
                <a:gd name="connsiteX2" fmla="*/ 0 w 1597446"/>
                <a:gd name="connsiteY2" fmla="*/ 539827 h 815249"/>
                <a:gd name="connsiteX3" fmla="*/ 561860 w 1597446"/>
                <a:gd name="connsiteY3" fmla="*/ 815249 h 815249"/>
                <a:gd name="connsiteX4" fmla="*/ 1443210 w 1597446"/>
                <a:gd name="connsiteY4" fmla="*/ 539827 h 815249"/>
                <a:gd name="connsiteX5" fmla="*/ 1597446 w 1597446"/>
                <a:gd name="connsiteY5" fmla="*/ 297456 h 815249"/>
                <a:gd name="connsiteX6" fmla="*/ 1200839 w 1597446"/>
                <a:gd name="connsiteY6" fmla="*/ 99152 h 81524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200839 w 1597446"/>
                <a:gd name="connsiteY6" fmla="*/ 66102 h 78219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200839 w 1597446"/>
                <a:gd name="connsiteY6" fmla="*/ 66102 h 78219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134738 w 1597446"/>
                <a:gd name="connsiteY6" fmla="*/ 1 h 78219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134738 w 1597446"/>
                <a:gd name="connsiteY6" fmla="*/ 1 h 782199"/>
                <a:gd name="connsiteX0" fmla="*/ 1090358 w 1597446"/>
                <a:gd name="connsiteY0" fmla="*/ 83916 h 782198"/>
                <a:gd name="connsiteX1" fmla="*/ 947451 w 1597446"/>
                <a:gd name="connsiteY1" fmla="*/ 209320 h 782198"/>
                <a:gd name="connsiteX2" fmla="*/ 0 w 1597446"/>
                <a:gd name="connsiteY2" fmla="*/ 506776 h 782198"/>
                <a:gd name="connsiteX3" fmla="*/ 561860 w 1597446"/>
                <a:gd name="connsiteY3" fmla="*/ 782198 h 782198"/>
                <a:gd name="connsiteX4" fmla="*/ 1443210 w 1597446"/>
                <a:gd name="connsiteY4" fmla="*/ 506776 h 782198"/>
                <a:gd name="connsiteX5" fmla="*/ 1597446 w 1597446"/>
                <a:gd name="connsiteY5" fmla="*/ 264405 h 782198"/>
                <a:gd name="connsiteX6" fmla="*/ 1134738 w 1597446"/>
                <a:gd name="connsiteY6" fmla="*/ 0 h 782198"/>
                <a:gd name="connsiteX0" fmla="*/ 1090358 w 1618795"/>
                <a:gd name="connsiteY0" fmla="*/ 83916 h 782198"/>
                <a:gd name="connsiteX1" fmla="*/ 947451 w 1618795"/>
                <a:gd name="connsiteY1" fmla="*/ 209320 h 782198"/>
                <a:gd name="connsiteX2" fmla="*/ 0 w 1618795"/>
                <a:gd name="connsiteY2" fmla="*/ 506776 h 782198"/>
                <a:gd name="connsiteX3" fmla="*/ 561860 w 1618795"/>
                <a:gd name="connsiteY3" fmla="*/ 782198 h 782198"/>
                <a:gd name="connsiteX4" fmla="*/ 1443210 w 1618795"/>
                <a:gd name="connsiteY4" fmla="*/ 506776 h 782198"/>
                <a:gd name="connsiteX5" fmla="*/ 1597446 w 1618795"/>
                <a:gd name="connsiteY5" fmla="*/ 264405 h 782198"/>
                <a:gd name="connsiteX6" fmla="*/ 1131089 w 1618795"/>
                <a:gd name="connsiteY6" fmla="*/ 85518 h 782198"/>
                <a:gd name="connsiteX7" fmla="*/ 1134738 w 1618795"/>
                <a:gd name="connsiteY7" fmla="*/ 0 h 782198"/>
                <a:gd name="connsiteX0" fmla="*/ 1090358 w 1628415"/>
                <a:gd name="connsiteY0" fmla="*/ 83916 h 782198"/>
                <a:gd name="connsiteX1" fmla="*/ 947451 w 1628415"/>
                <a:gd name="connsiteY1" fmla="*/ 209320 h 782198"/>
                <a:gd name="connsiteX2" fmla="*/ 0 w 1628415"/>
                <a:gd name="connsiteY2" fmla="*/ 506776 h 782198"/>
                <a:gd name="connsiteX3" fmla="*/ 561860 w 1628415"/>
                <a:gd name="connsiteY3" fmla="*/ 782198 h 782198"/>
                <a:gd name="connsiteX4" fmla="*/ 1443210 w 1628415"/>
                <a:gd name="connsiteY4" fmla="*/ 506776 h 782198"/>
                <a:gd name="connsiteX5" fmla="*/ 1608775 w 1628415"/>
                <a:gd name="connsiteY5" fmla="*/ 328181 h 782198"/>
                <a:gd name="connsiteX6" fmla="*/ 1131089 w 1628415"/>
                <a:gd name="connsiteY6" fmla="*/ 85518 h 782198"/>
                <a:gd name="connsiteX7" fmla="*/ 1134738 w 1628415"/>
                <a:gd name="connsiteY7" fmla="*/ 0 h 782198"/>
                <a:gd name="connsiteX0" fmla="*/ 1090358 w 1628415"/>
                <a:gd name="connsiteY0" fmla="*/ 83916 h 782198"/>
                <a:gd name="connsiteX1" fmla="*/ 947451 w 1628415"/>
                <a:gd name="connsiteY1" fmla="*/ 209320 h 782198"/>
                <a:gd name="connsiteX2" fmla="*/ 0 w 1628415"/>
                <a:gd name="connsiteY2" fmla="*/ 506776 h 782198"/>
                <a:gd name="connsiteX3" fmla="*/ 561860 w 1628415"/>
                <a:gd name="connsiteY3" fmla="*/ 782198 h 782198"/>
                <a:gd name="connsiteX4" fmla="*/ 1443210 w 1628415"/>
                <a:gd name="connsiteY4" fmla="*/ 506776 h 782198"/>
                <a:gd name="connsiteX5" fmla="*/ 1608775 w 1628415"/>
                <a:gd name="connsiteY5" fmla="*/ 328181 h 782198"/>
                <a:gd name="connsiteX6" fmla="*/ 1131089 w 1628415"/>
                <a:gd name="connsiteY6" fmla="*/ 85518 h 782198"/>
                <a:gd name="connsiteX7" fmla="*/ 1134738 w 1628415"/>
                <a:gd name="connsiteY7" fmla="*/ 0 h 782198"/>
                <a:gd name="connsiteX0" fmla="*/ 1090358 w 1608776"/>
                <a:gd name="connsiteY0" fmla="*/ 83916 h 782198"/>
                <a:gd name="connsiteX1" fmla="*/ 947451 w 1608776"/>
                <a:gd name="connsiteY1" fmla="*/ 209320 h 782198"/>
                <a:gd name="connsiteX2" fmla="*/ 0 w 1608776"/>
                <a:gd name="connsiteY2" fmla="*/ 506776 h 782198"/>
                <a:gd name="connsiteX3" fmla="*/ 561860 w 1608776"/>
                <a:gd name="connsiteY3" fmla="*/ 782198 h 782198"/>
                <a:gd name="connsiteX4" fmla="*/ 1443210 w 1608776"/>
                <a:gd name="connsiteY4" fmla="*/ 506776 h 782198"/>
                <a:gd name="connsiteX5" fmla="*/ 1608775 w 1608776"/>
                <a:gd name="connsiteY5" fmla="*/ 328181 h 782198"/>
                <a:gd name="connsiteX6" fmla="*/ 1131089 w 1608776"/>
                <a:gd name="connsiteY6" fmla="*/ 85518 h 782198"/>
                <a:gd name="connsiteX7" fmla="*/ 1134738 w 1608776"/>
                <a:gd name="connsiteY7" fmla="*/ 0 h 782198"/>
                <a:gd name="connsiteX0" fmla="*/ 1090358 w 1608775"/>
                <a:gd name="connsiteY0" fmla="*/ 83916 h 782198"/>
                <a:gd name="connsiteX1" fmla="*/ 947451 w 1608775"/>
                <a:gd name="connsiteY1" fmla="*/ 209320 h 782198"/>
                <a:gd name="connsiteX2" fmla="*/ 0 w 1608775"/>
                <a:gd name="connsiteY2" fmla="*/ 506776 h 782198"/>
                <a:gd name="connsiteX3" fmla="*/ 561860 w 1608775"/>
                <a:gd name="connsiteY3" fmla="*/ 782198 h 782198"/>
                <a:gd name="connsiteX4" fmla="*/ 1443210 w 1608775"/>
                <a:gd name="connsiteY4" fmla="*/ 506776 h 782198"/>
                <a:gd name="connsiteX5" fmla="*/ 1608775 w 1608775"/>
                <a:gd name="connsiteY5" fmla="*/ 328181 h 782198"/>
                <a:gd name="connsiteX6" fmla="*/ 1131089 w 1608775"/>
                <a:gd name="connsiteY6" fmla="*/ 85518 h 782198"/>
                <a:gd name="connsiteX7" fmla="*/ 1134738 w 1608775"/>
                <a:gd name="connsiteY7" fmla="*/ 0 h 782198"/>
                <a:gd name="connsiteX0" fmla="*/ 1090358 w 1608775"/>
                <a:gd name="connsiteY0" fmla="*/ 83916 h 782198"/>
                <a:gd name="connsiteX1" fmla="*/ 947451 w 1608775"/>
                <a:gd name="connsiteY1" fmla="*/ 209320 h 782198"/>
                <a:gd name="connsiteX2" fmla="*/ 0 w 1608775"/>
                <a:gd name="connsiteY2" fmla="*/ 506776 h 782198"/>
                <a:gd name="connsiteX3" fmla="*/ 561860 w 1608775"/>
                <a:gd name="connsiteY3" fmla="*/ 782198 h 782198"/>
                <a:gd name="connsiteX4" fmla="*/ 1443210 w 1608775"/>
                <a:gd name="connsiteY4" fmla="*/ 506776 h 782198"/>
                <a:gd name="connsiteX5" fmla="*/ 1608775 w 1608775"/>
                <a:gd name="connsiteY5" fmla="*/ 328181 h 782198"/>
                <a:gd name="connsiteX6" fmla="*/ 1182069 w 1608775"/>
                <a:gd name="connsiteY6" fmla="*/ 125798 h 782198"/>
                <a:gd name="connsiteX7" fmla="*/ 1134738 w 1608775"/>
                <a:gd name="connsiteY7" fmla="*/ 0 h 782198"/>
                <a:gd name="connsiteX0" fmla="*/ 1090358 w 1608775"/>
                <a:gd name="connsiteY0" fmla="*/ 10068 h 708350"/>
                <a:gd name="connsiteX1" fmla="*/ 947451 w 1608775"/>
                <a:gd name="connsiteY1" fmla="*/ 135472 h 708350"/>
                <a:gd name="connsiteX2" fmla="*/ 0 w 1608775"/>
                <a:gd name="connsiteY2" fmla="*/ 432928 h 708350"/>
                <a:gd name="connsiteX3" fmla="*/ 561860 w 1608775"/>
                <a:gd name="connsiteY3" fmla="*/ 708350 h 708350"/>
                <a:gd name="connsiteX4" fmla="*/ 1443210 w 1608775"/>
                <a:gd name="connsiteY4" fmla="*/ 432928 h 708350"/>
                <a:gd name="connsiteX5" fmla="*/ 1608775 w 1608775"/>
                <a:gd name="connsiteY5" fmla="*/ 254333 h 708350"/>
                <a:gd name="connsiteX6" fmla="*/ 1182069 w 1608775"/>
                <a:gd name="connsiteY6" fmla="*/ 51950 h 708350"/>
                <a:gd name="connsiteX7" fmla="*/ 1092255 w 1608775"/>
                <a:gd name="connsiteY7" fmla="*/ 0 h 708350"/>
                <a:gd name="connsiteX0" fmla="*/ 1090358 w 1614439"/>
                <a:gd name="connsiteY0" fmla="*/ 10068 h 708350"/>
                <a:gd name="connsiteX1" fmla="*/ 947451 w 1614439"/>
                <a:gd name="connsiteY1" fmla="*/ 135472 h 708350"/>
                <a:gd name="connsiteX2" fmla="*/ 0 w 1614439"/>
                <a:gd name="connsiteY2" fmla="*/ 432928 h 708350"/>
                <a:gd name="connsiteX3" fmla="*/ 561860 w 1614439"/>
                <a:gd name="connsiteY3" fmla="*/ 708350 h 708350"/>
                <a:gd name="connsiteX4" fmla="*/ 1443210 w 1614439"/>
                <a:gd name="connsiteY4" fmla="*/ 432928 h 708350"/>
                <a:gd name="connsiteX5" fmla="*/ 1614439 w 1614439"/>
                <a:gd name="connsiteY5" fmla="*/ 267760 h 708350"/>
                <a:gd name="connsiteX6" fmla="*/ 1182069 w 1614439"/>
                <a:gd name="connsiteY6" fmla="*/ 51950 h 708350"/>
                <a:gd name="connsiteX7" fmla="*/ 1092255 w 1614439"/>
                <a:gd name="connsiteY7" fmla="*/ 0 h 7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439" h="708350">
                  <a:moveTo>
                    <a:pt x="1090358" y="10068"/>
                  </a:moveTo>
                  <a:cubicBezTo>
                    <a:pt x="1061897" y="152369"/>
                    <a:pt x="1129177" y="64995"/>
                    <a:pt x="947451" y="135472"/>
                  </a:cubicBezTo>
                  <a:cubicBezTo>
                    <a:pt x="765725" y="205949"/>
                    <a:pt x="64265" y="337448"/>
                    <a:pt x="0" y="432928"/>
                  </a:cubicBezTo>
                  <a:cubicBezTo>
                    <a:pt x="167089" y="517391"/>
                    <a:pt x="365393" y="636740"/>
                    <a:pt x="561860" y="708350"/>
                  </a:cubicBezTo>
                  <a:cubicBezTo>
                    <a:pt x="857480" y="636741"/>
                    <a:pt x="1267780" y="506360"/>
                    <a:pt x="1443210" y="432928"/>
                  </a:cubicBezTo>
                  <a:cubicBezTo>
                    <a:pt x="1618640" y="359496"/>
                    <a:pt x="1562138" y="362025"/>
                    <a:pt x="1614439" y="267760"/>
                  </a:cubicBezTo>
                  <a:cubicBezTo>
                    <a:pt x="1505301" y="213774"/>
                    <a:pt x="1259187" y="96017"/>
                    <a:pt x="1182069" y="51950"/>
                  </a:cubicBezTo>
                  <a:lnTo>
                    <a:pt x="1092255" y="0"/>
                  </a:lnTo>
                </a:path>
              </a:pathLst>
            </a:custGeom>
            <a:solidFill>
              <a:srgbClr val="FFC000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1" name="Ellipse 80"/>
          <p:cNvSpPr/>
          <p:nvPr/>
        </p:nvSpPr>
        <p:spPr>
          <a:xfrm>
            <a:off x="1630674" y="2007818"/>
            <a:ext cx="431590" cy="43159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2" name="Connecteur droit 81"/>
          <p:cNvCxnSpPr/>
          <p:nvPr/>
        </p:nvCxnSpPr>
        <p:spPr>
          <a:xfrm>
            <a:off x="1630673" y="2217210"/>
            <a:ext cx="431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667574" y="2177798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Connecteur droit avec flèche 83"/>
          <p:cNvCxnSpPr>
            <a:stCxn id="81" idx="4"/>
          </p:cNvCxnSpPr>
          <p:nvPr/>
        </p:nvCxnSpPr>
        <p:spPr>
          <a:xfrm>
            <a:off x="1846469" y="2439408"/>
            <a:ext cx="230196" cy="649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78"/>
          <p:cNvSpPr/>
          <p:nvPr/>
        </p:nvSpPr>
        <p:spPr>
          <a:xfrm rot="10800000">
            <a:off x="1605838" y="4214038"/>
            <a:ext cx="1019908" cy="1019908"/>
          </a:xfrm>
          <a:prstGeom prst="arc">
            <a:avLst>
              <a:gd name="adj1" fmla="val 16200000"/>
              <a:gd name="adj2" fmla="val 195427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Arc 79"/>
          <p:cNvSpPr/>
          <p:nvPr/>
        </p:nvSpPr>
        <p:spPr>
          <a:xfrm rot="10800000" flipH="1">
            <a:off x="3516700" y="4216679"/>
            <a:ext cx="1019908" cy="1019908"/>
          </a:xfrm>
          <a:prstGeom prst="arc">
            <a:avLst>
              <a:gd name="adj1" fmla="val 16200000"/>
              <a:gd name="adj2" fmla="val 195427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217"/>
          <p:cNvSpPr>
            <a:spLocks noChangeArrowheads="1"/>
          </p:cNvSpPr>
          <p:nvPr/>
        </p:nvSpPr>
        <p:spPr bwMode="auto">
          <a:xfrm>
            <a:off x="4026654" y="4080849"/>
            <a:ext cx="749300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5" name="Rectangle 1233"/>
          <p:cNvSpPr>
            <a:spLocks noChangeArrowheads="1"/>
          </p:cNvSpPr>
          <p:nvPr/>
        </p:nvSpPr>
        <p:spPr bwMode="auto">
          <a:xfrm>
            <a:off x="4163179" y="4557099"/>
            <a:ext cx="292100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6" name="Line 1234"/>
          <p:cNvSpPr>
            <a:spLocks noChangeShapeType="1"/>
          </p:cNvSpPr>
          <p:nvPr/>
        </p:nvSpPr>
        <p:spPr bwMode="auto">
          <a:xfrm flipV="1">
            <a:off x="4309229" y="4418986"/>
            <a:ext cx="0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7" name="Freeform 1235"/>
          <p:cNvSpPr>
            <a:spLocks/>
          </p:cNvSpPr>
          <p:nvPr/>
        </p:nvSpPr>
        <p:spPr bwMode="auto">
          <a:xfrm>
            <a:off x="4231442" y="4379299"/>
            <a:ext cx="153987" cy="77787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98" name="Rectangle 1236"/>
          <p:cNvSpPr>
            <a:spLocks noChangeArrowheads="1"/>
          </p:cNvSpPr>
          <p:nvPr/>
        </p:nvSpPr>
        <p:spPr bwMode="auto">
          <a:xfrm>
            <a:off x="4156829" y="4550749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" name="Forme libre 4"/>
          <p:cNvSpPr>
            <a:spLocks/>
          </p:cNvSpPr>
          <p:nvPr/>
        </p:nvSpPr>
        <p:spPr bwMode="auto">
          <a:xfrm>
            <a:off x="3516700" y="4216679"/>
            <a:ext cx="525194" cy="974187"/>
          </a:xfrm>
          <a:custGeom>
            <a:avLst/>
            <a:gdLst>
              <a:gd name="T0" fmla="*/ 1 w 1181100"/>
              <a:gd name="T1" fmla="*/ 0 h 400050"/>
              <a:gd name="T2" fmla="*/ 1 w 1181100"/>
              <a:gd name="T3" fmla="*/ 0 h 400050"/>
              <a:gd name="T4" fmla="*/ 0 w 1181100"/>
              <a:gd name="T5" fmla="*/ 2202369 h 400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100" h="400050">
                <a:moveTo>
                  <a:pt x="1181100" y="0"/>
                </a:moveTo>
                <a:lnTo>
                  <a:pt x="228600" y="0"/>
                </a:lnTo>
                <a:lnTo>
                  <a:pt x="0" y="40005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286113" y="5236587"/>
            <a:ext cx="200025" cy="779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/>
          <p:cNvSpPr/>
          <p:nvPr/>
        </p:nvSpPr>
        <p:spPr>
          <a:xfrm>
            <a:off x="3569747" y="5236587"/>
            <a:ext cx="200025" cy="779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2" name="Connecteur droit 101"/>
          <p:cNvCxnSpPr/>
          <p:nvPr/>
        </p:nvCxnSpPr>
        <p:spPr>
          <a:xfrm flipV="1">
            <a:off x="2386125" y="5125247"/>
            <a:ext cx="0" cy="106559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 flipV="1">
            <a:off x="3674521" y="5125247"/>
            <a:ext cx="0" cy="106559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Ellipse 103"/>
          <p:cNvSpPr/>
          <p:nvPr/>
        </p:nvSpPr>
        <p:spPr>
          <a:xfrm>
            <a:off x="2514690" y="4145322"/>
            <a:ext cx="431590" cy="43159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5" name="Connecteur droit 104"/>
          <p:cNvCxnSpPr/>
          <p:nvPr/>
        </p:nvCxnSpPr>
        <p:spPr>
          <a:xfrm>
            <a:off x="2514689" y="4354714"/>
            <a:ext cx="431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551590" y="4315302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Connecteur droit avec flèche 106"/>
          <p:cNvCxnSpPr>
            <a:stCxn id="104" idx="4"/>
          </p:cNvCxnSpPr>
          <p:nvPr/>
        </p:nvCxnSpPr>
        <p:spPr>
          <a:xfrm>
            <a:off x="2730485" y="4576912"/>
            <a:ext cx="230196" cy="649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4183290" y="379280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10743" y="3762158"/>
            <a:ext cx="7072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PQR</a:t>
            </a:r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S</a:t>
            </a:r>
            <a:endParaRPr lang="fr-F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10900" y="478040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3908016" y="4864912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992389" y="3987499"/>
            <a:ext cx="5704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06" idx="0"/>
          </p:cNvCxnSpPr>
          <p:nvPr/>
        </p:nvCxnSpPr>
        <p:spPr>
          <a:xfrm flipH="1">
            <a:off x="2730485" y="3987499"/>
            <a:ext cx="257256" cy="32780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/>
          <p:cNvGrpSpPr/>
          <p:nvPr/>
        </p:nvGrpSpPr>
        <p:grpSpPr>
          <a:xfrm>
            <a:off x="4745567" y="2396507"/>
            <a:ext cx="2760362" cy="1346724"/>
            <a:chOff x="327373" y="1298723"/>
            <a:chExt cx="3283185" cy="1898386"/>
          </a:xfrm>
        </p:grpSpPr>
        <p:cxnSp>
          <p:nvCxnSpPr>
            <p:cNvPr id="112" name="Connecteur droit 111"/>
            <p:cNvCxnSpPr/>
            <p:nvPr/>
          </p:nvCxnSpPr>
          <p:spPr>
            <a:xfrm>
              <a:off x="755627" y="1839817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327373" y="1988240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>
              <a:off x="2025629" y="1448068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>
              <a:off x="2449250" y="1298723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orme libre 115"/>
            <p:cNvSpPr/>
            <p:nvPr/>
          </p:nvSpPr>
          <p:spPr>
            <a:xfrm>
              <a:off x="980502" y="1443210"/>
              <a:ext cx="1097880" cy="517792"/>
            </a:xfrm>
            <a:custGeom>
              <a:avLst/>
              <a:gdLst>
                <a:gd name="connsiteX0" fmla="*/ 1068636 w 1146667"/>
                <a:gd name="connsiteY0" fmla="*/ 0 h 517792"/>
                <a:gd name="connsiteX1" fmla="*/ 1035586 w 1146667"/>
                <a:gd name="connsiteY1" fmla="*/ 209320 h 517792"/>
                <a:gd name="connsiteX2" fmla="*/ 0 w 1146667"/>
                <a:gd name="connsiteY2" fmla="*/ 517792 h 517792"/>
                <a:gd name="connsiteX0" fmla="*/ 1068636 w 1091995"/>
                <a:gd name="connsiteY0" fmla="*/ 0 h 517792"/>
                <a:gd name="connsiteX1" fmla="*/ 859317 w 1091995"/>
                <a:gd name="connsiteY1" fmla="*/ 253388 h 517792"/>
                <a:gd name="connsiteX2" fmla="*/ 0 w 1091995"/>
                <a:gd name="connsiteY2" fmla="*/ 517792 h 517792"/>
                <a:gd name="connsiteX0" fmla="*/ 1068636 w 1097880"/>
                <a:gd name="connsiteY0" fmla="*/ 0 h 517792"/>
                <a:gd name="connsiteX1" fmla="*/ 859317 w 1097880"/>
                <a:gd name="connsiteY1" fmla="*/ 253388 h 517792"/>
                <a:gd name="connsiteX2" fmla="*/ 0 w 1097880"/>
                <a:gd name="connsiteY2" fmla="*/ 517792 h 51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880" h="517792">
                  <a:moveTo>
                    <a:pt x="1068636" y="0"/>
                  </a:moveTo>
                  <a:cubicBezTo>
                    <a:pt x="1141164" y="61510"/>
                    <a:pt x="1081490" y="189123"/>
                    <a:pt x="859317" y="253388"/>
                  </a:cubicBezTo>
                  <a:cubicBezTo>
                    <a:pt x="637144" y="317653"/>
                    <a:pt x="428740" y="406705"/>
                    <a:pt x="0" y="51779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Forme libre 116"/>
            <p:cNvSpPr/>
            <p:nvPr/>
          </p:nvSpPr>
          <p:spPr>
            <a:xfrm>
              <a:off x="1903107" y="2031840"/>
              <a:ext cx="1244068" cy="531863"/>
            </a:xfrm>
            <a:custGeom>
              <a:avLst/>
              <a:gdLst>
                <a:gd name="connsiteX0" fmla="*/ 1068636 w 1146667"/>
                <a:gd name="connsiteY0" fmla="*/ 0 h 517792"/>
                <a:gd name="connsiteX1" fmla="*/ 1035586 w 1146667"/>
                <a:gd name="connsiteY1" fmla="*/ 209320 h 517792"/>
                <a:gd name="connsiteX2" fmla="*/ 0 w 1146667"/>
                <a:gd name="connsiteY2" fmla="*/ 517792 h 517792"/>
                <a:gd name="connsiteX0" fmla="*/ 1068636 w 1091995"/>
                <a:gd name="connsiteY0" fmla="*/ 0 h 517792"/>
                <a:gd name="connsiteX1" fmla="*/ 859317 w 1091995"/>
                <a:gd name="connsiteY1" fmla="*/ 253388 h 517792"/>
                <a:gd name="connsiteX2" fmla="*/ 0 w 1091995"/>
                <a:gd name="connsiteY2" fmla="*/ 517792 h 517792"/>
                <a:gd name="connsiteX0" fmla="*/ 1068636 w 1097880"/>
                <a:gd name="connsiteY0" fmla="*/ 0 h 517792"/>
                <a:gd name="connsiteX1" fmla="*/ 859317 w 1097880"/>
                <a:gd name="connsiteY1" fmla="*/ 253388 h 517792"/>
                <a:gd name="connsiteX2" fmla="*/ 0 w 1097880"/>
                <a:gd name="connsiteY2" fmla="*/ 517792 h 517792"/>
                <a:gd name="connsiteX0" fmla="*/ 1068636 w 1088645"/>
                <a:gd name="connsiteY0" fmla="*/ 0 h 524281"/>
                <a:gd name="connsiteX1" fmla="*/ 859317 w 1088645"/>
                <a:gd name="connsiteY1" fmla="*/ 253388 h 524281"/>
                <a:gd name="connsiteX2" fmla="*/ 201115 w 1088645"/>
                <a:gd name="connsiteY2" fmla="*/ 502040 h 524281"/>
                <a:gd name="connsiteX3" fmla="*/ 0 w 1088645"/>
                <a:gd name="connsiteY3" fmla="*/ 517792 h 524281"/>
                <a:gd name="connsiteX0" fmla="*/ 1222872 w 1242881"/>
                <a:gd name="connsiteY0" fmla="*/ 0 h 510871"/>
                <a:gd name="connsiteX1" fmla="*/ 1013553 w 1242881"/>
                <a:gd name="connsiteY1" fmla="*/ 253388 h 510871"/>
                <a:gd name="connsiteX2" fmla="*/ 355351 w 1242881"/>
                <a:gd name="connsiteY2" fmla="*/ 502040 h 510871"/>
                <a:gd name="connsiteX3" fmla="*/ 0 w 1242881"/>
                <a:gd name="connsiteY3" fmla="*/ 418641 h 510871"/>
                <a:gd name="connsiteX0" fmla="*/ 1222872 w 1244068"/>
                <a:gd name="connsiteY0" fmla="*/ 0 h 531863"/>
                <a:gd name="connsiteX1" fmla="*/ 1013553 w 1244068"/>
                <a:gd name="connsiteY1" fmla="*/ 253388 h 531863"/>
                <a:gd name="connsiteX2" fmla="*/ 278233 w 1244068"/>
                <a:gd name="connsiteY2" fmla="*/ 524074 h 531863"/>
                <a:gd name="connsiteX3" fmla="*/ 0 w 1244068"/>
                <a:gd name="connsiteY3" fmla="*/ 418641 h 531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068" h="531863">
                  <a:moveTo>
                    <a:pt x="1222872" y="0"/>
                  </a:moveTo>
                  <a:cubicBezTo>
                    <a:pt x="1295400" y="61510"/>
                    <a:pt x="1170993" y="166042"/>
                    <a:pt x="1013553" y="253388"/>
                  </a:cubicBezTo>
                  <a:cubicBezTo>
                    <a:pt x="856113" y="340734"/>
                    <a:pt x="421452" y="480007"/>
                    <a:pt x="278233" y="524074"/>
                  </a:cubicBezTo>
                  <a:cubicBezTo>
                    <a:pt x="135014" y="568141"/>
                    <a:pt x="28011" y="410507"/>
                    <a:pt x="0" y="41864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8" name="Connecteur droit 117"/>
            <p:cNvCxnSpPr/>
            <p:nvPr/>
          </p:nvCxnSpPr>
          <p:spPr>
            <a:xfrm flipV="1">
              <a:off x="351685" y="1861957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flipV="1">
              <a:off x="1488681" y="2523393"/>
              <a:ext cx="2083868" cy="6514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 flipV="1">
              <a:off x="1506178" y="2458955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flipV="1">
              <a:off x="2069293" y="1301072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flipV="1">
              <a:off x="3147175" y="1905557"/>
              <a:ext cx="403942" cy="1262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1488681" y="2593233"/>
              <a:ext cx="0" cy="602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>
              <a:off x="351685" y="1988240"/>
              <a:ext cx="0" cy="602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>
              <a:off x="344870" y="2592116"/>
              <a:ext cx="1161308" cy="6049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>
              <a:off x="3599109" y="1903716"/>
              <a:ext cx="0" cy="6027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orme libre 126"/>
            <p:cNvSpPr/>
            <p:nvPr/>
          </p:nvSpPr>
          <p:spPr>
            <a:xfrm>
              <a:off x="1233889" y="1660277"/>
              <a:ext cx="1614438" cy="708350"/>
            </a:xfrm>
            <a:custGeom>
              <a:avLst/>
              <a:gdLst>
                <a:gd name="connsiteX0" fmla="*/ 1053899 w 1653711"/>
                <a:gd name="connsiteY0" fmla="*/ 0 h 815369"/>
                <a:gd name="connsiteX1" fmla="*/ 954747 w 1653711"/>
                <a:gd name="connsiteY1" fmla="*/ 242371 h 815369"/>
                <a:gd name="connsiteX2" fmla="*/ 7296 w 1653711"/>
                <a:gd name="connsiteY2" fmla="*/ 539827 h 815369"/>
                <a:gd name="connsiteX3" fmla="*/ 569156 w 1653711"/>
                <a:gd name="connsiteY3" fmla="*/ 815249 h 815369"/>
                <a:gd name="connsiteX4" fmla="*/ 1516607 w 1653711"/>
                <a:gd name="connsiteY4" fmla="*/ 506776 h 815369"/>
                <a:gd name="connsiteX5" fmla="*/ 1604742 w 1653711"/>
                <a:gd name="connsiteY5" fmla="*/ 297456 h 815369"/>
                <a:gd name="connsiteX6" fmla="*/ 1097966 w 1653711"/>
                <a:gd name="connsiteY6" fmla="*/ 55085 h 815369"/>
                <a:gd name="connsiteX0" fmla="*/ 1053899 w 1653711"/>
                <a:gd name="connsiteY0" fmla="*/ 0 h 815369"/>
                <a:gd name="connsiteX1" fmla="*/ 954747 w 1653711"/>
                <a:gd name="connsiteY1" fmla="*/ 242371 h 815369"/>
                <a:gd name="connsiteX2" fmla="*/ 7296 w 1653711"/>
                <a:gd name="connsiteY2" fmla="*/ 539827 h 815369"/>
                <a:gd name="connsiteX3" fmla="*/ 569156 w 1653711"/>
                <a:gd name="connsiteY3" fmla="*/ 815249 h 815369"/>
                <a:gd name="connsiteX4" fmla="*/ 1516607 w 1653711"/>
                <a:gd name="connsiteY4" fmla="*/ 506776 h 815369"/>
                <a:gd name="connsiteX5" fmla="*/ 1604742 w 1653711"/>
                <a:gd name="connsiteY5" fmla="*/ 297456 h 815369"/>
                <a:gd name="connsiteX6" fmla="*/ 1097966 w 1653711"/>
                <a:gd name="connsiteY6" fmla="*/ 55085 h 815369"/>
                <a:gd name="connsiteX0" fmla="*/ 1046603 w 1646415"/>
                <a:gd name="connsiteY0" fmla="*/ 0 h 815362"/>
                <a:gd name="connsiteX1" fmla="*/ 947451 w 1646415"/>
                <a:gd name="connsiteY1" fmla="*/ 242371 h 815362"/>
                <a:gd name="connsiteX2" fmla="*/ 0 w 1646415"/>
                <a:gd name="connsiteY2" fmla="*/ 539827 h 815362"/>
                <a:gd name="connsiteX3" fmla="*/ 561860 w 1646415"/>
                <a:gd name="connsiteY3" fmla="*/ 815249 h 815362"/>
                <a:gd name="connsiteX4" fmla="*/ 1509311 w 1646415"/>
                <a:gd name="connsiteY4" fmla="*/ 506776 h 815362"/>
                <a:gd name="connsiteX5" fmla="*/ 1597446 w 1646415"/>
                <a:gd name="connsiteY5" fmla="*/ 297456 h 815362"/>
                <a:gd name="connsiteX6" fmla="*/ 1090670 w 1646415"/>
                <a:gd name="connsiteY6" fmla="*/ 55085 h 815362"/>
                <a:gd name="connsiteX0" fmla="*/ 1046603 w 1646415"/>
                <a:gd name="connsiteY0" fmla="*/ 0 h 815362"/>
                <a:gd name="connsiteX1" fmla="*/ 947451 w 1646415"/>
                <a:gd name="connsiteY1" fmla="*/ 242371 h 815362"/>
                <a:gd name="connsiteX2" fmla="*/ 0 w 1646415"/>
                <a:gd name="connsiteY2" fmla="*/ 539827 h 815362"/>
                <a:gd name="connsiteX3" fmla="*/ 561860 w 1646415"/>
                <a:gd name="connsiteY3" fmla="*/ 815249 h 815362"/>
                <a:gd name="connsiteX4" fmla="*/ 1509311 w 1646415"/>
                <a:gd name="connsiteY4" fmla="*/ 506776 h 815362"/>
                <a:gd name="connsiteX5" fmla="*/ 1597446 w 1646415"/>
                <a:gd name="connsiteY5" fmla="*/ 297456 h 815362"/>
                <a:gd name="connsiteX6" fmla="*/ 1090670 w 1646415"/>
                <a:gd name="connsiteY6" fmla="*/ 55085 h 815362"/>
                <a:gd name="connsiteX0" fmla="*/ 1046603 w 1646415"/>
                <a:gd name="connsiteY0" fmla="*/ 0 h 815249"/>
                <a:gd name="connsiteX1" fmla="*/ 947451 w 1646415"/>
                <a:gd name="connsiteY1" fmla="*/ 242371 h 815249"/>
                <a:gd name="connsiteX2" fmla="*/ 0 w 1646415"/>
                <a:gd name="connsiteY2" fmla="*/ 539827 h 815249"/>
                <a:gd name="connsiteX3" fmla="*/ 561860 w 1646415"/>
                <a:gd name="connsiteY3" fmla="*/ 815249 h 815249"/>
                <a:gd name="connsiteX4" fmla="*/ 1509311 w 1646415"/>
                <a:gd name="connsiteY4" fmla="*/ 506776 h 815249"/>
                <a:gd name="connsiteX5" fmla="*/ 1597446 w 1646415"/>
                <a:gd name="connsiteY5" fmla="*/ 297456 h 815249"/>
                <a:gd name="connsiteX6" fmla="*/ 1090670 w 1646415"/>
                <a:gd name="connsiteY6" fmla="*/ 55085 h 815249"/>
                <a:gd name="connsiteX0" fmla="*/ 1046603 w 1646415"/>
                <a:gd name="connsiteY0" fmla="*/ 0 h 815249"/>
                <a:gd name="connsiteX1" fmla="*/ 947451 w 1646415"/>
                <a:gd name="connsiteY1" fmla="*/ 242371 h 815249"/>
                <a:gd name="connsiteX2" fmla="*/ 0 w 1646415"/>
                <a:gd name="connsiteY2" fmla="*/ 539827 h 815249"/>
                <a:gd name="connsiteX3" fmla="*/ 561860 w 1646415"/>
                <a:gd name="connsiteY3" fmla="*/ 815249 h 815249"/>
                <a:gd name="connsiteX4" fmla="*/ 1509311 w 1646415"/>
                <a:gd name="connsiteY4" fmla="*/ 506776 h 815249"/>
                <a:gd name="connsiteX5" fmla="*/ 1597446 w 1646415"/>
                <a:gd name="connsiteY5" fmla="*/ 297456 h 815249"/>
                <a:gd name="connsiteX6" fmla="*/ 1090670 w 1646415"/>
                <a:gd name="connsiteY6" fmla="*/ 55085 h 815249"/>
                <a:gd name="connsiteX0" fmla="*/ 1046603 w 1646415"/>
                <a:gd name="connsiteY0" fmla="*/ 0 h 815249"/>
                <a:gd name="connsiteX1" fmla="*/ 947451 w 1646415"/>
                <a:gd name="connsiteY1" fmla="*/ 242371 h 815249"/>
                <a:gd name="connsiteX2" fmla="*/ 0 w 1646415"/>
                <a:gd name="connsiteY2" fmla="*/ 539827 h 815249"/>
                <a:gd name="connsiteX3" fmla="*/ 561860 w 1646415"/>
                <a:gd name="connsiteY3" fmla="*/ 815249 h 815249"/>
                <a:gd name="connsiteX4" fmla="*/ 1509311 w 1646415"/>
                <a:gd name="connsiteY4" fmla="*/ 506776 h 815249"/>
                <a:gd name="connsiteX5" fmla="*/ 1597446 w 1646415"/>
                <a:gd name="connsiteY5" fmla="*/ 297456 h 815249"/>
                <a:gd name="connsiteX6" fmla="*/ 1090670 w 1646415"/>
                <a:gd name="connsiteY6" fmla="*/ 55085 h 815249"/>
                <a:gd name="connsiteX0" fmla="*/ 1046603 w 1603794"/>
                <a:gd name="connsiteY0" fmla="*/ 0 h 815249"/>
                <a:gd name="connsiteX1" fmla="*/ 947451 w 1603794"/>
                <a:gd name="connsiteY1" fmla="*/ 242371 h 815249"/>
                <a:gd name="connsiteX2" fmla="*/ 0 w 1603794"/>
                <a:gd name="connsiteY2" fmla="*/ 539827 h 815249"/>
                <a:gd name="connsiteX3" fmla="*/ 561860 w 1603794"/>
                <a:gd name="connsiteY3" fmla="*/ 815249 h 815249"/>
                <a:gd name="connsiteX4" fmla="*/ 1509311 w 1603794"/>
                <a:gd name="connsiteY4" fmla="*/ 506776 h 815249"/>
                <a:gd name="connsiteX5" fmla="*/ 1597446 w 1603794"/>
                <a:gd name="connsiteY5" fmla="*/ 297456 h 815249"/>
                <a:gd name="connsiteX6" fmla="*/ 1090670 w 1603794"/>
                <a:gd name="connsiteY6" fmla="*/ 55085 h 815249"/>
                <a:gd name="connsiteX0" fmla="*/ 1046603 w 1597446"/>
                <a:gd name="connsiteY0" fmla="*/ 0 h 815249"/>
                <a:gd name="connsiteX1" fmla="*/ 947451 w 1597446"/>
                <a:gd name="connsiteY1" fmla="*/ 242371 h 815249"/>
                <a:gd name="connsiteX2" fmla="*/ 0 w 1597446"/>
                <a:gd name="connsiteY2" fmla="*/ 539827 h 815249"/>
                <a:gd name="connsiteX3" fmla="*/ 561860 w 1597446"/>
                <a:gd name="connsiteY3" fmla="*/ 815249 h 815249"/>
                <a:gd name="connsiteX4" fmla="*/ 1443210 w 1597446"/>
                <a:gd name="connsiteY4" fmla="*/ 539827 h 815249"/>
                <a:gd name="connsiteX5" fmla="*/ 1597446 w 1597446"/>
                <a:gd name="connsiteY5" fmla="*/ 297456 h 815249"/>
                <a:gd name="connsiteX6" fmla="*/ 1090670 w 1597446"/>
                <a:gd name="connsiteY6" fmla="*/ 55085 h 815249"/>
                <a:gd name="connsiteX0" fmla="*/ 1046603 w 1597446"/>
                <a:gd name="connsiteY0" fmla="*/ 0 h 815249"/>
                <a:gd name="connsiteX1" fmla="*/ 947451 w 1597446"/>
                <a:gd name="connsiteY1" fmla="*/ 242371 h 815249"/>
                <a:gd name="connsiteX2" fmla="*/ 0 w 1597446"/>
                <a:gd name="connsiteY2" fmla="*/ 539827 h 815249"/>
                <a:gd name="connsiteX3" fmla="*/ 561860 w 1597446"/>
                <a:gd name="connsiteY3" fmla="*/ 815249 h 815249"/>
                <a:gd name="connsiteX4" fmla="*/ 1443210 w 1597446"/>
                <a:gd name="connsiteY4" fmla="*/ 539827 h 815249"/>
                <a:gd name="connsiteX5" fmla="*/ 1597446 w 1597446"/>
                <a:gd name="connsiteY5" fmla="*/ 297456 h 815249"/>
                <a:gd name="connsiteX6" fmla="*/ 1200839 w 1597446"/>
                <a:gd name="connsiteY6" fmla="*/ 99152 h 81524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200839 w 1597446"/>
                <a:gd name="connsiteY6" fmla="*/ 66102 h 78219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200839 w 1597446"/>
                <a:gd name="connsiteY6" fmla="*/ 66102 h 78219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134738 w 1597446"/>
                <a:gd name="connsiteY6" fmla="*/ 1 h 782199"/>
                <a:gd name="connsiteX0" fmla="*/ 1101687 w 1597446"/>
                <a:gd name="connsiteY0" fmla="*/ 0 h 782199"/>
                <a:gd name="connsiteX1" fmla="*/ 947451 w 1597446"/>
                <a:gd name="connsiteY1" fmla="*/ 209321 h 782199"/>
                <a:gd name="connsiteX2" fmla="*/ 0 w 1597446"/>
                <a:gd name="connsiteY2" fmla="*/ 506777 h 782199"/>
                <a:gd name="connsiteX3" fmla="*/ 561860 w 1597446"/>
                <a:gd name="connsiteY3" fmla="*/ 782199 h 782199"/>
                <a:gd name="connsiteX4" fmla="*/ 1443210 w 1597446"/>
                <a:gd name="connsiteY4" fmla="*/ 506777 h 782199"/>
                <a:gd name="connsiteX5" fmla="*/ 1597446 w 1597446"/>
                <a:gd name="connsiteY5" fmla="*/ 264406 h 782199"/>
                <a:gd name="connsiteX6" fmla="*/ 1134738 w 1597446"/>
                <a:gd name="connsiteY6" fmla="*/ 1 h 782199"/>
                <a:gd name="connsiteX0" fmla="*/ 1090358 w 1597446"/>
                <a:gd name="connsiteY0" fmla="*/ 83916 h 782198"/>
                <a:gd name="connsiteX1" fmla="*/ 947451 w 1597446"/>
                <a:gd name="connsiteY1" fmla="*/ 209320 h 782198"/>
                <a:gd name="connsiteX2" fmla="*/ 0 w 1597446"/>
                <a:gd name="connsiteY2" fmla="*/ 506776 h 782198"/>
                <a:gd name="connsiteX3" fmla="*/ 561860 w 1597446"/>
                <a:gd name="connsiteY3" fmla="*/ 782198 h 782198"/>
                <a:gd name="connsiteX4" fmla="*/ 1443210 w 1597446"/>
                <a:gd name="connsiteY4" fmla="*/ 506776 h 782198"/>
                <a:gd name="connsiteX5" fmla="*/ 1597446 w 1597446"/>
                <a:gd name="connsiteY5" fmla="*/ 264405 h 782198"/>
                <a:gd name="connsiteX6" fmla="*/ 1134738 w 1597446"/>
                <a:gd name="connsiteY6" fmla="*/ 0 h 782198"/>
                <a:gd name="connsiteX0" fmla="*/ 1090358 w 1618795"/>
                <a:gd name="connsiteY0" fmla="*/ 83916 h 782198"/>
                <a:gd name="connsiteX1" fmla="*/ 947451 w 1618795"/>
                <a:gd name="connsiteY1" fmla="*/ 209320 h 782198"/>
                <a:gd name="connsiteX2" fmla="*/ 0 w 1618795"/>
                <a:gd name="connsiteY2" fmla="*/ 506776 h 782198"/>
                <a:gd name="connsiteX3" fmla="*/ 561860 w 1618795"/>
                <a:gd name="connsiteY3" fmla="*/ 782198 h 782198"/>
                <a:gd name="connsiteX4" fmla="*/ 1443210 w 1618795"/>
                <a:gd name="connsiteY4" fmla="*/ 506776 h 782198"/>
                <a:gd name="connsiteX5" fmla="*/ 1597446 w 1618795"/>
                <a:gd name="connsiteY5" fmla="*/ 264405 h 782198"/>
                <a:gd name="connsiteX6" fmla="*/ 1131089 w 1618795"/>
                <a:gd name="connsiteY6" fmla="*/ 85518 h 782198"/>
                <a:gd name="connsiteX7" fmla="*/ 1134738 w 1618795"/>
                <a:gd name="connsiteY7" fmla="*/ 0 h 782198"/>
                <a:gd name="connsiteX0" fmla="*/ 1090358 w 1628415"/>
                <a:gd name="connsiteY0" fmla="*/ 83916 h 782198"/>
                <a:gd name="connsiteX1" fmla="*/ 947451 w 1628415"/>
                <a:gd name="connsiteY1" fmla="*/ 209320 h 782198"/>
                <a:gd name="connsiteX2" fmla="*/ 0 w 1628415"/>
                <a:gd name="connsiteY2" fmla="*/ 506776 h 782198"/>
                <a:gd name="connsiteX3" fmla="*/ 561860 w 1628415"/>
                <a:gd name="connsiteY3" fmla="*/ 782198 h 782198"/>
                <a:gd name="connsiteX4" fmla="*/ 1443210 w 1628415"/>
                <a:gd name="connsiteY4" fmla="*/ 506776 h 782198"/>
                <a:gd name="connsiteX5" fmla="*/ 1608775 w 1628415"/>
                <a:gd name="connsiteY5" fmla="*/ 328181 h 782198"/>
                <a:gd name="connsiteX6" fmla="*/ 1131089 w 1628415"/>
                <a:gd name="connsiteY6" fmla="*/ 85518 h 782198"/>
                <a:gd name="connsiteX7" fmla="*/ 1134738 w 1628415"/>
                <a:gd name="connsiteY7" fmla="*/ 0 h 782198"/>
                <a:gd name="connsiteX0" fmla="*/ 1090358 w 1628415"/>
                <a:gd name="connsiteY0" fmla="*/ 83916 h 782198"/>
                <a:gd name="connsiteX1" fmla="*/ 947451 w 1628415"/>
                <a:gd name="connsiteY1" fmla="*/ 209320 h 782198"/>
                <a:gd name="connsiteX2" fmla="*/ 0 w 1628415"/>
                <a:gd name="connsiteY2" fmla="*/ 506776 h 782198"/>
                <a:gd name="connsiteX3" fmla="*/ 561860 w 1628415"/>
                <a:gd name="connsiteY3" fmla="*/ 782198 h 782198"/>
                <a:gd name="connsiteX4" fmla="*/ 1443210 w 1628415"/>
                <a:gd name="connsiteY4" fmla="*/ 506776 h 782198"/>
                <a:gd name="connsiteX5" fmla="*/ 1608775 w 1628415"/>
                <a:gd name="connsiteY5" fmla="*/ 328181 h 782198"/>
                <a:gd name="connsiteX6" fmla="*/ 1131089 w 1628415"/>
                <a:gd name="connsiteY6" fmla="*/ 85518 h 782198"/>
                <a:gd name="connsiteX7" fmla="*/ 1134738 w 1628415"/>
                <a:gd name="connsiteY7" fmla="*/ 0 h 782198"/>
                <a:gd name="connsiteX0" fmla="*/ 1090358 w 1608776"/>
                <a:gd name="connsiteY0" fmla="*/ 83916 h 782198"/>
                <a:gd name="connsiteX1" fmla="*/ 947451 w 1608776"/>
                <a:gd name="connsiteY1" fmla="*/ 209320 h 782198"/>
                <a:gd name="connsiteX2" fmla="*/ 0 w 1608776"/>
                <a:gd name="connsiteY2" fmla="*/ 506776 h 782198"/>
                <a:gd name="connsiteX3" fmla="*/ 561860 w 1608776"/>
                <a:gd name="connsiteY3" fmla="*/ 782198 h 782198"/>
                <a:gd name="connsiteX4" fmla="*/ 1443210 w 1608776"/>
                <a:gd name="connsiteY4" fmla="*/ 506776 h 782198"/>
                <a:gd name="connsiteX5" fmla="*/ 1608775 w 1608776"/>
                <a:gd name="connsiteY5" fmla="*/ 328181 h 782198"/>
                <a:gd name="connsiteX6" fmla="*/ 1131089 w 1608776"/>
                <a:gd name="connsiteY6" fmla="*/ 85518 h 782198"/>
                <a:gd name="connsiteX7" fmla="*/ 1134738 w 1608776"/>
                <a:gd name="connsiteY7" fmla="*/ 0 h 782198"/>
                <a:gd name="connsiteX0" fmla="*/ 1090358 w 1608775"/>
                <a:gd name="connsiteY0" fmla="*/ 83916 h 782198"/>
                <a:gd name="connsiteX1" fmla="*/ 947451 w 1608775"/>
                <a:gd name="connsiteY1" fmla="*/ 209320 h 782198"/>
                <a:gd name="connsiteX2" fmla="*/ 0 w 1608775"/>
                <a:gd name="connsiteY2" fmla="*/ 506776 h 782198"/>
                <a:gd name="connsiteX3" fmla="*/ 561860 w 1608775"/>
                <a:gd name="connsiteY3" fmla="*/ 782198 h 782198"/>
                <a:gd name="connsiteX4" fmla="*/ 1443210 w 1608775"/>
                <a:gd name="connsiteY4" fmla="*/ 506776 h 782198"/>
                <a:gd name="connsiteX5" fmla="*/ 1608775 w 1608775"/>
                <a:gd name="connsiteY5" fmla="*/ 328181 h 782198"/>
                <a:gd name="connsiteX6" fmla="*/ 1131089 w 1608775"/>
                <a:gd name="connsiteY6" fmla="*/ 85518 h 782198"/>
                <a:gd name="connsiteX7" fmla="*/ 1134738 w 1608775"/>
                <a:gd name="connsiteY7" fmla="*/ 0 h 782198"/>
                <a:gd name="connsiteX0" fmla="*/ 1090358 w 1608775"/>
                <a:gd name="connsiteY0" fmla="*/ 83916 h 782198"/>
                <a:gd name="connsiteX1" fmla="*/ 947451 w 1608775"/>
                <a:gd name="connsiteY1" fmla="*/ 209320 h 782198"/>
                <a:gd name="connsiteX2" fmla="*/ 0 w 1608775"/>
                <a:gd name="connsiteY2" fmla="*/ 506776 h 782198"/>
                <a:gd name="connsiteX3" fmla="*/ 561860 w 1608775"/>
                <a:gd name="connsiteY3" fmla="*/ 782198 h 782198"/>
                <a:gd name="connsiteX4" fmla="*/ 1443210 w 1608775"/>
                <a:gd name="connsiteY4" fmla="*/ 506776 h 782198"/>
                <a:gd name="connsiteX5" fmla="*/ 1608775 w 1608775"/>
                <a:gd name="connsiteY5" fmla="*/ 328181 h 782198"/>
                <a:gd name="connsiteX6" fmla="*/ 1182069 w 1608775"/>
                <a:gd name="connsiteY6" fmla="*/ 125798 h 782198"/>
                <a:gd name="connsiteX7" fmla="*/ 1134738 w 1608775"/>
                <a:gd name="connsiteY7" fmla="*/ 0 h 782198"/>
                <a:gd name="connsiteX0" fmla="*/ 1090358 w 1608775"/>
                <a:gd name="connsiteY0" fmla="*/ 10068 h 708350"/>
                <a:gd name="connsiteX1" fmla="*/ 947451 w 1608775"/>
                <a:gd name="connsiteY1" fmla="*/ 135472 h 708350"/>
                <a:gd name="connsiteX2" fmla="*/ 0 w 1608775"/>
                <a:gd name="connsiteY2" fmla="*/ 432928 h 708350"/>
                <a:gd name="connsiteX3" fmla="*/ 561860 w 1608775"/>
                <a:gd name="connsiteY3" fmla="*/ 708350 h 708350"/>
                <a:gd name="connsiteX4" fmla="*/ 1443210 w 1608775"/>
                <a:gd name="connsiteY4" fmla="*/ 432928 h 708350"/>
                <a:gd name="connsiteX5" fmla="*/ 1608775 w 1608775"/>
                <a:gd name="connsiteY5" fmla="*/ 254333 h 708350"/>
                <a:gd name="connsiteX6" fmla="*/ 1182069 w 1608775"/>
                <a:gd name="connsiteY6" fmla="*/ 51950 h 708350"/>
                <a:gd name="connsiteX7" fmla="*/ 1092255 w 1608775"/>
                <a:gd name="connsiteY7" fmla="*/ 0 h 708350"/>
                <a:gd name="connsiteX0" fmla="*/ 1090358 w 1614439"/>
                <a:gd name="connsiteY0" fmla="*/ 10068 h 708350"/>
                <a:gd name="connsiteX1" fmla="*/ 947451 w 1614439"/>
                <a:gd name="connsiteY1" fmla="*/ 135472 h 708350"/>
                <a:gd name="connsiteX2" fmla="*/ 0 w 1614439"/>
                <a:gd name="connsiteY2" fmla="*/ 432928 h 708350"/>
                <a:gd name="connsiteX3" fmla="*/ 561860 w 1614439"/>
                <a:gd name="connsiteY3" fmla="*/ 708350 h 708350"/>
                <a:gd name="connsiteX4" fmla="*/ 1443210 w 1614439"/>
                <a:gd name="connsiteY4" fmla="*/ 432928 h 708350"/>
                <a:gd name="connsiteX5" fmla="*/ 1614439 w 1614439"/>
                <a:gd name="connsiteY5" fmla="*/ 267760 h 708350"/>
                <a:gd name="connsiteX6" fmla="*/ 1182069 w 1614439"/>
                <a:gd name="connsiteY6" fmla="*/ 51950 h 708350"/>
                <a:gd name="connsiteX7" fmla="*/ 1092255 w 1614439"/>
                <a:gd name="connsiteY7" fmla="*/ 0 h 7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439" h="708350">
                  <a:moveTo>
                    <a:pt x="1090358" y="10068"/>
                  </a:moveTo>
                  <a:cubicBezTo>
                    <a:pt x="1061897" y="152369"/>
                    <a:pt x="1129177" y="64995"/>
                    <a:pt x="947451" y="135472"/>
                  </a:cubicBezTo>
                  <a:cubicBezTo>
                    <a:pt x="765725" y="205949"/>
                    <a:pt x="64265" y="337448"/>
                    <a:pt x="0" y="432928"/>
                  </a:cubicBezTo>
                  <a:cubicBezTo>
                    <a:pt x="167089" y="517391"/>
                    <a:pt x="365393" y="636740"/>
                    <a:pt x="561860" y="708350"/>
                  </a:cubicBezTo>
                  <a:cubicBezTo>
                    <a:pt x="857480" y="636741"/>
                    <a:pt x="1267780" y="506360"/>
                    <a:pt x="1443210" y="432928"/>
                  </a:cubicBezTo>
                  <a:cubicBezTo>
                    <a:pt x="1618640" y="359496"/>
                    <a:pt x="1562138" y="362025"/>
                    <a:pt x="1614439" y="267760"/>
                  </a:cubicBezTo>
                  <a:cubicBezTo>
                    <a:pt x="1505301" y="213774"/>
                    <a:pt x="1259187" y="96017"/>
                    <a:pt x="1182069" y="51950"/>
                  </a:cubicBezTo>
                  <a:lnTo>
                    <a:pt x="1092255" y="0"/>
                  </a:lnTo>
                </a:path>
              </a:pathLst>
            </a:custGeom>
            <a:solidFill>
              <a:srgbClr val="FFC000"/>
            </a:solidFill>
            <a:ln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8" name="ZoneTexte 127"/>
          <p:cNvSpPr txBox="1"/>
          <p:nvPr/>
        </p:nvSpPr>
        <p:spPr>
          <a:xfrm>
            <a:off x="5925558" y="2366812"/>
            <a:ext cx="3048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5364693" y="2277793"/>
            <a:ext cx="324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6395223" y="2007818"/>
            <a:ext cx="324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6761239" y="2108502"/>
            <a:ext cx="3048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6" name="Rectangle 217"/>
          <p:cNvSpPr>
            <a:spLocks noChangeArrowheads="1"/>
          </p:cNvSpPr>
          <p:nvPr/>
        </p:nvSpPr>
        <p:spPr bwMode="auto">
          <a:xfrm>
            <a:off x="3084641" y="1895679"/>
            <a:ext cx="749300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7" name="Rectangle 1233"/>
          <p:cNvSpPr>
            <a:spLocks noChangeArrowheads="1"/>
          </p:cNvSpPr>
          <p:nvPr/>
        </p:nvSpPr>
        <p:spPr bwMode="auto">
          <a:xfrm>
            <a:off x="3221166" y="2371929"/>
            <a:ext cx="292100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8" name="Line 1234"/>
          <p:cNvSpPr>
            <a:spLocks noChangeShapeType="1"/>
          </p:cNvSpPr>
          <p:nvPr/>
        </p:nvSpPr>
        <p:spPr bwMode="auto">
          <a:xfrm flipV="1">
            <a:off x="3367216" y="2233816"/>
            <a:ext cx="0" cy="131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39" name="Freeform 1235"/>
          <p:cNvSpPr>
            <a:spLocks/>
          </p:cNvSpPr>
          <p:nvPr/>
        </p:nvSpPr>
        <p:spPr bwMode="auto">
          <a:xfrm>
            <a:off x="3289429" y="2194129"/>
            <a:ext cx="153987" cy="77787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40" name="Rectangle 1236"/>
          <p:cNvSpPr>
            <a:spLocks noChangeArrowheads="1"/>
          </p:cNvSpPr>
          <p:nvPr/>
        </p:nvSpPr>
        <p:spPr bwMode="auto">
          <a:xfrm>
            <a:off x="3214816" y="2365579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1" name="Forme libre 4"/>
          <p:cNvSpPr>
            <a:spLocks/>
          </p:cNvSpPr>
          <p:nvPr/>
        </p:nvSpPr>
        <p:spPr bwMode="auto">
          <a:xfrm>
            <a:off x="2574687" y="2032203"/>
            <a:ext cx="525194" cy="905759"/>
          </a:xfrm>
          <a:custGeom>
            <a:avLst/>
            <a:gdLst>
              <a:gd name="T0" fmla="*/ 1 w 1181100"/>
              <a:gd name="T1" fmla="*/ 0 h 400050"/>
              <a:gd name="T2" fmla="*/ 1 w 1181100"/>
              <a:gd name="T3" fmla="*/ 0 h 400050"/>
              <a:gd name="T4" fmla="*/ 0 w 1181100"/>
              <a:gd name="T5" fmla="*/ 2202369 h 4000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81100" h="400050">
                <a:moveTo>
                  <a:pt x="1181100" y="0"/>
                </a:moveTo>
                <a:lnTo>
                  <a:pt x="228600" y="0"/>
                </a:lnTo>
                <a:lnTo>
                  <a:pt x="0" y="40005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2" name="ZoneTexte 141"/>
          <p:cNvSpPr txBox="1"/>
          <p:nvPr/>
        </p:nvSpPr>
        <p:spPr>
          <a:xfrm>
            <a:off x="3468338" y="156469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054214" y="5028721"/>
            <a:ext cx="1803123" cy="1013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1810900" y="5125247"/>
            <a:ext cx="0" cy="141074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>
            <a:off x="4310590" y="5178468"/>
            <a:ext cx="0" cy="141074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1782500" y="6456971"/>
            <a:ext cx="252809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45583" y="6159187"/>
            <a:ext cx="418782" cy="2138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>
            <a:stCxn id="3" idx="7"/>
          </p:cNvCxnSpPr>
          <p:nvPr/>
        </p:nvCxnSpPr>
        <p:spPr>
          <a:xfrm>
            <a:off x="1286601" y="6037985"/>
            <a:ext cx="0" cy="49800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/>
          <p:cNvCxnSpPr/>
          <p:nvPr/>
        </p:nvCxnSpPr>
        <p:spPr>
          <a:xfrm flipH="1">
            <a:off x="1251207" y="6456971"/>
            <a:ext cx="55969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1348399" y="6165857"/>
            <a:ext cx="418782" cy="2138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7" name="Connecteur droit 146"/>
          <p:cNvCxnSpPr/>
          <p:nvPr/>
        </p:nvCxnSpPr>
        <p:spPr>
          <a:xfrm>
            <a:off x="6281493" y="5150801"/>
            <a:ext cx="0" cy="141074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7618416" y="5204022"/>
            <a:ext cx="0" cy="141074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avec flèche 148"/>
          <p:cNvCxnSpPr/>
          <p:nvPr/>
        </p:nvCxnSpPr>
        <p:spPr>
          <a:xfrm flipH="1">
            <a:off x="6253093" y="6482525"/>
            <a:ext cx="1365323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6763015" y="6184741"/>
            <a:ext cx="418782" cy="2138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1" name="Connecteur droit 150"/>
          <p:cNvCxnSpPr/>
          <p:nvPr/>
        </p:nvCxnSpPr>
        <p:spPr>
          <a:xfrm>
            <a:off x="6050708" y="6063539"/>
            <a:ext cx="0" cy="49800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5548056" y="6191411"/>
            <a:ext cx="418782" cy="2138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510330" y="6482525"/>
            <a:ext cx="54388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917443" y="6482525"/>
            <a:ext cx="671299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6839405" y="2397513"/>
            <a:ext cx="207129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6472085" y="2333340"/>
            <a:ext cx="207129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5381466" y="2553622"/>
            <a:ext cx="207129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>
            <a:off x="5951540" y="2639674"/>
            <a:ext cx="207129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>
            <a:off x="6050708" y="5248163"/>
            <a:ext cx="1801731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 flipV="1">
            <a:off x="6819934" y="5236588"/>
            <a:ext cx="0" cy="80585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 flipV="1">
            <a:off x="7083248" y="5225013"/>
            <a:ext cx="0" cy="805859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flipH="1">
            <a:off x="1086443" y="5150801"/>
            <a:ext cx="696057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 flipH="1">
            <a:off x="1071124" y="6033928"/>
            <a:ext cx="696057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/>
          <p:nvPr/>
        </p:nvCxnSpPr>
        <p:spPr>
          <a:xfrm flipV="1">
            <a:off x="1156637" y="5129123"/>
            <a:ext cx="0" cy="90886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 rot="16200000">
            <a:off x="761378" y="5476653"/>
            <a:ext cx="418782" cy="2138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ZoneTexte 181"/>
          <p:cNvSpPr txBox="1"/>
          <p:nvPr/>
        </p:nvSpPr>
        <p:spPr>
          <a:xfrm>
            <a:off x="548651" y="188000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84" name="ZoneTexte 183"/>
          <p:cNvSpPr txBox="1"/>
          <p:nvPr/>
        </p:nvSpPr>
        <p:spPr>
          <a:xfrm>
            <a:off x="4460042" y="188000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185" name="ZoneTexte 184"/>
          <p:cNvSpPr txBox="1"/>
          <p:nvPr/>
        </p:nvSpPr>
        <p:spPr>
          <a:xfrm>
            <a:off x="548651" y="398669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7412985" y="4703772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</a:p>
        </p:txBody>
      </p:sp>
      <p:sp>
        <p:nvSpPr>
          <p:cNvPr id="154" name="ZoneTexte 153"/>
          <p:cNvSpPr txBox="1"/>
          <p:nvPr/>
        </p:nvSpPr>
        <p:spPr>
          <a:xfrm>
            <a:off x="6085199" y="4695146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</a:p>
        </p:txBody>
      </p:sp>
      <p:sp>
        <p:nvSpPr>
          <p:cNvPr id="4" name="Ellipse 3"/>
          <p:cNvSpPr/>
          <p:nvPr/>
        </p:nvSpPr>
        <p:spPr>
          <a:xfrm>
            <a:off x="7579912" y="52050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/>
          <p:cNvSpPr/>
          <p:nvPr/>
        </p:nvSpPr>
        <p:spPr>
          <a:xfrm>
            <a:off x="6255937" y="52050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/>
          <p:cNvSpPr/>
          <p:nvPr/>
        </p:nvSpPr>
        <p:spPr>
          <a:xfrm>
            <a:off x="4284262" y="5119362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/>
          <p:cNvSpPr/>
          <p:nvPr/>
        </p:nvSpPr>
        <p:spPr>
          <a:xfrm>
            <a:off x="1788712" y="51098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/>
          <p:cNvSpPr/>
          <p:nvPr/>
        </p:nvSpPr>
        <p:spPr>
          <a:xfrm>
            <a:off x="6817912" y="283526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/>
          <p:cNvSpPr/>
          <p:nvPr/>
        </p:nvSpPr>
        <p:spPr>
          <a:xfrm>
            <a:off x="6436912" y="262571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6472912" y="2340576"/>
            <a:ext cx="0" cy="28901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>
            <a:off x="6853912" y="2396507"/>
            <a:ext cx="0" cy="46163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Ellipse 163"/>
          <p:cNvSpPr/>
          <p:nvPr/>
        </p:nvSpPr>
        <p:spPr>
          <a:xfrm>
            <a:off x="5911107" y="308235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1" name="Connecteur droit 170"/>
          <p:cNvCxnSpPr/>
          <p:nvPr/>
        </p:nvCxnSpPr>
        <p:spPr>
          <a:xfrm>
            <a:off x="5947107" y="2643599"/>
            <a:ext cx="0" cy="46163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Ellipse 173"/>
          <p:cNvSpPr/>
          <p:nvPr/>
        </p:nvSpPr>
        <p:spPr>
          <a:xfrm>
            <a:off x="5349172" y="288172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6" name="Connecteur droit 175"/>
          <p:cNvCxnSpPr/>
          <p:nvPr/>
        </p:nvCxnSpPr>
        <p:spPr>
          <a:xfrm>
            <a:off x="5385172" y="2553622"/>
            <a:ext cx="0" cy="35098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2810000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ZONE PARTIELLE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98441" y="154859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131" name="ZoneTexte 130"/>
          <p:cNvSpPr txBox="1"/>
          <p:nvPr/>
        </p:nvSpPr>
        <p:spPr>
          <a:xfrm>
            <a:off x="3277599" y="-3810"/>
            <a:ext cx="564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ISO, une zone partielle ne peut pas couvrir des surfaces différentes (chaque surface a son propre nom)</a:t>
            </a:r>
            <a:endParaRPr lang="fr-FR" dirty="0"/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270793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ZoneTexte 134"/>
          <p:cNvSpPr txBox="1"/>
          <p:nvPr/>
        </p:nvSpPr>
        <p:spPr>
          <a:xfrm>
            <a:off x="3791642" y="3771249"/>
            <a:ext cx="55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197" y="588599"/>
            <a:ext cx="377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Zone partielle = portion d'une surface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3529" y="925997"/>
            <a:ext cx="912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zone partielle est définie dans la CAO. </a:t>
            </a:r>
            <a:r>
              <a:rPr lang="fr-FR" dirty="0" smtClean="0"/>
              <a:t>Seuls les points de la surface réelle qui sont projetés à l'intérieur de la zone partielle selon la normale à la surface nominale sont à prendre en compte.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3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77428" y="2321936"/>
            <a:ext cx="3356781" cy="1296678"/>
            <a:chOff x="5826028" y="1282980"/>
            <a:chExt cx="2338388" cy="903287"/>
          </a:xfrm>
        </p:grpSpPr>
        <p:sp>
          <p:nvSpPr>
            <p:cNvPr id="3" name="Forme libre 2"/>
            <p:cNvSpPr/>
            <p:nvPr/>
          </p:nvSpPr>
          <p:spPr bwMode="auto">
            <a:xfrm rot="21259511">
              <a:off x="5826028" y="1282980"/>
              <a:ext cx="2338388" cy="903287"/>
            </a:xfrm>
            <a:custGeom>
              <a:avLst/>
              <a:gdLst>
                <a:gd name="connsiteX0" fmla="*/ 465082 w 2868672"/>
                <a:gd name="connsiteY0" fmla="*/ 631289 h 1109578"/>
                <a:gd name="connsiteX1" fmla="*/ 82022 w 2868672"/>
                <a:gd name="connsiteY1" fmla="*/ 680716 h 1109578"/>
                <a:gd name="connsiteX2" fmla="*/ 94379 w 2868672"/>
                <a:gd name="connsiteY2" fmla="*/ 371797 h 1109578"/>
                <a:gd name="connsiteX3" fmla="*/ 1082920 w 2868672"/>
                <a:gd name="connsiteY3" fmla="*/ 1094 h 1109578"/>
                <a:gd name="connsiteX4" fmla="*/ 2170314 w 2868672"/>
                <a:gd name="connsiteY4" fmla="*/ 285300 h 1109578"/>
                <a:gd name="connsiteX5" fmla="*/ 2837579 w 2868672"/>
                <a:gd name="connsiteY5" fmla="*/ 1014348 h 1109578"/>
                <a:gd name="connsiteX6" fmla="*/ 2676941 w 2868672"/>
                <a:gd name="connsiteY6" fmla="*/ 1051419 h 1109578"/>
                <a:gd name="connsiteX7" fmla="*/ 1960249 w 2868672"/>
                <a:gd name="connsiteY7" fmla="*/ 557148 h 1109578"/>
                <a:gd name="connsiteX8" fmla="*/ 1441265 w 2868672"/>
                <a:gd name="connsiteY8" fmla="*/ 445938 h 1109578"/>
                <a:gd name="connsiteX9" fmla="*/ 465082 w 2868672"/>
                <a:gd name="connsiteY9" fmla="*/ 631289 h 1109578"/>
                <a:gd name="connsiteX0" fmla="*/ 465082 w 2868672"/>
                <a:gd name="connsiteY0" fmla="*/ 631289 h 1109578"/>
                <a:gd name="connsiteX1" fmla="*/ 82022 w 2868672"/>
                <a:gd name="connsiteY1" fmla="*/ 680716 h 1109578"/>
                <a:gd name="connsiteX2" fmla="*/ 94379 w 2868672"/>
                <a:gd name="connsiteY2" fmla="*/ 371797 h 1109578"/>
                <a:gd name="connsiteX3" fmla="*/ 1082920 w 2868672"/>
                <a:gd name="connsiteY3" fmla="*/ 1094 h 1109578"/>
                <a:gd name="connsiteX4" fmla="*/ 2170314 w 2868672"/>
                <a:gd name="connsiteY4" fmla="*/ 285300 h 1109578"/>
                <a:gd name="connsiteX5" fmla="*/ 2837579 w 2868672"/>
                <a:gd name="connsiteY5" fmla="*/ 1014348 h 1109578"/>
                <a:gd name="connsiteX6" fmla="*/ 2676941 w 2868672"/>
                <a:gd name="connsiteY6" fmla="*/ 1051419 h 1109578"/>
                <a:gd name="connsiteX7" fmla="*/ 1960249 w 2868672"/>
                <a:gd name="connsiteY7" fmla="*/ 557148 h 1109578"/>
                <a:gd name="connsiteX8" fmla="*/ 1119989 w 2868672"/>
                <a:gd name="connsiteY8" fmla="*/ 445938 h 1109578"/>
                <a:gd name="connsiteX9" fmla="*/ 465082 w 2868672"/>
                <a:gd name="connsiteY9" fmla="*/ 631289 h 1109578"/>
                <a:gd name="connsiteX0" fmla="*/ 465082 w 2868672"/>
                <a:gd name="connsiteY0" fmla="*/ 631289 h 1109578"/>
                <a:gd name="connsiteX1" fmla="*/ 82022 w 2868672"/>
                <a:gd name="connsiteY1" fmla="*/ 680716 h 1109578"/>
                <a:gd name="connsiteX2" fmla="*/ 94379 w 2868672"/>
                <a:gd name="connsiteY2" fmla="*/ 371797 h 1109578"/>
                <a:gd name="connsiteX3" fmla="*/ 1082920 w 2868672"/>
                <a:gd name="connsiteY3" fmla="*/ 1094 h 1109578"/>
                <a:gd name="connsiteX4" fmla="*/ 2170314 w 2868672"/>
                <a:gd name="connsiteY4" fmla="*/ 285300 h 1109578"/>
                <a:gd name="connsiteX5" fmla="*/ 2837579 w 2868672"/>
                <a:gd name="connsiteY5" fmla="*/ 1014348 h 1109578"/>
                <a:gd name="connsiteX6" fmla="*/ 2676941 w 2868672"/>
                <a:gd name="connsiteY6" fmla="*/ 1051419 h 1109578"/>
                <a:gd name="connsiteX7" fmla="*/ 1960249 w 2868672"/>
                <a:gd name="connsiteY7" fmla="*/ 557148 h 1109578"/>
                <a:gd name="connsiteX8" fmla="*/ 1119989 w 2868672"/>
                <a:gd name="connsiteY8" fmla="*/ 445938 h 1109578"/>
                <a:gd name="connsiteX9" fmla="*/ 465082 w 2868672"/>
                <a:gd name="connsiteY9" fmla="*/ 631289 h 1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8672" h="1109578">
                  <a:moveTo>
                    <a:pt x="465082" y="631289"/>
                  </a:moveTo>
                  <a:cubicBezTo>
                    <a:pt x="292088" y="670419"/>
                    <a:pt x="143806" y="723965"/>
                    <a:pt x="82022" y="680716"/>
                  </a:cubicBezTo>
                  <a:cubicBezTo>
                    <a:pt x="20238" y="637467"/>
                    <a:pt x="-72437" y="485067"/>
                    <a:pt x="94379" y="371797"/>
                  </a:cubicBezTo>
                  <a:cubicBezTo>
                    <a:pt x="261195" y="258527"/>
                    <a:pt x="736931" y="15510"/>
                    <a:pt x="1082920" y="1094"/>
                  </a:cubicBezTo>
                  <a:cubicBezTo>
                    <a:pt x="1428909" y="-13322"/>
                    <a:pt x="1877871" y="116424"/>
                    <a:pt x="2170314" y="285300"/>
                  </a:cubicBezTo>
                  <a:cubicBezTo>
                    <a:pt x="2462757" y="454176"/>
                    <a:pt x="2753141" y="886662"/>
                    <a:pt x="2837579" y="1014348"/>
                  </a:cubicBezTo>
                  <a:cubicBezTo>
                    <a:pt x="2922017" y="1142034"/>
                    <a:pt x="2823163" y="1127619"/>
                    <a:pt x="2676941" y="1051419"/>
                  </a:cubicBezTo>
                  <a:cubicBezTo>
                    <a:pt x="2530719" y="975219"/>
                    <a:pt x="2166195" y="658061"/>
                    <a:pt x="1960249" y="557148"/>
                  </a:cubicBezTo>
                  <a:cubicBezTo>
                    <a:pt x="1754303" y="456235"/>
                    <a:pt x="1420670" y="406808"/>
                    <a:pt x="1119989" y="445938"/>
                  </a:cubicBezTo>
                  <a:cubicBezTo>
                    <a:pt x="819308" y="485068"/>
                    <a:pt x="638077" y="592159"/>
                    <a:pt x="465082" y="63128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</a:endParaRPr>
            </a:p>
          </p:txBody>
        </p:sp>
        <p:sp>
          <p:nvSpPr>
            <p:cNvPr id="4" name="Forme libre 3"/>
            <p:cNvSpPr/>
            <p:nvPr/>
          </p:nvSpPr>
          <p:spPr>
            <a:xfrm>
              <a:off x="5855592" y="1473298"/>
              <a:ext cx="2304288" cy="573239"/>
            </a:xfrm>
            <a:custGeom>
              <a:avLst/>
              <a:gdLst>
                <a:gd name="connsiteX0" fmla="*/ 0 w 2304288"/>
                <a:gd name="connsiteY0" fmla="*/ 402551 h 573239"/>
                <a:gd name="connsiteX1" fmla="*/ 804672 w 2304288"/>
                <a:gd name="connsiteY1" fmla="*/ 36791 h 573239"/>
                <a:gd name="connsiteX2" fmla="*/ 1572768 w 2304288"/>
                <a:gd name="connsiteY2" fmla="*/ 73367 h 573239"/>
                <a:gd name="connsiteX3" fmla="*/ 2304288 w 2304288"/>
                <a:gd name="connsiteY3" fmla="*/ 573239 h 57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88" h="573239">
                  <a:moveTo>
                    <a:pt x="0" y="402551"/>
                  </a:moveTo>
                  <a:cubicBezTo>
                    <a:pt x="271272" y="247103"/>
                    <a:pt x="542544" y="91655"/>
                    <a:pt x="804672" y="36791"/>
                  </a:cubicBezTo>
                  <a:cubicBezTo>
                    <a:pt x="1066800" y="-18073"/>
                    <a:pt x="1322832" y="-16041"/>
                    <a:pt x="1572768" y="73367"/>
                  </a:cubicBezTo>
                  <a:cubicBezTo>
                    <a:pt x="1822704" y="162775"/>
                    <a:pt x="2063496" y="368007"/>
                    <a:pt x="2304288" y="573239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" name="Connecteur droit 4"/>
          <p:cNvCxnSpPr/>
          <p:nvPr/>
        </p:nvCxnSpPr>
        <p:spPr>
          <a:xfrm>
            <a:off x="628019" y="2751645"/>
            <a:ext cx="393405" cy="8016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669235" y="2755476"/>
            <a:ext cx="393405" cy="8016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11768" y="2755476"/>
            <a:ext cx="393405" cy="80163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rot="1267365" flipH="1">
            <a:off x="4081139" y="3027428"/>
            <a:ext cx="163898" cy="6164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267365" flipH="1">
            <a:off x="4044738" y="3003506"/>
            <a:ext cx="163898" cy="6164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1267365" flipH="1">
            <a:off x="4077406" y="3097178"/>
            <a:ext cx="163898" cy="61647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46"/>
          <p:cNvSpPr>
            <a:spLocks noChangeArrowheads="1"/>
          </p:cNvSpPr>
          <p:nvPr/>
        </p:nvSpPr>
        <p:spPr bwMode="auto">
          <a:xfrm>
            <a:off x="6706910" y="1766919"/>
            <a:ext cx="50654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0,3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38" name="Rectangle 347"/>
          <p:cNvSpPr>
            <a:spLocks noChangeArrowheads="1"/>
          </p:cNvSpPr>
          <p:nvPr/>
        </p:nvSpPr>
        <p:spPr bwMode="auto">
          <a:xfrm>
            <a:off x="6417986" y="1785969"/>
            <a:ext cx="1094886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39" name="Line 348"/>
          <p:cNvSpPr>
            <a:spLocks noChangeShapeType="1"/>
          </p:cNvSpPr>
          <p:nvPr/>
        </p:nvSpPr>
        <p:spPr bwMode="auto">
          <a:xfrm>
            <a:off x="6735485" y="1784381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1" name="Group 354"/>
          <p:cNvGrpSpPr>
            <a:grpSpLocks/>
          </p:cNvGrpSpPr>
          <p:nvPr/>
        </p:nvGrpSpPr>
        <p:grpSpPr bwMode="auto">
          <a:xfrm>
            <a:off x="6458721" y="1890033"/>
            <a:ext cx="231775" cy="115887"/>
            <a:chOff x="468" y="3046"/>
            <a:chExt cx="146" cy="73"/>
          </a:xfrm>
        </p:grpSpPr>
        <p:sp>
          <p:nvSpPr>
            <p:cNvPr id="42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44" name="Connecteur droit 43"/>
          <p:cNvCxnSpPr/>
          <p:nvPr/>
        </p:nvCxnSpPr>
        <p:spPr>
          <a:xfrm>
            <a:off x="6211712" y="1947976"/>
            <a:ext cx="209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e 44"/>
          <p:cNvGrpSpPr/>
          <p:nvPr/>
        </p:nvGrpSpPr>
        <p:grpSpPr>
          <a:xfrm>
            <a:off x="5201148" y="2466790"/>
            <a:ext cx="3356781" cy="1296678"/>
            <a:chOff x="5826028" y="1282980"/>
            <a:chExt cx="2338388" cy="903287"/>
          </a:xfrm>
        </p:grpSpPr>
        <p:sp>
          <p:nvSpPr>
            <p:cNvPr id="46" name="Forme libre 45"/>
            <p:cNvSpPr/>
            <p:nvPr/>
          </p:nvSpPr>
          <p:spPr bwMode="auto">
            <a:xfrm rot="21259511">
              <a:off x="5826028" y="1282980"/>
              <a:ext cx="2338388" cy="903287"/>
            </a:xfrm>
            <a:custGeom>
              <a:avLst/>
              <a:gdLst>
                <a:gd name="connsiteX0" fmla="*/ 465082 w 2868672"/>
                <a:gd name="connsiteY0" fmla="*/ 631289 h 1109578"/>
                <a:gd name="connsiteX1" fmla="*/ 82022 w 2868672"/>
                <a:gd name="connsiteY1" fmla="*/ 680716 h 1109578"/>
                <a:gd name="connsiteX2" fmla="*/ 94379 w 2868672"/>
                <a:gd name="connsiteY2" fmla="*/ 371797 h 1109578"/>
                <a:gd name="connsiteX3" fmla="*/ 1082920 w 2868672"/>
                <a:gd name="connsiteY3" fmla="*/ 1094 h 1109578"/>
                <a:gd name="connsiteX4" fmla="*/ 2170314 w 2868672"/>
                <a:gd name="connsiteY4" fmla="*/ 285300 h 1109578"/>
                <a:gd name="connsiteX5" fmla="*/ 2837579 w 2868672"/>
                <a:gd name="connsiteY5" fmla="*/ 1014348 h 1109578"/>
                <a:gd name="connsiteX6" fmla="*/ 2676941 w 2868672"/>
                <a:gd name="connsiteY6" fmla="*/ 1051419 h 1109578"/>
                <a:gd name="connsiteX7" fmla="*/ 1960249 w 2868672"/>
                <a:gd name="connsiteY7" fmla="*/ 557148 h 1109578"/>
                <a:gd name="connsiteX8" fmla="*/ 1441265 w 2868672"/>
                <a:gd name="connsiteY8" fmla="*/ 445938 h 1109578"/>
                <a:gd name="connsiteX9" fmla="*/ 465082 w 2868672"/>
                <a:gd name="connsiteY9" fmla="*/ 631289 h 1109578"/>
                <a:gd name="connsiteX0" fmla="*/ 465082 w 2868672"/>
                <a:gd name="connsiteY0" fmla="*/ 631289 h 1109578"/>
                <a:gd name="connsiteX1" fmla="*/ 82022 w 2868672"/>
                <a:gd name="connsiteY1" fmla="*/ 680716 h 1109578"/>
                <a:gd name="connsiteX2" fmla="*/ 94379 w 2868672"/>
                <a:gd name="connsiteY2" fmla="*/ 371797 h 1109578"/>
                <a:gd name="connsiteX3" fmla="*/ 1082920 w 2868672"/>
                <a:gd name="connsiteY3" fmla="*/ 1094 h 1109578"/>
                <a:gd name="connsiteX4" fmla="*/ 2170314 w 2868672"/>
                <a:gd name="connsiteY4" fmla="*/ 285300 h 1109578"/>
                <a:gd name="connsiteX5" fmla="*/ 2837579 w 2868672"/>
                <a:gd name="connsiteY5" fmla="*/ 1014348 h 1109578"/>
                <a:gd name="connsiteX6" fmla="*/ 2676941 w 2868672"/>
                <a:gd name="connsiteY6" fmla="*/ 1051419 h 1109578"/>
                <a:gd name="connsiteX7" fmla="*/ 1960249 w 2868672"/>
                <a:gd name="connsiteY7" fmla="*/ 557148 h 1109578"/>
                <a:gd name="connsiteX8" fmla="*/ 1119989 w 2868672"/>
                <a:gd name="connsiteY8" fmla="*/ 445938 h 1109578"/>
                <a:gd name="connsiteX9" fmla="*/ 465082 w 2868672"/>
                <a:gd name="connsiteY9" fmla="*/ 631289 h 1109578"/>
                <a:gd name="connsiteX0" fmla="*/ 465082 w 2868672"/>
                <a:gd name="connsiteY0" fmla="*/ 631289 h 1109578"/>
                <a:gd name="connsiteX1" fmla="*/ 82022 w 2868672"/>
                <a:gd name="connsiteY1" fmla="*/ 680716 h 1109578"/>
                <a:gd name="connsiteX2" fmla="*/ 94379 w 2868672"/>
                <a:gd name="connsiteY2" fmla="*/ 371797 h 1109578"/>
                <a:gd name="connsiteX3" fmla="*/ 1082920 w 2868672"/>
                <a:gd name="connsiteY3" fmla="*/ 1094 h 1109578"/>
                <a:gd name="connsiteX4" fmla="*/ 2170314 w 2868672"/>
                <a:gd name="connsiteY4" fmla="*/ 285300 h 1109578"/>
                <a:gd name="connsiteX5" fmla="*/ 2837579 w 2868672"/>
                <a:gd name="connsiteY5" fmla="*/ 1014348 h 1109578"/>
                <a:gd name="connsiteX6" fmla="*/ 2676941 w 2868672"/>
                <a:gd name="connsiteY6" fmla="*/ 1051419 h 1109578"/>
                <a:gd name="connsiteX7" fmla="*/ 1960249 w 2868672"/>
                <a:gd name="connsiteY7" fmla="*/ 557148 h 1109578"/>
                <a:gd name="connsiteX8" fmla="*/ 1119989 w 2868672"/>
                <a:gd name="connsiteY8" fmla="*/ 445938 h 1109578"/>
                <a:gd name="connsiteX9" fmla="*/ 465082 w 2868672"/>
                <a:gd name="connsiteY9" fmla="*/ 631289 h 11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8672" h="1109578">
                  <a:moveTo>
                    <a:pt x="465082" y="631289"/>
                  </a:moveTo>
                  <a:cubicBezTo>
                    <a:pt x="292088" y="670419"/>
                    <a:pt x="143806" y="723965"/>
                    <a:pt x="82022" y="680716"/>
                  </a:cubicBezTo>
                  <a:cubicBezTo>
                    <a:pt x="20238" y="637467"/>
                    <a:pt x="-72437" y="485067"/>
                    <a:pt x="94379" y="371797"/>
                  </a:cubicBezTo>
                  <a:cubicBezTo>
                    <a:pt x="261195" y="258527"/>
                    <a:pt x="736931" y="15510"/>
                    <a:pt x="1082920" y="1094"/>
                  </a:cubicBezTo>
                  <a:cubicBezTo>
                    <a:pt x="1428909" y="-13322"/>
                    <a:pt x="1877871" y="116424"/>
                    <a:pt x="2170314" y="285300"/>
                  </a:cubicBezTo>
                  <a:cubicBezTo>
                    <a:pt x="2462757" y="454176"/>
                    <a:pt x="2753141" y="886662"/>
                    <a:pt x="2837579" y="1014348"/>
                  </a:cubicBezTo>
                  <a:cubicBezTo>
                    <a:pt x="2922017" y="1142034"/>
                    <a:pt x="2823163" y="1127619"/>
                    <a:pt x="2676941" y="1051419"/>
                  </a:cubicBezTo>
                  <a:cubicBezTo>
                    <a:pt x="2530719" y="975219"/>
                    <a:pt x="2166195" y="658061"/>
                    <a:pt x="1960249" y="557148"/>
                  </a:cubicBezTo>
                  <a:cubicBezTo>
                    <a:pt x="1754303" y="456235"/>
                    <a:pt x="1420670" y="406808"/>
                    <a:pt x="1119989" y="445938"/>
                  </a:cubicBezTo>
                  <a:cubicBezTo>
                    <a:pt x="819308" y="485068"/>
                    <a:pt x="638077" y="592159"/>
                    <a:pt x="465082" y="63128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</a:endParaRPr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5855592" y="1473298"/>
              <a:ext cx="2304288" cy="573239"/>
            </a:xfrm>
            <a:custGeom>
              <a:avLst/>
              <a:gdLst>
                <a:gd name="connsiteX0" fmla="*/ 0 w 2304288"/>
                <a:gd name="connsiteY0" fmla="*/ 402551 h 573239"/>
                <a:gd name="connsiteX1" fmla="*/ 804672 w 2304288"/>
                <a:gd name="connsiteY1" fmla="*/ 36791 h 573239"/>
                <a:gd name="connsiteX2" fmla="*/ 1572768 w 2304288"/>
                <a:gd name="connsiteY2" fmla="*/ 73367 h 573239"/>
                <a:gd name="connsiteX3" fmla="*/ 2304288 w 2304288"/>
                <a:gd name="connsiteY3" fmla="*/ 573239 h 57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288" h="573239">
                  <a:moveTo>
                    <a:pt x="0" y="402551"/>
                  </a:moveTo>
                  <a:cubicBezTo>
                    <a:pt x="271272" y="247103"/>
                    <a:pt x="542544" y="91655"/>
                    <a:pt x="804672" y="36791"/>
                  </a:cubicBezTo>
                  <a:cubicBezTo>
                    <a:pt x="1066800" y="-18073"/>
                    <a:pt x="1322832" y="-16041"/>
                    <a:pt x="1572768" y="73367"/>
                  </a:cubicBezTo>
                  <a:cubicBezTo>
                    <a:pt x="1822704" y="162775"/>
                    <a:pt x="2063496" y="368007"/>
                    <a:pt x="2304288" y="573239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49" name="Connecteur droit 48"/>
          <p:cNvCxnSpPr/>
          <p:nvPr/>
        </p:nvCxnSpPr>
        <p:spPr>
          <a:xfrm>
            <a:off x="5702207" y="2281210"/>
            <a:ext cx="0" cy="48334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/>
          <p:cNvSpPr/>
          <p:nvPr/>
        </p:nvSpPr>
        <p:spPr>
          <a:xfrm>
            <a:off x="5486412" y="1849620"/>
            <a:ext cx="431590" cy="43159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>
            <a:off x="5486412" y="2065415"/>
            <a:ext cx="431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5523312" y="2019600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083117" y="1522771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Q</a:t>
            </a:r>
            <a:endParaRPr lang="fr-F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5418213" y="2942808"/>
            <a:ext cx="586965" cy="895980"/>
          </a:xfrm>
          <a:prstGeom prst="line">
            <a:avLst/>
          </a:prstGeom>
          <a:ln>
            <a:solidFill>
              <a:schemeClr val="tx1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243587" y="260304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56" name="Connecteur droit 55"/>
          <p:cNvCxnSpPr/>
          <p:nvPr/>
        </p:nvCxnSpPr>
        <p:spPr>
          <a:xfrm flipH="1">
            <a:off x="7876989" y="3109540"/>
            <a:ext cx="369448" cy="677191"/>
          </a:xfrm>
          <a:prstGeom prst="line">
            <a:avLst/>
          </a:prstGeom>
          <a:ln>
            <a:solidFill>
              <a:schemeClr val="tx1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8178693" y="2823128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58" name="Connecteur droit avec flèche 31"/>
          <p:cNvCxnSpPr>
            <a:cxnSpLocks noChangeShapeType="1"/>
            <a:endCxn id="46" idx="3"/>
          </p:cNvCxnSpPr>
          <p:nvPr/>
        </p:nvCxnSpPr>
        <p:spPr bwMode="auto">
          <a:xfrm>
            <a:off x="6211712" y="1947976"/>
            <a:ext cx="194649" cy="5639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Freeform 8"/>
          <p:cNvSpPr>
            <a:spLocks/>
          </p:cNvSpPr>
          <p:nvPr/>
        </p:nvSpPr>
        <p:spPr bwMode="auto">
          <a:xfrm>
            <a:off x="6810791" y="2977441"/>
            <a:ext cx="203200" cy="103188"/>
          </a:xfrm>
          <a:custGeom>
            <a:avLst/>
            <a:gdLst>
              <a:gd name="T0" fmla="*/ 0 w 128"/>
              <a:gd name="T1" fmla="*/ 0 h 65"/>
              <a:gd name="T2" fmla="*/ 2147483647 w 128"/>
              <a:gd name="T3" fmla="*/ 2147483647 h 65"/>
              <a:gd name="T4" fmla="*/ 2147483647 w 128"/>
              <a:gd name="T5" fmla="*/ 0 h 65"/>
              <a:gd name="T6" fmla="*/ 0 w 128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5">
                <a:moveTo>
                  <a:pt x="0" y="0"/>
                </a:moveTo>
                <a:lnTo>
                  <a:pt x="64" y="64"/>
                </a:lnTo>
                <a:lnTo>
                  <a:pt x="1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0" name="Rectangle 10"/>
          <p:cNvSpPr>
            <a:spLocks noChangeArrowheads="1"/>
          </p:cNvSpPr>
          <p:nvPr/>
        </p:nvSpPr>
        <p:spPr bwMode="auto">
          <a:xfrm>
            <a:off x="6752054" y="3225091"/>
            <a:ext cx="32220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fr-FR" altLang="fr-F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6766341" y="3253666"/>
            <a:ext cx="29051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 flipV="1">
            <a:off x="6910804" y="3061579"/>
            <a:ext cx="0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7042996" y="325366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</p:txBody>
      </p:sp>
      <p:sp>
        <p:nvSpPr>
          <p:cNvPr id="4096" name="Flèche droite 4095"/>
          <p:cNvSpPr/>
          <p:nvPr/>
        </p:nvSpPr>
        <p:spPr>
          <a:xfrm rot="2487980">
            <a:off x="4222009" y="3530216"/>
            <a:ext cx="402674" cy="22812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lèche droite 65"/>
          <p:cNvSpPr/>
          <p:nvPr/>
        </p:nvSpPr>
        <p:spPr>
          <a:xfrm rot="19702389" flipH="1">
            <a:off x="293807" y="3225859"/>
            <a:ext cx="402674" cy="22812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6210033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ZONE PARTIELLE LIMITEE PAR LA FACE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11454" y="139758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591788" y="3704542"/>
            <a:ext cx="326214" cy="22171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7876989" y="3796914"/>
            <a:ext cx="465540" cy="2999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34930" y="1613419"/>
            <a:ext cx="340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pièce a une "longueur" variable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 rot="19623388">
            <a:off x="5519878" y="3551881"/>
            <a:ext cx="240030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/>
          <p:cNvCxnSpPr/>
          <p:nvPr/>
        </p:nvCxnSpPr>
        <p:spPr>
          <a:xfrm>
            <a:off x="5203858" y="3303025"/>
            <a:ext cx="454755" cy="69416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 rot="1622973">
            <a:off x="8083037" y="3704580"/>
            <a:ext cx="240030" cy="184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9" name="Connecteur droit 68"/>
          <p:cNvCxnSpPr/>
          <p:nvPr/>
        </p:nvCxnSpPr>
        <p:spPr>
          <a:xfrm flipH="1">
            <a:off x="8334189" y="3529891"/>
            <a:ext cx="301704" cy="590306"/>
          </a:xfrm>
          <a:prstGeom prst="line">
            <a:avLst/>
          </a:prstGeom>
          <a:ln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5597966" y="1911789"/>
            <a:ext cx="199035" cy="1295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5203858" y="1785969"/>
            <a:ext cx="2786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482550" y="1784381"/>
            <a:ext cx="65929" cy="21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1120038" y="807140"/>
            <a:ext cx="199035" cy="1295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1725897" y="562783"/>
            <a:ext cx="751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Zone partielle définie par rapport à la face réelle. Le modèle nominal est associé à la surface réelle et à son contour (pas au système de référence) </a:t>
            </a:r>
            <a:endParaRPr lang="fr-FR" dirty="0"/>
          </a:p>
        </p:txBody>
      </p:sp>
      <p:sp>
        <p:nvSpPr>
          <p:cNvPr id="71" name="Forme libre 70"/>
          <p:cNvSpPr/>
          <p:nvPr/>
        </p:nvSpPr>
        <p:spPr>
          <a:xfrm>
            <a:off x="615503" y="4593012"/>
            <a:ext cx="2533650" cy="1760851"/>
          </a:xfrm>
          <a:custGeom>
            <a:avLst/>
            <a:gdLst>
              <a:gd name="connsiteX0" fmla="*/ 0 w 2533650"/>
              <a:gd name="connsiteY0" fmla="*/ 331628 h 1760851"/>
              <a:gd name="connsiteX1" fmla="*/ 314325 w 2533650"/>
              <a:gd name="connsiteY1" fmla="*/ 74453 h 1760851"/>
              <a:gd name="connsiteX2" fmla="*/ 714375 w 2533650"/>
              <a:gd name="connsiteY2" fmla="*/ 17303 h 1760851"/>
              <a:gd name="connsiteX3" fmla="*/ 1038225 w 2533650"/>
              <a:gd name="connsiteY3" fmla="*/ 341153 h 1760851"/>
              <a:gd name="connsiteX4" fmla="*/ 1419225 w 2533650"/>
              <a:gd name="connsiteY4" fmla="*/ 712628 h 1760851"/>
              <a:gd name="connsiteX5" fmla="*/ 2162175 w 2533650"/>
              <a:gd name="connsiteY5" fmla="*/ 760253 h 1760851"/>
              <a:gd name="connsiteX6" fmla="*/ 2447925 w 2533650"/>
              <a:gd name="connsiteY6" fmla="*/ 845978 h 1760851"/>
              <a:gd name="connsiteX7" fmla="*/ 2457450 w 2533650"/>
              <a:gd name="connsiteY7" fmla="*/ 1341278 h 1760851"/>
              <a:gd name="connsiteX8" fmla="*/ 2505075 w 2533650"/>
              <a:gd name="connsiteY8" fmla="*/ 1693703 h 1760851"/>
              <a:gd name="connsiteX9" fmla="*/ 2533650 w 2533650"/>
              <a:gd name="connsiteY9" fmla="*/ 1760378 h 176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3650" h="1760851">
                <a:moveTo>
                  <a:pt x="0" y="331628"/>
                </a:moveTo>
                <a:cubicBezTo>
                  <a:pt x="97631" y="229234"/>
                  <a:pt x="195263" y="126840"/>
                  <a:pt x="314325" y="74453"/>
                </a:cubicBezTo>
                <a:cubicBezTo>
                  <a:pt x="433387" y="22066"/>
                  <a:pt x="593725" y="-27147"/>
                  <a:pt x="714375" y="17303"/>
                </a:cubicBezTo>
                <a:cubicBezTo>
                  <a:pt x="835025" y="61753"/>
                  <a:pt x="920750" y="225266"/>
                  <a:pt x="1038225" y="341153"/>
                </a:cubicBezTo>
                <a:cubicBezTo>
                  <a:pt x="1155700" y="457040"/>
                  <a:pt x="1231900" y="642778"/>
                  <a:pt x="1419225" y="712628"/>
                </a:cubicBezTo>
                <a:cubicBezTo>
                  <a:pt x="1606550" y="782478"/>
                  <a:pt x="1990725" y="738028"/>
                  <a:pt x="2162175" y="760253"/>
                </a:cubicBezTo>
                <a:cubicBezTo>
                  <a:pt x="2333625" y="782478"/>
                  <a:pt x="2398713" y="749141"/>
                  <a:pt x="2447925" y="845978"/>
                </a:cubicBezTo>
                <a:cubicBezTo>
                  <a:pt x="2497137" y="942815"/>
                  <a:pt x="2447925" y="1199991"/>
                  <a:pt x="2457450" y="1341278"/>
                </a:cubicBezTo>
                <a:cubicBezTo>
                  <a:pt x="2466975" y="1482566"/>
                  <a:pt x="2492375" y="1623853"/>
                  <a:pt x="2505075" y="1693703"/>
                </a:cubicBezTo>
                <a:cubicBezTo>
                  <a:pt x="2517775" y="1763553"/>
                  <a:pt x="2525712" y="1761965"/>
                  <a:pt x="2533650" y="17603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596453" y="4943690"/>
            <a:ext cx="2552700" cy="1419225"/>
          </a:xfrm>
          <a:custGeom>
            <a:avLst/>
            <a:gdLst>
              <a:gd name="connsiteX0" fmla="*/ 2552700 w 2552700"/>
              <a:gd name="connsiteY0" fmla="*/ 1419225 h 1419225"/>
              <a:gd name="connsiteX1" fmla="*/ 0 w 2552700"/>
              <a:gd name="connsiteY1" fmla="*/ 1419225 h 1419225"/>
              <a:gd name="connsiteX2" fmla="*/ 0 w 2552700"/>
              <a:gd name="connsiteY2" fmla="*/ 0 h 141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2700" h="1419225">
                <a:moveTo>
                  <a:pt x="2552700" y="1419225"/>
                </a:moveTo>
                <a:lnTo>
                  <a:pt x="0" y="1419225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Forme libre 72"/>
          <p:cNvSpPr/>
          <p:nvPr/>
        </p:nvSpPr>
        <p:spPr>
          <a:xfrm>
            <a:off x="777428" y="4815968"/>
            <a:ext cx="2117988" cy="1406364"/>
          </a:xfrm>
          <a:custGeom>
            <a:avLst/>
            <a:gdLst>
              <a:gd name="connsiteX0" fmla="*/ 0 w 2533650"/>
              <a:gd name="connsiteY0" fmla="*/ 331628 h 1760851"/>
              <a:gd name="connsiteX1" fmla="*/ 314325 w 2533650"/>
              <a:gd name="connsiteY1" fmla="*/ 74453 h 1760851"/>
              <a:gd name="connsiteX2" fmla="*/ 714375 w 2533650"/>
              <a:gd name="connsiteY2" fmla="*/ 17303 h 1760851"/>
              <a:gd name="connsiteX3" fmla="*/ 1038225 w 2533650"/>
              <a:gd name="connsiteY3" fmla="*/ 341153 h 1760851"/>
              <a:gd name="connsiteX4" fmla="*/ 1419225 w 2533650"/>
              <a:gd name="connsiteY4" fmla="*/ 712628 h 1760851"/>
              <a:gd name="connsiteX5" fmla="*/ 2162175 w 2533650"/>
              <a:gd name="connsiteY5" fmla="*/ 760253 h 1760851"/>
              <a:gd name="connsiteX6" fmla="*/ 2447925 w 2533650"/>
              <a:gd name="connsiteY6" fmla="*/ 845978 h 1760851"/>
              <a:gd name="connsiteX7" fmla="*/ 2457450 w 2533650"/>
              <a:gd name="connsiteY7" fmla="*/ 1341278 h 1760851"/>
              <a:gd name="connsiteX8" fmla="*/ 2505075 w 2533650"/>
              <a:gd name="connsiteY8" fmla="*/ 1693703 h 1760851"/>
              <a:gd name="connsiteX9" fmla="*/ 2533650 w 2533650"/>
              <a:gd name="connsiteY9" fmla="*/ 1760378 h 1760851"/>
              <a:gd name="connsiteX0" fmla="*/ 0 w 2533650"/>
              <a:gd name="connsiteY0" fmla="*/ 331628 h 1760391"/>
              <a:gd name="connsiteX1" fmla="*/ 314325 w 2533650"/>
              <a:gd name="connsiteY1" fmla="*/ 74453 h 1760391"/>
              <a:gd name="connsiteX2" fmla="*/ 714375 w 2533650"/>
              <a:gd name="connsiteY2" fmla="*/ 17303 h 1760391"/>
              <a:gd name="connsiteX3" fmla="*/ 1038225 w 2533650"/>
              <a:gd name="connsiteY3" fmla="*/ 341153 h 1760391"/>
              <a:gd name="connsiteX4" fmla="*/ 1419225 w 2533650"/>
              <a:gd name="connsiteY4" fmla="*/ 712628 h 1760391"/>
              <a:gd name="connsiteX5" fmla="*/ 2162175 w 2533650"/>
              <a:gd name="connsiteY5" fmla="*/ 760253 h 1760391"/>
              <a:gd name="connsiteX6" fmla="*/ 2447925 w 2533650"/>
              <a:gd name="connsiteY6" fmla="*/ 845978 h 1760391"/>
              <a:gd name="connsiteX7" fmla="*/ 2457450 w 2533650"/>
              <a:gd name="connsiteY7" fmla="*/ 1341278 h 1760391"/>
              <a:gd name="connsiteX8" fmla="*/ 2505075 w 2533650"/>
              <a:gd name="connsiteY8" fmla="*/ 1556795 h 1760391"/>
              <a:gd name="connsiteX9" fmla="*/ 2533650 w 2533650"/>
              <a:gd name="connsiteY9" fmla="*/ 1760378 h 1760391"/>
              <a:gd name="connsiteX0" fmla="*/ 0 w 2505075"/>
              <a:gd name="connsiteY0" fmla="*/ 331628 h 1556795"/>
              <a:gd name="connsiteX1" fmla="*/ 314325 w 2505075"/>
              <a:gd name="connsiteY1" fmla="*/ 74453 h 1556795"/>
              <a:gd name="connsiteX2" fmla="*/ 714375 w 2505075"/>
              <a:gd name="connsiteY2" fmla="*/ 17303 h 1556795"/>
              <a:gd name="connsiteX3" fmla="*/ 1038225 w 2505075"/>
              <a:gd name="connsiteY3" fmla="*/ 341153 h 1556795"/>
              <a:gd name="connsiteX4" fmla="*/ 1419225 w 2505075"/>
              <a:gd name="connsiteY4" fmla="*/ 712628 h 1556795"/>
              <a:gd name="connsiteX5" fmla="*/ 2162175 w 2505075"/>
              <a:gd name="connsiteY5" fmla="*/ 760253 h 1556795"/>
              <a:gd name="connsiteX6" fmla="*/ 2447925 w 2505075"/>
              <a:gd name="connsiteY6" fmla="*/ 845978 h 1556795"/>
              <a:gd name="connsiteX7" fmla="*/ 2457450 w 2505075"/>
              <a:gd name="connsiteY7" fmla="*/ 1341278 h 1556795"/>
              <a:gd name="connsiteX8" fmla="*/ 2505075 w 2505075"/>
              <a:gd name="connsiteY8" fmla="*/ 1556795 h 1556795"/>
              <a:gd name="connsiteX0" fmla="*/ 0 w 2407627"/>
              <a:gd name="connsiteY0" fmla="*/ 256072 h 1554959"/>
              <a:gd name="connsiteX1" fmla="*/ 216877 w 2407627"/>
              <a:gd name="connsiteY1" fmla="*/ 72617 h 1554959"/>
              <a:gd name="connsiteX2" fmla="*/ 616927 w 2407627"/>
              <a:gd name="connsiteY2" fmla="*/ 15467 h 1554959"/>
              <a:gd name="connsiteX3" fmla="*/ 940777 w 2407627"/>
              <a:gd name="connsiteY3" fmla="*/ 339317 h 1554959"/>
              <a:gd name="connsiteX4" fmla="*/ 1321777 w 2407627"/>
              <a:gd name="connsiteY4" fmla="*/ 710792 h 1554959"/>
              <a:gd name="connsiteX5" fmla="*/ 2064727 w 2407627"/>
              <a:gd name="connsiteY5" fmla="*/ 758417 h 1554959"/>
              <a:gd name="connsiteX6" fmla="*/ 2350477 w 2407627"/>
              <a:gd name="connsiteY6" fmla="*/ 844142 h 1554959"/>
              <a:gd name="connsiteX7" fmla="*/ 2360002 w 2407627"/>
              <a:gd name="connsiteY7" fmla="*/ 1339442 h 1554959"/>
              <a:gd name="connsiteX8" fmla="*/ 2407627 w 2407627"/>
              <a:gd name="connsiteY8" fmla="*/ 1554959 h 15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627" h="1554959">
                <a:moveTo>
                  <a:pt x="0" y="256072"/>
                </a:moveTo>
                <a:cubicBezTo>
                  <a:pt x="97631" y="153678"/>
                  <a:pt x="114056" y="112718"/>
                  <a:pt x="216877" y="72617"/>
                </a:cubicBezTo>
                <a:cubicBezTo>
                  <a:pt x="319698" y="32516"/>
                  <a:pt x="496277" y="-28983"/>
                  <a:pt x="616927" y="15467"/>
                </a:cubicBezTo>
                <a:cubicBezTo>
                  <a:pt x="737577" y="59917"/>
                  <a:pt x="823302" y="223430"/>
                  <a:pt x="940777" y="339317"/>
                </a:cubicBezTo>
                <a:cubicBezTo>
                  <a:pt x="1058252" y="455204"/>
                  <a:pt x="1134452" y="640942"/>
                  <a:pt x="1321777" y="710792"/>
                </a:cubicBezTo>
                <a:cubicBezTo>
                  <a:pt x="1509102" y="780642"/>
                  <a:pt x="1893277" y="736192"/>
                  <a:pt x="2064727" y="758417"/>
                </a:cubicBezTo>
                <a:cubicBezTo>
                  <a:pt x="2236177" y="780642"/>
                  <a:pt x="2301265" y="747305"/>
                  <a:pt x="2350477" y="844142"/>
                </a:cubicBezTo>
                <a:cubicBezTo>
                  <a:pt x="2399689" y="940979"/>
                  <a:pt x="2350477" y="1220973"/>
                  <a:pt x="2360002" y="1339442"/>
                </a:cubicBezTo>
                <a:cubicBezTo>
                  <a:pt x="2369527" y="1457911"/>
                  <a:pt x="2394927" y="1485109"/>
                  <a:pt x="2407627" y="1554959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22"/>
          <p:cNvCxnSpPr>
            <a:cxnSpLocks noChangeShapeType="1"/>
          </p:cNvCxnSpPr>
          <p:nvPr/>
        </p:nvCxnSpPr>
        <p:spPr bwMode="auto">
          <a:xfrm flipH="1">
            <a:off x="1900284" y="4938921"/>
            <a:ext cx="418016" cy="7851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Forme libre 78"/>
          <p:cNvSpPr/>
          <p:nvPr/>
        </p:nvSpPr>
        <p:spPr>
          <a:xfrm>
            <a:off x="788672" y="5044034"/>
            <a:ext cx="2095500" cy="1143000"/>
          </a:xfrm>
          <a:custGeom>
            <a:avLst/>
            <a:gdLst>
              <a:gd name="connsiteX0" fmla="*/ 0 w 2095500"/>
              <a:gd name="connsiteY0" fmla="*/ 0 h 1143000"/>
              <a:gd name="connsiteX1" fmla="*/ 0 w 2095500"/>
              <a:gd name="connsiteY1" fmla="*/ 1143000 h 1143000"/>
              <a:gd name="connsiteX2" fmla="*/ 2095500 w 20955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1143000">
                <a:moveTo>
                  <a:pt x="0" y="0"/>
                </a:moveTo>
                <a:lnTo>
                  <a:pt x="0" y="1143000"/>
                </a:lnTo>
                <a:lnTo>
                  <a:pt x="2095500" y="1143000"/>
                </a:ln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2059128" y="3952558"/>
            <a:ext cx="1034326" cy="1034326"/>
            <a:chOff x="2226709" y="4555294"/>
            <a:chExt cx="431590" cy="431590"/>
          </a:xfrm>
        </p:grpSpPr>
        <p:sp>
          <p:nvSpPr>
            <p:cNvPr id="75" name="Ellipse 74"/>
            <p:cNvSpPr/>
            <p:nvPr/>
          </p:nvSpPr>
          <p:spPr>
            <a:xfrm>
              <a:off x="2226709" y="4555294"/>
              <a:ext cx="431590" cy="4315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  <p:cxnSp>
          <p:nvCxnSpPr>
            <p:cNvPr id="76" name="Connecteur droit 75"/>
            <p:cNvCxnSpPr>
              <a:stCxn id="75" idx="2"/>
              <a:endCxn id="75" idx="6"/>
            </p:cNvCxnSpPr>
            <p:nvPr/>
          </p:nvCxnSpPr>
          <p:spPr>
            <a:xfrm>
              <a:off x="2226709" y="4771089"/>
              <a:ext cx="4315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2363674" y="4800917"/>
              <a:ext cx="200129" cy="154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C1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448768" y="4606665"/>
              <a:ext cx="182069" cy="141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{3}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à coins arrondis 79"/>
            <p:cNvSpPr/>
            <p:nvPr/>
          </p:nvSpPr>
          <p:spPr>
            <a:xfrm>
              <a:off x="2285360" y="4629079"/>
              <a:ext cx="163408" cy="96195"/>
            </a:xfrm>
            <a:prstGeom prst="roundRect">
              <a:avLst>
                <a:gd name="adj" fmla="val 34770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60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57665" y="4017341"/>
            <a:ext cx="145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Surface plane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3279968" y="4642439"/>
            <a:ext cx="281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Offset 3mm par rapport au </a:t>
            </a:r>
            <a:r>
              <a:rPr lang="fr-FR" dirty="0" smtClean="0"/>
              <a:t>contour de la face</a:t>
            </a:r>
            <a:endParaRPr lang="fr-FR" dirty="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1" y="701676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3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be 2"/>
          <p:cNvSpPr>
            <a:spLocks noChangeArrowheads="1"/>
          </p:cNvSpPr>
          <p:nvPr/>
        </p:nvSpPr>
        <p:spPr bwMode="auto">
          <a:xfrm>
            <a:off x="3119254" y="1639786"/>
            <a:ext cx="1941959" cy="1144167"/>
          </a:xfrm>
          <a:prstGeom prst="cube">
            <a:avLst>
              <a:gd name="adj" fmla="val 56347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>
            <a:off x="4327813" y="1266057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5053300" y="1120007"/>
            <a:ext cx="702149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4797713" y="1205732"/>
            <a:ext cx="185738" cy="120650"/>
          </a:xfrm>
          <a:prstGeom prst="parallelogram">
            <a:avLst>
              <a:gd name="adj" fmla="val 38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5053300" y="1112169"/>
            <a:ext cx="82105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0,03/</a:t>
            </a:r>
            <a:r>
              <a:rPr lang="fr-FR" altLang="fr-FR" sz="1400" b="0" dirty="0" smtClean="0">
                <a:solidFill>
                  <a:schemeClr val="tx1"/>
                </a:solidFill>
                <a:latin typeface="Arial"/>
                <a:cs typeface="Arial"/>
              </a:rPr>
              <a:t>Ø</a:t>
            </a:r>
            <a:r>
              <a:rPr lang="fr-FR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altLang="fr-FR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 flipV="1">
            <a:off x="4327813" y="1278260"/>
            <a:ext cx="0" cy="461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8013389" y="1435162"/>
            <a:ext cx="82234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0,03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altLang="fr-FR" sz="1400" dirty="0" smtClean="0">
                <a:latin typeface="Arial"/>
                <a:cs typeface="Arial"/>
              </a:rPr>
              <a:t>Ø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7633977" y="1419287"/>
            <a:ext cx="1201753" cy="299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2" name="Line 24"/>
          <p:cNvSpPr>
            <a:spLocks noChangeShapeType="1"/>
          </p:cNvSpPr>
          <p:nvPr/>
        </p:nvSpPr>
        <p:spPr bwMode="auto">
          <a:xfrm>
            <a:off x="8034027" y="1420875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7714939" y="1532000"/>
            <a:ext cx="231775" cy="115887"/>
            <a:chOff x="2843" y="3829"/>
            <a:chExt cx="146" cy="73"/>
          </a:xfrm>
        </p:grpSpPr>
        <p:sp>
          <p:nvSpPr>
            <p:cNvPr id="14" name="Arc 26"/>
            <p:cNvSpPr>
              <a:spLocks/>
            </p:cNvSpPr>
            <p:nvPr/>
          </p:nvSpPr>
          <p:spPr bwMode="auto">
            <a:xfrm>
              <a:off x="2845" y="3829"/>
              <a:ext cx="144" cy="73"/>
            </a:xfrm>
            <a:custGeom>
              <a:avLst/>
              <a:gdLst>
                <a:gd name="T0" fmla="*/ 0 w 43001"/>
                <a:gd name="T1" fmla="*/ 0 h 21600"/>
                <a:gd name="T2" fmla="*/ 0 w 43001"/>
                <a:gd name="T3" fmla="*/ 0 h 21600"/>
                <a:gd name="T4" fmla="*/ 0 w 430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01" h="21600" fill="none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</a:path>
                <a:path w="43001" h="21600" stroke="0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  <a:lnTo>
                    <a:pt x="21403" y="21600"/>
                  </a:lnTo>
                  <a:lnTo>
                    <a:pt x="0" y="1868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2843" y="3895"/>
              <a:ext cx="1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" name="Forme libre 15"/>
          <p:cNvSpPr/>
          <p:nvPr/>
        </p:nvSpPr>
        <p:spPr>
          <a:xfrm>
            <a:off x="5532480" y="2271222"/>
            <a:ext cx="2025570" cy="732783"/>
          </a:xfrm>
          <a:custGeom>
            <a:avLst/>
            <a:gdLst>
              <a:gd name="connsiteX0" fmla="*/ 0 w 2025570"/>
              <a:gd name="connsiteY0" fmla="*/ 96175 h 732783"/>
              <a:gd name="connsiteX1" fmla="*/ 625033 w 2025570"/>
              <a:gd name="connsiteY1" fmla="*/ 26727 h 732783"/>
              <a:gd name="connsiteX2" fmla="*/ 1319514 w 2025570"/>
              <a:gd name="connsiteY2" fmla="*/ 489714 h 732783"/>
              <a:gd name="connsiteX3" fmla="*/ 2025570 w 2025570"/>
              <a:gd name="connsiteY3" fmla="*/ 732783 h 73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570" h="732783">
                <a:moveTo>
                  <a:pt x="0" y="96175"/>
                </a:moveTo>
                <a:cubicBezTo>
                  <a:pt x="202557" y="28656"/>
                  <a:pt x="405114" y="-38863"/>
                  <a:pt x="625033" y="26727"/>
                </a:cubicBezTo>
                <a:cubicBezTo>
                  <a:pt x="844952" y="92317"/>
                  <a:pt x="1086091" y="372038"/>
                  <a:pt x="1319514" y="489714"/>
                </a:cubicBezTo>
                <a:cubicBezTo>
                  <a:pt x="1552937" y="607390"/>
                  <a:pt x="1789253" y="670086"/>
                  <a:pt x="2025570" y="7327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6296499" y="1416625"/>
            <a:ext cx="2025570" cy="732783"/>
          </a:xfrm>
          <a:custGeom>
            <a:avLst/>
            <a:gdLst>
              <a:gd name="connsiteX0" fmla="*/ 0 w 2025570"/>
              <a:gd name="connsiteY0" fmla="*/ 96175 h 732783"/>
              <a:gd name="connsiteX1" fmla="*/ 625033 w 2025570"/>
              <a:gd name="connsiteY1" fmla="*/ 26727 h 732783"/>
              <a:gd name="connsiteX2" fmla="*/ 1319514 w 2025570"/>
              <a:gd name="connsiteY2" fmla="*/ 489714 h 732783"/>
              <a:gd name="connsiteX3" fmla="*/ 2025570 w 2025570"/>
              <a:gd name="connsiteY3" fmla="*/ 732783 h 73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570" h="732783">
                <a:moveTo>
                  <a:pt x="0" y="96175"/>
                </a:moveTo>
                <a:cubicBezTo>
                  <a:pt x="202557" y="28656"/>
                  <a:pt x="405114" y="-38863"/>
                  <a:pt x="625033" y="26727"/>
                </a:cubicBezTo>
                <a:cubicBezTo>
                  <a:pt x="844952" y="92317"/>
                  <a:pt x="1086091" y="372038"/>
                  <a:pt x="1319514" y="489714"/>
                </a:cubicBezTo>
                <a:cubicBezTo>
                  <a:pt x="1552937" y="607390"/>
                  <a:pt x="1789253" y="670086"/>
                  <a:pt x="2025570" y="73278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5532480" y="1526444"/>
            <a:ext cx="787079" cy="833377"/>
          </a:xfrm>
          <a:custGeom>
            <a:avLst/>
            <a:gdLst>
              <a:gd name="connsiteX0" fmla="*/ 0 w 787079"/>
              <a:gd name="connsiteY0" fmla="*/ 833377 h 833377"/>
              <a:gd name="connsiteX1" fmla="*/ 462987 w 787079"/>
              <a:gd name="connsiteY1" fmla="*/ 555585 h 833377"/>
              <a:gd name="connsiteX2" fmla="*/ 787079 w 787079"/>
              <a:gd name="connsiteY2" fmla="*/ 0 h 83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7079" h="833377">
                <a:moveTo>
                  <a:pt x="0" y="833377"/>
                </a:moveTo>
                <a:cubicBezTo>
                  <a:pt x="165903" y="763929"/>
                  <a:pt x="331807" y="694481"/>
                  <a:pt x="462987" y="555585"/>
                </a:cubicBezTo>
                <a:cubicBezTo>
                  <a:pt x="594167" y="416689"/>
                  <a:pt x="690623" y="208344"/>
                  <a:pt x="78707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7558050" y="2151477"/>
            <a:ext cx="729205" cy="844952"/>
          </a:xfrm>
          <a:custGeom>
            <a:avLst/>
            <a:gdLst>
              <a:gd name="connsiteX0" fmla="*/ 0 w 729205"/>
              <a:gd name="connsiteY0" fmla="*/ 844952 h 844952"/>
              <a:gd name="connsiteX1" fmla="*/ 277792 w 729205"/>
              <a:gd name="connsiteY1" fmla="*/ 358815 h 844952"/>
              <a:gd name="connsiteX2" fmla="*/ 729205 w 729205"/>
              <a:gd name="connsiteY2" fmla="*/ 0 h 8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205" h="844952">
                <a:moveTo>
                  <a:pt x="0" y="844952"/>
                </a:moveTo>
                <a:cubicBezTo>
                  <a:pt x="78129" y="672296"/>
                  <a:pt x="156258" y="499640"/>
                  <a:pt x="277792" y="358815"/>
                </a:cubicBezTo>
                <a:cubicBezTo>
                  <a:pt x="399326" y="217990"/>
                  <a:pt x="564265" y="108995"/>
                  <a:pt x="72920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090325" y="1562916"/>
            <a:ext cx="211783" cy="3999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/>
          <p:cNvSpPr/>
          <p:nvPr/>
        </p:nvSpPr>
        <p:spPr>
          <a:xfrm>
            <a:off x="4010313" y="1779307"/>
            <a:ext cx="212961" cy="1047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rot="940891">
            <a:off x="6591910" y="1826672"/>
            <a:ext cx="212961" cy="1047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6656749" y="1646943"/>
            <a:ext cx="106480" cy="390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6549279" y="1958277"/>
            <a:ext cx="213950" cy="151878"/>
          </a:xfrm>
          <a:custGeom>
            <a:avLst/>
            <a:gdLst>
              <a:gd name="connsiteX0" fmla="*/ 6437 w 214714"/>
              <a:gd name="connsiteY0" fmla="*/ 16563 h 151496"/>
              <a:gd name="connsiteX1" fmla="*/ 17588 w 214714"/>
              <a:gd name="connsiteY1" fmla="*/ 83471 h 151496"/>
              <a:gd name="connsiteX2" fmla="*/ 121666 w 214714"/>
              <a:gd name="connsiteY2" fmla="*/ 124358 h 151496"/>
              <a:gd name="connsiteX3" fmla="*/ 181140 w 214714"/>
              <a:gd name="connsiteY3" fmla="*/ 150378 h 151496"/>
              <a:gd name="connsiteX4" fmla="*/ 214593 w 214714"/>
              <a:gd name="connsiteY4" fmla="*/ 87188 h 151496"/>
              <a:gd name="connsiteX5" fmla="*/ 169988 w 214714"/>
              <a:gd name="connsiteY5" fmla="*/ 31432 h 151496"/>
              <a:gd name="connsiteX6" fmla="*/ 84496 w 214714"/>
              <a:gd name="connsiteY6" fmla="*/ 1695 h 151496"/>
              <a:gd name="connsiteX7" fmla="*/ 6437 w 214714"/>
              <a:gd name="connsiteY7" fmla="*/ 16563 h 151496"/>
              <a:gd name="connsiteX0" fmla="*/ 6437 w 214935"/>
              <a:gd name="connsiteY0" fmla="*/ 16563 h 151496"/>
              <a:gd name="connsiteX1" fmla="*/ 17588 w 214935"/>
              <a:gd name="connsiteY1" fmla="*/ 83471 h 151496"/>
              <a:gd name="connsiteX2" fmla="*/ 121666 w 214935"/>
              <a:gd name="connsiteY2" fmla="*/ 124358 h 151496"/>
              <a:gd name="connsiteX3" fmla="*/ 181140 w 214935"/>
              <a:gd name="connsiteY3" fmla="*/ 150378 h 151496"/>
              <a:gd name="connsiteX4" fmla="*/ 214593 w 214935"/>
              <a:gd name="connsiteY4" fmla="*/ 87188 h 151496"/>
              <a:gd name="connsiteX5" fmla="*/ 169988 w 214935"/>
              <a:gd name="connsiteY5" fmla="*/ 31432 h 151496"/>
              <a:gd name="connsiteX6" fmla="*/ 84496 w 214935"/>
              <a:gd name="connsiteY6" fmla="*/ 1695 h 151496"/>
              <a:gd name="connsiteX7" fmla="*/ 6437 w 214935"/>
              <a:gd name="connsiteY7" fmla="*/ 16563 h 151496"/>
              <a:gd name="connsiteX0" fmla="*/ 5653 w 213950"/>
              <a:gd name="connsiteY0" fmla="*/ 16563 h 151878"/>
              <a:gd name="connsiteX1" fmla="*/ 16804 w 213950"/>
              <a:gd name="connsiteY1" fmla="*/ 83471 h 151878"/>
              <a:gd name="connsiteX2" fmla="*/ 102297 w 213950"/>
              <a:gd name="connsiteY2" fmla="*/ 128075 h 151878"/>
              <a:gd name="connsiteX3" fmla="*/ 180356 w 213950"/>
              <a:gd name="connsiteY3" fmla="*/ 150378 h 151878"/>
              <a:gd name="connsiteX4" fmla="*/ 213809 w 213950"/>
              <a:gd name="connsiteY4" fmla="*/ 87188 h 151878"/>
              <a:gd name="connsiteX5" fmla="*/ 169204 w 213950"/>
              <a:gd name="connsiteY5" fmla="*/ 31432 h 151878"/>
              <a:gd name="connsiteX6" fmla="*/ 83712 w 213950"/>
              <a:gd name="connsiteY6" fmla="*/ 1695 h 151878"/>
              <a:gd name="connsiteX7" fmla="*/ 5653 w 213950"/>
              <a:gd name="connsiteY7" fmla="*/ 16563 h 1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950" h="151878">
                <a:moveTo>
                  <a:pt x="5653" y="16563"/>
                </a:moveTo>
                <a:cubicBezTo>
                  <a:pt x="-5498" y="30192"/>
                  <a:pt x="697" y="64886"/>
                  <a:pt x="16804" y="83471"/>
                </a:cubicBezTo>
                <a:cubicBezTo>
                  <a:pt x="32911" y="102056"/>
                  <a:pt x="75038" y="116924"/>
                  <a:pt x="102297" y="128075"/>
                </a:cubicBezTo>
                <a:cubicBezTo>
                  <a:pt x="129556" y="139226"/>
                  <a:pt x="161771" y="157193"/>
                  <a:pt x="180356" y="150378"/>
                </a:cubicBezTo>
                <a:cubicBezTo>
                  <a:pt x="198941" y="143564"/>
                  <a:pt x="215668" y="107012"/>
                  <a:pt x="213809" y="87188"/>
                </a:cubicBezTo>
                <a:cubicBezTo>
                  <a:pt x="211950" y="67364"/>
                  <a:pt x="190887" y="45681"/>
                  <a:pt x="169204" y="31432"/>
                </a:cubicBezTo>
                <a:cubicBezTo>
                  <a:pt x="147521" y="17183"/>
                  <a:pt x="109112" y="6651"/>
                  <a:pt x="83712" y="1695"/>
                </a:cubicBezTo>
                <a:cubicBezTo>
                  <a:pt x="58312" y="-3261"/>
                  <a:pt x="16804" y="2934"/>
                  <a:pt x="5653" y="16563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>
            <a:off x="7302108" y="1562916"/>
            <a:ext cx="32469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91690" y="91332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(a)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036911" y="91332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(b)</a:t>
            </a:r>
            <a:endParaRPr lang="fr-FR" dirty="0"/>
          </a:p>
        </p:txBody>
      </p:sp>
      <p:sp>
        <p:nvSpPr>
          <p:cNvPr id="29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839069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chemeClr val="tx1"/>
                </a:solidFill>
              </a:rPr>
              <a:t>SPECIFICATIONS DE FORME </a:t>
            </a:r>
            <a:r>
              <a:rPr lang="fr-FR" altLang="fr-FR" sz="2400" dirty="0" smtClean="0">
                <a:solidFill>
                  <a:schemeClr val="tx1"/>
                </a:solidFill>
              </a:rPr>
              <a:t>LOCALE D'UNE SURFACE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46" name="Cube 2"/>
          <p:cNvSpPr>
            <a:spLocks noChangeArrowheads="1"/>
          </p:cNvSpPr>
          <p:nvPr/>
        </p:nvSpPr>
        <p:spPr bwMode="auto">
          <a:xfrm>
            <a:off x="373534" y="1636775"/>
            <a:ext cx="1941959" cy="1144167"/>
          </a:xfrm>
          <a:prstGeom prst="cube">
            <a:avLst>
              <a:gd name="adj" fmla="val 56347"/>
            </a:avLst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1382068" y="125188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1771006" y="1105832"/>
            <a:ext cx="33496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2107555" y="1105832"/>
            <a:ext cx="702149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2108071" y="1097994"/>
            <a:ext cx="6815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0,03/5</a:t>
            </a:r>
            <a:endParaRPr lang="fr-FR" altLang="fr-FR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 flipV="1">
            <a:off x="1382068" y="1256523"/>
            <a:ext cx="0" cy="58549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1123950" y="1762912"/>
            <a:ext cx="66675" cy="12117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1485900" y="2034216"/>
            <a:ext cx="219075" cy="11726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790575" y="2034216"/>
            <a:ext cx="142875" cy="11726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4719327" y="1116458"/>
            <a:ext cx="1201753" cy="299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5053300" y="1118451"/>
            <a:ext cx="0" cy="295213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6229335" y="91332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(c)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1828949" y="1246998"/>
            <a:ext cx="219075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81930" y="2996429"/>
            <a:ext cx="226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toutes les lignes dans toutes les directions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4194833" y="3021561"/>
            <a:ext cx="226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toutes les zones partielles </a:t>
            </a:r>
            <a:r>
              <a:rPr lang="fr-FR" dirty="0" smtClean="0">
                <a:latin typeface="Arial"/>
                <a:cs typeface="Arial"/>
              </a:rPr>
              <a:t>Ø5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09859" y="6242328"/>
            <a:ext cx="422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/xx   Possible pour toutes les spécifications </a:t>
            </a:r>
            <a:endParaRPr lang="fr-FR" dirty="0"/>
          </a:p>
        </p:txBody>
      </p:sp>
      <p:sp>
        <p:nvSpPr>
          <p:cNvPr id="20" name="Forme libre 19"/>
          <p:cNvSpPr/>
          <p:nvPr/>
        </p:nvSpPr>
        <p:spPr>
          <a:xfrm>
            <a:off x="6629400" y="4101497"/>
            <a:ext cx="1422400" cy="534831"/>
          </a:xfrm>
          <a:custGeom>
            <a:avLst/>
            <a:gdLst>
              <a:gd name="connsiteX0" fmla="*/ 0 w 1422400"/>
              <a:gd name="connsiteY0" fmla="*/ 51403 h 534831"/>
              <a:gd name="connsiteX1" fmla="*/ 266700 w 1422400"/>
              <a:gd name="connsiteY1" fmla="*/ 603 h 534831"/>
              <a:gd name="connsiteX2" fmla="*/ 444500 w 1422400"/>
              <a:gd name="connsiteY2" fmla="*/ 26003 h 534831"/>
              <a:gd name="connsiteX3" fmla="*/ 609600 w 1422400"/>
              <a:gd name="connsiteY3" fmla="*/ 64103 h 534831"/>
              <a:gd name="connsiteX4" fmla="*/ 647700 w 1422400"/>
              <a:gd name="connsiteY4" fmla="*/ 534003 h 534831"/>
              <a:gd name="connsiteX5" fmla="*/ 825500 w 1422400"/>
              <a:gd name="connsiteY5" fmla="*/ 178403 h 534831"/>
              <a:gd name="connsiteX6" fmla="*/ 1092200 w 1422400"/>
              <a:gd name="connsiteY6" fmla="*/ 178403 h 534831"/>
              <a:gd name="connsiteX7" fmla="*/ 1422400 w 1422400"/>
              <a:gd name="connsiteY7" fmla="*/ 153003 h 53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400" h="534831">
                <a:moveTo>
                  <a:pt x="0" y="51403"/>
                </a:moveTo>
                <a:cubicBezTo>
                  <a:pt x="96308" y="28119"/>
                  <a:pt x="192617" y="4836"/>
                  <a:pt x="266700" y="603"/>
                </a:cubicBezTo>
                <a:cubicBezTo>
                  <a:pt x="340783" y="-3630"/>
                  <a:pt x="387350" y="15420"/>
                  <a:pt x="444500" y="26003"/>
                </a:cubicBezTo>
                <a:cubicBezTo>
                  <a:pt x="501650" y="36586"/>
                  <a:pt x="575733" y="-20564"/>
                  <a:pt x="609600" y="64103"/>
                </a:cubicBezTo>
                <a:cubicBezTo>
                  <a:pt x="643467" y="148770"/>
                  <a:pt x="611717" y="514953"/>
                  <a:pt x="647700" y="534003"/>
                </a:cubicBezTo>
                <a:cubicBezTo>
                  <a:pt x="683683" y="553053"/>
                  <a:pt x="751417" y="237670"/>
                  <a:pt x="825500" y="178403"/>
                </a:cubicBezTo>
                <a:cubicBezTo>
                  <a:pt x="899583" y="119136"/>
                  <a:pt x="992717" y="182636"/>
                  <a:pt x="1092200" y="178403"/>
                </a:cubicBezTo>
                <a:cubicBezTo>
                  <a:pt x="1191683" y="174170"/>
                  <a:pt x="1307041" y="163586"/>
                  <a:pt x="1422400" y="1530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6709989" y="2271222"/>
            <a:ext cx="599295" cy="150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6581713" y="5093494"/>
            <a:ext cx="147008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7055886" y="470338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/>
                <a:cs typeface="Arial"/>
              </a:rPr>
              <a:t>Ø5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127248" y="5383600"/>
            <a:ext cx="577990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pièce ne peut pas être contrôlée en tous les points, mais elle peut être refusée si elle a un défaut </a:t>
            </a:r>
            <a:r>
              <a:rPr lang="fr-FR" dirty="0" smtClean="0"/>
              <a:t>sur une zone locale.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520729" y="5337434"/>
            <a:ext cx="171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 : Trace d'outil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69815" y="4174663"/>
            <a:ext cx="5250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Projection du contour sur la surface </a:t>
            </a:r>
          </a:p>
          <a:p>
            <a:r>
              <a:rPr lang="fr-FR" i="1" dirty="0" smtClean="0"/>
              <a:t>(</a:t>
            </a:r>
            <a:r>
              <a:rPr lang="fr-FR" i="1" dirty="0" smtClean="0">
                <a:latin typeface="Arial"/>
                <a:cs typeface="Arial"/>
              </a:rPr>
              <a:t>Ø5 = </a:t>
            </a:r>
            <a:r>
              <a:rPr lang="fr-FR" i="1" dirty="0" smtClean="0"/>
              <a:t>ensemble de points contenus dans un cylindre d'axe perpendiculaire à la surface nominale)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856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4" y="3646852"/>
            <a:ext cx="3446513" cy="162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2652503" y="3726513"/>
            <a:ext cx="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3284017" y="3604243"/>
            <a:ext cx="94256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r>
              <a:rPr lang="fr-FR" altLang="fr-FR" sz="1400" dirty="0" smtClean="0">
                <a:latin typeface="Arial"/>
                <a:cs typeface="Arial"/>
              </a:rPr>
              <a:t>Ø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904605" y="3588368"/>
            <a:ext cx="1421364" cy="299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3304655" y="3589956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2985567" y="3701081"/>
            <a:ext cx="231775" cy="115887"/>
            <a:chOff x="2843" y="3829"/>
            <a:chExt cx="146" cy="73"/>
          </a:xfrm>
        </p:grpSpPr>
        <p:sp>
          <p:nvSpPr>
            <p:cNvPr id="19" name="Arc 26"/>
            <p:cNvSpPr>
              <a:spLocks/>
            </p:cNvSpPr>
            <p:nvPr/>
          </p:nvSpPr>
          <p:spPr bwMode="auto">
            <a:xfrm>
              <a:off x="2845" y="3829"/>
              <a:ext cx="144" cy="73"/>
            </a:xfrm>
            <a:custGeom>
              <a:avLst/>
              <a:gdLst>
                <a:gd name="T0" fmla="*/ 0 w 43001"/>
                <a:gd name="T1" fmla="*/ 0 h 21600"/>
                <a:gd name="T2" fmla="*/ 0 w 43001"/>
                <a:gd name="T3" fmla="*/ 0 h 21600"/>
                <a:gd name="T4" fmla="*/ 0 w 430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01" h="21600" fill="none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</a:path>
                <a:path w="43001" h="21600" stroke="0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  <a:lnTo>
                    <a:pt x="21403" y="21600"/>
                  </a:lnTo>
                  <a:lnTo>
                    <a:pt x="0" y="1868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2843" y="3895"/>
              <a:ext cx="1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22" name="Connecteur droit 21"/>
          <p:cNvCxnSpPr/>
          <p:nvPr/>
        </p:nvCxnSpPr>
        <p:spPr>
          <a:xfrm>
            <a:off x="7148203" y="3631263"/>
            <a:ext cx="32469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652503" y="3736038"/>
            <a:ext cx="24765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465500" y="360312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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66" y="3723052"/>
            <a:ext cx="3446513" cy="162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llipse 28"/>
          <p:cNvSpPr/>
          <p:nvPr/>
        </p:nvSpPr>
        <p:spPr>
          <a:xfrm>
            <a:off x="6433927" y="4025861"/>
            <a:ext cx="714275" cy="7142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5393768" y="3695629"/>
            <a:ext cx="714275" cy="7142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611719" y="4488608"/>
            <a:ext cx="714275" cy="71427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6936419" y="3634708"/>
            <a:ext cx="211783" cy="3999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077052" y="334253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400" dirty="0" smtClean="0">
                <a:latin typeface="Arial"/>
                <a:cs typeface="Arial"/>
              </a:rPr>
              <a:t>Ø30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4556888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TOLERANCEMENT GENERAL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0" y="1193212"/>
            <a:ext cx="3446513" cy="162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avec flèche 24"/>
          <p:cNvCxnSpPr/>
          <p:nvPr/>
        </p:nvCxnSpPr>
        <p:spPr>
          <a:xfrm>
            <a:off x="3411562" y="1421463"/>
            <a:ext cx="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4043076" y="1274239"/>
            <a:ext cx="103342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1   A   B  C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3663664" y="1278849"/>
            <a:ext cx="1421364" cy="2991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4063714" y="1280017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3744626" y="1370505"/>
            <a:ext cx="231775" cy="115887"/>
            <a:chOff x="2843" y="3829"/>
            <a:chExt cx="146" cy="73"/>
          </a:xfrm>
        </p:grpSpPr>
        <p:sp>
          <p:nvSpPr>
            <p:cNvPr id="37" name="Arc 26"/>
            <p:cNvSpPr>
              <a:spLocks/>
            </p:cNvSpPr>
            <p:nvPr/>
          </p:nvSpPr>
          <p:spPr bwMode="auto">
            <a:xfrm>
              <a:off x="2845" y="3829"/>
              <a:ext cx="144" cy="73"/>
            </a:xfrm>
            <a:custGeom>
              <a:avLst/>
              <a:gdLst>
                <a:gd name="T0" fmla="*/ 0 w 43001"/>
                <a:gd name="T1" fmla="*/ 0 h 21600"/>
                <a:gd name="T2" fmla="*/ 0 w 43001"/>
                <a:gd name="T3" fmla="*/ 0 h 21600"/>
                <a:gd name="T4" fmla="*/ 0 w 430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01" h="21600" fill="none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</a:path>
                <a:path w="43001" h="21600" stroke="0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  <a:lnTo>
                    <a:pt x="21403" y="21600"/>
                  </a:lnTo>
                  <a:lnTo>
                    <a:pt x="0" y="1868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27"/>
            <p:cNvSpPr>
              <a:spLocks noChangeShapeType="1"/>
            </p:cNvSpPr>
            <p:nvPr/>
          </p:nvSpPr>
          <p:spPr bwMode="auto">
            <a:xfrm>
              <a:off x="2843" y="3895"/>
              <a:ext cx="1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39" name="Connecteur droit 38"/>
          <p:cNvCxnSpPr/>
          <p:nvPr/>
        </p:nvCxnSpPr>
        <p:spPr>
          <a:xfrm>
            <a:off x="3411562" y="1430988"/>
            <a:ext cx="24765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224559" y="129807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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615287" y="9287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2877722" y="321433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4312983" y="1280017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24"/>
          <p:cNvSpPr>
            <a:spLocks noChangeShapeType="1"/>
          </p:cNvSpPr>
          <p:nvPr/>
        </p:nvSpPr>
        <p:spPr bwMode="auto">
          <a:xfrm>
            <a:off x="4562252" y="1280017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4773421" y="1280017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Accolade fermante 2"/>
          <p:cNvSpPr/>
          <p:nvPr/>
        </p:nvSpPr>
        <p:spPr>
          <a:xfrm rot="5400000">
            <a:off x="4611980" y="1429249"/>
            <a:ext cx="81625" cy="6321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226583" y="1820893"/>
            <a:ext cx="2564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de références principal de la pièce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4811521" y="23595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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41820" y="148293"/>
            <a:ext cx="379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Bientôt en ISO </a:t>
            </a:r>
            <a:r>
              <a:rPr lang="fr-FR" dirty="0" smtClean="0"/>
              <a:t>: Sur toutes les surfaces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39074" y="5537200"/>
            <a:ext cx="5091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(remplace la norme 2768 de tolérancement général)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45512" y="420618"/>
            <a:ext cx="358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(par défaut surfaces indépendantes)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4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2401491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TOUT AUTOUR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 351"/>
          <p:cNvSpPr>
            <a:spLocks noChangeArrowheads="1"/>
          </p:cNvSpPr>
          <p:nvPr/>
        </p:nvSpPr>
        <p:spPr bwMode="auto">
          <a:xfrm>
            <a:off x="4955789" y="2200705"/>
            <a:ext cx="5064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charset="0"/>
              </a:rPr>
              <a:t>0,5</a:t>
            </a:r>
          </a:p>
        </p:txBody>
      </p:sp>
      <p:sp>
        <p:nvSpPr>
          <p:cNvPr id="12" name="Rectangle 352"/>
          <p:cNvSpPr>
            <a:spLocks noChangeArrowheads="1"/>
          </p:cNvSpPr>
          <p:nvPr/>
        </p:nvSpPr>
        <p:spPr bwMode="auto">
          <a:xfrm>
            <a:off x="4644639" y="2241980"/>
            <a:ext cx="81756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13" name="Line 353"/>
          <p:cNvSpPr>
            <a:spLocks noChangeShapeType="1"/>
          </p:cNvSpPr>
          <p:nvPr/>
        </p:nvSpPr>
        <p:spPr bwMode="auto">
          <a:xfrm>
            <a:off x="4968489" y="2235630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354"/>
          <p:cNvGrpSpPr>
            <a:grpSpLocks/>
          </p:cNvGrpSpPr>
          <p:nvPr/>
        </p:nvGrpSpPr>
        <p:grpSpPr bwMode="auto">
          <a:xfrm>
            <a:off x="4695439" y="2327705"/>
            <a:ext cx="231775" cy="115887"/>
            <a:chOff x="468" y="3046"/>
            <a:chExt cx="146" cy="73"/>
          </a:xfrm>
        </p:grpSpPr>
        <p:sp>
          <p:nvSpPr>
            <p:cNvPr id="15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7" name="Connecteur droit avec flèche 180"/>
          <p:cNvCxnSpPr>
            <a:cxnSpLocks noChangeShapeType="1"/>
          </p:cNvCxnSpPr>
          <p:nvPr/>
        </p:nvCxnSpPr>
        <p:spPr bwMode="auto">
          <a:xfrm flipH="1">
            <a:off x="4162039" y="2386442"/>
            <a:ext cx="176213" cy="2730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83"/>
          <p:cNvCxnSpPr>
            <a:cxnSpLocks noChangeShapeType="1"/>
            <a:endCxn id="12" idx="1"/>
          </p:cNvCxnSpPr>
          <p:nvPr/>
        </p:nvCxnSpPr>
        <p:spPr bwMode="auto">
          <a:xfrm flipV="1">
            <a:off x="4338252" y="2388030"/>
            <a:ext cx="306387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8"/>
          <p:cNvSpPr>
            <a:spLocks/>
          </p:cNvSpPr>
          <p:nvPr/>
        </p:nvSpPr>
        <p:spPr bwMode="auto">
          <a:xfrm>
            <a:off x="5200264" y="2545192"/>
            <a:ext cx="203200" cy="103188"/>
          </a:xfrm>
          <a:custGeom>
            <a:avLst/>
            <a:gdLst>
              <a:gd name="T0" fmla="*/ 0 w 128"/>
              <a:gd name="T1" fmla="*/ 0 h 65"/>
              <a:gd name="T2" fmla="*/ 2147483647 w 128"/>
              <a:gd name="T3" fmla="*/ 2147483647 h 65"/>
              <a:gd name="T4" fmla="*/ 2147483647 w 128"/>
              <a:gd name="T5" fmla="*/ 0 h 65"/>
              <a:gd name="T6" fmla="*/ 0 w 128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5">
                <a:moveTo>
                  <a:pt x="0" y="0"/>
                </a:moveTo>
                <a:lnTo>
                  <a:pt x="64" y="64"/>
                </a:lnTo>
                <a:lnTo>
                  <a:pt x="1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141527" y="2792842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charset="0"/>
              </a:rPr>
              <a:t>S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155814" y="2821417"/>
            <a:ext cx="29051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V="1">
            <a:off x="5300277" y="2629330"/>
            <a:ext cx="0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Ellipse 124"/>
          <p:cNvSpPr>
            <a:spLocks noChangeArrowheads="1"/>
          </p:cNvSpPr>
          <p:nvPr/>
        </p:nvSpPr>
        <p:spPr bwMode="auto">
          <a:xfrm>
            <a:off x="4252527" y="2334055"/>
            <a:ext cx="138112" cy="13811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30" name="Parallélogramme 29"/>
          <p:cNvSpPr/>
          <p:nvPr/>
        </p:nvSpPr>
        <p:spPr>
          <a:xfrm rot="16200000">
            <a:off x="964737" y="3849832"/>
            <a:ext cx="859234" cy="714548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Parallélogramme 32"/>
          <p:cNvSpPr/>
          <p:nvPr/>
        </p:nvSpPr>
        <p:spPr>
          <a:xfrm rot="16200000">
            <a:off x="3992101" y="2844489"/>
            <a:ext cx="960994" cy="337002"/>
          </a:xfrm>
          <a:prstGeom prst="parallelogram">
            <a:avLst>
              <a:gd name="adj" fmla="val 6583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1048589" y="2474107"/>
            <a:ext cx="3286125" cy="1310924"/>
          </a:xfrm>
          <a:custGeom>
            <a:avLst/>
            <a:gdLst>
              <a:gd name="connsiteX0" fmla="*/ 0 w 3286125"/>
              <a:gd name="connsiteY0" fmla="*/ 1310924 h 1310924"/>
              <a:gd name="connsiteX1" fmla="*/ 619125 w 3286125"/>
              <a:gd name="connsiteY1" fmla="*/ 453674 h 1310924"/>
              <a:gd name="connsiteX2" fmla="*/ 2095500 w 3286125"/>
              <a:gd name="connsiteY2" fmla="*/ 34574 h 1310924"/>
              <a:gd name="connsiteX3" fmla="*/ 3286125 w 3286125"/>
              <a:gd name="connsiteY3" fmla="*/ 53624 h 131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25" h="1310924">
                <a:moveTo>
                  <a:pt x="0" y="1310924"/>
                </a:moveTo>
                <a:cubicBezTo>
                  <a:pt x="134937" y="988661"/>
                  <a:pt x="269875" y="666399"/>
                  <a:pt x="619125" y="453674"/>
                </a:cubicBezTo>
                <a:cubicBezTo>
                  <a:pt x="968375" y="240949"/>
                  <a:pt x="1651000" y="101249"/>
                  <a:pt x="2095500" y="34574"/>
                </a:cubicBezTo>
                <a:cubicBezTo>
                  <a:pt x="2540000" y="-32101"/>
                  <a:pt x="2913062" y="10761"/>
                  <a:pt x="3286125" y="536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1753439" y="2741836"/>
            <a:ext cx="2886075" cy="1214645"/>
          </a:xfrm>
          <a:custGeom>
            <a:avLst/>
            <a:gdLst>
              <a:gd name="connsiteX0" fmla="*/ 0 w 2886075"/>
              <a:gd name="connsiteY0" fmla="*/ 1214645 h 1214645"/>
              <a:gd name="connsiteX1" fmla="*/ 838200 w 2886075"/>
              <a:gd name="connsiteY1" fmla="*/ 443120 h 1214645"/>
              <a:gd name="connsiteX2" fmla="*/ 1838325 w 2886075"/>
              <a:gd name="connsiteY2" fmla="*/ 62120 h 1214645"/>
              <a:gd name="connsiteX3" fmla="*/ 2886075 w 2886075"/>
              <a:gd name="connsiteY3" fmla="*/ 4970 h 12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075" h="1214645">
                <a:moveTo>
                  <a:pt x="0" y="1214645"/>
                </a:moveTo>
                <a:cubicBezTo>
                  <a:pt x="265906" y="924926"/>
                  <a:pt x="531813" y="635207"/>
                  <a:pt x="838200" y="443120"/>
                </a:cubicBezTo>
                <a:cubicBezTo>
                  <a:pt x="1144587" y="251033"/>
                  <a:pt x="1497013" y="135145"/>
                  <a:pt x="1838325" y="62120"/>
                </a:cubicBezTo>
                <a:cubicBezTo>
                  <a:pt x="2179638" y="-10905"/>
                  <a:pt x="2532856" y="-2968"/>
                  <a:pt x="2886075" y="497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1762964" y="3489756"/>
            <a:ext cx="2857500" cy="1143000"/>
          </a:xfrm>
          <a:custGeom>
            <a:avLst/>
            <a:gdLst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38325 w 2857500"/>
              <a:gd name="connsiteY2" fmla="*/ 314325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09750 w 2857500"/>
              <a:gd name="connsiteY2" fmla="*/ 247650 h 1143000"/>
              <a:gd name="connsiteX3" fmla="*/ 2857500 w 285750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143000">
                <a:moveTo>
                  <a:pt x="0" y="1143000"/>
                </a:moveTo>
                <a:cubicBezTo>
                  <a:pt x="270668" y="921544"/>
                  <a:pt x="546100" y="711200"/>
                  <a:pt x="847725" y="561975"/>
                </a:cubicBezTo>
                <a:cubicBezTo>
                  <a:pt x="1149350" y="412750"/>
                  <a:pt x="1474788" y="341312"/>
                  <a:pt x="1809750" y="247650"/>
                </a:cubicBezTo>
                <a:cubicBezTo>
                  <a:pt x="2144713" y="153987"/>
                  <a:pt x="2515394" y="110331"/>
                  <a:pt x="2857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1039064" y="3270681"/>
            <a:ext cx="3276600" cy="1181100"/>
          </a:xfrm>
          <a:custGeom>
            <a:avLst/>
            <a:gdLst>
              <a:gd name="connsiteX0" fmla="*/ 0 w 3276600"/>
              <a:gd name="connsiteY0" fmla="*/ 1181100 h 1181100"/>
              <a:gd name="connsiteX1" fmla="*/ 628650 w 3276600"/>
              <a:gd name="connsiteY1" fmla="*/ 561975 h 1181100"/>
              <a:gd name="connsiteX2" fmla="*/ 2085975 w 3276600"/>
              <a:gd name="connsiteY2" fmla="*/ 133350 h 1181100"/>
              <a:gd name="connsiteX3" fmla="*/ 3276600 w 3276600"/>
              <a:gd name="connsiteY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1181100">
                <a:moveTo>
                  <a:pt x="0" y="1181100"/>
                </a:moveTo>
                <a:cubicBezTo>
                  <a:pt x="140494" y="958850"/>
                  <a:pt x="280988" y="736600"/>
                  <a:pt x="628650" y="561975"/>
                </a:cubicBezTo>
                <a:cubicBezTo>
                  <a:pt x="976312" y="387350"/>
                  <a:pt x="1644650" y="227012"/>
                  <a:pt x="2085975" y="133350"/>
                </a:cubicBezTo>
                <a:cubicBezTo>
                  <a:pt x="2527300" y="39688"/>
                  <a:pt x="2901950" y="19844"/>
                  <a:pt x="327660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1367966" y="3012989"/>
            <a:ext cx="3104632" cy="1194117"/>
          </a:xfrm>
          <a:custGeom>
            <a:avLst/>
            <a:gdLst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38325 w 2857500"/>
              <a:gd name="connsiteY2" fmla="*/ 314325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09750 w 2857500"/>
              <a:gd name="connsiteY2" fmla="*/ 247650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09750 w 2857500"/>
              <a:gd name="connsiteY2" fmla="*/ 247650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646089 w 2857500"/>
              <a:gd name="connsiteY1" fmla="*/ 479920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646089 w 2857500"/>
              <a:gd name="connsiteY1" fmla="*/ 479920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646089 w 2857500"/>
              <a:gd name="connsiteY1" fmla="*/ 479920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143000">
                <a:moveTo>
                  <a:pt x="0" y="1143000"/>
                </a:moveTo>
                <a:cubicBezTo>
                  <a:pt x="270668" y="839489"/>
                  <a:pt x="364920" y="688407"/>
                  <a:pt x="646089" y="479920"/>
                </a:cubicBezTo>
                <a:cubicBezTo>
                  <a:pt x="927258" y="271433"/>
                  <a:pt x="1423648" y="190878"/>
                  <a:pt x="1792216" y="110891"/>
                </a:cubicBezTo>
                <a:cubicBezTo>
                  <a:pt x="2160785" y="30904"/>
                  <a:pt x="2489094" y="46510"/>
                  <a:pt x="285750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4703587" y="183954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50" name="Rectangle 1159"/>
          <p:cNvSpPr>
            <a:spLocks noChangeArrowheads="1"/>
          </p:cNvSpPr>
          <p:nvPr/>
        </p:nvSpPr>
        <p:spPr bwMode="auto">
          <a:xfrm rot="5400000">
            <a:off x="5859191" y="2085849"/>
            <a:ext cx="292100" cy="541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1" name="Rectangle 1162"/>
          <p:cNvSpPr>
            <a:spLocks noChangeArrowheads="1"/>
          </p:cNvSpPr>
          <p:nvPr/>
        </p:nvSpPr>
        <p:spPr bwMode="auto">
          <a:xfrm>
            <a:off x="5993334" y="2205706"/>
            <a:ext cx="3063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F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2" name="Line 1200"/>
          <p:cNvSpPr>
            <a:spLocks noChangeShapeType="1"/>
          </p:cNvSpPr>
          <p:nvPr/>
        </p:nvSpPr>
        <p:spPr bwMode="auto">
          <a:xfrm rot="5400000">
            <a:off x="5876653" y="2355725"/>
            <a:ext cx="280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3" name="Group 833"/>
          <p:cNvGrpSpPr>
            <a:grpSpLocks/>
          </p:cNvGrpSpPr>
          <p:nvPr/>
        </p:nvGrpSpPr>
        <p:grpSpPr bwMode="auto">
          <a:xfrm>
            <a:off x="5801247" y="2280318"/>
            <a:ext cx="152400" cy="152400"/>
            <a:chOff x="480" y="1968"/>
            <a:chExt cx="96" cy="96"/>
          </a:xfrm>
        </p:grpSpPr>
        <p:sp>
          <p:nvSpPr>
            <p:cNvPr id="54" name="Line 834"/>
            <p:cNvSpPr>
              <a:spLocks noChangeShapeType="1"/>
            </p:cNvSpPr>
            <p:nvPr/>
          </p:nvSpPr>
          <p:spPr bwMode="auto">
            <a:xfrm>
              <a:off x="480" y="2064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835"/>
            <p:cNvSpPr>
              <a:spLocks noChangeShapeType="1"/>
            </p:cNvSpPr>
            <p:nvPr/>
          </p:nvSpPr>
          <p:spPr bwMode="auto">
            <a:xfrm>
              <a:off x="528" y="196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6" name="Ellipse 2"/>
          <p:cNvSpPr>
            <a:spLocks noChangeArrowheads="1"/>
          </p:cNvSpPr>
          <p:nvPr/>
        </p:nvSpPr>
        <p:spPr bwMode="auto">
          <a:xfrm>
            <a:off x="5583759" y="2278731"/>
            <a:ext cx="155575" cy="1555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7" name="Parallélogramme 56"/>
          <p:cNvSpPr/>
          <p:nvPr/>
        </p:nvSpPr>
        <p:spPr>
          <a:xfrm rot="16200000">
            <a:off x="1646449" y="2340275"/>
            <a:ext cx="2547665" cy="1723685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Group 1228"/>
          <p:cNvGrpSpPr>
            <a:grpSpLocks/>
          </p:cNvGrpSpPr>
          <p:nvPr/>
        </p:nvGrpSpPr>
        <p:grpSpPr bwMode="auto">
          <a:xfrm>
            <a:off x="1621359" y="2124505"/>
            <a:ext cx="554038" cy="307975"/>
            <a:chOff x="224" y="510"/>
            <a:chExt cx="349" cy="194"/>
          </a:xfrm>
        </p:grpSpPr>
        <p:sp>
          <p:nvSpPr>
            <p:cNvPr id="59" name="Line 228"/>
            <p:cNvSpPr>
              <a:spLocks noChangeShapeType="1"/>
            </p:cNvSpPr>
            <p:nvPr/>
          </p:nvSpPr>
          <p:spPr bwMode="auto">
            <a:xfrm>
              <a:off x="428" y="61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Freeform 229"/>
            <p:cNvSpPr>
              <a:spLocks/>
            </p:cNvSpPr>
            <p:nvPr/>
          </p:nvSpPr>
          <p:spPr bwMode="auto">
            <a:xfrm>
              <a:off x="524" y="565"/>
              <a:ext cx="49" cy="97"/>
            </a:xfrm>
            <a:custGeom>
              <a:avLst/>
              <a:gdLst>
                <a:gd name="T0" fmla="*/ 48 w 49"/>
                <a:gd name="T1" fmla="*/ 96 h 97"/>
                <a:gd name="T2" fmla="*/ 48 w 49"/>
                <a:gd name="T3" fmla="*/ 0 h 97"/>
                <a:gd name="T4" fmla="*/ 0 w 49"/>
                <a:gd name="T5" fmla="*/ 48 h 97"/>
                <a:gd name="T6" fmla="*/ 48 w 49"/>
                <a:gd name="T7" fmla="*/ 96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97">
                  <a:moveTo>
                    <a:pt x="48" y="96"/>
                  </a:moveTo>
                  <a:lnTo>
                    <a:pt x="48" y="0"/>
                  </a:lnTo>
                  <a:lnTo>
                    <a:pt x="0" y="48"/>
                  </a:lnTo>
                  <a:lnTo>
                    <a:pt x="48" y="96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Rectangle 230"/>
            <p:cNvSpPr>
              <a:spLocks noChangeArrowheads="1"/>
            </p:cNvSpPr>
            <p:nvPr/>
          </p:nvSpPr>
          <p:spPr bwMode="auto">
            <a:xfrm>
              <a:off x="224" y="510"/>
              <a:ext cx="186" cy="1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>
                  <a:latin typeface="Arial" charset="0"/>
                </a:rPr>
                <a:t>F</a:t>
              </a:r>
              <a:endParaRPr lang="fr-FR" altLang="fr-FR" sz="1400" dirty="0">
                <a:latin typeface="Arial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204877" y="734440"/>
            <a:ext cx="837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surfaces spécifiées sont les surfaces du contour présentes dans le plan de collection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196476" y="2961117"/>
            <a:ext cx="0" cy="90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2406695" y="3610047"/>
            <a:ext cx="785019" cy="25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411616" y="2679512"/>
            <a:ext cx="0" cy="900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 flipV="1">
            <a:off x="2411616" y="2667250"/>
            <a:ext cx="785019" cy="251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877447" y="2828324"/>
            <a:ext cx="18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Plan de collection</a:t>
            </a:r>
            <a:endParaRPr lang="fr-F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2135521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PREAMBULE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808" y="3716908"/>
            <a:ext cx="814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normes ISO 1101:2013 et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ISO/DIS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1660 : 2013 sont très limitées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850" y="4670440"/>
            <a:ext cx="87982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Présentation d'extensions "nécessaires, raisonnables et compréhensibles"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Pour la recherche : voir EASY GPS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page WEB LURPA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membre ou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(260 pages)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 Simplification des contraintes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- Nouvelles propositions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entagone 1"/>
          <p:cNvSpPr/>
          <p:nvPr/>
        </p:nvSpPr>
        <p:spPr>
          <a:xfrm>
            <a:off x="4511008" y="5781502"/>
            <a:ext cx="1017270" cy="477202"/>
          </a:xfrm>
          <a:prstGeom prst="homePlat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622554" y="5835437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New</a:t>
            </a:r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4198620" y="975361"/>
            <a:ext cx="220980" cy="1314450"/>
          </a:xfrm>
          <a:custGeom>
            <a:avLst/>
            <a:gdLst>
              <a:gd name="connsiteX0" fmla="*/ 0 w 220980"/>
              <a:gd name="connsiteY0" fmla="*/ 0 h 1314450"/>
              <a:gd name="connsiteX1" fmla="*/ 205740 w 220980"/>
              <a:gd name="connsiteY1" fmla="*/ 480060 h 1314450"/>
              <a:gd name="connsiteX2" fmla="*/ 205740 w 220980"/>
              <a:gd name="connsiteY2" fmla="*/ 1177290 h 1314450"/>
              <a:gd name="connsiteX3" fmla="*/ 205740 w 220980"/>
              <a:gd name="connsiteY3" fmla="*/ 131445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1314450">
                <a:moveTo>
                  <a:pt x="0" y="0"/>
                </a:moveTo>
                <a:cubicBezTo>
                  <a:pt x="85725" y="141922"/>
                  <a:pt x="171450" y="283845"/>
                  <a:pt x="205740" y="480060"/>
                </a:cubicBezTo>
                <a:cubicBezTo>
                  <a:pt x="240030" y="676275"/>
                  <a:pt x="205740" y="1177290"/>
                  <a:pt x="205740" y="1177290"/>
                </a:cubicBezTo>
                <a:lnTo>
                  <a:pt x="205740" y="1314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5263661" y="1127761"/>
            <a:ext cx="220980" cy="1314450"/>
          </a:xfrm>
          <a:custGeom>
            <a:avLst/>
            <a:gdLst>
              <a:gd name="connsiteX0" fmla="*/ 0 w 220980"/>
              <a:gd name="connsiteY0" fmla="*/ 0 h 1314450"/>
              <a:gd name="connsiteX1" fmla="*/ 205740 w 220980"/>
              <a:gd name="connsiteY1" fmla="*/ 480060 h 1314450"/>
              <a:gd name="connsiteX2" fmla="*/ 205740 w 220980"/>
              <a:gd name="connsiteY2" fmla="*/ 1177290 h 1314450"/>
              <a:gd name="connsiteX3" fmla="*/ 205740 w 220980"/>
              <a:gd name="connsiteY3" fmla="*/ 131445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1314450">
                <a:moveTo>
                  <a:pt x="0" y="0"/>
                </a:moveTo>
                <a:cubicBezTo>
                  <a:pt x="85725" y="141922"/>
                  <a:pt x="171450" y="283845"/>
                  <a:pt x="205740" y="480060"/>
                </a:cubicBezTo>
                <a:cubicBezTo>
                  <a:pt x="240030" y="676275"/>
                  <a:pt x="205740" y="1177290"/>
                  <a:pt x="205740" y="1177290"/>
                </a:cubicBezTo>
                <a:lnTo>
                  <a:pt x="205740" y="13144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221480" y="975361"/>
            <a:ext cx="1028700" cy="162887"/>
          </a:xfrm>
          <a:custGeom>
            <a:avLst/>
            <a:gdLst>
              <a:gd name="connsiteX0" fmla="*/ 0 w 1028700"/>
              <a:gd name="connsiteY0" fmla="*/ 0 h 162887"/>
              <a:gd name="connsiteX1" fmla="*/ 468630 w 1028700"/>
              <a:gd name="connsiteY1" fmla="*/ 148590 h 162887"/>
              <a:gd name="connsiteX2" fmla="*/ 1028700 w 1028700"/>
              <a:gd name="connsiteY2" fmla="*/ 148590 h 16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62887">
                <a:moveTo>
                  <a:pt x="0" y="0"/>
                </a:moveTo>
                <a:cubicBezTo>
                  <a:pt x="148590" y="61912"/>
                  <a:pt x="297180" y="123825"/>
                  <a:pt x="468630" y="148590"/>
                </a:cubicBezTo>
                <a:cubicBezTo>
                  <a:pt x="640080" y="173355"/>
                  <a:pt x="834390" y="160972"/>
                  <a:pt x="1028700" y="1485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4419599" y="2289812"/>
            <a:ext cx="1065041" cy="152400"/>
          </a:xfrm>
          <a:custGeom>
            <a:avLst/>
            <a:gdLst>
              <a:gd name="connsiteX0" fmla="*/ 0 w 1028700"/>
              <a:gd name="connsiteY0" fmla="*/ 0 h 162887"/>
              <a:gd name="connsiteX1" fmla="*/ 468630 w 1028700"/>
              <a:gd name="connsiteY1" fmla="*/ 148590 h 162887"/>
              <a:gd name="connsiteX2" fmla="*/ 1028700 w 1028700"/>
              <a:gd name="connsiteY2" fmla="*/ 148590 h 16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162887">
                <a:moveTo>
                  <a:pt x="0" y="0"/>
                </a:moveTo>
                <a:cubicBezTo>
                  <a:pt x="148590" y="61912"/>
                  <a:pt x="297180" y="123825"/>
                  <a:pt x="468630" y="148590"/>
                </a:cubicBezTo>
                <a:cubicBezTo>
                  <a:pt x="640080" y="173355"/>
                  <a:pt x="834390" y="160972"/>
                  <a:pt x="1028700" y="1485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4221480" y="712471"/>
            <a:ext cx="198120" cy="262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275091" y="843916"/>
            <a:ext cx="198120" cy="262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473211" y="2106931"/>
            <a:ext cx="533108" cy="335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90808" y="712471"/>
            <a:ext cx="220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Surface complexe 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= limite matière/air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0807" y="1621992"/>
            <a:ext cx="3610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surface est définie par un modèle numérique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 par un modèle analytique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73" y="712471"/>
            <a:ext cx="23526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90807" y="2569969"/>
            <a:ext cx="37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 est impossible d'exiger une représentation contractuelle "papier" noir et blanc.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orme libre 225"/>
          <p:cNvSpPr/>
          <p:nvPr/>
        </p:nvSpPr>
        <p:spPr>
          <a:xfrm>
            <a:off x="6211033" y="5912613"/>
            <a:ext cx="685800" cy="218241"/>
          </a:xfrm>
          <a:custGeom>
            <a:avLst/>
            <a:gdLst>
              <a:gd name="connsiteX0" fmla="*/ 0 w 552450"/>
              <a:gd name="connsiteY0" fmla="*/ 95250 h 95250"/>
              <a:gd name="connsiteX1" fmla="*/ 123825 w 552450"/>
              <a:gd name="connsiteY1" fmla="*/ 19050 h 95250"/>
              <a:gd name="connsiteX2" fmla="*/ 295275 w 552450"/>
              <a:gd name="connsiteY2" fmla="*/ 0 h 95250"/>
              <a:gd name="connsiteX3" fmla="*/ 409575 w 552450"/>
              <a:gd name="connsiteY3" fmla="*/ 19050 h 95250"/>
              <a:gd name="connsiteX4" fmla="*/ 523875 w 552450"/>
              <a:gd name="connsiteY4" fmla="*/ 38100 h 95250"/>
              <a:gd name="connsiteX5" fmla="*/ 552450 w 552450"/>
              <a:gd name="connsiteY5" fmla="*/ 38100 h 95250"/>
              <a:gd name="connsiteX0" fmla="*/ 0 w 552450"/>
              <a:gd name="connsiteY0" fmla="*/ 95250 h 95250"/>
              <a:gd name="connsiteX1" fmla="*/ 123825 w 552450"/>
              <a:gd name="connsiteY1" fmla="*/ 19050 h 95250"/>
              <a:gd name="connsiteX2" fmla="*/ 295275 w 552450"/>
              <a:gd name="connsiteY2" fmla="*/ 0 h 95250"/>
              <a:gd name="connsiteX3" fmla="*/ 409575 w 552450"/>
              <a:gd name="connsiteY3" fmla="*/ 19050 h 95250"/>
              <a:gd name="connsiteX4" fmla="*/ 523875 w 552450"/>
              <a:gd name="connsiteY4" fmla="*/ 38100 h 95250"/>
              <a:gd name="connsiteX5" fmla="*/ 552450 w 552450"/>
              <a:gd name="connsiteY5" fmla="*/ 68031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450" h="95250">
                <a:moveTo>
                  <a:pt x="0" y="95250"/>
                </a:moveTo>
                <a:cubicBezTo>
                  <a:pt x="37306" y="65087"/>
                  <a:pt x="74613" y="34925"/>
                  <a:pt x="123825" y="19050"/>
                </a:cubicBezTo>
                <a:cubicBezTo>
                  <a:pt x="173037" y="3175"/>
                  <a:pt x="247650" y="0"/>
                  <a:pt x="295275" y="0"/>
                </a:cubicBezTo>
                <a:cubicBezTo>
                  <a:pt x="342900" y="0"/>
                  <a:pt x="409575" y="19050"/>
                  <a:pt x="409575" y="19050"/>
                </a:cubicBezTo>
                <a:cubicBezTo>
                  <a:pt x="447675" y="25400"/>
                  <a:pt x="500063" y="29937"/>
                  <a:pt x="523875" y="38100"/>
                </a:cubicBezTo>
                <a:cubicBezTo>
                  <a:pt x="547688" y="46264"/>
                  <a:pt x="552450" y="68031"/>
                  <a:pt x="552450" y="68031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5" name="Forme libre 224"/>
          <p:cNvSpPr/>
          <p:nvPr/>
        </p:nvSpPr>
        <p:spPr>
          <a:xfrm>
            <a:off x="5778253" y="4754257"/>
            <a:ext cx="806834" cy="253649"/>
          </a:xfrm>
          <a:custGeom>
            <a:avLst/>
            <a:gdLst>
              <a:gd name="connsiteX0" fmla="*/ 0 w 687948"/>
              <a:gd name="connsiteY0" fmla="*/ 43410 h 165835"/>
              <a:gd name="connsiteX1" fmla="*/ 85725 w 687948"/>
              <a:gd name="connsiteY1" fmla="*/ 148185 h 165835"/>
              <a:gd name="connsiteX2" fmla="*/ 238125 w 687948"/>
              <a:gd name="connsiteY2" fmla="*/ 157710 h 165835"/>
              <a:gd name="connsiteX3" fmla="*/ 600075 w 687948"/>
              <a:gd name="connsiteY3" fmla="*/ 157710 h 165835"/>
              <a:gd name="connsiteX4" fmla="*/ 676275 w 687948"/>
              <a:gd name="connsiteY4" fmla="*/ 52935 h 165835"/>
              <a:gd name="connsiteX5" fmla="*/ 685800 w 687948"/>
              <a:gd name="connsiteY5" fmla="*/ 14835 h 165835"/>
              <a:gd name="connsiteX6" fmla="*/ 657225 w 687948"/>
              <a:gd name="connsiteY6" fmla="*/ 5310 h 165835"/>
              <a:gd name="connsiteX7" fmla="*/ 533400 w 687948"/>
              <a:gd name="connsiteY7" fmla="*/ 5310 h 165835"/>
              <a:gd name="connsiteX8" fmla="*/ 485775 w 687948"/>
              <a:gd name="connsiteY8" fmla="*/ 71985 h 165835"/>
              <a:gd name="connsiteX9" fmla="*/ 400050 w 687948"/>
              <a:gd name="connsiteY9" fmla="*/ 119610 h 165835"/>
              <a:gd name="connsiteX10" fmla="*/ 276225 w 687948"/>
              <a:gd name="connsiteY10" fmla="*/ 138660 h 165835"/>
              <a:gd name="connsiteX11" fmla="*/ 180975 w 687948"/>
              <a:gd name="connsiteY11" fmla="*/ 148185 h 165835"/>
              <a:gd name="connsiteX0" fmla="*/ 0 w 687948"/>
              <a:gd name="connsiteY0" fmla="*/ 43410 h 165835"/>
              <a:gd name="connsiteX1" fmla="*/ 85725 w 687948"/>
              <a:gd name="connsiteY1" fmla="*/ 148185 h 165835"/>
              <a:gd name="connsiteX2" fmla="*/ 238125 w 687948"/>
              <a:gd name="connsiteY2" fmla="*/ 157710 h 165835"/>
              <a:gd name="connsiteX3" fmla="*/ 600075 w 687948"/>
              <a:gd name="connsiteY3" fmla="*/ 157710 h 165835"/>
              <a:gd name="connsiteX4" fmla="*/ 676275 w 687948"/>
              <a:gd name="connsiteY4" fmla="*/ 52935 h 165835"/>
              <a:gd name="connsiteX5" fmla="*/ 685800 w 687948"/>
              <a:gd name="connsiteY5" fmla="*/ 14835 h 165835"/>
              <a:gd name="connsiteX6" fmla="*/ 657225 w 687948"/>
              <a:gd name="connsiteY6" fmla="*/ 5310 h 165835"/>
              <a:gd name="connsiteX7" fmla="*/ 533400 w 687948"/>
              <a:gd name="connsiteY7" fmla="*/ 5310 h 165835"/>
              <a:gd name="connsiteX8" fmla="*/ 485775 w 687948"/>
              <a:gd name="connsiteY8" fmla="*/ 71985 h 165835"/>
              <a:gd name="connsiteX9" fmla="*/ 400050 w 687948"/>
              <a:gd name="connsiteY9" fmla="*/ 119610 h 165835"/>
              <a:gd name="connsiteX10" fmla="*/ 180975 w 687948"/>
              <a:gd name="connsiteY10" fmla="*/ 148185 h 165835"/>
              <a:gd name="connsiteX0" fmla="*/ 0 w 687948"/>
              <a:gd name="connsiteY0" fmla="*/ 43410 h 165835"/>
              <a:gd name="connsiteX1" fmla="*/ 85725 w 687948"/>
              <a:gd name="connsiteY1" fmla="*/ 148185 h 165835"/>
              <a:gd name="connsiteX2" fmla="*/ 238125 w 687948"/>
              <a:gd name="connsiteY2" fmla="*/ 157710 h 165835"/>
              <a:gd name="connsiteX3" fmla="*/ 600075 w 687948"/>
              <a:gd name="connsiteY3" fmla="*/ 157710 h 165835"/>
              <a:gd name="connsiteX4" fmla="*/ 676275 w 687948"/>
              <a:gd name="connsiteY4" fmla="*/ 52935 h 165835"/>
              <a:gd name="connsiteX5" fmla="*/ 685800 w 687948"/>
              <a:gd name="connsiteY5" fmla="*/ 14835 h 165835"/>
              <a:gd name="connsiteX6" fmla="*/ 657225 w 687948"/>
              <a:gd name="connsiteY6" fmla="*/ 5310 h 165835"/>
              <a:gd name="connsiteX7" fmla="*/ 533400 w 687948"/>
              <a:gd name="connsiteY7" fmla="*/ 5310 h 165835"/>
              <a:gd name="connsiteX8" fmla="*/ 485775 w 687948"/>
              <a:gd name="connsiteY8" fmla="*/ 71985 h 165835"/>
              <a:gd name="connsiteX9" fmla="*/ 180975 w 687948"/>
              <a:gd name="connsiteY9" fmla="*/ 148185 h 165835"/>
              <a:gd name="connsiteX0" fmla="*/ 0 w 687948"/>
              <a:gd name="connsiteY0" fmla="*/ 49044 h 171469"/>
              <a:gd name="connsiteX1" fmla="*/ 85725 w 687948"/>
              <a:gd name="connsiteY1" fmla="*/ 153819 h 171469"/>
              <a:gd name="connsiteX2" fmla="*/ 238125 w 687948"/>
              <a:gd name="connsiteY2" fmla="*/ 163344 h 171469"/>
              <a:gd name="connsiteX3" fmla="*/ 600075 w 687948"/>
              <a:gd name="connsiteY3" fmla="*/ 163344 h 171469"/>
              <a:gd name="connsiteX4" fmla="*/ 676275 w 687948"/>
              <a:gd name="connsiteY4" fmla="*/ 58569 h 171469"/>
              <a:gd name="connsiteX5" fmla="*/ 685800 w 687948"/>
              <a:gd name="connsiteY5" fmla="*/ 20469 h 171469"/>
              <a:gd name="connsiteX6" fmla="*/ 657225 w 687948"/>
              <a:gd name="connsiteY6" fmla="*/ 10944 h 171469"/>
              <a:gd name="connsiteX7" fmla="*/ 533400 w 687948"/>
              <a:gd name="connsiteY7" fmla="*/ 10944 h 171469"/>
              <a:gd name="connsiteX8" fmla="*/ 180975 w 687948"/>
              <a:gd name="connsiteY8" fmla="*/ 153819 h 171469"/>
              <a:gd name="connsiteX0" fmla="*/ 0 w 702802"/>
              <a:gd name="connsiteY0" fmla="*/ 47345 h 169770"/>
              <a:gd name="connsiteX1" fmla="*/ 85725 w 702802"/>
              <a:gd name="connsiteY1" fmla="*/ 152120 h 169770"/>
              <a:gd name="connsiteX2" fmla="*/ 238125 w 702802"/>
              <a:gd name="connsiteY2" fmla="*/ 161645 h 169770"/>
              <a:gd name="connsiteX3" fmla="*/ 600075 w 702802"/>
              <a:gd name="connsiteY3" fmla="*/ 161645 h 169770"/>
              <a:gd name="connsiteX4" fmla="*/ 676275 w 702802"/>
              <a:gd name="connsiteY4" fmla="*/ 56870 h 169770"/>
              <a:gd name="connsiteX5" fmla="*/ 685800 w 702802"/>
              <a:gd name="connsiteY5" fmla="*/ 18770 h 169770"/>
              <a:gd name="connsiteX6" fmla="*/ 657225 w 702802"/>
              <a:gd name="connsiteY6" fmla="*/ 9245 h 169770"/>
              <a:gd name="connsiteX7" fmla="*/ 180975 w 702802"/>
              <a:gd name="connsiteY7" fmla="*/ 152120 h 169770"/>
              <a:gd name="connsiteX0" fmla="*/ 0 w 702802"/>
              <a:gd name="connsiteY0" fmla="*/ 47345 h 170642"/>
              <a:gd name="connsiteX1" fmla="*/ 85725 w 702802"/>
              <a:gd name="connsiteY1" fmla="*/ 152120 h 170642"/>
              <a:gd name="connsiteX2" fmla="*/ 600075 w 702802"/>
              <a:gd name="connsiteY2" fmla="*/ 161645 h 170642"/>
              <a:gd name="connsiteX3" fmla="*/ 676275 w 702802"/>
              <a:gd name="connsiteY3" fmla="*/ 56870 h 170642"/>
              <a:gd name="connsiteX4" fmla="*/ 685800 w 702802"/>
              <a:gd name="connsiteY4" fmla="*/ 18770 h 170642"/>
              <a:gd name="connsiteX5" fmla="*/ 657225 w 702802"/>
              <a:gd name="connsiteY5" fmla="*/ 9245 h 170642"/>
              <a:gd name="connsiteX6" fmla="*/ 180975 w 702802"/>
              <a:gd name="connsiteY6" fmla="*/ 152120 h 170642"/>
              <a:gd name="connsiteX0" fmla="*/ 0 w 702802"/>
              <a:gd name="connsiteY0" fmla="*/ 47345 h 170642"/>
              <a:gd name="connsiteX1" fmla="*/ 85725 w 702802"/>
              <a:gd name="connsiteY1" fmla="*/ 152120 h 170642"/>
              <a:gd name="connsiteX2" fmla="*/ 600075 w 702802"/>
              <a:gd name="connsiteY2" fmla="*/ 161645 h 170642"/>
              <a:gd name="connsiteX3" fmla="*/ 676275 w 702802"/>
              <a:gd name="connsiteY3" fmla="*/ 56870 h 170642"/>
              <a:gd name="connsiteX4" fmla="*/ 685800 w 702802"/>
              <a:gd name="connsiteY4" fmla="*/ 18770 h 170642"/>
              <a:gd name="connsiteX5" fmla="*/ 657225 w 702802"/>
              <a:gd name="connsiteY5" fmla="*/ 9245 h 170642"/>
              <a:gd name="connsiteX0" fmla="*/ 20638 w 723440"/>
              <a:gd name="connsiteY0" fmla="*/ 47345 h 169497"/>
              <a:gd name="connsiteX1" fmla="*/ 3639 w 723440"/>
              <a:gd name="connsiteY1" fmla="*/ 73884 h 169497"/>
              <a:gd name="connsiteX2" fmla="*/ 106363 w 723440"/>
              <a:gd name="connsiteY2" fmla="*/ 152120 h 169497"/>
              <a:gd name="connsiteX3" fmla="*/ 620713 w 723440"/>
              <a:gd name="connsiteY3" fmla="*/ 161645 h 169497"/>
              <a:gd name="connsiteX4" fmla="*/ 696913 w 723440"/>
              <a:gd name="connsiteY4" fmla="*/ 56870 h 169497"/>
              <a:gd name="connsiteX5" fmla="*/ 706438 w 723440"/>
              <a:gd name="connsiteY5" fmla="*/ 18770 h 169497"/>
              <a:gd name="connsiteX6" fmla="*/ 677863 w 723440"/>
              <a:gd name="connsiteY6" fmla="*/ 9245 h 169497"/>
              <a:gd name="connsiteX0" fmla="*/ 365114 w 720194"/>
              <a:gd name="connsiteY0" fmla="*/ 109066 h 169497"/>
              <a:gd name="connsiteX1" fmla="*/ 393 w 720194"/>
              <a:gd name="connsiteY1" fmla="*/ 73884 h 169497"/>
              <a:gd name="connsiteX2" fmla="*/ 103117 w 720194"/>
              <a:gd name="connsiteY2" fmla="*/ 152120 h 169497"/>
              <a:gd name="connsiteX3" fmla="*/ 617467 w 720194"/>
              <a:gd name="connsiteY3" fmla="*/ 161645 h 169497"/>
              <a:gd name="connsiteX4" fmla="*/ 693667 w 720194"/>
              <a:gd name="connsiteY4" fmla="*/ 56870 h 169497"/>
              <a:gd name="connsiteX5" fmla="*/ 703192 w 720194"/>
              <a:gd name="connsiteY5" fmla="*/ 18770 h 169497"/>
              <a:gd name="connsiteX6" fmla="*/ 674617 w 720194"/>
              <a:gd name="connsiteY6" fmla="*/ 9245 h 169497"/>
              <a:gd name="connsiteX0" fmla="*/ 176131 w 720564"/>
              <a:gd name="connsiteY0" fmla="*/ 111535 h 169497"/>
              <a:gd name="connsiteX1" fmla="*/ 763 w 720564"/>
              <a:gd name="connsiteY1" fmla="*/ 73884 h 169497"/>
              <a:gd name="connsiteX2" fmla="*/ 103487 w 720564"/>
              <a:gd name="connsiteY2" fmla="*/ 152120 h 169497"/>
              <a:gd name="connsiteX3" fmla="*/ 617837 w 720564"/>
              <a:gd name="connsiteY3" fmla="*/ 161645 h 169497"/>
              <a:gd name="connsiteX4" fmla="*/ 694037 w 720564"/>
              <a:gd name="connsiteY4" fmla="*/ 56870 h 169497"/>
              <a:gd name="connsiteX5" fmla="*/ 703562 w 720564"/>
              <a:gd name="connsiteY5" fmla="*/ 18770 h 169497"/>
              <a:gd name="connsiteX6" fmla="*/ 674987 w 720564"/>
              <a:gd name="connsiteY6" fmla="*/ 9245 h 169497"/>
              <a:gd name="connsiteX0" fmla="*/ 176551 w 720984"/>
              <a:gd name="connsiteY0" fmla="*/ 111535 h 169497"/>
              <a:gd name="connsiteX1" fmla="*/ 114796 w 720984"/>
              <a:gd name="connsiteY1" fmla="*/ 113385 h 169497"/>
              <a:gd name="connsiteX2" fmla="*/ 1183 w 720984"/>
              <a:gd name="connsiteY2" fmla="*/ 73884 h 169497"/>
              <a:gd name="connsiteX3" fmla="*/ 103907 w 720984"/>
              <a:gd name="connsiteY3" fmla="*/ 152120 h 169497"/>
              <a:gd name="connsiteX4" fmla="*/ 618257 w 720984"/>
              <a:gd name="connsiteY4" fmla="*/ 161645 h 169497"/>
              <a:gd name="connsiteX5" fmla="*/ 694457 w 720984"/>
              <a:gd name="connsiteY5" fmla="*/ 56870 h 169497"/>
              <a:gd name="connsiteX6" fmla="*/ 703982 w 720984"/>
              <a:gd name="connsiteY6" fmla="*/ 18770 h 169497"/>
              <a:gd name="connsiteX7" fmla="*/ 675407 w 720984"/>
              <a:gd name="connsiteY7" fmla="*/ 9245 h 169497"/>
              <a:gd name="connsiteX0" fmla="*/ 520830 w 720984"/>
              <a:gd name="connsiteY0" fmla="*/ 118941 h 169497"/>
              <a:gd name="connsiteX1" fmla="*/ 114796 w 720984"/>
              <a:gd name="connsiteY1" fmla="*/ 113385 h 169497"/>
              <a:gd name="connsiteX2" fmla="*/ 1183 w 720984"/>
              <a:gd name="connsiteY2" fmla="*/ 73884 h 169497"/>
              <a:gd name="connsiteX3" fmla="*/ 103907 w 720984"/>
              <a:gd name="connsiteY3" fmla="*/ 152120 h 169497"/>
              <a:gd name="connsiteX4" fmla="*/ 618257 w 720984"/>
              <a:gd name="connsiteY4" fmla="*/ 161645 h 169497"/>
              <a:gd name="connsiteX5" fmla="*/ 694457 w 720984"/>
              <a:gd name="connsiteY5" fmla="*/ 56870 h 169497"/>
              <a:gd name="connsiteX6" fmla="*/ 703982 w 720984"/>
              <a:gd name="connsiteY6" fmla="*/ 18770 h 169497"/>
              <a:gd name="connsiteX7" fmla="*/ 675407 w 720984"/>
              <a:gd name="connsiteY7" fmla="*/ 9245 h 169497"/>
              <a:gd name="connsiteX0" fmla="*/ 528139 w 728293"/>
              <a:gd name="connsiteY0" fmla="*/ 118941 h 169497"/>
              <a:gd name="connsiteX1" fmla="*/ 122105 w 728293"/>
              <a:gd name="connsiteY1" fmla="*/ 113385 h 169497"/>
              <a:gd name="connsiteX2" fmla="*/ 18822 w 728293"/>
              <a:gd name="connsiteY2" fmla="*/ 36851 h 169497"/>
              <a:gd name="connsiteX3" fmla="*/ 8492 w 728293"/>
              <a:gd name="connsiteY3" fmla="*/ 73884 h 169497"/>
              <a:gd name="connsiteX4" fmla="*/ 111216 w 728293"/>
              <a:gd name="connsiteY4" fmla="*/ 152120 h 169497"/>
              <a:gd name="connsiteX5" fmla="*/ 625566 w 728293"/>
              <a:gd name="connsiteY5" fmla="*/ 161645 h 169497"/>
              <a:gd name="connsiteX6" fmla="*/ 701766 w 728293"/>
              <a:gd name="connsiteY6" fmla="*/ 56870 h 169497"/>
              <a:gd name="connsiteX7" fmla="*/ 711291 w 728293"/>
              <a:gd name="connsiteY7" fmla="*/ 18770 h 169497"/>
              <a:gd name="connsiteX8" fmla="*/ 682716 w 728293"/>
              <a:gd name="connsiteY8" fmla="*/ 9245 h 169497"/>
              <a:gd name="connsiteX0" fmla="*/ 525544 w 725698"/>
              <a:gd name="connsiteY0" fmla="*/ 118941 h 169497"/>
              <a:gd name="connsiteX1" fmla="*/ 119510 w 725698"/>
              <a:gd name="connsiteY1" fmla="*/ 113385 h 169497"/>
              <a:gd name="connsiteX2" fmla="*/ 88525 w 725698"/>
              <a:gd name="connsiteY2" fmla="*/ 41790 h 169497"/>
              <a:gd name="connsiteX3" fmla="*/ 16227 w 725698"/>
              <a:gd name="connsiteY3" fmla="*/ 36851 h 169497"/>
              <a:gd name="connsiteX4" fmla="*/ 5897 w 725698"/>
              <a:gd name="connsiteY4" fmla="*/ 73884 h 169497"/>
              <a:gd name="connsiteX5" fmla="*/ 108621 w 725698"/>
              <a:gd name="connsiteY5" fmla="*/ 152120 h 169497"/>
              <a:gd name="connsiteX6" fmla="*/ 622971 w 725698"/>
              <a:gd name="connsiteY6" fmla="*/ 161645 h 169497"/>
              <a:gd name="connsiteX7" fmla="*/ 699171 w 725698"/>
              <a:gd name="connsiteY7" fmla="*/ 56870 h 169497"/>
              <a:gd name="connsiteX8" fmla="*/ 708696 w 725698"/>
              <a:gd name="connsiteY8" fmla="*/ 18770 h 169497"/>
              <a:gd name="connsiteX9" fmla="*/ 680121 w 725698"/>
              <a:gd name="connsiteY9" fmla="*/ 9245 h 169497"/>
              <a:gd name="connsiteX0" fmla="*/ 525544 w 725698"/>
              <a:gd name="connsiteY0" fmla="*/ 118941 h 169497"/>
              <a:gd name="connsiteX1" fmla="*/ 226236 w 725698"/>
              <a:gd name="connsiteY1" fmla="*/ 93634 h 169497"/>
              <a:gd name="connsiteX2" fmla="*/ 88525 w 725698"/>
              <a:gd name="connsiteY2" fmla="*/ 41790 h 169497"/>
              <a:gd name="connsiteX3" fmla="*/ 16227 w 725698"/>
              <a:gd name="connsiteY3" fmla="*/ 36851 h 169497"/>
              <a:gd name="connsiteX4" fmla="*/ 5897 w 725698"/>
              <a:gd name="connsiteY4" fmla="*/ 73884 h 169497"/>
              <a:gd name="connsiteX5" fmla="*/ 108621 w 725698"/>
              <a:gd name="connsiteY5" fmla="*/ 152120 h 169497"/>
              <a:gd name="connsiteX6" fmla="*/ 622971 w 725698"/>
              <a:gd name="connsiteY6" fmla="*/ 161645 h 169497"/>
              <a:gd name="connsiteX7" fmla="*/ 699171 w 725698"/>
              <a:gd name="connsiteY7" fmla="*/ 56870 h 169497"/>
              <a:gd name="connsiteX8" fmla="*/ 708696 w 725698"/>
              <a:gd name="connsiteY8" fmla="*/ 18770 h 169497"/>
              <a:gd name="connsiteX9" fmla="*/ 680121 w 725698"/>
              <a:gd name="connsiteY9" fmla="*/ 9245 h 169497"/>
              <a:gd name="connsiteX0" fmla="*/ 511773 w 725698"/>
              <a:gd name="connsiteY0" fmla="*/ 99190 h 169497"/>
              <a:gd name="connsiteX1" fmla="*/ 226236 w 725698"/>
              <a:gd name="connsiteY1" fmla="*/ 93634 h 169497"/>
              <a:gd name="connsiteX2" fmla="*/ 88525 w 725698"/>
              <a:gd name="connsiteY2" fmla="*/ 41790 h 169497"/>
              <a:gd name="connsiteX3" fmla="*/ 16227 w 725698"/>
              <a:gd name="connsiteY3" fmla="*/ 36851 h 169497"/>
              <a:gd name="connsiteX4" fmla="*/ 5897 w 725698"/>
              <a:gd name="connsiteY4" fmla="*/ 73884 h 169497"/>
              <a:gd name="connsiteX5" fmla="*/ 108621 w 725698"/>
              <a:gd name="connsiteY5" fmla="*/ 152120 h 169497"/>
              <a:gd name="connsiteX6" fmla="*/ 622971 w 725698"/>
              <a:gd name="connsiteY6" fmla="*/ 161645 h 169497"/>
              <a:gd name="connsiteX7" fmla="*/ 699171 w 725698"/>
              <a:gd name="connsiteY7" fmla="*/ 56870 h 169497"/>
              <a:gd name="connsiteX8" fmla="*/ 708696 w 725698"/>
              <a:gd name="connsiteY8" fmla="*/ 18770 h 169497"/>
              <a:gd name="connsiteX9" fmla="*/ 680121 w 725698"/>
              <a:gd name="connsiteY9" fmla="*/ 9245 h 169497"/>
              <a:gd name="connsiteX0" fmla="*/ 511773 w 725698"/>
              <a:gd name="connsiteY0" fmla="*/ 99190 h 169497"/>
              <a:gd name="connsiteX1" fmla="*/ 226236 w 725698"/>
              <a:gd name="connsiteY1" fmla="*/ 93634 h 169497"/>
              <a:gd name="connsiteX2" fmla="*/ 88525 w 725698"/>
              <a:gd name="connsiteY2" fmla="*/ 41790 h 169497"/>
              <a:gd name="connsiteX3" fmla="*/ 16227 w 725698"/>
              <a:gd name="connsiteY3" fmla="*/ 36851 h 169497"/>
              <a:gd name="connsiteX4" fmla="*/ 5897 w 725698"/>
              <a:gd name="connsiteY4" fmla="*/ 73884 h 169497"/>
              <a:gd name="connsiteX5" fmla="*/ 108621 w 725698"/>
              <a:gd name="connsiteY5" fmla="*/ 152120 h 169497"/>
              <a:gd name="connsiteX6" fmla="*/ 622971 w 725698"/>
              <a:gd name="connsiteY6" fmla="*/ 161645 h 169497"/>
              <a:gd name="connsiteX7" fmla="*/ 699171 w 725698"/>
              <a:gd name="connsiteY7" fmla="*/ 56870 h 169497"/>
              <a:gd name="connsiteX8" fmla="*/ 708696 w 725698"/>
              <a:gd name="connsiteY8" fmla="*/ 18770 h 169497"/>
              <a:gd name="connsiteX9" fmla="*/ 680121 w 725698"/>
              <a:gd name="connsiteY9" fmla="*/ 9245 h 169497"/>
              <a:gd name="connsiteX0" fmla="*/ 511773 w 718997"/>
              <a:gd name="connsiteY0" fmla="*/ 97922 h 168229"/>
              <a:gd name="connsiteX1" fmla="*/ 226236 w 718997"/>
              <a:gd name="connsiteY1" fmla="*/ 92366 h 168229"/>
              <a:gd name="connsiteX2" fmla="*/ 88525 w 718997"/>
              <a:gd name="connsiteY2" fmla="*/ 40522 h 168229"/>
              <a:gd name="connsiteX3" fmla="*/ 16227 w 718997"/>
              <a:gd name="connsiteY3" fmla="*/ 35583 h 168229"/>
              <a:gd name="connsiteX4" fmla="*/ 5897 w 718997"/>
              <a:gd name="connsiteY4" fmla="*/ 72616 h 168229"/>
              <a:gd name="connsiteX5" fmla="*/ 108621 w 718997"/>
              <a:gd name="connsiteY5" fmla="*/ 150852 h 168229"/>
              <a:gd name="connsiteX6" fmla="*/ 622971 w 718997"/>
              <a:gd name="connsiteY6" fmla="*/ 160377 h 168229"/>
              <a:gd name="connsiteX7" fmla="*/ 699171 w 718997"/>
              <a:gd name="connsiteY7" fmla="*/ 55602 h 168229"/>
              <a:gd name="connsiteX8" fmla="*/ 708696 w 718997"/>
              <a:gd name="connsiteY8" fmla="*/ 17502 h 168229"/>
              <a:gd name="connsiteX9" fmla="*/ 680121 w 718997"/>
              <a:gd name="connsiteY9" fmla="*/ 7977 h 168229"/>
              <a:gd name="connsiteX0" fmla="*/ 511773 w 710844"/>
              <a:gd name="connsiteY0" fmla="*/ 89945 h 160252"/>
              <a:gd name="connsiteX1" fmla="*/ 226236 w 710844"/>
              <a:gd name="connsiteY1" fmla="*/ 84389 h 160252"/>
              <a:gd name="connsiteX2" fmla="*/ 88525 w 710844"/>
              <a:gd name="connsiteY2" fmla="*/ 32545 h 160252"/>
              <a:gd name="connsiteX3" fmla="*/ 16227 w 710844"/>
              <a:gd name="connsiteY3" fmla="*/ 27606 h 160252"/>
              <a:gd name="connsiteX4" fmla="*/ 5897 w 710844"/>
              <a:gd name="connsiteY4" fmla="*/ 64639 h 160252"/>
              <a:gd name="connsiteX5" fmla="*/ 108621 w 710844"/>
              <a:gd name="connsiteY5" fmla="*/ 142875 h 160252"/>
              <a:gd name="connsiteX6" fmla="*/ 622971 w 710844"/>
              <a:gd name="connsiteY6" fmla="*/ 152400 h 160252"/>
              <a:gd name="connsiteX7" fmla="*/ 699171 w 710844"/>
              <a:gd name="connsiteY7" fmla="*/ 47625 h 160252"/>
              <a:gd name="connsiteX8" fmla="*/ 708696 w 710844"/>
              <a:gd name="connsiteY8" fmla="*/ 9525 h 160252"/>
              <a:gd name="connsiteX9" fmla="*/ 680121 w 710844"/>
              <a:gd name="connsiteY9" fmla="*/ 0 h 16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0844" h="160252">
                <a:moveTo>
                  <a:pt x="511773" y="89945"/>
                </a:moveTo>
                <a:cubicBezTo>
                  <a:pt x="504349" y="89019"/>
                  <a:pt x="255464" y="90664"/>
                  <a:pt x="226236" y="84389"/>
                </a:cubicBezTo>
                <a:cubicBezTo>
                  <a:pt x="146514" y="76057"/>
                  <a:pt x="105739" y="45301"/>
                  <a:pt x="88525" y="32545"/>
                </a:cubicBezTo>
                <a:cubicBezTo>
                  <a:pt x="71311" y="19789"/>
                  <a:pt x="23113" y="26783"/>
                  <a:pt x="16227" y="27606"/>
                </a:cubicBezTo>
                <a:cubicBezTo>
                  <a:pt x="9341" y="28429"/>
                  <a:pt x="-9502" y="52011"/>
                  <a:pt x="5897" y="64639"/>
                </a:cubicBezTo>
                <a:cubicBezTo>
                  <a:pt x="21296" y="77267"/>
                  <a:pt x="5775" y="128248"/>
                  <a:pt x="108621" y="142875"/>
                </a:cubicBezTo>
                <a:cubicBezTo>
                  <a:pt x="211467" y="157502"/>
                  <a:pt x="524546" y="168275"/>
                  <a:pt x="622971" y="152400"/>
                </a:cubicBezTo>
                <a:cubicBezTo>
                  <a:pt x="721396" y="136525"/>
                  <a:pt x="684884" y="71437"/>
                  <a:pt x="699171" y="47625"/>
                </a:cubicBezTo>
                <a:cubicBezTo>
                  <a:pt x="713458" y="23813"/>
                  <a:pt x="711871" y="17463"/>
                  <a:pt x="708696" y="9525"/>
                </a:cubicBezTo>
                <a:cubicBezTo>
                  <a:pt x="681421" y="8993"/>
                  <a:pt x="729831" y="9870"/>
                  <a:pt x="680121" y="0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160456" y="1361215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441970" y="1361215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" name="Arc 1"/>
          <p:cNvSpPr/>
          <p:nvPr/>
        </p:nvSpPr>
        <p:spPr>
          <a:xfrm rot="16200000">
            <a:off x="3507501" y="2447749"/>
            <a:ext cx="841792" cy="306107"/>
          </a:xfrm>
          <a:prstGeom prst="arc">
            <a:avLst>
              <a:gd name="adj1" fmla="val 10937436"/>
              <a:gd name="adj2" fmla="val 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5146687" y="3021700"/>
            <a:ext cx="1818670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3928397" y="2173824"/>
            <a:ext cx="1847764" cy="1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 rot="17827318" flipV="1">
            <a:off x="6164315" y="1792421"/>
            <a:ext cx="426524" cy="161504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3376785" y="2600802"/>
            <a:ext cx="3392630" cy="0"/>
          </a:xfrm>
          <a:prstGeom prst="line">
            <a:avLst/>
          </a:prstGeom>
          <a:ln>
            <a:solidFill>
              <a:schemeClr val="tx1"/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rme libre 61"/>
          <p:cNvSpPr/>
          <p:nvPr/>
        </p:nvSpPr>
        <p:spPr>
          <a:xfrm>
            <a:off x="6348400" y="1675850"/>
            <a:ext cx="342896" cy="1726725"/>
          </a:xfrm>
          <a:custGeom>
            <a:avLst/>
            <a:gdLst>
              <a:gd name="connsiteX0" fmla="*/ 266700 w 266700"/>
              <a:gd name="connsiteY0" fmla="*/ 0 h 1343025"/>
              <a:gd name="connsiteX1" fmla="*/ 0 w 266700"/>
              <a:gd name="connsiteY1" fmla="*/ 266700 h 1343025"/>
              <a:gd name="connsiteX2" fmla="*/ 0 w 266700"/>
              <a:gd name="connsiteY2" fmla="*/ 1343025 h 1343025"/>
              <a:gd name="connsiteX3" fmla="*/ 257175 w 266700"/>
              <a:gd name="connsiteY3" fmla="*/ 1085850 h 134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1343025">
                <a:moveTo>
                  <a:pt x="266700" y="0"/>
                </a:moveTo>
                <a:lnTo>
                  <a:pt x="0" y="266700"/>
                </a:lnTo>
                <a:lnTo>
                  <a:pt x="0" y="1343025"/>
                </a:lnTo>
                <a:lnTo>
                  <a:pt x="257175" y="108585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7" name="Groupe 116"/>
          <p:cNvGrpSpPr/>
          <p:nvPr/>
        </p:nvGrpSpPr>
        <p:grpSpPr>
          <a:xfrm>
            <a:off x="561351" y="4752198"/>
            <a:ext cx="2937997" cy="1681695"/>
            <a:chOff x="914050" y="5081055"/>
            <a:chExt cx="1964365" cy="1124393"/>
          </a:xfrm>
        </p:grpSpPr>
        <p:sp>
          <p:nvSpPr>
            <p:cNvPr id="11" name="Forme libre 10"/>
            <p:cNvSpPr/>
            <p:nvPr/>
          </p:nvSpPr>
          <p:spPr>
            <a:xfrm>
              <a:off x="1035527" y="5123474"/>
              <a:ext cx="906426" cy="898451"/>
            </a:xfrm>
            <a:custGeom>
              <a:avLst/>
              <a:gdLst>
                <a:gd name="connsiteX0" fmla="*/ 906426 w 906426"/>
                <a:gd name="connsiteY0" fmla="*/ 898451 h 898451"/>
                <a:gd name="connsiteX1" fmla="*/ 0 w 906426"/>
                <a:gd name="connsiteY1" fmla="*/ 898451 h 898451"/>
                <a:gd name="connsiteX2" fmla="*/ 0 w 906426"/>
                <a:gd name="connsiteY2" fmla="*/ 0 h 898451"/>
                <a:gd name="connsiteX3" fmla="*/ 544919 w 906426"/>
                <a:gd name="connsiteY3" fmla="*/ 0 h 898451"/>
                <a:gd name="connsiteX4" fmla="*/ 906426 w 906426"/>
                <a:gd name="connsiteY4" fmla="*/ 898451 h 8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26" h="898451">
                  <a:moveTo>
                    <a:pt x="906426" y="898451"/>
                  </a:moveTo>
                  <a:lnTo>
                    <a:pt x="0" y="898451"/>
                  </a:lnTo>
                  <a:lnTo>
                    <a:pt x="0" y="0"/>
                  </a:lnTo>
                  <a:lnTo>
                    <a:pt x="544919" y="0"/>
                  </a:lnTo>
                  <a:lnTo>
                    <a:pt x="906426" y="898451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Forme libre 57"/>
            <p:cNvSpPr/>
            <p:nvPr/>
          </p:nvSpPr>
          <p:spPr>
            <a:xfrm rot="10800000">
              <a:off x="1941953" y="5123474"/>
              <a:ext cx="906426" cy="898451"/>
            </a:xfrm>
            <a:custGeom>
              <a:avLst/>
              <a:gdLst>
                <a:gd name="connsiteX0" fmla="*/ 906426 w 906426"/>
                <a:gd name="connsiteY0" fmla="*/ 898451 h 898451"/>
                <a:gd name="connsiteX1" fmla="*/ 0 w 906426"/>
                <a:gd name="connsiteY1" fmla="*/ 898451 h 898451"/>
                <a:gd name="connsiteX2" fmla="*/ 0 w 906426"/>
                <a:gd name="connsiteY2" fmla="*/ 0 h 898451"/>
                <a:gd name="connsiteX3" fmla="*/ 544919 w 906426"/>
                <a:gd name="connsiteY3" fmla="*/ 0 h 898451"/>
                <a:gd name="connsiteX4" fmla="*/ 906426 w 906426"/>
                <a:gd name="connsiteY4" fmla="*/ 898451 h 89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426" h="898451">
                  <a:moveTo>
                    <a:pt x="906426" y="898451"/>
                  </a:moveTo>
                  <a:lnTo>
                    <a:pt x="0" y="898451"/>
                  </a:lnTo>
                  <a:lnTo>
                    <a:pt x="0" y="0"/>
                  </a:lnTo>
                  <a:lnTo>
                    <a:pt x="544919" y="0"/>
                  </a:lnTo>
                  <a:lnTo>
                    <a:pt x="906426" y="898451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1591876" y="5120928"/>
              <a:ext cx="350874" cy="50808"/>
            </a:xfrm>
            <a:custGeom>
              <a:avLst/>
              <a:gdLst>
                <a:gd name="connsiteX0" fmla="*/ 0 w 350874"/>
                <a:gd name="connsiteY0" fmla="*/ 7974 h 50808"/>
                <a:gd name="connsiteX1" fmla="*/ 101009 w 350874"/>
                <a:gd name="connsiteY1" fmla="*/ 47846 h 50808"/>
                <a:gd name="connsiteX2" fmla="*/ 257839 w 350874"/>
                <a:gd name="connsiteY2" fmla="*/ 42530 h 50808"/>
                <a:gd name="connsiteX3" fmla="*/ 350874 w 350874"/>
                <a:gd name="connsiteY3" fmla="*/ 0 h 5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874" h="50808">
                  <a:moveTo>
                    <a:pt x="0" y="7974"/>
                  </a:moveTo>
                  <a:cubicBezTo>
                    <a:pt x="29018" y="25030"/>
                    <a:pt x="58036" y="42087"/>
                    <a:pt x="101009" y="47846"/>
                  </a:cubicBezTo>
                  <a:cubicBezTo>
                    <a:pt x="143982" y="53605"/>
                    <a:pt x="216195" y="50504"/>
                    <a:pt x="257839" y="42530"/>
                  </a:cubicBezTo>
                  <a:cubicBezTo>
                    <a:pt x="299483" y="34556"/>
                    <a:pt x="325178" y="17278"/>
                    <a:pt x="3508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 flipV="1">
              <a:off x="1942750" y="5981460"/>
              <a:ext cx="350874" cy="50808"/>
            </a:xfrm>
            <a:custGeom>
              <a:avLst/>
              <a:gdLst>
                <a:gd name="connsiteX0" fmla="*/ 0 w 350874"/>
                <a:gd name="connsiteY0" fmla="*/ 7974 h 50808"/>
                <a:gd name="connsiteX1" fmla="*/ 101009 w 350874"/>
                <a:gd name="connsiteY1" fmla="*/ 47846 h 50808"/>
                <a:gd name="connsiteX2" fmla="*/ 257839 w 350874"/>
                <a:gd name="connsiteY2" fmla="*/ 42530 h 50808"/>
                <a:gd name="connsiteX3" fmla="*/ 350874 w 350874"/>
                <a:gd name="connsiteY3" fmla="*/ 0 h 5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874" h="50808">
                  <a:moveTo>
                    <a:pt x="0" y="7974"/>
                  </a:moveTo>
                  <a:cubicBezTo>
                    <a:pt x="29018" y="25030"/>
                    <a:pt x="58036" y="42087"/>
                    <a:pt x="101009" y="47846"/>
                  </a:cubicBezTo>
                  <a:cubicBezTo>
                    <a:pt x="143982" y="53605"/>
                    <a:pt x="216195" y="50504"/>
                    <a:pt x="257839" y="42530"/>
                  </a:cubicBezTo>
                  <a:cubicBezTo>
                    <a:pt x="299483" y="34556"/>
                    <a:pt x="325178" y="17278"/>
                    <a:pt x="35087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1748705" y="5081055"/>
              <a:ext cx="433454" cy="1124393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914050" y="5554204"/>
              <a:ext cx="1964365" cy="0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Forme libre 64"/>
          <p:cNvSpPr/>
          <p:nvPr/>
        </p:nvSpPr>
        <p:spPr>
          <a:xfrm>
            <a:off x="863357" y="1968023"/>
            <a:ext cx="650449" cy="962279"/>
          </a:xfrm>
          <a:custGeom>
            <a:avLst/>
            <a:gdLst>
              <a:gd name="connsiteX0" fmla="*/ 0 w 650449"/>
              <a:gd name="connsiteY0" fmla="*/ 254 h 962279"/>
              <a:gd name="connsiteX1" fmla="*/ 304800 w 650449"/>
              <a:gd name="connsiteY1" fmla="*/ 28829 h 962279"/>
              <a:gd name="connsiteX2" fmla="*/ 571500 w 650449"/>
              <a:gd name="connsiteY2" fmla="*/ 181229 h 962279"/>
              <a:gd name="connsiteX3" fmla="*/ 619125 w 650449"/>
              <a:gd name="connsiteY3" fmla="*/ 286004 h 962279"/>
              <a:gd name="connsiteX4" fmla="*/ 647700 w 650449"/>
              <a:gd name="connsiteY4" fmla="*/ 647954 h 962279"/>
              <a:gd name="connsiteX5" fmla="*/ 647700 w 650449"/>
              <a:gd name="connsiteY5" fmla="*/ 962279 h 9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49" h="962279">
                <a:moveTo>
                  <a:pt x="0" y="254"/>
                </a:moveTo>
                <a:cubicBezTo>
                  <a:pt x="104775" y="-540"/>
                  <a:pt x="209550" y="-1334"/>
                  <a:pt x="304800" y="28829"/>
                </a:cubicBezTo>
                <a:cubicBezTo>
                  <a:pt x="400050" y="58992"/>
                  <a:pt x="519113" y="138367"/>
                  <a:pt x="571500" y="181229"/>
                </a:cubicBezTo>
                <a:cubicBezTo>
                  <a:pt x="623887" y="224091"/>
                  <a:pt x="606425" y="208217"/>
                  <a:pt x="619125" y="286004"/>
                </a:cubicBezTo>
                <a:cubicBezTo>
                  <a:pt x="631825" y="363792"/>
                  <a:pt x="642938" y="535242"/>
                  <a:pt x="647700" y="647954"/>
                </a:cubicBezTo>
                <a:cubicBezTo>
                  <a:pt x="652463" y="760667"/>
                  <a:pt x="650081" y="861473"/>
                  <a:pt x="647700" y="962279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orme libre 65"/>
          <p:cNvSpPr/>
          <p:nvPr/>
        </p:nvSpPr>
        <p:spPr>
          <a:xfrm flipH="1">
            <a:off x="2279833" y="1963814"/>
            <a:ext cx="650449" cy="962279"/>
          </a:xfrm>
          <a:custGeom>
            <a:avLst/>
            <a:gdLst>
              <a:gd name="connsiteX0" fmla="*/ 0 w 650449"/>
              <a:gd name="connsiteY0" fmla="*/ 254 h 962279"/>
              <a:gd name="connsiteX1" fmla="*/ 304800 w 650449"/>
              <a:gd name="connsiteY1" fmla="*/ 28829 h 962279"/>
              <a:gd name="connsiteX2" fmla="*/ 571500 w 650449"/>
              <a:gd name="connsiteY2" fmla="*/ 181229 h 962279"/>
              <a:gd name="connsiteX3" fmla="*/ 619125 w 650449"/>
              <a:gd name="connsiteY3" fmla="*/ 286004 h 962279"/>
              <a:gd name="connsiteX4" fmla="*/ 647700 w 650449"/>
              <a:gd name="connsiteY4" fmla="*/ 647954 h 962279"/>
              <a:gd name="connsiteX5" fmla="*/ 647700 w 650449"/>
              <a:gd name="connsiteY5" fmla="*/ 962279 h 96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449" h="962279">
                <a:moveTo>
                  <a:pt x="0" y="254"/>
                </a:moveTo>
                <a:cubicBezTo>
                  <a:pt x="104775" y="-540"/>
                  <a:pt x="209550" y="-1334"/>
                  <a:pt x="304800" y="28829"/>
                </a:cubicBezTo>
                <a:cubicBezTo>
                  <a:pt x="400050" y="58992"/>
                  <a:pt x="519113" y="138367"/>
                  <a:pt x="571500" y="181229"/>
                </a:cubicBezTo>
                <a:cubicBezTo>
                  <a:pt x="623887" y="224091"/>
                  <a:pt x="606425" y="208217"/>
                  <a:pt x="619125" y="286004"/>
                </a:cubicBezTo>
                <a:cubicBezTo>
                  <a:pt x="631825" y="363792"/>
                  <a:pt x="642938" y="535242"/>
                  <a:pt x="647700" y="647954"/>
                </a:cubicBezTo>
                <a:cubicBezTo>
                  <a:pt x="652463" y="760667"/>
                  <a:pt x="650081" y="861473"/>
                  <a:pt x="647700" y="962279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8" name="Connecteur droit 67"/>
          <p:cNvCxnSpPr/>
          <p:nvPr/>
        </p:nvCxnSpPr>
        <p:spPr>
          <a:xfrm>
            <a:off x="266896" y="1963814"/>
            <a:ext cx="277133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468233" y="2292128"/>
            <a:ext cx="2352294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669570" y="1717055"/>
            <a:ext cx="0" cy="250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V="1">
            <a:off x="669570" y="2283633"/>
            <a:ext cx="0" cy="248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669570" y="1717055"/>
            <a:ext cx="0" cy="140689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 rot="16200000">
            <a:off x="197325" y="2584971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d=0,5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201052" y="391414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2156014" y="3954521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Q</a:t>
            </a:r>
            <a:endParaRPr lang="fr-FR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1925217" y="498710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2156014" y="5666265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19" name="Connecteur droit 118"/>
          <p:cNvCxnSpPr/>
          <p:nvPr/>
        </p:nvCxnSpPr>
        <p:spPr>
          <a:xfrm rot="16200000">
            <a:off x="1856879" y="4804686"/>
            <a:ext cx="136676" cy="417260"/>
          </a:xfrm>
          <a:prstGeom prst="line">
            <a:avLst/>
          </a:prstGeom>
          <a:ln>
            <a:solidFill>
              <a:schemeClr val="tx1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rot="16200000">
            <a:off x="2239023" y="5762000"/>
            <a:ext cx="136676" cy="417260"/>
          </a:xfrm>
          <a:prstGeom prst="line">
            <a:avLst/>
          </a:prstGeom>
          <a:ln>
            <a:solidFill>
              <a:schemeClr val="tx1"/>
            </a:solidFill>
            <a:prstDash val="lgDashDot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e 12"/>
          <p:cNvGrpSpPr>
            <a:grpSpLocks/>
          </p:cNvGrpSpPr>
          <p:nvPr/>
        </p:nvGrpSpPr>
        <p:grpSpPr bwMode="auto">
          <a:xfrm>
            <a:off x="2809229" y="4278398"/>
            <a:ext cx="271463" cy="247650"/>
            <a:chOff x="5836075" y="21075"/>
            <a:chExt cx="271463" cy="247650"/>
          </a:xfrm>
        </p:grpSpPr>
        <p:sp>
          <p:nvSpPr>
            <p:cNvPr id="127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128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129" name="Rectangle 346"/>
          <p:cNvSpPr>
            <a:spLocks noChangeArrowheads="1"/>
          </p:cNvSpPr>
          <p:nvPr/>
        </p:nvSpPr>
        <p:spPr bwMode="auto">
          <a:xfrm>
            <a:off x="2193279" y="4216486"/>
            <a:ext cx="696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Symbol" pitchFamily="18" charset="2"/>
              </a:rPr>
              <a:t>Æ</a:t>
            </a:r>
            <a:r>
              <a:rPr lang="fr-FR" altLang="fr-FR" sz="1800" dirty="0" smtClean="0">
                <a:latin typeface="Arial" charset="0"/>
              </a:rPr>
              <a:t>0,2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30" name="Rectangle 347"/>
          <p:cNvSpPr>
            <a:spLocks noChangeArrowheads="1"/>
          </p:cNvSpPr>
          <p:nvPr/>
        </p:nvSpPr>
        <p:spPr bwMode="auto">
          <a:xfrm>
            <a:off x="1904354" y="4235536"/>
            <a:ext cx="1255713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31" name="Line 348"/>
          <p:cNvSpPr>
            <a:spLocks noChangeShapeType="1"/>
          </p:cNvSpPr>
          <p:nvPr/>
        </p:nvSpPr>
        <p:spPr bwMode="auto">
          <a:xfrm>
            <a:off x="2221854" y="4233948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Line 370"/>
          <p:cNvSpPr>
            <a:spLocks noChangeShapeType="1"/>
          </p:cNvSpPr>
          <p:nvPr/>
        </p:nvSpPr>
        <p:spPr bwMode="auto">
          <a:xfrm>
            <a:off x="1973861" y="4403294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33" name="Connecteur droit avec flèche 31"/>
          <p:cNvCxnSpPr>
            <a:cxnSpLocks noChangeShapeType="1"/>
          </p:cNvCxnSpPr>
          <p:nvPr/>
        </p:nvCxnSpPr>
        <p:spPr bwMode="auto">
          <a:xfrm rot="10800000" flipV="1">
            <a:off x="2022447" y="5075766"/>
            <a:ext cx="509764" cy="25132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Connecteur droit 135"/>
          <p:cNvCxnSpPr>
            <a:stCxn id="130" idx="2"/>
          </p:cNvCxnSpPr>
          <p:nvPr/>
        </p:nvCxnSpPr>
        <p:spPr>
          <a:xfrm>
            <a:off x="2532211" y="4568911"/>
            <a:ext cx="4579" cy="50243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3160067" y="4227389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grpSp>
        <p:nvGrpSpPr>
          <p:cNvPr id="143" name="Groupe 12"/>
          <p:cNvGrpSpPr>
            <a:grpSpLocks/>
          </p:cNvGrpSpPr>
          <p:nvPr/>
        </p:nvGrpSpPr>
        <p:grpSpPr bwMode="auto">
          <a:xfrm>
            <a:off x="1136724" y="4284211"/>
            <a:ext cx="271463" cy="247650"/>
            <a:chOff x="5836075" y="21075"/>
            <a:chExt cx="271463" cy="247650"/>
          </a:xfrm>
        </p:grpSpPr>
        <p:sp>
          <p:nvSpPr>
            <p:cNvPr id="144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145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146" name="Rectangle 346"/>
          <p:cNvSpPr>
            <a:spLocks noChangeArrowheads="1"/>
          </p:cNvSpPr>
          <p:nvPr/>
        </p:nvSpPr>
        <p:spPr bwMode="auto">
          <a:xfrm>
            <a:off x="520774" y="4222299"/>
            <a:ext cx="696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Symbol" pitchFamily="18" charset="2"/>
              </a:rPr>
              <a:t>Æ</a:t>
            </a:r>
            <a:r>
              <a:rPr lang="fr-FR" altLang="fr-FR" sz="1800">
                <a:latin typeface="Arial" charset="0"/>
              </a:rPr>
              <a:t>0,3</a:t>
            </a:r>
          </a:p>
        </p:txBody>
      </p:sp>
      <p:sp>
        <p:nvSpPr>
          <p:cNvPr id="147" name="Rectangle 347"/>
          <p:cNvSpPr>
            <a:spLocks noChangeArrowheads="1"/>
          </p:cNvSpPr>
          <p:nvPr/>
        </p:nvSpPr>
        <p:spPr bwMode="auto">
          <a:xfrm>
            <a:off x="231849" y="4241349"/>
            <a:ext cx="1255713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48" name="Line 348"/>
          <p:cNvSpPr>
            <a:spLocks noChangeShapeType="1"/>
          </p:cNvSpPr>
          <p:nvPr/>
        </p:nvSpPr>
        <p:spPr bwMode="auto">
          <a:xfrm>
            <a:off x="549349" y="4239761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" name="Line 370"/>
          <p:cNvSpPr>
            <a:spLocks noChangeShapeType="1"/>
          </p:cNvSpPr>
          <p:nvPr/>
        </p:nvSpPr>
        <p:spPr bwMode="auto">
          <a:xfrm>
            <a:off x="308049" y="4408036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50" name="Connecteur droit avec flèche 149"/>
          <p:cNvCxnSpPr/>
          <p:nvPr/>
        </p:nvCxnSpPr>
        <p:spPr>
          <a:xfrm flipH="1">
            <a:off x="881919" y="4571165"/>
            <a:ext cx="1" cy="2399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ZoneTexte 153"/>
          <p:cNvSpPr txBox="1"/>
          <p:nvPr/>
        </p:nvSpPr>
        <p:spPr>
          <a:xfrm>
            <a:off x="1481344" y="4292050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56" name="Forme libre 155"/>
          <p:cNvSpPr/>
          <p:nvPr/>
        </p:nvSpPr>
        <p:spPr>
          <a:xfrm>
            <a:off x="1871626" y="2295276"/>
            <a:ext cx="68007" cy="1009650"/>
          </a:xfrm>
          <a:custGeom>
            <a:avLst/>
            <a:gdLst>
              <a:gd name="connsiteX0" fmla="*/ 0 w 68007"/>
              <a:gd name="connsiteY0" fmla="*/ 0 h 1009650"/>
              <a:gd name="connsiteX1" fmla="*/ 66675 w 68007"/>
              <a:gd name="connsiteY1" fmla="*/ 495300 h 1009650"/>
              <a:gd name="connsiteX2" fmla="*/ 38100 w 68007"/>
              <a:gd name="connsiteY2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07" h="1009650">
                <a:moveTo>
                  <a:pt x="0" y="0"/>
                </a:moveTo>
                <a:cubicBezTo>
                  <a:pt x="30162" y="163512"/>
                  <a:pt x="60325" y="327025"/>
                  <a:pt x="66675" y="495300"/>
                </a:cubicBezTo>
                <a:cubicBezTo>
                  <a:pt x="73025" y="663575"/>
                  <a:pt x="55562" y="836612"/>
                  <a:pt x="38100" y="1009650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Arc 159"/>
          <p:cNvSpPr/>
          <p:nvPr/>
        </p:nvSpPr>
        <p:spPr>
          <a:xfrm rot="16200000">
            <a:off x="5526713" y="2441667"/>
            <a:ext cx="841792" cy="306107"/>
          </a:xfrm>
          <a:prstGeom prst="arc">
            <a:avLst>
              <a:gd name="adj1" fmla="val 865570"/>
              <a:gd name="adj2" fmla="val 18631143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Arc 160"/>
          <p:cNvSpPr/>
          <p:nvPr/>
        </p:nvSpPr>
        <p:spPr>
          <a:xfrm rot="16200000">
            <a:off x="5848960" y="2434227"/>
            <a:ext cx="841792" cy="306107"/>
          </a:xfrm>
          <a:prstGeom prst="arc">
            <a:avLst>
              <a:gd name="adj1" fmla="val 2296918"/>
              <a:gd name="adj2" fmla="val 13823635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72" name="Connecteur droit 3071"/>
          <p:cNvCxnSpPr/>
          <p:nvPr/>
        </p:nvCxnSpPr>
        <p:spPr>
          <a:xfrm flipV="1">
            <a:off x="5783890" y="3070013"/>
            <a:ext cx="332912" cy="33256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Arc 168"/>
          <p:cNvSpPr/>
          <p:nvPr/>
        </p:nvSpPr>
        <p:spPr>
          <a:xfrm rot="16200000">
            <a:off x="6142972" y="2434694"/>
            <a:ext cx="841792" cy="306107"/>
          </a:xfrm>
          <a:prstGeom prst="arc">
            <a:avLst>
              <a:gd name="adj1" fmla="val 5189343"/>
              <a:gd name="adj2" fmla="val 12285759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Arc 169"/>
          <p:cNvSpPr/>
          <p:nvPr/>
        </p:nvSpPr>
        <p:spPr>
          <a:xfrm rot="16200000">
            <a:off x="6377881" y="2481227"/>
            <a:ext cx="841792" cy="228562"/>
          </a:xfrm>
          <a:prstGeom prst="arc">
            <a:avLst>
              <a:gd name="adj1" fmla="val 8307936"/>
              <a:gd name="adj2" fmla="val 11396799"/>
            </a:avLst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80" name="Connecteur droit 3079"/>
          <p:cNvCxnSpPr/>
          <p:nvPr/>
        </p:nvCxnSpPr>
        <p:spPr>
          <a:xfrm flipV="1">
            <a:off x="5783785" y="3184176"/>
            <a:ext cx="0" cy="1984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 flipV="1">
            <a:off x="6068641" y="3071125"/>
            <a:ext cx="332912" cy="33256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 flipV="1">
            <a:off x="6068536" y="3185288"/>
            <a:ext cx="0" cy="1984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necteur droit 176"/>
          <p:cNvCxnSpPr/>
          <p:nvPr/>
        </p:nvCxnSpPr>
        <p:spPr>
          <a:xfrm flipV="1">
            <a:off x="6638143" y="3073349"/>
            <a:ext cx="332912" cy="33256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 flipV="1">
            <a:off x="6638038" y="3187512"/>
            <a:ext cx="0" cy="19845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ZoneTexte 3080"/>
          <p:cNvSpPr txBox="1"/>
          <p:nvPr/>
        </p:nvSpPr>
        <p:spPr>
          <a:xfrm>
            <a:off x="5974776" y="15552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083" name="Connecteur droit 3082"/>
          <p:cNvCxnSpPr/>
          <p:nvPr/>
        </p:nvCxnSpPr>
        <p:spPr>
          <a:xfrm>
            <a:off x="6280884" y="1825803"/>
            <a:ext cx="150915" cy="7452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ZoneTexte 3083"/>
          <p:cNvSpPr txBox="1"/>
          <p:nvPr/>
        </p:nvSpPr>
        <p:spPr>
          <a:xfrm>
            <a:off x="7276516" y="2283633"/>
            <a:ext cx="19183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: plan limite correspondant à 180°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: plages dans lesquelles l'axe réel n'est pas défini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: zones exclues de l'association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3925677" y="3021700"/>
            <a:ext cx="602142" cy="0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Arc 188"/>
          <p:cNvSpPr/>
          <p:nvPr/>
        </p:nvSpPr>
        <p:spPr>
          <a:xfrm rot="16200000">
            <a:off x="4106923" y="2447749"/>
            <a:ext cx="841792" cy="306107"/>
          </a:xfrm>
          <a:prstGeom prst="arc">
            <a:avLst>
              <a:gd name="adj1" fmla="val 4160617"/>
              <a:gd name="adj2" fmla="val 17646060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Arc 189"/>
          <p:cNvSpPr/>
          <p:nvPr/>
        </p:nvSpPr>
        <p:spPr>
          <a:xfrm rot="16200000">
            <a:off x="4706345" y="2447749"/>
            <a:ext cx="841792" cy="306107"/>
          </a:xfrm>
          <a:prstGeom prst="arc">
            <a:avLst>
              <a:gd name="adj1" fmla="val 10557632"/>
              <a:gd name="adj2" fmla="val 17895531"/>
            </a:avLst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92" name="Connecteur droit 3091"/>
          <p:cNvCxnSpPr/>
          <p:nvPr/>
        </p:nvCxnSpPr>
        <p:spPr>
          <a:xfrm flipV="1">
            <a:off x="4381151" y="2524816"/>
            <a:ext cx="599444" cy="7046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Accolade fermante 3094"/>
          <p:cNvSpPr/>
          <p:nvPr/>
        </p:nvSpPr>
        <p:spPr>
          <a:xfrm rot="5400000">
            <a:off x="4769805" y="3072176"/>
            <a:ext cx="86161" cy="508615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ZoneTexte 196"/>
          <p:cNvSpPr txBox="1"/>
          <p:nvPr/>
        </p:nvSpPr>
        <p:spPr>
          <a:xfrm>
            <a:off x="4680163" y="33264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8" name="Accolade fermante 197"/>
          <p:cNvSpPr/>
          <p:nvPr/>
        </p:nvSpPr>
        <p:spPr>
          <a:xfrm rot="5400000">
            <a:off x="6556382" y="3226064"/>
            <a:ext cx="86161" cy="508615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ZoneTexte 198"/>
          <p:cNvSpPr txBox="1"/>
          <p:nvPr/>
        </p:nvSpPr>
        <p:spPr>
          <a:xfrm>
            <a:off x="6466740" y="34803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097" name="Connecteur droit 3096"/>
          <p:cNvCxnSpPr>
            <a:stCxn id="2" idx="2"/>
          </p:cNvCxnSpPr>
          <p:nvPr/>
        </p:nvCxnSpPr>
        <p:spPr>
          <a:xfrm flipH="1" flipV="1">
            <a:off x="3925677" y="1863067"/>
            <a:ext cx="2721" cy="3168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H="1" flipV="1">
            <a:off x="4018206" y="1863067"/>
            <a:ext cx="2721" cy="3168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>
          <a:xfrm rot="16200000" flipH="1">
            <a:off x="3788428" y="1835585"/>
            <a:ext cx="0" cy="250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eur droit avec flèche 203"/>
          <p:cNvCxnSpPr/>
          <p:nvPr/>
        </p:nvCxnSpPr>
        <p:spPr>
          <a:xfrm rot="16200000" flipH="1" flipV="1">
            <a:off x="4115578" y="1836888"/>
            <a:ext cx="0" cy="248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/>
          <p:cNvCxnSpPr/>
          <p:nvPr/>
        </p:nvCxnSpPr>
        <p:spPr>
          <a:xfrm>
            <a:off x="3794393" y="1961069"/>
            <a:ext cx="1027797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ZoneTexte 205"/>
          <p:cNvSpPr txBox="1"/>
          <p:nvPr/>
        </p:nvSpPr>
        <p:spPr>
          <a:xfrm flipH="1">
            <a:off x="4099692" y="1653291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d=0,5</a:t>
            </a:r>
          </a:p>
        </p:txBody>
      </p:sp>
      <p:sp>
        <p:nvSpPr>
          <p:cNvPr id="209" name="Accolade fermante 208"/>
          <p:cNvSpPr/>
          <p:nvPr/>
        </p:nvSpPr>
        <p:spPr>
          <a:xfrm rot="5400000">
            <a:off x="3885317" y="3177772"/>
            <a:ext cx="86161" cy="254308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0" name="ZoneTexte 209"/>
          <p:cNvSpPr txBox="1"/>
          <p:nvPr/>
        </p:nvSpPr>
        <p:spPr>
          <a:xfrm>
            <a:off x="3794393" y="33837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03" name="Forme libre 3102"/>
          <p:cNvSpPr/>
          <p:nvPr/>
        </p:nvSpPr>
        <p:spPr>
          <a:xfrm>
            <a:off x="5859244" y="4749903"/>
            <a:ext cx="687948" cy="166707"/>
          </a:xfrm>
          <a:custGeom>
            <a:avLst/>
            <a:gdLst>
              <a:gd name="connsiteX0" fmla="*/ 0 w 687948"/>
              <a:gd name="connsiteY0" fmla="*/ 43410 h 165835"/>
              <a:gd name="connsiteX1" fmla="*/ 85725 w 687948"/>
              <a:gd name="connsiteY1" fmla="*/ 148185 h 165835"/>
              <a:gd name="connsiteX2" fmla="*/ 238125 w 687948"/>
              <a:gd name="connsiteY2" fmla="*/ 157710 h 165835"/>
              <a:gd name="connsiteX3" fmla="*/ 600075 w 687948"/>
              <a:gd name="connsiteY3" fmla="*/ 157710 h 165835"/>
              <a:gd name="connsiteX4" fmla="*/ 676275 w 687948"/>
              <a:gd name="connsiteY4" fmla="*/ 52935 h 165835"/>
              <a:gd name="connsiteX5" fmla="*/ 685800 w 687948"/>
              <a:gd name="connsiteY5" fmla="*/ 14835 h 165835"/>
              <a:gd name="connsiteX6" fmla="*/ 657225 w 687948"/>
              <a:gd name="connsiteY6" fmla="*/ 5310 h 165835"/>
              <a:gd name="connsiteX7" fmla="*/ 533400 w 687948"/>
              <a:gd name="connsiteY7" fmla="*/ 5310 h 165835"/>
              <a:gd name="connsiteX8" fmla="*/ 485775 w 687948"/>
              <a:gd name="connsiteY8" fmla="*/ 71985 h 165835"/>
              <a:gd name="connsiteX9" fmla="*/ 400050 w 687948"/>
              <a:gd name="connsiteY9" fmla="*/ 119610 h 165835"/>
              <a:gd name="connsiteX10" fmla="*/ 276225 w 687948"/>
              <a:gd name="connsiteY10" fmla="*/ 138660 h 165835"/>
              <a:gd name="connsiteX11" fmla="*/ 180975 w 687948"/>
              <a:gd name="connsiteY11" fmla="*/ 148185 h 165835"/>
              <a:gd name="connsiteX0" fmla="*/ 0 w 687948"/>
              <a:gd name="connsiteY0" fmla="*/ 43410 h 165835"/>
              <a:gd name="connsiteX1" fmla="*/ 85725 w 687948"/>
              <a:gd name="connsiteY1" fmla="*/ 148185 h 165835"/>
              <a:gd name="connsiteX2" fmla="*/ 238125 w 687948"/>
              <a:gd name="connsiteY2" fmla="*/ 157710 h 165835"/>
              <a:gd name="connsiteX3" fmla="*/ 600075 w 687948"/>
              <a:gd name="connsiteY3" fmla="*/ 157710 h 165835"/>
              <a:gd name="connsiteX4" fmla="*/ 676275 w 687948"/>
              <a:gd name="connsiteY4" fmla="*/ 52935 h 165835"/>
              <a:gd name="connsiteX5" fmla="*/ 685800 w 687948"/>
              <a:gd name="connsiteY5" fmla="*/ 14835 h 165835"/>
              <a:gd name="connsiteX6" fmla="*/ 657225 w 687948"/>
              <a:gd name="connsiteY6" fmla="*/ 5310 h 165835"/>
              <a:gd name="connsiteX7" fmla="*/ 533400 w 687948"/>
              <a:gd name="connsiteY7" fmla="*/ 5310 h 165835"/>
              <a:gd name="connsiteX8" fmla="*/ 485775 w 687948"/>
              <a:gd name="connsiteY8" fmla="*/ 71985 h 165835"/>
              <a:gd name="connsiteX9" fmla="*/ 400050 w 687948"/>
              <a:gd name="connsiteY9" fmla="*/ 119610 h 165835"/>
              <a:gd name="connsiteX10" fmla="*/ 276225 w 687948"/>
              <a:gd name="connsiteY10" fmla="*/ 138660 h 165835"/>
              <a:gd name="connsiteX11" fmla="*/ 208329 w 687948"/>
              <a:gd name="connsiteY11" fmla="*/ 81755 h 165835"/>
              <a:gd name="connsiteX0" fmla="*/ 0 w 687948"/>
              <a:gd name="connsiteY0" fmla="*/ 43410 h 165835"/>
              <a:gd name="connsiteX1" fmla="*/ 85725 w 687948"/>
              <a:gd name="connsiteY1" fmla="*/ 148185 h 165835"/>
              <a:gd name="connsiteX2" fmla="*/ 238125 w 687948"/>
              <a:gd name="connsiteY2" fmla="*/ 157710 h 165835"/>
              <a:gd name="connsiteX3" fmla="*/ 600075 w 687948"/>
              <a:gd name="connsiteY3" fmla="*/ 157710 h 165835"/>
              <a:gd name="connsiteX4" fmla="*/ 676275 w 687948"/>
              <a:gd name="connsiteY4" fmla="*/ 52935 h 165835"/>
              <a:gd name="connsiteX5" fmla="*/ 685800 w 687948"/>
              <a:gd name="connsiteY5" fmla="*/ 14835 h 165835"/>
              <a:gd name="connsiteX6" fmla="*/ 657225 w 687948"/>
              <a:gd name="connsiteY6" fmla="*/ 5310 h 165835"/>
              <a:gd name="connsiteX7" fmla="*/ 533400 w 687948"/>
              <a:gd name="connsiteY7" fmla="*/ 5310 h 165835"/>
              <a:gd name="connsiteX8" fmla="*/ 485775 w 687948"/>
              <a:gd name="connsiteY8" fmla="*/ 71985 h 165835"/>
              <a:gd name="connsiteX9" fmla="*/ 400050 w 687948"/>
              <a:gd name="connsiteY9" fmla="*/ 119610 h 165835"/>
              <a:gd name="connsiteX10" fmla="*/ 276225 w 687948"/>
              <a:gd name="connsiteY10" fmla="*/ 138660 h 165835"/>
              <a:gd name="connsiteX11" fmla="*/ 16852 w 687948"/>
              <a:gd name="connsiteY11" fmla="*/ 46586 h 165835"/>
              <a:gd name="connsiteX0" fmla="*/ 0 w 687948"/>
              <a:gd name="connsiteY0" fmla="*/ 43410 h 165835"/>
              <a:gd name="connsiteX1" fmla="*/ 85725 w 687948"/>
              <a:gd name="connsiteY1" fmla="*/ 148185 h 165835"/>
              <a:gd name="connsiteX2" fmla="*/ 238125 w 687948"/>
              <a:gd name="connsiteY2" fmla="*/ 157710 h 165835"/>
              <a:gd name="connsiteX3" fmla="*/ 600075 w 687948"/>
              <a:gd name="connsiteY3" fmla="*/ 157710 h 165835"/>
              <a:gd name="connsiteX4" fmla="*/ 676275 w 687948"/>
              <a:gd name="connsiteY4" fmla="*/ 52935 h 165835"/>
              <a:gd name="connsiteX5" fmla="*/ 685800 w 687948"/>
              <a:gd name="connsiteY5" fmla="*/ 14835 h 165835"/>
              <a:gd name="connsiteX6" fmla="*/ 657225 w 687948"/>
              <a:gd name="connsiteY6" fmla="*/ 5310 h 165835"/>
              <a:gd name="connsiteX7" fmla="*/ 533400 w 687948"/>
              <a:gd name="connsiteY7" fmla="*/ 5310 h 165835"/>
              <a:gd name="connsiteX8" fmla="*/ 485775 w 687948"/>
              <a:gd name="connsiteY8" fmla="*/ 71985 h 165835"/>
              <a:gd name="connsiteX9" fmla="*/ 400050 w 687948"/>
              <a:gd name="connsiteY9" fmla="*/ 119610 h 165835"/>
              <a:gd name="connsiteX10" fmla="*/ 276225 w 687948"/>
              <a:gd name="connsiteY10" fmla="*/ 138660 h 165835"/>
              <a:gd name="connsiteX11" fmla="*/ 16852 w 687948"/>
              <a:gd name="connsiteY11" fmla="*/ 46586 h 165835"/>
              <a:gd name="connsiteX0" fmla="*/ 0 w 687948"/>
              <a:gd name="connsiteY0" fmla="*/ 43410 h 183691"/>
              <a:gd name="connsiteX1" fmla="*/ 85725 w 687948"/>
              <a:gd name="connsiteY1" fmla="*/ 148185 h 183691"/>
              <a:gd name="connsiteX2" fmla="*/ 238125 w 687948"/>
              <a:gd name="connsiteY2" fmla="*/ 157710 h 183691"/>
              <a:gd name="connsiteX3" fmla="*/ 600075 w 687948"/>
              <a:gd name="connsiteY3" fmla="*/ 157710 h 183691"/>
              <a:gd name="connsiteX4" fmla="*/ 676275 w 687948"/>
              <a:gd name="connsiteY4" fmla="*/ 52935 h 183691"/>
              <a:gd name="connsiteX5" fmla="*/ 685800 w 687948"/>
              <a:gd name="connsiteY5" fmla="*/ 14835 h 183691"/>
              <a:gd name="connsiteX6" fmla="*/ 657225 w 687948"/>
              <a:gd name="connsiteY6" fmla="*/ 5310 h 183691"/>
              <a:gd name="connsiteX7" fmla="*/ 533400 w 687948"/>
              <a:gd name="connsiteY7" fmla="*/ 5310 h 183691"/>
              <a:gd name="connsiteX8" fmla="*/ 485775 w 687948"/>
              <a:gd name="connsiteY8" fmla="*/ 71985 h 183691"/>
              <a:gd name="connsiteX9" fmla="*/ 400050 w 687948"/>
              <a:gd name="connsiteY9" fmla="*/ 119610 h 183691"/>
              <a:gd name="connsiteX10" fmla="*/ 276225 w 687948"/>
              <a:gd name="connsiteY10" fmla="*/ 138660 h 183691"/>
              <a:gd name="connsiteX11" fmla="*/ 243499 w 687948"/>
              <a:gd name="connsiteY11" fmla="*/ 144279 h 183691"/>
              <a:gd name="connsiteX0" fmla="*/ 0 w 687948"/>
              <a:gd name="connsiteY0" fmla="*/ 43410 h 183691"/>
              <a:gd name="connsiteX1" fmla="*/ 85725 w 687948"/>
              <a:gd name="connsiteY1" fmla="*/ 148185 h 183691"/>
              <a:gd name="connsiteX2" fmla="*/ 600075 w 687948"/>
              <a:gd name="connsiteY2" fmla="*/ 157710 h 183691"/>
              <a:gd name="connsiteX3" fmla="*/ 676275 w 687948"/>
              <a:gd name="connsiteY3" fmla="*/ 52935 h 183691"/>
              <a:gd name="connsiteX4" fmla="*/ 685800 w 687948"/>
              <a:gd name="connsiteY4" fmla="*/ 14835 h 183691"/>
              <a:gd name="connsiteX5" fmla="*/ 657225 w 687948"/>
              <a:gd name="connsiteY5" fmla="*/ 5310 h 183691"/>
              <a:gd name="connsiteX6" fmla="*/ 533400 w 687948"/>
              <a:gd name="connsiteY6" fmla="*/ 5310 h 183691"/>
              <a:gd name="connsiteX7" fmla="*/ 485775 w 687948"/>
              <a:gd name="connsiteY7" fmla="*/ 71985 h 183691"/>
              <a:gd name="connsiteX8" fmla="*/ 400050 w 687948"/>
              <a:gd name="connsiteY8" fmla="*/ 119610 h 183691"/>
              <a:gd name="connsiteX9" fmla="*/ 276225 w 687948"/>
              <a:gd name="connsiteY9" fmla="*/ 138660 h 183691"/>
              <a:gd name="connsiteX10" fmla="*/ 243499 w 687948"/>
              <a:gd name="connsiteY10" fmla="*/ 144279 h 183691"/>
              <a:gd name="connsiteX0" fmla="*/ 0 w 687948"/>
              <a:gd name="connsiteY0" fmla="*/ 43410 h 166707"/>
              <a:gd name="connsiteX1" fmla="*/ 85725 w 687948"/>
              <a:gd name="connsiteY1" fmla="*/ 148185 h 166707"/>
              <a:gd name="connsiteX2" fmla="*/ 600075 w 687948"/>
              <a:gd name="connsiteY2" fmla="*/ 157710 h 166707"/>
              <a:gd name="connsiteX3" fmla="*/ 676275 w 687948"/>
              <a:gd name="connsiteY3" fmla="*/ 52935 h 166707"/>
              <a:gd name="connsiteX4" fmla="*/ 685800 w 687948"/>
              <a:gd name="connsiteY4" fmla="*/ 14835 h 166707"/>
              <a:gd name="connsiteX5" fmla="*/ 657225 w 687948"/>
              <a:gd name="connsiteY5" fmla="*/ 5310 h 166707"/>
              <a:gd name="connsiteX6" fmla="*/ 533400 w 687948"/>
              <a:gd name="connsiteY6" fmla="*/ 5310 h 166707"/>
              <a:gd name="connsiteX7" fmla="*/ 485775 w 687948"/>
              <a:gd name="connsiteY7" fmla="*/ 71985 h 166707"/>
              <a:gd name="connsiteX8" fmla="*/ 400050 w 687948"/>
              <a:gd name="connsiteY8" fmla="*/ 119610 h 166707"/>
              <a:gd name="connsiteX9" fmla="*/ 276225 w 687948"/>
              <a:gd name="connsiteY9" fmla="*/ 138660 h 166707"/>
              <a:gd name="connsiteX0" fmla="*/ 0 w 687948"/>
              <a:gd name="connsiteY0" fmla="*/ 43410 h 166707"/>
              <a:gd name="connsiteX1" fmla="*/ 85725 w 687948"/>
              <a:gd name="connsiteY1" fmla="*/ 148185 h 166707"/>
              <a:gd name="connsiteX2" fmla="*/ 600075 w 687948"/>
              <a:gd name="connsiteY2" fmla="*/ 157710 h 166707"/>
              <a:gd name="connsiteX3" fmla="*/ 676275 w 687948"/>
              <a:gd name="connsiteY3" fmla="*/ 52935 h 166707"/>
              <a:gd name="connsiteX4" fmla="*/ 685800 w 687948"/>
              <a:gd name="connsiteY4" fmla="*/ 14835 h 166707"/>
              <a:gd name="connsiteX5" fmla="*/ 657225 w 687948"/>
              <a:gd name="connsiteY5" fmla="*/ 5310 h 166707"/>
              <a:gd name="connsiteX6" fmla="*/ 533400 w 687948"/>
              <a:gd name="connsiteY6" fmla="*/ 5310 h 166707"/>
              <a:gd name="connsiteX7" fmla="*/ 485775 w 687948"/>
              <a:gd name="connsiteY7" fmla="*/ 71985 h 166707"/>
              <a:gd name="connsiteX8" fmla="*/ 400050 w 687948"/>
              <a:gd name="connsiteY8" fmla="*/ 119610 h 166707"/>
              <a:gd name="connsiteX9" fmla="*/ 260595 w 687948"/>
              <a:gd name="connsiteY9" fmla="*/ 162106 h 16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948" h="166707">
                <a:moveTo>
                  <a:pt x="0" y="43410"/>
                </a:moveTo>
                <a:cubicBezTo>
                  <a:pt x="23018" y="86272"/>
                  <a:pt x="-14288" y="129135"/>
                  <a:pt x="85725" y="148185"/>
                </a:cubicBezTo>
                <a:cubicBezTo>
                  <a:pt x="185738" y="167235"/>
                  <a:pt x="501650" y="173585"/>
                  <a:pt x="600075" y="157710"/>
                </a:cubicBezTo>
                <a:cubicBezTo>
                  <a:pt x="698500" y="141835"/>
                  <a:pt x="661988" y="76747"/>
                  <a:pt x="676275" y="52935"/>
                </a:cubicBezTo>
                <a:cubicBezTo>
                  <a:pt x="690562" y="29123"/>
                  <a:pt x="688975" y="22773"/>
                  <a:pt x="685800" y="14835"/>
                </a:cubicBezTo>
                <a:cubicBezTo>
                  <a:pt x="682625" y="6897"/>
                  <a:pt x="682625" y="6897"/>
                  <a:pt x="657225" y="5310"/>
                </a:cubicBezTo>
                <a:cubicBezTo>
                  <a:pt x="631825" y="3722"/>
                  <a:pt x="561975" y="-5802"/>
                  <a:pt x="533400" y="5310"/>
                </a:cubicBezTo>
                <a:cubicBezTo>
                  <a:pt x="504825" y="16422"/>
                  <a:pt x="508000" y="52935"/>
                  <a:pt x="485775" y="71985"/>
                </a:cubicBezTo>
                <a:cubicBezTo>
                  <a:pt x="463550" y="91035"/>
                  <a:pt x="437580" y="104590"/>
                  <a:pt x="400050" y="119610"/>
                </a:cubicBezTo>
                <a:cubicBezTo>
                  <a:pt x="362520" y="134630"/>
                  <a:pt x="286687" y="157995"/>
                  <a:pt x="260595" y="162106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Forme libre 161"/>
          <p:cNvSpPr/>
          <p:nvPr/>
        </p:nvSpPr>
        <p:spPr>
          <a:xfrm>
            <a:off x="6270967" y="6012513"/>
            <a:ext cx="565512" cy="114845"/>
          </a:xfrm>
          <a:custGeom>
            <a:avLst/>
            <a:gdLst>
              <a:gd name="connsiteX0" fmla="*/ 0 w 552450"/>
              <a:gd name="connsiteY0" fmla="*/ 95250 h 95250"/>
              <a:gd name="connsiteX1" fmla="*/ 123825 w 552450"/>
              <a:gd name="connsiteY1" fmla="*/ 19050 h 95250"/>
              <a:gd name="connsiteX2" fmla="*/ 295275 w 552450"/>
              <a:gd name="connsiteY2" fmla="*/ 0 h 95250"/>
              <a:gd name="connsiteX3" fmla="*/ 409575 w 552450"/>
              <a:gd name="connsiteY3" fmla="*/ 19050 h 95250"/>
              <a:gd name="connsiteX4" fmla="*/ 523875 w 552450"/>
              <a:gd name="connsiteY4" fmla="*/ 38100 h 95250"/>
              <a:gd name="connsiteX5" fmla="*/ 552450 w 552450"/>
              <a:gd name="connsiteY5" fmla="*/ 38100 h 95250"/>
              <a:gd name="connsiteX0" fmla="*/ 0 w 565512"/>
              <a:gd name="connsiteY0" fmla="*/ 95250 h 95250"/>
              <a:gd name="connsiteX1" fmla="*/ 123825 w 565512"/>
              <a:gd name="connsiteY1" fmla="*/ 19050 h 95250"/>
              <a:gd name="connsiteX2" fmla="*/ 295275 w 565512"/>
              <a:gd name="connsiteY2" fmla="*/ 0 h 95250"/>
              <a:gd name="connsiteX3" fmla="*/ 409575 w 565512"/>
              <a:gd name="connsiteY3" fmla="*/ 19050 h 95250"/>
              <a:gd name="connsiteX4" fmla="*/ 523875 w 565512"/>
              <a:gd name="connsiteY4" fmla="*/ 38100 h 95250"/>
              <a:gd name="connsiteX5" fmla="*/ 565512 w 565512"/>
              <a:gd name="connsiteY5" fmla="*/ 77289 h 95250"/>
              <a:gd name="connsiteX0" fmla="*/ 0 w 565512"/>
              <a:gd name="connsiteY0" fmla="*/ 114845 h 114845"/>
              <a:gd name="connsiteX1" fmla="*/ 123825 w 565512"/>
              <a:gd name="connsiteY1" fmla="*/ 19050 h 114845"/>
              <a:gd name="connsiteX2" fmla="*/ 295275 w 565512"/>
              <a:gd name="connsiteY2" fmla="*/ 0 h 114845"/>
              <a:gd name="connsiteX3" fmla="*/ 409575 w 565512"/>
              <a:gd name="connsiteY3" fmla="*/ 19050 h 114845"/>
              <a:gd name="connsiteX4" fmla="*/ 523875 w 565512"/>
              <a:gd name="connsiteY4" fmla="*/ 38100 h 114845"/>
              <a:gd name="connsiteX5" fmla="*/ 565512 w 565512"/>
              <a:gd name="connsiteY5" fmla="*/ 77289 h 11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512" h="114845">
                <a:moveTo>
                  <a:pt x="0" y="114845"/>
                </a:moveTo>
                <a:cubicBezTo>
                  <a:pt x="37306" y="84682"/>
                  <a:pt x="74613" y="38191"/>
                  <a:pt x="123825" y="19050"/>
                </a:cubicBezTo>
                <a:cubicBezTo>
                  <a:pt x="173037" y="-91"/>
                  <a:pt x="247650" y="0"/>
                  <a:pt x="295275" y="0"/>
                </a:cubicBezTo>
                <a:cubicBezTo>
                  <a:pt x="342900" y="0"/>
                  <a:pt x="409575" y="19050"/>
                  <a:pt x="409575" y="19050"/>
                </a:cubicBezTo>
                <a:cubicBezTo>
                  <a:pt x="447675" y="25400"/>
                  <a:pt x="497886" y="28394"/>
                  <a:pt x="523875" y="38100"/>
                </a:cubicBezTo>
                <a:cubicBezTo>
                  <a:pt x="549864" y="47806"/>
                  <a:pt x="565512" y="77289"/>
                  <a:pt x="565512" y="77289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Forme libre 162"/>
          <p:cNvSpPr/>
          <p:nvPr/>
        </p:nvSpPr>
        <p:spPr>
          <a:xfrm>
            <a:off x="5337517" y="6116230"/>
            <a:ext cx="933450" cy="79622"/>
          </a:xfrm>
          <a:custGeom>
            <a:avLst/>
            <a:gdLst>
              <a:gd name="connsiteX0" fmla="*/ 0 w 933450"/>
              <a:gd name="connsiteY0" fmla="*/ 58208 h 79622"/>
              <a:gd name="connsiteX1" fmla="*/ 381000 w 933450"/>
              <a:gd name="connsiteY1" fmla="*/ 77258 h 79622"/>
              <a:gd name="connsiteX2" fmla="*/ 666750 w 933450"/>
              <a:gd name="connsiteY2" fmla="*/ 10583 h 79622"/>
              <a:gd name="connsiteX3" fmla="*/ 933450 w 933450"/>
              <a:gd name="connsiteY3" fmla="*/ 1058 h 7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79622">
                <a:moveTo>
                  <a:pt x="0" y="58208"/>
                </a:moveTo>
                <a:cubicBezTo>
                  <a:pt x="134937" y="71701"/>
                  <a:pt x="269875" y="85195"/>
                  <a:pt x="381000" y="77258"/>
                </a:cubicBezTo>
                <a:cubicBezTo>
                  <a:pt x="492125" y="69321"/>
                  <a:pt x="574675" y="23283"/>
                  <a:pt x="666750" y="10583"/>
                </a:cubicBezTo>
                <a:cubicBezTo>
                  <a:pt x="758825" y="-2117"/>
                  <a:pt x="846137" y="-530"/>
                  <a:pt x="933450" y="10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Forme libre 163"/>
          <p:cNvSpPr/>
          <p:nvPr/>
        </p:nvSpPr>
        <p:spPr>
          <a:xfrm>
            <a:off x="5213692" y="4783788"/>
            <a:ext cx="666750" cy="9525"/>
          </a:xfrm>
          <a:custGeom>
            <a:avLst/>
            <a:gdLst>
              <a:gd name="connsiteX0" fmla="*/ 0 w 666750"/>
              <a:gd name="connsiteY0" fmla="*/ 9525 h 9525"/>
              <a:gd name="connsiteX1" fmla="*/ 219075 w 666750"/>
              <a:gd name="connsiteY1" fmla="*/ 0 h 9525"/>
              <a:gd name="connsiteX2" fmla="*/ 409575 w 666750"/>
              <a:gd name="connsiteY2" fmla="*/ 0 h 9525"/>
              <a:gd name="connsiteX3" fmla="*/ 666750 w 666750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0" h="9525">
                <a:moveTo>
                  <a:pt x="0" y="9525"/>
                </a:moveTo>
                <a:lnTo>
                  <a:pt x="219075" y="0"/>
                </a:lnTo>
                <a:cubicBezTo>
                  <a:pt x="287337" y="-1587"/>
                  <a:pt x="334963" y="-1587"/>
                  <a:pt x="409575" y="0"/>
                </a:cubicBezTo>
                <a:cubicBezTo>
                  <a:pt x="484187" y="1587"/>
                  <a:pt x="575468" y="5556"/>
                  <a:pt x="666750" y="952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Forme libre 164"/>
          <p:cNvSpPr/>
          <p:nvPr/>
        </p:nvSpPr>
        <p:spPr>
          <a:xfrm>
            <a:off x="6566241" y="4722971"/>
            <a:ext cx="1324889" cy="1375911"/>
          </a:xfrm>
          <a:custGeom>
            <a:avLst/>
            <a:gdLst>
              <a:gd name="connsiteX0" fmla="*/ 0 w 1327812"/>
              <a:gd name="connsiteY0" fmla="*/ 51291 h 1338998"/>
              <a:gd name="connsiteX1" fmla="*/ 371475 w 1327812"/>
              <a:gd name="connsiteY1" fmla="*/ 70341 h 1338998"/>
              <a:gd name="connsiteX2" fmla="*/ 523875 w 1327812"/>
              <a:gd name="connsiteY2" fmla="*/ 51291 h 1338998"/>
              <a:gd name="connsiteX3" fmla="*/ 819150 w 1327812"/>
              <a:gd name="connsiteY3" fmla="*/ 22716 h 1338998"/>
              <a:gd name="connsiteX4" fmla="*/ 971550 w 1327812"/>
              <a:gd name="connsiteY4" fmla="*/ 3666 h 1338998"/>
              <a:gd name="connsiteX5" fmla="*/ 1057275 w 1327812"/>
              <a:gd name="connsiteY5" fmla="*/ 3666 h 1338998"/>
              <a:gd name="connsiteX6" fmla="*/ 1152525 w 1327812"/>
              <a:gd name="connsiteY6" fmla="*/ 41766 h 1338998"/>
              <a:gd name="connsiteX7" fmla="*/ 1200150 w 1327812"/>
              <a:gd name="connsiteY7" fmla="*/ 241791 h 1338998"/>
              <a:gd name="connsiteX8" fmla="*/ 1323975 w 1327812"/>
              <a:gd name="connsiteY8" fmla="*/ 632316 h 1338998"/>
              <a:gd name="connsiteX9" fmla="*/ 1295400 w 1327812"/>
              <a:gd name="connsiteY9" fmla="*/ 841866 h 1338998"/>
              <a:gd name="connsiteX10" fmla="*/ 1285875 w 1327812"/>
              <a:gd name="connsiteY10" fmla="*/ 1032366 h 1338998"/>
              <a:gd name="connsiteX11" fmla="*/ 1200150 w 1327812"/>
              <a:gd name="connsiteY11" fmla="*/ 1175241 h 1338998"/>
              <a:gd name="connsiteX12" fmla="*/ 1066800 w 1327812"/>
              <a:gd name="connsiteY12" fmla="*/ 1299066 h 1338998"/>
              <a:gd name="connsiteX13" fmla="*/ 1009650 w 1327812"/>
              <a:gd name="connsiteY13" fmla="*/ 1318116 h 1338998"/>
              <a:gd name="connsiteX14" fmla="*/ 771525 w 1327812"/>
              <a:gd name="connsiteY14" fmla="*/ 1318116 h 1338998"/>
              <a:gd name="connsiteX15" fmla="*/ 628650 w 1327812"/>
              <a:gd name="connsiteY15" fmla="*/ 1318116 h 1338998"/>
              <a:gd name="connsiteX16" fmla="*/ 466725 w 1327812"/>
              <a:gd name="connsiteY16" fmla="*/ 1337166 h 1338998"/>
              <a:gd name="connsiteX17" fmla="*/ 257175 w 1327812"/>
              <a:gd name="connsiteY17" fmla="*/ 1337166 h 1338998"/>
              <a:gd name="connsiteX0" fmla="*/ 0 w 1324889"/>
              <a:gd name="connsiteY0" fmla="*/ 51291 h 1338998"/>
              <a:gd name="connsiteX1" fmla="*/ 371475 w 1324889"/>
              <a:gd name="connsiteY1" fmla="*/ 70341 h 1338998"/>
              <a:gd name="connsiteX2" fmla="*/ 523875 w 1324889"/>
              <a:gd name="connsiteY2" fmla="*/ 51291 h 1338998"/>
              <a:gd name="connsiteX3" fmla="*/ 819150 w 1324889"/>
              <a:gd name="connsiteY3" fmla="*/ 22716 h 1338998"/>
              <a:gd name="connsiteX4" fmla="*/ 971550 w 1324889"/>
              <a:gd name="connsiteY4" fmla="*/ 3666 h 1338998"/>
              <a:gd name="connsiteX5" fmla="*/ 1057275 w 1324889"/>
              <a:gd name="connsiteY5" fmla="*/ 3666 h 1338998"/>
              <a:gd name="connsiteX6" fmla="*/ 1152525 w 1324889"/>
              <a:gd name="connsiteY6" fmla="*/ 41766 h 1338998"/>
              <a:gd name="connsiteX7" fmla="*/ 1257300 w 1324889"/>
              <a:gd name="connsiteY7" fmla="*/ 241791 h 1338998"/>
              <a:gd name="connsiteX8" fmla="*/ 1323975 w 1324889"/>
              <a:gd name="connsiteY8" fmla="*/ 632316 h 1338998"/>
              <a:gd name="connsiteX9" fmla="*/ 1295400 w 1324889"/>
              <a:gd name="connsiteY9" fmla="*/ 841866 h 1338998"/>
              <a:gd name="connsiteX10" fmla="*/ 1285875 w 1324889"/>
              <a:gd name="connsiteY10" fmla="*/ 1032366 h 1338998"/>
              <a:gd name="connsiteX11" fmla="*/ 1200150 w 1324889"/>
              <a:gd name="connsiteY11" fmla="*/ 1175241 h 1338998"/>
              <a:gd name="connsiteX12" fmla="*/ 1066800 w 1324889"/>
              <a:gd name="connsiteY12" fmla="*/ 1299066 h 1338998"/>
              <a:gd name="connsiteX13" fmla="*/ 1009650 w 1324889"/>
              <a:gd name="connsiteY13" fmla="*/ 1318116 h 1338998"/>
              <a:gd name="connsiteX14" fmla="*/ 771525 w 1324889"/>
              <a:gd name="connsiteY14" fmla="*/ 1318116 h 1338998"/>
              <a:gd name="connsiteX15" fmla="*/ 628650 w 1324889"/>
              <a:gd name="connsiteY15" fmla="*/ 1318116 h 1338998"/>
              <a:gd name="connsiteX16" fmla="*/ 466725 w 1324889"/>
              <a:gd name="connsiteY16" fmla="*/ 1337166 h 1338998"/>
              <a:gd name="connsiteX17" fmla="*/ 257175 w 1324889"/>
              <a:gd name="connsiteY17" fmla="*/ 1337166 h 1338998"/>
              <a:gd name="connsiteX0" fmla="*/ 0 w 1324889"/>
              <a:gd name="connsiteY0" fmla="*/ 51291 h 1375266"/>
              <a:gd name="connsiteX1" fmla="*/ 371475 w 1324889"/>
              <a:gd name="connsiteY1" fmla="*/ 70341 h 1375266"/>
              <a:gd name="connsiteX2" fmla="*/ 523875 w 1324889"/>
              <a:gd name="connsiteY2" fmla="*/ 51291 h 1375266"/>
              <a:gd name="connsiteX3" fmla="*/ 819150 w 1324889"/>
              <a:gd name="connsiteY3" fmla="*/ 22716 h 1375266"/>
              <a:gd name="connsiteX4" fmla="*/ 971550 w 1324889"/>
              <a:gd name="connsiteY4" fmla="*/ 3666 h 1375266"/>
              <a:gd name="connsiteX5" fmla="*/ 1057275 w 1324889"/>
              <a:gd name="connsiteY5" fmla="*/ 3666 h 1375266"/>
              <a:gd name="connsiteX6" fmla="*/ 1152525 w 1324889"/>
              <a:gd name="connsiteY6" fmla="*/ 41766 h 1375266"/>
              <a:gd name="connsiteX7" fmla="*/ 1257300 w 1324889"/>
              <a:gd name="connsiteY7" fmla="*/ 241791 h 1375266"/>
              <a:gd name="connsiteX8" fmla="*/ 1323975 w 1324889"/>
              <a:gd name="connsiteY8" fmla="*/ 632316 h 1375266"/>
              <a:gd name="connsiteX9" fmla="*/ 1295400 w 1324889"/>
              <a:gd name="connsiteY9" fmla="*/ 841866 h 1375266"/>
              <a:gd name="connsiteX10" fmla="*/ 1285875 w 1324889"/>
              <a:gd name="connsiteY10" fmla="*/ 1032366 h 1375266"/>
              <a:gd name="connsiteX11" fmla="*/ 1200150 w 1324889"/>
              <a:gd name="connsiteY11" fmla="*/ 1175241 h 1375266"/>
              <a:gd name="connsiteX12" fmla="*/ 1066800 w 1324889"/>
              <a:gd name="connsiteY12" fmla="*/ 1299066 h 1375266"/>
              <a:gd name="connsiteX13" fmla="*/ 1009650 w 1324889"/>
              <a:gd name="connsiteY13" fmla="*/ 1318116 h 1375266"/>
              <a:gd name="connsiteX14" fmla="*/ 771525 w 1324889"/>
              <a:gd name="connsiteY14" fmla="*/ 1375266 h 1375266"/>
              <a:gd name="connsiteX15" fmla="*/ 628650 w 1324889"/>
              <a:gd name="connsiteY15" fmla="*/ 1318116 h 1375266"/>
              <a:gd name="connsiteX16" fmla="*/ 466725 w 1324889"/>
              <a:gd name="connsiteY16" fmla="*/ 1337166 h 1375266"/>
              <a:gd name="connsiteX17" fmla="*/ 257175 w 1324889"/>
              <a:gd name="connsiteY17" fmla="*/ 1337166 h 1375266"/>
              <a:gd name="connsiteX0" fmla="*/ 0 w 1324889"/>
              <a:gd name="connsiteY0" fmla="*/ 51291 h 1375826"/>
              <a:gd name="connsiteX1" fmla="*/ 371475 w 1324889"/>
              <a:gd name="connsiteY1" fmla="*/ 70341 h 1375826"/>
              <a:gd name="connsiteX2" fmla="*/ 523875 w 1324889"/>
              <a:gd name="connsiteY2" fmla="*/ 51291 h 1375826"/>
              <a:gd name="connsiteX3" fmla="*/ 819150 w 1324889"/>
              <a:gd name="connsiteY3" fmla="*/ 22716 h 1375826"/>
              <a:gd name="connsiteX4" fmla="*/ 971550 w 1324889"/>
              <a:gd name="connsiteY4" fmla="*/ 3666 h 1375826"/>
              <a:gd name="connsiteX5" fmla="*/ 1057275 w 1324889"/>
              <a:gd name="connsiteY5" fmla="*/ 3666 h 1375826"/>
              <a:gd name="connsiteX6" fmla="*/ 1152525 w 1324889"/>
              <a:gd name="connsiteY6" fmla="*/ 41766 h 1375826"/>
              <a:gd name="connsiteX7" fmla="*/ 1257300 w 1324889"/>
              <a:gd name="connsiteY7" fmla="*/ 241791 h 1375826"/>
              <a:gd name="connsiteX8" fmla="*/ 1323975 w 1324889"/>
              <a:gd name="connsiteY8" fmla="*/ 632316 h 1375826"/>
              <a:gd name="connsiteX9" fmla="*/ 1295400 w 1324889"/>
              <a:gd name="connsiteY9" fmla="*/ 841866 h 1375826"/>
              <a:gd name="connsiteX10" fmla="*/ 1285875 w 1324889"/>
              <a:gd name="connsiteY10" fmla="*/ 1032366 h 1375826"/>
              <a:gd name="connsiteX11" fmla="*/ 1200150 w 1324889"/>
              <a:gd name="connsiteY11" fmla="*/ 1175241 h 1375826"/>
              <a:gd name="connsiteX12" fmla="*/ 1066800 w 1324889"/>
              <a:gd name="connsiteY12" fmla="*/ 1299066 h 1375826"/>
              <a:gd name="connsiteX13" fmla="*/ 1009650 w 1324889"/>
              <a:gd name="connsiteY13" fmla="*/ 1318116 h 1375826"/>
              <a:gd name="connsiteX14" fmla="*/ 771525 w 1324889"/>
              <a:gd name="connsiteY14" fmla="*/ 1375266 h 1375826"/>
              <a:gd name="connsiteX15" fmla="*/ 619125 w 1324889"/>
              <a:gd name="connsiteY15" fmla="*/ 1346691 h 1375826"/>
              <a:gd name="connsiteX16" fmla="*/ 466725 w 1324889"/>
              <a:gd name="connsiteY16" fmla="*/ 1337166 h 1375826"/>
              <a:gd name="connsiteX17" fmla="*/ 257175 w 1324889"/>
              <a:gd name="connsiteY17" fmla="*/ 1337166 h 1375826"/>
              <a:gd name="connsiteX0" fmla="*/ 0 w 1324889"/>
              <a:gd name="connsiteY0" fmla="*/ 51291 h 1375731"/>
              <a:gd name="connsiteX1" fmla="*/ 371475 w 1324889"/>
              <a:gd name="connsiteY1" fmla="*/ 70341 h 1375731"/>
              <a:gd name="connsiteX2" fmla="*/ 523875 w 1324889"/>
              <a:gd name="connsiteY2" fmla="*/ 51291 h 1375731"/>
              <a:gd name="connsiteX3" fmla="*/ 819150 w 1324889"/>
              <a:gd name="connsiteY3" fmla="*/ 22716 h 1375731"/>
              <a:gd name="connsiteX4" fmla="*/ 971550 w 1324889"/>
              <a:gd name="connsiteY4" fmla="*/ 3666 h 1375731"/>
              <a:gd name="connsiteX5" fmla="*/ 1057275 w 1324889"/>
              <a:gd name="connsiteY5" fmla="*/ 3666 h 1375731"/>
              <a:gd name="connsiteX6" fmla="*/ 1152525 w 1324889"/>
              <a:gd name="connsiteY6" fmla="*/ 41766 h 1375731"/>
              <a:gd name="connsiteX7" fmla="*/ 1257300 w 1324889"/>
              <a:gd name="connsiteY7" fmla="*/ 241791 h 1375731"/>
              <a:gd name="connsiteX8" fmla="*/ 1323975 w 1324889"/>
              <a:gd name="connsiteY8" fmla="*/ 632316 h 1375731"/>
              <a:gd name="connsiteX9" fmla="*/ 1295400 w 1324889"/>
              <a:gd name="connsiteY9" fmla="*/ 841866 h 1375731"/>
              <a:gd name="connsiteX10" fmla="*/ 1285875 w 1324889"/>
              <a:gd name="connsiteY10" fmla="*/ 1032366 h 1375731"/>
              <a:gd name="connsiteX11" fmla="*/ 1200150 w 1324889"/>
              <a:gd name="connsiteY11" fmla="*/ 1175241 h 1375731"/>
              <a:gd name="connsiteX12" fmla="*/ 1066800 w 1324889"/>
              <a:gd name="connsiteY12" fmla="*/ 1299066 h 1375731"/>
              <a:gd name="connsiteX13" fmla="*/ 1009650 w 1324889"/>
              <a:gd name="connsiteY13" fmla="*/ 1318116 h 1375731"/>
              <a:gd name="connsiteX14" fmla="*/ 771525 w 1324889"/>
              <a:gd name="connsiteY14" fmla="*/ 1375266 h 1375731"/>
              <a:gd name="connsiteX15" fmla="*/ 619125 w 1324889"/>
              <a:gd name="connsiteY15" fmla="*/ 1346691 h 1375731"/>
              <a:gd name="connsiteX16" fmla="*/ 476250 w 1324889"/>
              <a:gd name="connsiteY16" fmla="*/ 1375266 h 1375731"/>
              <a:gd name="connsiteX17" fmla="*/ 257175 w 1324889"/>
              <a:gd name="connsiteY17" fmla="*/ 1337166 h 1375731"/>
              <a:gd name="connsiteX0" fmla="*/ 0 w 1324889"/>
              <a:gd name="connsiteY0" fmla="*/ 51291 h 1375911"/>
              <a:gd name="connsiteX1" fmla="*/ 371475 w 1324889"/>
              <a:gd name="connsiteY1" fmla="*/ 70341 h 1375911"/>
              <a:gd name="connsiteX2" fmla="*/ 523875 w 1324889"/>
              <a:gd name="connsiteY2" fmla="*/ 51291 h 1375911"/>
              <a:gd name="connsiteX3" fmla="*/ 819150 w 1324889"/>
              <a:gd name="connsiteY3" fmla="*/ 22716 h 1375911"/>
              <a:gd name="connsiteX4" fmla="*/ 971550 w 1324889"/>
              <a:gd name="connsiteY4" fmla="*/ 3666 h 1375911"/>
              <a:gd name="connsiteX5" fmla="*/ 1057275 w 1324889"/>
              <a:gd name="connsiteY5" fmla="*/ 3666 h 1375911"/>
              <a:gd name="connsiteX6" fmla="*/ 1152525 w 1324889"/>
              <a:gd name="connsiteY6" fmla="*/ 41766 h 1375911"/>
              <a:gd name="connsiteX7" fmla="*/ 1257300 w 1324889"/>
              <a:gd name="connsiteY7" fmla="*/ 241791 h 1375911"/>
              <a:gd name="connsiteX8" fmla="*/ 1323975 w 1324889"/>
              <a:gd name="connsiteY8" fmla="*/ 632316 h 1375911"/>
              <a:gd name="connsiteX9" fmla="*/ 1295400 w 1324889"/>
              <a:gd name="connsiteY9" fmla="*/ 841866 h 1375911"/>
              <a:gd name="connsiteX10" fmla="*/ 1285875 w 1324889"/>
              <a:gd name="connsiteY10" fmla="*/ 1032366 h 1375911"/>
              <a:gd name="connsiteX11" fmla="*/ 1200150 w 1324889"/>
              <a:gd name="connsiteY11" fmla="*/ 1175241 h 1375911"/>
              <a:gd name="connsiteX12" fmla="*/ 1066800 w 1324889"/>
              <a:gd name="connsiteY12" fmla="*/ 1299066 h 1375911"/>
              <a:gd name="connsiteX13" fmla="*/ 1009650 w 1324889"/>
              <a:gd name="connsiteY13" fmla="*/ 1318116 h 1375911"/>
              <a:gd name="connsiteX14" fmla="*/ 771525 w 1324889"/>
              <a:gd name="connsiteY14" fmla="*/ 1375266 h 1375911"/>
              <a:gd name="connsiteX15" fmla="*/ 619125 w 1324889"/>
              <a:gd name="connsiteY15" fmla="*/ 1346691 h 1375911"/>
              <a:gd name="connsiteX16" fmla="*/ 476250 w 1324889"/>
              <a:gd name="connsiteY16" fmla="*/ 1375266 h 1375911"/>
              <a:gd name="connsiteX17" fmla="*/ 263706 w 1324889"/>
              <a:gd name="connsiteY17" fmla="*/ 1366557 h 137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889" h="1375911">
                <a:moveTo>
                  <a:pt x="0" y="51291"/>
                </a:moveTo>
                <a:cubicBezTo>
                  <a:pt x="142081" y="60816"/>
                  <a:pt x="284163" y="70341"/>
                  <a:pt x="371475" y="70341"/>
                </a:cubicBezTo>
                <a:cubicBezTo>
                  <a:pt x="458787" y="70341"/>
                  <a:pt x="523875" y="51291"/>
                  <a:pt x="523875" y="51291"/>
                </a:cubicBezTo>
                <a:lnTo>
                  <a:pt x="819150" y="22716"/>
                </a:lnTo>
                <a:cubicBezTo>
                  <a:pt x="893762" y="14779"/>
                  <a:pt x="931863" y="6841"/>
                  <a:pt x="971550" y="3666"/>
                </a:cubicBezTo>
                <a:cubicBezTo>
                  <a:pt x="1011237" y="491"/>
                  <a:pt x="1027113" y="-2684"/>
                  <a:pt x="1057275" y="3666"/>
                </a:cubicBezTo>
                <a:cubicBezTo>
                  <a:pt x="1087437" y="10016"/>
                  <a:pt x="1119188" y="2079"/>
                  <a:pt x="1152525" y="41766"/>
                </a:cubicBezTo>
                <a:cubicBezTo>
                  <a:pt x="1185862" y="81453"/>
                  <a:pt x="1228725" y="143366"/>
                  <a:pt x="1257300" y="241791"/>
                </a:cubicBezTo>
                <a:cubicBezTo>
                  <a:pt x="1285875" y="340216"/>
                  <a:pt x="1317625" y="532304"/>
                  <a:pt x="1323975" y="632316"/>
                </a:cubicBezTo>
                <a:cubicBezTo>
                  <a:pt x="1330325" y="732328"/>
                  <a:pt x="1301750" y="775191"/>
                  <a:pt x="1295400" y="841866"/>
                </a:cubicBezTo>
                <a:cubicBezTo>
                  <a:pt x="1289050" y="908541"/>
                  <a:pt x="1301750" y="976804"/>
                  <a:pt x="1285875" y="1032366"/>
                </a:cubicBezTo>
                <a:cubicBezTo>
                  <a:pt x="1270000" y="1087928"/>
                  <a:pt x="1236662" y="1130791"/>
                  <a:pt x="1200150" y="1175241"/>
                </a:cubicBezTo>
                <a:cubicBezTo>
                  <a:pt x="1163638" y="1219691"/>
                  <a:pt x="1098550" y="1275254"/>
                  <a:pt x="1066800" y="1299066"/>
                </a:cubicBezTo>
                <a:cubicBezTo>
                  <a:pt x="1035050" y="1322878"/>
                  <a:pt x="1058862" y="1305416"/>
                  <a:pt x="1009650" y="1318116"/>
                </a:cubicBezTo>
                <a:cubicBezTo>
                  <a:pt x="960438" y="1330816"/>
                  <a:pt x="836612" y="1370504"/>
                  <a:pt x="771525" y="1375266"/>
                </a:cubicBezTo>
                <a:cubicBezTo>
                  <a:pt x="706438" y="1380028"/>
                  <a:pt x="668337" y="1346691"/>
                  <a:pt x="619125" y="1346691"/>
                </a:cubicBezTo>
                <a:cubicBezTo>
                  <a:pt x="569913" y="1346691"/>
                  <a:pt x="535486" y="1371955"/>
                  <a:pt x="476250" y="1375266"/>
                </a:cubicBezTo>
                <a:cubicBezTo>
                  <a:pt x="417014" y="1378577"/>
                  <a:pt x="337524" y="1368144"/>
                  <a:pt x="263706" y="136655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ZoneTexte 220"/>
          <p:cNvSpPr txBox="1"/>
          <p:nvPr/>
        </p:nvSpPr>
        <p:spPr>
          <a:xfrm>
            <a:off x="5986915" y="643354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2" name="Forme libre 221"/>
          <p:cNvSpPr/>
          <p:nvPr/>
        </p:nvSpPr>
        <p:spPr>
          <a:xfrm>
            <a:off x="4948812" y="4783788"/>
            <a:ext cx="731624" cy="1377208"/>
          </a:xfrm>
          <a:custGeom>
            <a:avLst/>
            <a:gdLst>
              <a:gd name="connsiteX0" fmla="*/ 163688 w 621455"/>
              <a:gd name="connsiteY0" fmla="*/ 10230 h 1227911"/>
              <a:gd name="connsiteX1" fmla="*/ 11288 w 621455"/>
              <a:gd name="connsiteY1" fmla="*/ 172155 h 1227911"/>
              <a:gd name="connsiteX2" fmla="*/ 11288 w 621455"/>
              <a:gd name="connsiteY2" fmla="*/ 457905 h 1227911"/>
              <a:gd name="connsiteX3" fmla="*/ 11288 w 621455"/>
              <a:gd name="connsiteY3" fmla="*/ 743655 h 1227911"/>
              <a:gd name="connsiteX4" fmla="*/ 20813 w 621455"/>
              <a:gd name="connsiteY4" fmla="*/ 972255 h 1227911"/>
              <a:gd name="connsiteX5" fmla="*/ 97013 w 621455"/>
              <a:gd name="connsiteY5" fmla="*/ 1124655 h 1227911"/>
              <a:gd name="connsiteX6" fmla="*/ 125588 w 621455"/>
              <a:gd name="connsiteY6" fmla="*/ 1181805 h 1227911"/>
              <a:gd name="connsiteX7" fmla="*/ 258938 w 621455"/>
              <a:gd name="connsiteY7" fmla="*/ 1219905 h 1227911"/>
              <a:gd name="connsiteX8" fmla="*/ 401813 w 621455"/>
              <a:gd name="connsiteY8" fmla="*/ 1219905 h 1227911"/>
              <a:gd name="connsiteX9" fmla="*/ 478013 w 621455"/>
              <a:gd name="connsiteY9" fmla="*/ 1134180 h 1227911"/>
              <a:gd name="connsiteX10" fmla="*/ 535163 w 621455"/>
              <a:gd name="connsiteY10" fmla="*/ 1000830 h 1227911"/>
              <a:gd name="connsiteX11" fmla="*/ 611363 w 621455"/>
              <a:gd name="connsiteY11" fmla="*/ 877005 h 1227911"/>
              <a:gd name="connsiteX12" fmla="*/ 611363 w 621455"/>
              <a:gd name="connsiteY12" fmla="*/ 686505 h 1227911"/>
              <a:gd name="connsiteX13" fmla="*/ 611363 w 621455"/>
              <a:gd name="connsiteY13" fmla="*/ 457905 h 1227911"/>
              <a:gd name="connsiteX14" fmla="*/ 620888 w 621455"/>
              <a:gd name="connsiteY14" fmla="*/ 276930 h 1227911"/>
              <a:gd name="connsiteX15" fmla="*/ 592313 w 621455"/>
              <a:gd name="connsiteY15" fmla="*/ 153105 h 1227911"/>
              <a:gd name="connsiteX16" fmla="*/ 554213 w 621455"/>
              <a:gd name="connsiteY16" fmla="*/ 67380 h 1227911"/>
              <a:gd name="connsiteX17" fmla="*/ 468488 w 621455"/>
              <a:gd name="connsiteY17" fmla="*/ 10230 h 1227911"/>
              <a:gd name="connsiteX18" fmla="*/ 382763 w 621455"/>
              <a:gd name="connsiteY18" fmla="*/ 705 h 1227911"/>
              <a:gd name="connsiteX19" fmla="*/ 220838 w 621455"/>
              <a:gd name="connsiteY19" fmla="*/ 705 h 1227911"/>
              <a:gd name="connsiteX20" fmla="*/ 163688 w 621455"/>
              <a:gd name="connsiteY20" fmla="*/ 10230 h 1227911"/>
              <a:gd name="connsiteX0" fmla="*/ 163688 w 621455"/>
              <a:gd name="connsiteY0" fmla="*/ 11952 h 1229633"/>
              <a:gd name="connsiteX1" fmla="*/ 11288 w 621455"/>
              <a:gd name="connsiteY1" fmla="*/ 173877 h 1229633"/>
              <a:gd name="connsiteX2" fmla="*/ 11288 w 621455"/>
              <a:gd name="connsiteY2" fmla="*/ 459627 h 1229633"/>
              <a:gd name="connsiteX3" fmla="*/ 11288 w 621455"/>
              <a:gd name="connsiteY3" fmla="*/ 745377 h 1229633"/>
              <a:gd name="connsiteX4" fmla="*/ 20813 w 621455"/>
              <a:gd name="connsiteY4" fmla="*/ 973977 h 1229633"/>
              <a:gd name="connsiteX5" fmla="*/ 97013 w 621455"/>
              <a:gd name="connsiteY5" fmla="*/ 1126377 h 1229633"/>
              <a:gd name="connsiteX6" fmla="*/ 125588 w 621455"/>
              <a:gd name="connsiteY6" fmla="*/ 1183527 h 1229633"/>
              <a:gd name="connsiteX7" fmla="*/ 258938 w 621455"/>
              <a:gd name="connsiteY7" fmla="*/ 1221627 h 1229633"/>
              <a:gd name="connsiteX8" fmla="*/ 401813 w 621455"/>
              <a:gd name="connsiteY8" fmla="*/ 1221627 h 1229633"/>
              <a:gd name="connsiteX9" fmla="*/ 478013 w 621455"/>
              <a:gd name="connsiteY9" fmla="*/ 1135902 h 1229633"/>
              <a:gd name="connsiteX10" fmla="*/ 535163 w 621455"/>
              <a:gd name="connsiteY10" fmla="*/ 1002552 h 1229633"/>
              <a:gd name="connsiteX11" fmla="*/ 611363 w 621455"/>
              <a:gd name="connsiteY11" fmla="*/ 878727 h 1229633"/>
              <a:gd name="connsiteX12" fmla="*/ 611363 w 621455"/>
              <a:gd name="connsiteY12" fmla="*/ 688227 h 1229633"/>
              <a:gd name="connsiteX13" fmla="*/ 611363 w 621455"/>
              <a:gd name="connsiteY13" fmla="*/ 459627 h 1229633"/>
              <a:gd name="connsiteX14" fmla="*/ 620888 w 621455"/>
              <a:gd name="connsiteY14" fmla="*/ 278652 h 1229633"/>
              <a:gd name="connsiteX15" fmla="*/ 592313 w 621455"/>
              <a:gd name="connsiteY15" fmla="*/ 154827 h 1229633"/>
              <a:gd name="connsiteX16" fmla="*/ 525638 w 621455"/>
              <a:gd name="connsiteY16" fmla="*/ 126252 h 1229633"/>
              <a:gd name="connsiteX17" fmla="*/ 468488 w 621455"/>
              <a:gd name="connsiteY17" fmla="*/ 11952 h 1229633"/>
              <a:gd name="connsiteX18" fmla="*/ 382763 w 621455"/>
              <a:gd name="connsiteY18" fmla="*/ 2427 h 1229633"/>
              <a:gd name="connsiteX19" fmla="*/ 220838 w 621455"/>
              <a:gd name="connsiteY19" fmla="*/ 2427 h 1229633"/>
              <a:gd name="connsiteX20" fmla="*/ 163688 w 621455"/>
              <a:gd name="connsiteY20" fmla="*/ 11952 h 1229633"/>
              <a:gd name="connsiteX0" fmla="*/ 163688 w 624350"/>
              <a:gd name="connsiteY0" fmla="*/ 11952 h 1229633"/>
              <a:gd name="connsiteX1" fmla="*/ 11288 w 624350"/>
              <a:gd name="connsiteY1" fmla="*/ 173877 h 1229633"/>
              <a:gd name="connsiteX2" fmla="*/ 11288 w 624350"/>
              <a:gd name="connsiteY2" fmla="*/ 459627 h 1229633"/>
              <a:gd name="connsiteX3" fmla="*/ 11288 w 624350"/>
              <a:gd name="connsiteY3" fmla="*/ 745377 h 1229633"/>
              <a:gd name="connsiteX4" fmla="*/ 20813 w 624350"/>
              <a:gd name="connsiteY4" fmla="*/ 973977 h 1229633"/>
              <a:gd name="connsiteX5" fmla="*/ 97013 w 624350"/>
              <a:gd name="connsiteY5" fmla="*/ 1126377 h 1229633"/>
              <a:gd name="connsiteX6" fmla="*/ 125588 w 624350"/>
              <a:gd name="connsiteY6" fmla="*/ 1183527 h 1229633"/>
              <a:gd name="connsiteX7" fmla="*/ 258938 w 624350"/>
              <a:gd name="connsiteY7" fmla="*/ 1221627 h 1229633"/>
              <a:gd name="connsiteX8" fmla="*/ 401813 w 624350"/>
              <a:gd name="connsiteY8" fmla="*/ 1221627 h 1229633"/>
              <a:gd name="connsiteX9" fmla="*/ 478013 w 624350"/>
              <a:gd name="connsiteY9" fmla="*/ 1135902 h 1229633"/>
              <a:gd name="connsiteX10" fmla="*/ 535163 w 624350"/>
              <a:gd name="connsiteY10" fmla="*/ 1002552 h 1229633"/>
              <a:gd name="connsiteX11" fmla="*/ 611363 w 624350"/>
              <a:gd name="connsiteY11" fmla="*/ 878727 h 1229633"/>
              <a:gd name="connsiteX12" fmla="*/ 611363 w 624350"/>
              <a:gd name="connsiteY12" fmla="*/ 688227 h 1229633"/>
              <a:gd name="connsiteX13" fmla="*/ 611363 w 624350"/>
              <a:gd name="connsiteY13" fmla="*/ 459627 h 1229633"/>
              <a:gd name="connsiteX14" fmla="*/ 620888 w 624350"/>
              <a:gd name="connsiteY14" fmla="*/ 278652 h 1229633"/>
              <a:gd name="connsiteX15" fmla="*/ 544688 w 624350"/>
              <a:gd name="connsiteY15" fmla="*/ 211977 h 1229633"/>
              <a:gd name="connsiteX16" fmla="*/ 525638 w 624350"/>
              <a:gd name="connsiteY16" fmla="*/ 126252 h 1229633"/>
              <a:gd name="connsiteX17" fmla="*/ 468488 w 624350"/>
              <a:gd name="connsiteY17" fmla="*/ 11952 h 1229633"/>
              <a:gd name="connsiteX18" fmla="*/ 382763 w 624350"/>
              <a:gd name="connsiteY18" fmla="*/ 2427 h 1229633"/>
              <a:gd name="connsiteX19" fmla="*/ 220838 w 624350"/>
              <a:gd name="connsiteY19" fmla="*/ 2427 h 1229633"/>
              <a:gd name="connsiteX20" fmla="*/ 163688 w 624350"/>
              <a:gd name="connsiteY20" fmla="*/ 11952 h 1229633"/>
              <a:gd name="connsiteX0" fmla="*/ 163688 w 624350"/>
              <a:gd name="connsiteY0" fmla="*/ 10231 h 1227912"/>
              <a:gd name="connsiteX1" fmla="*/ 11288 w 624350"/>
              <a:gd name="connsiteY1" fmla="*/ 172156 h 1227912"/>
              <a:gd name="connsiteX2" fmla="*/ 11288 w 624350"/>
              <a:gd name="connsiteY2" fmla="*/ 457906 h 1227912"/>
              <a:gd name="connsiteX3" fmla="*/ 11288 w 624350"/>
              <a:gd name="connsiteY3" fmla="*/ 743656 h 1227912"/>
              <a:gd name="connsiteX4" fmla="*/ 20813 w 624350"/>
              <a:gd name="connsiteY4" fmla="*/ 972256 h 1227912"/>
              <a:gd name="connsiteX5" fmla="*/ 97013 w 624350"/>
              <a:gd name="connsiteY5" fmla="*/ 1124656 h 1227912"/>
              <a:gd name="connsiteX6" fmla="*/ 125588 w 624350"/>
              <a:gd name="connsiteY6" fmla="*/ 1181806 h 1227912"/>
              <a:gd name="connsiteX7" fmla="*/ 258938 w 624350"/>
              <a:gd name="connsiteY7" fmla="*/ 1219906 h 1227912"/>
              <a:gd name="connsiteX8" fmla="*/ 401813 w 624350"/>
              <a:gd name="connsiteY8" fmla="*/ 1219906 h 1227912"/>
              <a:gd name="connsiteX9" fmla="*/ 478013 w 624350"/>
              <a:gd name="connsiteY9" fmla="*/ 1134181 h 1227912"/>
              <a:gd name="connsiteX10" fmla="*/ 535163 w 624350"/>
              <a:gd name="connsiteY10" fmla="*/ 1000831 h 1227912"/>
              <a:gd name="connsiteX11" fmla="*/ 611363 w 624350"/>
              <a:gd name="connsiteY11" fmla="*/ 877006 h 1227912"/>
              <a:gd name="connsiteX12" fmla="*/ 611363 w 624350"/>
              <a:gd name="connsiteY12" fmla="*/ 686506 h 1227912"/>
              <a:gd name="connsiteX13" fmla="*/ 611363 w 624350"/>
              <a:gd name="connsiteY13" fmla="*/ 457906 h 1227912"/>
              <a:gd name="connsiteX14" fmla="*/ 620888 w 624350"/>
              <a:gd name="connsiteY14" fmla="*/ 276931 h 1227912"/>
              <a:gd name="connsiteX15" fmla="*/ 544688 w 624350"/>
              <a:gd name="connsiteY15" fmla="*/ 210256 h 1227912"/>
              <a:gd name="connsiteX16" fmla="*/ 525638 w 624350"/>
              <a:gd name="connsiteY16" fmla="*/ 124531 h 1227912"/>
              <a:gd name="connsiteX17" fmla="*/ 443205 w 624350"/>
              <a:gd name="connsiteY17" fmla="*/ 65010 h 1227912"/>
              <a:gd name="connsiteX18" fmla="*/ 382763 w 624350"/>
              <a:gd name="connsiteY18" fmla="*/ 706 h 1227912"/>
              <a:gd name="connsiteX19" fmla="*/ 220838 w 624350"/>
              <a:gd name="connsiteY19" fmla="*/ 706 h 1227912"/>
              <a:gd name="connsiteX20" fmla="*/ 163688 w 624350"/>
              <a:gd name="connsiteY20" fmla="*/ 10231 h 1227912"/>
              <a:gd name="connsiteX0" fmla="*/ 163688 w 621475"/>
              <a:gd name="connsiteY0" fmla="*/ 10231 h 1227912"/>
              <a:gd name="connsiteX1" fmla="*/ 11288 w 621475"/>
              <a:gd name="connsiteY1" fmla="*/ 172156 h 1227912"/>
              <a:gd name="connsiteX2" fmla="*/ 11288 w 621475"/>
              <a:gd name="connsiteY2" fmla="*/ 457906 h 1227912"/>
              <a:gd name="connsiteX3" fmla="*/ 11288 w 621475"/>
              <a:gd name="connsiteY3" fmla="*/ 743656 h 1227912"/>
              <a:gd name="connsiteX4" fmla="*/ 20813 w 621475"/>
              <a:gd name="connsiteY4" fmla="*/ 972256 h 1227912"/>
              <a:gd name="connsiteX5" fmla="*/ 97013 w 621475"/>
              <a:gd name="connsiteY5" fmla="*/ 1124656 h 1227912"/>
              <a:gd name="connsiteX6" fmla="*/ 125588 w 621475"/>
              <a:gd name="connsiteY6" fmla="*/ 1181806 h 1227912"/>
              <a:gd name="connsiteX7" fmla="*/ 258938 w 621475"/>
              <a:gd name="connsiteY7" fmla="*/ 1219906 h 1227912"/>
              <a:gd name="connsiteX8" fmla="*/ 401813 w 621475"/>
              <a:gd name="connsiteY8" fmla="*/ 1219906 h 1227912"/>
              <a:gd name="connsiteX9" fmla="*/ 478013 w 621475"/>
              <a:gd name="connsiteY9" fmla="*/ 1134181 h 1227912"/>
              <a:gd name="connsiteX10" fmla="*/ 535163 w 621475"/>
              <a:gd name="connsiteY10" fmla="*/ 1000831 h 1227912"/>
              <a:gd name="connsiteX11" fmla="*/ 611363 w 621475"/>
              <a:gd name="connsiteY11" fmla="*/ 877006 h 1227912"/>
              <a:gd name="connsiteX12" fmla="*/ 611363 w 621475"/>
              <a:gd name="connsiteY12" fmla="*/ 686506 h 1227912"/>
              <a:gd name="connsiteX13" fmla="*/ 611363 w 621475"/>
              <a:gd name="connsiteY13" fmla="*/ 457906 h 1227912"/>
              <a:gd name="connsiteX14" fmla="*/ 581514 w 621475"/>
              <a:gd name="connsiteY14" fmla="*/ 300106 h 1227912"/>
              <a:gd name="connsiteX15" fmla="*/ 620888 w 621475"/>
              <a:gd name="connsiteY15" fmla="*/ 276931 h 1227912"/>
              <a:gd name="connsiteX16" fmla="*/ 544688 w 621475"/>
              <a:gd name="connsiteY16" fmla="*/ 210256 h 1227912"/>
              <a:gd name="connsiteX17" fmla="*/ 525638 w 621475"/>
              <a:gd name="connsiteY17" fmla="*/ 124531 h 1227912"/>
              <a:gd name="connsiteX18" fmla="*/ 443205 w 621475"/>
              <a:gd name="connsiteY18" fmla="*/ 65010 h 1227912"/>
              <a:gd name="connsiteX19" fmla="*/ 382763 w 621475"/>
              <a:gd name="connsiteY19" fmla="*/ 706 h 1227912"/>
              <a:gd name="connsiteX20" fmla="*/ 220838 w 621475"/>
              <a:gd name="connsiteY20" fmla="*/ 706 h 1227912"/>
              <a:gd name="connsiteX21" fmla="*/ 163688 w 621475"/>
              <a:gd name="connsiteY21" fmla="*/ 10231 h 1227912"/>
              <a:gd name="connsiteX0" fmla="*/ 163688 w 617007"/>
              <a:gd name="connsiteY0" fmla="*/ 10231 h 1227912"/>
              <a:gd name="connsiteX1" fmla="*/ 11288 w 617007"/>
              <a:gd name="connsiteY1" fmla="*/ 172156 h 1227912"/>
              <a:gd name="connsiteX2" fmla="*/ 11288 w 617007"/>
              <a:gd name="connsiteY2" fmla="*/ 457906 h 1227912"/>
              <a:gd name="connsiteX3" fmla="*/ 11288 w 617007"/>
              <a:gd name="connsiteY3" fmla="*/ 743656 h 1227912"/>
              <a:gd name="connsiteX4" fmla="*/ 20813 w 617007"/>
              <a:gd name="connsiteY4" fmla="*/ 972256 h 1227912"/>
              <a:gd name="connsiteX5" fmla="*/ 97013 w 617007"/>
              <a:gd name="connsiteY5" fmla="*/ 1124656 h 1227912"/>
              <a:gd name="connsiteX6" fmla="*/ 125588 w 617007"/>
              <a:gd name="connsiteY6" fmla="*/ 1181806 h 1227912"/>
              <a:gd name="connsiteX7" fmla="*/ 258938 w 617007"/>
              <a:gd name="connsiteY7" fmla="*/ 1219906 h 1227912"/>
              <a:gd name="connsiteX8" fmla="*/ 401813 w 617007"/>
              <a:gd name="connsiteY8" fmla="*/ 1219906 h 1227912"/>
              <a:gd name="connsiteX9" fmla="*/ 478013 w 617007"/>
              <a:gd name="connsiteY9" fmla="*/ 1134181 h 1227912"/>
              <a:gd name="connsiteX10" fmla="*/ 535163 w 617007"/>
              <a:gd name="connsiteY10" fmla="*/ 1000831 h 1227912"/>
              <a:gd name="connsiteX11" fmla="*/ 611363 w 617007"/>
              <a:gd name="connsiteY11" fmla="*/ 877006 h 1227912"/>
              <a:gd name="connsiteX12" fmla="*/ 611363 w 617007"/>
              <a:gd name="connsiteY12" fmla="*/ 686506 h 1227912"/>
              <a:gd name="connsiteX13" fmla="*/ 611363 w 617007"/>
              <a:gd name="connsiteY13" fmla="*/ 457906 h 1227912"/>
              <a:gd name="connsiteX14" fmla="*/ 581514 w 617007"/>
              <a:gd name="connsiteY14" fmla="*/ 300106 h 1227912"/>
              <a:gd name="connsiteX15" fmla="*/ 544688 w 617007"/>
              <a:gd name="connsiteY15" fmla="*/ 210256 h 1227912"/>
              <a:gd name="connsiteX16" fmla="*/ 525638 w 617007"/>
              <a:gd name="connsiteY16" fmla="*/ 124531 h 1227912"/>
              <a:gd name="connsiteX17" fmla="*/ 443205 w 617007"/>
              <a:gd name="connsiteY17" fmla="*/ 65010 h 1227912"/>
              <a:gd name="connsiteX18" fmla="*/ 382763 w 617007"/>
              <a:gd name="connsiteY18" fmla="*/ 706 h 1227912"/>
              <a:gd name="connsiteX19" fmla="*/ 220838 w 617007"/>
              <a:gd name="connsiteY19" fmla="*/ 706 h 1227912"/>
              <a:gd name="connsiteX20" fmla="*/ 163688 w 617007"/>
              <a:gd name="connsiteY20" fmla="*/ 10231 h 1227912"/>
              <a:gd name="connsiteX0" fmla="*/ 186111 w 639430"/>
              <a:gd name="connsiteY0" fmla="*/ 10231 h 1227912"/>
              <a:gd name="connsiteX1" fmla="*/ 33711 w 639430"/>
              <a:gd name="connsiteY1" fmla="*/ 172156 h 1227912"/>
              <a:gd name="connsiteX2" fmla="*/ 0 w 639430"/>
              <a:gd name="connsiteY2" fmla="*/ 457906 h 1227912"/>
              <a:gd name="connsiteX3" fmla="*/ 33711 w 639430"/>
              <a:gd name="connsiteY3" fmla="*/ 743656 h 1227912"/>
              <a:gd name="connsiteX4" fmla="*/ 43236 w 639430"/>
              <a:gd name="connsiteY4" fmla="*/ 972256 h 1227912"/>
              <a:gd name="connsiteX5" fmla="*/ 119436 w 639430"/>
              <a:gd name="connsiteY5" fmla="*/ 1124656 h 1227912"/>
              <a:gd name="connsiteX6" fmla="*/ 148011 w 639430"/>
              <a:gd name="connsiteY6" fmla="*/ 1181806 h 1227912"/>
              <a:gd name="connsiteX7" fmla="*/ 281361 w 639430"/>
              <a:gd name="connsiteY7" fmla="*/ 1219906 h 1227912"/>
              <a:gd name="connsiteX8" fmla="*/ 424236 w 639430"/>
              <a:gd name="connsiteY8" fmla="*/ 1219906 h 1227912"/>
              <a:gd name="connsiteX9" fmla="*/ 500436 w 639430"/>
              <a:gd name="connsiteY9" fmla="*/ 1134181 h 1227912"/>
              <a:gd name="connsiteX10" fmla="*/ 557586 w 639430"/>
              <a:gd name="connsiteY10" fmla="*/ 1000831 h 1227912"/>
              <a:gd name="connsiteX11" fmla="*/ 633786 w 639430"/>
              <a:gd name="connsiteY11" fmla="*/ 877006 h 1227912"/>
              <a:gd name="connsiteX12" fmla="*/ 633786 w 639430"/>
              <a:gd name="connsiteY12" fmla="*/ 686506 h 1227912"/>
              <a:gd name="connsiteX13" fmla="*/ 633786 w 639430"/>
              <a:gd name="connsiteY13" fmla="*/ 457906 h 1227912"/>
              <a:gd name="connsiteX14" fmla="*/ 603937 w 639430"/>
              <a:gd name="connsiteY14" fmla="*/ 300106 h 1227912"/>
              <a:gd name="connsiteX15" fmla="*/ 567111 w 639430"/>
              <a:gd name="connsiteY15" fmla="*/ 210256 h 1227912"/>
              <a:gd name="connsiteX16" fmla="*/ 548061 w 639430"/>
              <a:gd name="connsiteY16" fmla="*/ 124531 h 1227912"/>
              <a:gd name="connsiteX17" fmla="*/ 465628 w 639430"/>
              <a:gd name="connsiteY17" fmla="*/ 65010 h 1227912"/>
              <a:gd name="connsiteX18" fmla="*/ 405186 w 639430"/>
              <a:gd name="connsiteY18" fmla="*/ 706 h 1227912"/>
              <a:gd name="connsiteX19" fmla="*/ 243261 w 639430"/>
              <a:gd name="connsiteY19" fmla="*/ 706 h 1227912"/>
              <a:gd name="connsiteX20" fmla="*/ 186111 w 639430"/>
              <a:gd name="connsiteY20" fmla="*/ 10231 h 1227912"/>
              <a:gd name="connsiteX0" fmla="*/ 198992 w 652311"/>
              <a:gd name="connsiteY0" fmla="*/ 10231 h 1227912"/>
              <a:gd name="connsiteX1" fmla="*/ 46592 w 652311"/>
              <a:gd name="connsiteY1" fmla="*/ 172156 h 1227912"/>
              <a:gd name="connsiteX2" fmla="*/ 12881 w 652311"/>
              <a:gd name="connsiteY2" fmla="*/ 457906 h 1227912"/>
              <a:gd name="connsiteX3" fmla="*/ 240 w 652311"/>
              <a:gd name="connsiteY3" fmla="*/ 743656 h 1227912"/>
              <a:gd name="connsiteX4" fmla="*/ 56117 w 652311"/>
              <a:gd name="connsiteY4" fmla="*/ 972256 h 1227912"/>
              <a:gd name="connsiteX5" fmla="*/ 132317 w 652311"/>
              <a:gd name="connsiteY5" fmla="*/ 1124656 h 1227912"/>
              <a:gd name="connsiteX6" fmla="*/ 160892 w 652311"/>
              <a:gd name="connsiteY6" fmla="*/ 1181806 h 1227912"/>
              <a:gd name="connsiteX7" fmla="*/ 294242 w 652311"/>
              <a:gd name="connsiteY7" fmla="*/ 1219906 h 1227912"/>
              <a:gd name="connsiteX8" fmla="*/ 437117 w 652311"/>
              <a:gd name="connsiteY8" fmla="*/ 1219906 h 1227912"/>
              <a:gd name="connsiteX9" fmla="*/ 513317 w 652311"/>
              <a:gd name="connsiteY9" fmla="*/ 1134181 h 1227912"/>
              <a:gd name="connsiteX10" fmla="*/ 570467 w 652311"/>
              <a:gd name="connsiteY10" fmla="*/ 1000831 h 1227912"/>
              <a:gd name="connsiteX11" fmla="*/ 646667 w 652311"/>
              <a:gd name="connsiteY11" fmla="*/ 877006 h 1227912"/>
              <a:gd name="connsiteX12" fmla="*/ 646667 w 652311"/>
              <a:gd name="connsiteY12" fmla="*/ 686506 h 1227912"/>
              <a:gd name="connsiteX13" fmla="*/ 646667 w 652311"/>
              <a:gd name="connsiteY13" fmla="*/ 457906 h 1227912"/>
              <a:gd name="connsiteX14" fmla="*/ 616818 w 652311"/>
              <a:gd name="connsiteY14" fmla="*/ 300106 h 1227912"/>
              <a:gd name="connsiteX15" fmla="*/ 579992 w 652311"/>
              <a:gd name="connsiteY15" fmla="*/ 210256 h 1227912"/>
              <a:gd name="connsiteX16" fmla="*/ 560942 w 652311"/>
              <a:gd name="connsiteY16" fmla="*/ 124531 h 1227912"/>
              <a:gd name="connsiteX17" fmla="*/ 478509 w 652311"/>
              <a:gd name="connsiteY17" fmla="*/ 65010 h 1227912"/>
              <a:gd name="connsiteX18" fmla="*/ 418067 w 652311"/>
              <a:gd name="connsiteY18" fmla="*/ 706 h 1227912"/>
              <a:gd name="connsiteX19" fmla="*/ 256142 w 652311"/>
              <a:gd name="connsiteY19" fmla="*/ 706 h 1227912"/>
              <a:gd name="connsiteX20" fmla="*/ 198992 w 652311"/>
              <a:gd name="connsiteY20" fmla="*/ 10231 h 122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2311" h="1227912">
                <a:moveTo>
                  <a:pt x="198992" y="10231"/>
                </a:moveTo>
                <a:cubicBezTo>
                  <a:pt x="135492" y="53887"/>
                  <a:pt x="77610" y="97544"/>
                  <a:pt x="46592" y="172156"/>
                </a:cubicBezTo>
                <a:cubicBezTo>
                  <a:pt x="15574" y="246768"/>
                  <a:pt x="20606" y="362656"/>
                  <a:pt x="12881" y="457906"/>
                </a:cubicBezTo>
                <a:cubicBezTo>
                  <a:pt x="5156" y="553156"/>
                  <a:pt x="-1348" y="657931"/>
                  <a:pt x="240" y="743656"/>
                </a:cubicBezTo>
                <a:cubicBezTo>
                  <a:pt x="1827" y="829381"/>
                  <a:pt x="34104" y="908756"/>
                  <a:pt x="56117" y="972256"/>
                </a:cubicBezTo>
                <a:cubicBezTo>
                  <a:pt x="78130" y="1035756"/>
                  <a:pt x="132317" y="1124656"/>
                  <a:pt x="132317" y="1124656"/>
                </a:cubicBezTo>
                <a:cubicBezTo>
                  <a:pt x="149779" y="1159581"/>
                  <a:pt x="133904" y="1165931"/>
                  <a:pt x="160892" y="1181806"/>
                </a:cubicBezTo>
                <a:cubicBezTo>
                  <a:pt x="187879" y="1197681"/>
                  <a:pt x="248204" y="1213556"/>
                  <a:pt x="294242" y="1219906"/>
                </a:cubicBezTo>
                <a:cubicBezTo>
                  <a:pt x="340280" y="1226256"/>
                  <a:pt x="400605" y="1234193"/>
                  <a:pt x="437117" y="1219906"/>
                </a:cubicBezTo>
                <a:cubicBezTo>
                  <a:pt x="473629" y="1205619"/>
                  <a:pt x="491092" y="1170693"/>
                  <a:pt x="513317" y="1134181"/>
                </a:cubicBezTo>
                <a:cubicBezTo>
                  <a:pt x="535542" y="1097669"/>
                  <a:pt x="548242" y="1043693"/>
                  <a:pt x="570467" y="1000831"/>
                </a:cubicBezTo>
                <a:cubicBezTo>
                  <a:pt x="592692" y="957969"/>
                  <a:pt x="633967" y="929394"/>
                  <a:pt x="646667" y="877006"/>
                </a:cubicBezTo>
                <a:cubicBezTo>
                  <a:pt x="659367" y="824619"/>
                  <a:pt x="646667" y="686506"/>
                  <a:pt x="646667" y="686506"/>
                </a:cubicBezTo>
                <a:cubicBezTo>
                  <a:pt x="646667" y="616656"/>
                  <a:pt x="651642" y="522306"/>
                  <a:pt x="646667" y="457906"/>
                </a:cubicBezTo>
                <a:cubicBezTo>
                  <a:pt x="641692" y="393506"/>
                  <a:pt x="627930" y="341381"/>
                  <a:pt x="616818" y="300106"/>
                </a:cubicBezTo>
                <a:cubicBezTo>
                  <a:pt x="605706" y="258831"/>
                  <a:pt x="589305" y="239518"/>
                  <a:pt x="579992" y="210256"/>
                </a:cubicBezTo>
                <a:cubicBezTo>
                  <a:pt x="570679" y="180994"/>
                  <a:pt x="577856" y="148739"/>
                  <a:pt x="560942" y="124531"/>
                </a:cubicBezTo>
                <a:cubicBezTo>
                  <a:pt x="544028" y="100323"/>
                  <a:pt x="502321" y="85647"/>
                  <a:pt x="478509" y="65010"/>
                </a:cubicBezTo>
                <a:cubicBezTo>
                  <a:pt x="454697" y="44373"/>
                  <a:pt x="459342" y="2293"/>
                  <a:pt x="418067" y="706"/>
                </a:cubicBezTo>
                <a:cubicBezTo>
                  <a:pt x="376792" y="-881"/>
                  <a:pt x="256142" y="706"/>
                  <a:pt x="256142" y="706"/>
                </a:cubicBezTo>
                <a:lnTo>
                  <a:pt x="198992" y="10231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Forme libre 213"/>
          <p:cNvSpPr/>
          <p:nvPr/>
        </p:nvSpPr>
        <p:spPr>
          <a:xfrm>
            <a:off x="4843249" y="4794160"/>
            <a:ext cx="731624" cy="1377208"/>
          </a:xfrm>
          <a:custGeom>
            <a:avLst/>
            <a:gdLst>
              <a:gd name="connsiteX0" fmla="*/ 163688 w 621455"/>
              <a:gd name="connsiteY0" fmla="*/ 10230 h 1227911"/>
              <a:gd name="connsiteX1" fmla="*/ 11288 w 621455"/>
              <a:gd name="connsiteY1" fmla="*/ 172155 h 1227911"/>
              <a:gd name="connsiteX2" fmla="*/ 11288 w 621455"/>
              <a:gd name="connsiteY2" fmla="*/ 457905 h 1227911"/>
              <a:gd name="connsiteX3" fmla="*/ 11288 w 621455"/>
              <a:gd name="connsiteY3" fmla="*/ 743655 h 1227911"/>
              <a:gd name="connsiteX4" fmla="*/ 20813 w 621455"/>
              <a:gd name="connsiteY4" fmla="*/ 972255 h 1227911"/>
              <a:gd name="connsiteX5" fmla="*/ 97013 w 621455"/>
              <a:gd name="connsiteY5" fmla="*/ 1124655 h 1227911"/>
              <a:gd name="connsiteX6" fmla="*/ 125588 w 621455"/>
              <a:gd name="connsiteY6" fmla="*/ 1181805 h 1227911"/>
              <a:gd name="connsiteX7" fmla="*/ 258938 w 621455"/>
              <a:gd name="connsiteY7" fmla="*/ 1219905 h 1227911"/>
              <a:gd name="connsiteX8" fmla="*/ 401813 w 621455"/>
              <a:gd name="connsiteY8" fmla="*/ 1219905 h 1227911"/>
              <a:gd name="connsiteX9" fmla="*/ 478013 w 621455"/>
              <a:gd name="connsiteY9" fmla="*/ 1134180 h 1227911"/>
              <a:gd name="connsiteX10" fmla="*/ 535163 w 621455"/>
              <a:gd name="connsiteY10" fmla="*/ 1000830 h 1227911"/>
              <a:gd name="connsiteX11" fmla="*/ 611363 w 621455"/>
              <a:gd name="connsiteY11" fmla="*/ 877005 h 1227911"/>
              <a:gd name="connsiteX12" fmla="*/ 611363 w 621455"/>
              <a:gd name="connsiteY12" fmla="*/ 686505 h 1227911"/>
              <a:gd name="connsiteX13" fmla="*/ 611363 w 621455"/>
              <a:gd name="connsiteY13" fmla="*/ 457905 h 1227911"/>
              <a:gd name="connsiteX14" fmla="*/ 620888 w 621455"/>
              <a:gd name="connsiteY14" fmla="*/ 276930 h 1227911"/>
              <a:gd name="connsiteX15" fmla="*/ 592313 w 621455"/>
              <a:gd name="connsiteY15" fmla="*/ 153105 h 1227911"/>
              <a:gd name="connsiteX16" fmla="*/ 554213 w 621455"/>
              <a:gd name="connsiteY16" fmla="*/ 67380 h 1227911"/>
              <a:gd name="connsiteX17" fmla="*/ 468488 w 621455"/>
              <a:gd name="connsiteY17" fmla="*/ 10230 h 1227911"/>
              <a:gd name="connsiteX18" fmla="*/ 382763 w 621455"/>
              <a:gd name="connsiteY18" fmla="*/ 705 h 1227911"/>
              <a:gd name="connsiteX19" fmla="*/ 220838 w 621455"/>
              <a:gd name="connsiteY19" fmla="*/ 705 h 1227911"/>
              <a:gd name="connsiteX20" fmla="*/ 163688 w 621455"/>
              <a:gd name="connsiteY20" fmla="*/ 10230 h 1227911"/>
              <a:gd name="connsiteX0" fmla="*/ 163688 w 621455"/>
              <a:gd name="connsiteY0" fmla="*/ 11952 h 1229633"/>
              <a:gd name="connsiteX1" fmla="*/ 11288 w 621455"/>
              <a:gd name="connsiteY1" fmla="*/ 173877 h 1229633"/>
              <a:gd name="connsiteX2" fmla="*/ 11288 w 621455"/>
              <a:gd name="connsiteY2" fmla="*/ 459627 h 1229633"/>
              <a:gd name="connsiteX3" fmla="*/ 11288 w 621455"/>
              <a:gd name="connsiteY3" fmla="*/ 745377 h 1229633"/>
              <a:gd name="connsiteX4" fmla="*/ 20813 w 621455"/>
              <a:gd name="connsiteY4" fmla="*/ 973977 h 1229633"/>
              <a:gd name="connsiteX5" fmla="*/ 97013 w 621455"/>
              <a:gd name="connsiteY5" fmla="*/ 1126377 h 1229633"/>
              <a:gd name="connsiteX6" fmla="*/ 125588 w 621455"/>
              <a:gd name="connsiteY6" fmla="*/ 1183527 h 1229633"/>
              <a:gd name="connsiteX7" fmla="*/ 258938 w 621455"/>
              <a:gd name="connsiteY7" fmla="*/ 1221627 h 1229633"/>
              <a:gd name="connsiteX8" fmla="*/ 401813 w 621455"/>
              <a:gd name="connsiteY8" fmla="*/ 1221627 h 1229633"/>
              <a:gd name="connsiteX9" fmla="*/ 478013 w 621455"/>
              <a:gd name="connsiteY9" fmla="*/ 1135902 h 1229633"/>
              <a:gd name="connsiteX10" fmla="*/ 535163 w 621455"/>
              <a:gd name="connsiteY10" fmla="*/ 1002552 h 1229633"/>
              <a:gd name="connsiteX11" fmla="*/ 611363 w 621455"/>
              <a:gd name="connsiteY11" fmla="*/ 878727 h 1229633"/>
              <a:gd name="connsiteX12" fmla="*/ 611363 w 621455"/>
              <a:gd name="connsiteY12" fmla="*/ 688227 h 1229633"/>
              <a:gd name="connsiteX13" fmla="*/ 611363 w 621455"/>
              <a:gd name="connsiteY13" fmla="*/ 459627 h 1229633"/>
              <a:gd name="connsiteX14" fmla="*/ 620888 w 621455"/>
              <a:gd name="connsiteY14" fmla="*/ 278652 h 1229633"/>
              <a:gd name="connsiteX15" fmla="*/ 592313 w 621455"/>
              <a:gd name="connsiteY15" fmla="*/ 154827 h 1229633"/>
              <a:gd name="connsiteX16" fmla="*/ 525638 w 621455"/>
              <a:gd name="connsiteY16" fmla="*/ 126252 h 1229633"/>
              <a:gd name="connsiteX17" fmla="*/ 468488 w 621455"/>
              <a:gd name="connsiteY17" fmla="*/ 11952 h 1229633"/>
              <a:gd name="connsiteX18" fmla="*/ 382763 w 621455"/>
              <a:gd name="connsiteY18" fmla="*/ 2427 h 1229633"/>
              <a:gd name="connsiteX19" fmla="*/ 220838 w 621455"/>
              <a:gd name="connsiteY19" fmla="*/ 2427 h 1229633"/>
              <a:gd name="connsiteX20" fmla="*/ 163688 w 621455"/>
              <a:gd name="connsiteY20" fmla="*/ 11952 h 1229633"/>
              <a:gd name="connsiteX0" fmla="*/ 163688 w 624350"/>
              <a:gd name="connsiteY0" fmla="*/ 11952 h 1229633"/>
              <a:gd name="connsiteX1" fmla="*/ 11288 w 624350"/>
              <a:gd name="connsiteY1" fmla="*/ 173877 h 1229633"/>
              <a:gd name="connsiteX2" fmla="*/ 11288 w 624350"/>
              <a:gd name="connsiteY2" fmla="*/ 459627 h 1229633"/>
              <a:gd name="connsiteX3" fmla="*/ 11288 w 624350"/>
              <a:gd name="connsiteY3" fmla="*/ 745377 h 1229633"/>
              <a:gd name="connsiteX4" fmla="*/ 20813 w 624350"/>
              <a:gd name="connsiteY4" fmla="*/ 973977 h 1229633"/>
              <a:gd name="connsiteX5" fmla="*/ 97013 w 624350"/>
              <a:gd name="connsiteY5" fmla="*/ 1126377 h 1229633"/>
              <a:gd name="connsiteX6" fmla="*/ 125588 w 624350"/>
              <a:gd name="connsiteY6" fmla="*/ 1183527 h 1229633"/>
              <a:gd name="connsiteX7" fmla="*/ 258938 w 624350"/>
              <a:gd name="connsiteY7" fmla="*/ 1221627 h 1229633"/>
              <a:gd name="connsiteX8" fmla="*/ 401813 w 624350"/>
              <a:gd name="connsiteY8" fmla="*/ 1221627 h 1229633"/>
              <a:gd name="connsiteX9" fmla="*/ 478013 w 624350"/>
              <a:gd name="connsiteY9" fmla="*/ 1135902 h 1229633"/>
              <a:gd name="connsiteX10" fmla="*/ 535163 w 624350"/>
              <a:gd name="connsiteY10" fmla="*/ 1002552 h 1229633"/>
              <a:gd name="connsiteX11" fmla="*/ 611363 w 624350"/>
              <a:gd name="connsiteY11" fmla="*/ 878727 h 1229633"/>
              <a:gd name="connsiteX12" fmla="*/ 611363 w 624350"/>
              <a:gd name="connsiteY12" fmla="*/ 688227 h 1229633"/>
              <a:gd name="connsiteX13" fmla="*/ 611363 w 624350"/>
              <a:gd name="connsiteY13" fmla="*/ 459627 h 1229633"/>
              <a:gd name="connsiteX14" fmla="*/ 620888 w 624350"/>
              <a:gd name="connsiteY14" fmla="*/ 278652 h 1229633"/>
              <a:gd name="connsiteX15" fmla="*/ 544688 w 624350"/>
              <a:gd name="connsiteY15" fmla="*/ 211977 h 1229633"/>
              <a:gd name="connsiteX16" fmla="*/ 525638 w 624350"/>
              <a:gd name="connsiteY16" fmla="*/ 126252 h 1229633"/>
              <a:gd name="connsiteX17" fmla="*/ 468488 w 624350"/>
              <a:gd name="connsiteY17" fmla="*/ 11952 h 1229633"/>
              <a:gd name="connsiteX18" fmla="*/ 382763 w 624350"/>
              <a:gd name="connsiteY18" fmla="*/ 2427 h 1229633"/>
              <a:gd name="connsiteX19" fmla="*/ 220838 w 624350"/>
              <a:gd name="connsiteY19" fmla="*/ 2427 h 1229633"/>
              <a:gd name="connsiteX20" fmla="*/ 163688 w 624350"/>
              <a:gd name="connsiteY20" fmla="*/ 11952 h 1229633"/>
              <a:gd name="connsiteX0" fmla="*/ 163688 w 624350"/>
              <a:gd name="connsiteY0" fmla="*/ 10231 h 1227912"/>
              <a:gd name="connsiteX1" fmla="*/ 11288 w 624350"/>
              <a:gd name="connsiteY1" fmla="*/ 172156 h 1227912"/>
              <a:gd name="connsiteX2" fmla="*/ 11288 w 624350"/>
              <a:gd name="connsiteY2" fmla="*/ 457906 h 1227912"/>
              <a:gd name="connsiteX3" fmla="*/ 11288 w 624350"/>
              <a:gd name="connsiteY3" fmla="*/ 743656 h 1227912"/>
              <a:gd name="connsiteX4" fmla="*/ 20813 w 624350"/>
              <a:gd name="connsiteY4" fmla="*/ 972256 h 1227912"/>
              <a:gd name="connsiteX5" fmla="*/ 97013 w 624350"/>
              <a:gd name="connsiteY5" fmla="*/ 1124656 h 1227912"/>
              <a:gd name="connsiteX6" fmla="*/ 125588 w 624350"/>
              <a:gd name="connsiteY6" fmla="*/ 1181806 h 1227912"/>
              <a:gd name="connsiteX7" fmla="*/ 258938 w 624350"/>
              <a:gd name="connsiteY7" fmla="*/ 1219906 h 1227912"/>
              <a:gd name="connsiteX8" fmla="*/ 401813 w 624350"/>
              <a:gd name="connsiteY8" fmla="*/ 1219906 h 1227912"/>
              <a:gd name="connsiteX9" fmla="*/ 478013 w 624350"/>
              <a:gd name="connsiteY9" fmla="*/ 1134181 h 1227912"/>
              <a:gd name="connsiteX10" fmla="*/ 535163 w 624350"/>
              <a:gd name="connsiteY10" fmla="*/ 1000831 h 1227912"/>
              <a:gd name="connsiteX11" fmla="*/ 611363 w 624350"/>
              <a:gd name="connsiteY11" fmla="*/ 877006 h 1227912"/>
              <a:gd name="connsiteX12" fmla="*/ 611363 w 624350"/>
              <a:gd name="connsiteY12" fmla="*/ 686506 h 1227912"/>
              <a:gd name="connsiteX13" fmla="*/ 611363 w 624350"/>
              <a:gd name="connsiteY13" fmla="*/ 457906 h 1227912"/>
              <a:gd name="connsiteX14" fmla="*/ 620888 w 624350"/>
              <a:gd name="connsiteY14" fmla="*/ 276931 h 1227912"/>
              <a:gd name="connsiteX15" fmla="*/ 544688 w 624350"/>
              <a:gd name="connsiteY15" fmla="*/ 210256 h 1227912"/>
              <a:gd name="connsiteX16" fmla="*/ 525638 w 624350"/>
              <a:gd name="connsiteY16" fmla="*/ 124531 h 1227912"/>
              <a:gd name="connsiteX17" fmla="*/ 443205 w 624350"/>
              <a:gd name="connsiteY17" fmla="*/ 65010 h 1227912"/>
              <a:gd name="connsiteX18" fmla="*/ 382763 w 624350"/>
              <a:gd name="connsiteY18" fmla="*/ 706 h 1227912"/>
              <a:gd name="connsiteX19" fmla="*/ 220838 w 624350"/>
              <a:gd name="connsiteY19" fmla="*/ 706 h 1227912"/>
              <a:gd name="connsiteX20" fmla="*/ 163688 w 624350"/>
              <a:gd name="connsiteY20" fmla="*/ 10231 h 1227912"/>
              <a:gd name="connsiteX0" fmla="*/ 163688 w 621475"/>
              <a:gd name="connsiteY0" fmla="*/ 10231 h 1227912"/>
              <a:gd name="connsiteX1" fmla="*/ 11288 w 621475"/>
              <a:gd name="connsiteY1" fmla="*/ 172156 h 1227912"/>
              <a:gd name="connsiteX2" fmla="*/ 11288 w 621475"/>
              <a:gd name="connsiteY2" fmla="*/ 457906 h 1227912"/>
              <a:gd name="connsiteX3" fmla="*/ 11288 w 621475"/>
              <a:gd name="connsiteY3" fmla="*/ 743656 h 1227912"/>
              <a:gd name="connsiteX4" fmla="*/ 20813 w 621475"/>
              <a:gd name="connsiteY4" fmla="*/ 972256 h 1227912"/>
              <a:gd name="connsiteX5" fmla="*/ 97013 w 621475"/>
              <a:gd name="connsiteY5" fmla="*/ 1124656 h 1227912"/>
              <a:gd name="connsiteX6" fmla="*/ 125588 w 621475"/>
              <a:gd name="connsiteY6" fmla="*/ 1181806 h 1227912"/>
              <a:gd name="connsiteX7" fmla="*/ 258938 w 621475"/>
              <a:gd name="connsiteY7" fmla="*/ 1219906 h 1227912"/>
              <a:gd name="connsiteX8" fmla="*/ 401813 w 621475"/>
              <a:gd name="connsiteY8" fmla="*/ 1219906 h 1227912"/>
              <a:gd name="connsiteX9" fmla="*/ 478013 w 621475"/>
              <a:gd name="connsiteY9" fmla="*/ 1134181 h 1227912"/>
              <a:gd name="connsiteX10" fmla="*/ 535163 w 621475"/>
              <a:gd name="connsiteY10" fmla="*/ 1000831 h 1227912"/>
              <a:gd name="connsiteX11" fmla="*/ 611363 w 621475"/>
              <a:gd name="connsiteY11" fmla="*/ 877006 h 1227912"/>
              <a:gd name="connsiteX12" fmla="*/ 611363 w 621475"/>
              <a:gd name="connsiteY12" fmla="*/ 686506 h 1227912"/>
              <a:gd name="connsiteX13" fmla="*/ 611363 w 621475"/>
              <a:gd name="connsiteY13" fmla="*/ 457906 h 1227912"/>
              <a:gd name="connsiteX14" fmla="*/ 581514 w 621475"/>
              <a:gd name="connsiteY14" fmla="*/ 300106 h 1227912"/>
              <a:gd name="connsiteX15" fmla="*/ 620888 w 621475"/>
              <a:gd name="connsiteY15" fmla="*/ 276931 h 1227912"/>
              <a:gd name="connsiteX16" fmla="*/ 544688 w 621475"/>
              <a:gd name="connsiteY16" fmla="*/ 210256 h 1227912"/>
              <a:gd name="connsiteX17" fmla="*/ 525638 w 621475"/>
              <a:gd name="connsiteY17" fmla="*/ 124531 h 1227912"/>
              <a:gd name="connsiteX18" fmla="*/ 443205 w 621475"/>
              <a:gd name="connsiteY18" fmla="*/ 65010 h 1227912"/>
              <a:gd name="connsiteX19" fmla="*/ 382763 w 621475"/>
              <a:gd name="connsiteY19" fmla="*/ 706 h 1227912"/>
              <a:gd name="connsiteX20" fmla="*/ 220838 w 621475"/>
              <a:gd name="connsiteY20" fmla="*/ 706 h 1227912"/>
              <a:gd name="connsiteX21" fmla="*/ 163688 w 621475"/>
              <a:gd name="connsiteY21" fmla="*/ 10231 h 1227912"/>
              <a:gd name="connsiteX0" fmla="*/ 163688 w 617007"/>
              <a:gd name="connsiteY0" fmla="*/ 10231 h 1227912"/>
              <a:gd name="connsiteX1" fmla="*/ 11288 w 617007"/>
              <a:gd name="connsiteY1" fmla="*/ 172156 h 1227912"/>
              <a:gd name="connsiteX2" fmla="*/ 11288 w 617007"/>
              <a:gd name="connsiteY2" fmla="*/ 457906 h 1227912"/>
              <a:gd name="connsiteX3" fmla="*/ 11288 w 617007"/>
              <a:gd name="connsiteY3" fmla="*/ 743656 h 1227912"/>
              <a:gd name="connsiteX4" fmla="*/ 20813 w 617007"/>
              <a:gd name="connsiteY4" fmla="*/ 972256 h 1227912"/>
              <a:gd name="connsiteX5" fmla="*/ 97013 w 617007"/>
              <a:gd name="connsiteY5" fmla="*/ 1124656 h 1227912"/>
              <a:gd name="connsiteX6" fmla="*/ 125588 w 617007"/>
              <a:gd name="connsiteY6" fmla="*/ 1181806 h 1227912"/>
              <a:gd name="connsiteX7" fmla="*/ 258938 w 617007"/>
              <a:gd name="connsiteY7" fmla="*/ 1219906 h 1227912"/>
              <a:gd name="connsiteX8" fmla="*/ 401813 w 617007"/>
              <a:gd name="connsiteY8" fmla="*/ 1219906 h 1227912"/>
              <a:gd name="connsiteX9" fmla="*/ 478013 w 617007"/>
              <a:gd name="connsiteY9" fmla="*/ 1134181 h 1227912"/>
              <a:gd name="connsiteX10" fmla="*/ 535163 w 617007"/>
              <a:gd name="connsiteY10" fmla="*/ 1000831 h 1227912"/>
              <a:gd name="connsiteX11" fmla="*/ 611363 w 617007"/>
              <a:gd name="connsiteY11" fmla="*/ 877006 h 1227912"/>
              <a:gd name="connsiteX12" fmla="*/ 611363 w 617007"/>
              <a:gd name="connsiteY12" fmla="*/ 686506 h 1227912"/>
              <a:gd name="connsiteX13" fmla="*/ 611363 w 617007"/>
              <a:gd name="connsiteY13" fmla="*/ 457906 h 1227912"/>
              <a:gd name="connsiteX14" fmla="*/ 581514 w 617007"/>
              <a:gd name="connsiteY14" fmla="*/ 300106 h 1227912"/>
              <a:gd name="connsiteX15" fmla="*/ 544688 w 617007"/>
              <a:gd name="connsiteY15" fmla="*/ 210256 h 1227912"/>
              <a:gd name="connsiteX16" fmla="*/ 525638 w 617007"/>
              <a:gd name="connsiteY16" fmla="*/ 124531 h 1227912"/>
              <a:gd name="connsiteX17" fmla="*/ 443205 w 617007"/>
              <a:gd name="connsiteY17" fmla="*/ 65010 h 1227912"/>
              <a:gd name="connsiteX18" fmla="*/ 382763 w 617007"/>
              <a:gd name="connsiteY18" fmla="*/ 706 h 1227912"/>
              <a:gd name="connsiteX19" fmla="*/ 220838 w 617007"/>
              <a:gd name="connsiteY19" fmla="*/ 706 h 1227912"/>
              <a:gd name="connsiteX20" fmla="*/ 163688 w 617007"/>
              <a:gd name="connsiteY20" fmla="*/ 10231 h 1227912"/>
              <a:gd name="connsiteX0" fmla="*/ 186111 w 639430"/>
              <a:gd name="connsiteY0" fmla="*/ 10231 h 1227912"/>
              <a:gd name="connsiteX1" fmla="*/ 33711 w 639430"/>
              <a:gd name="connsiteY1" fmla="*/ 172156 h 1227912"/>
              <a:gd name="connsiteX2" fmla="*/ 0 w 639430"/>
              <a:gd name="connsiteY2" fmla="*/ 457906 h 1227912"/>
              <a:gd name="connsiteX3" fmla="*/ 33711 w 639430"/>
              <a:gd name="connsiteY3" fmla="*/ 743656 h 1227912"/>
              <a:gd name="connsiteX4" fmla="*/ 43236 w 639430"/>
              <a:gd name="connsiteY4" fmla="*/ 972256 h 1227912"/>
              <a:gd name="connsiteX5" fmla="*/ 119436 w 639430"/>
              <a:gd name="connsiteY5" fmla="*/ 1124656 h 1227912"/>
              <a:gd name="connsiteX6" fmla="*/ 148011 w 639430"/>
              <a:gd name="connsiteY6" fmla="*/ 1181806 h 1227912"/>
              <a:gd name="connsiteX7" fmla="*/ 281361 w 639430"/>
              <a:gd name="connsiteY7" fmla="*/ 1219906 h 1227912"/>
              <a:gd name="connsiteX8" fmla="*/ 424236 w 639430"/>
              <a:gd name="connsiteY8" fmla="*/ 1219906 h 1227912"/>
              <a:gd name="connsiteX9" fmla="*/ 500436 w 639430"/>
              <a:gd name="connsiteY9" fmla="*/ 1134181 h 1227912"/>
              <a:gd name="connsiteX10" fmla="*/ 557586 w 639430"/>
              <a:gd name="connsiteY10" fmla="*/ 1000831 h 1227912"/>
              <a:gd name="connsiteX11" fmla="*/ 633786 w 639430"/>
              <a:gd name="connsiteY11" fmla="*/ 877006 h 1227912"/>
              <a:gd name="connsiteX12" fmla="*/ 633786 w 639430"/>
              <a:gd name="connsiteY12" fmla="*/ 686506 h 1227912"/>
              <a:gd name="connsiteX13" fmla="*/ 633786 w 639430"/>
              <a:gd name="connsiteY13" fmla="*/ 457906 h 1227912"/>
              <a:gd name="connsiteX14" fmla="*/ 603937 w 639430"/>
              <a:gd name="connsiteY14" fmla="*/ 300106 h 1227912"/>
              <a:gd name="connsiteX15" fmla="*/ 567111 w 639430"/>
              <a:gd name="connsiteY15" fmla="*/ 210256 h 1227912"/>
              <a:gd name="connsiteX16" fmla="*/ 548061 w 639430"/>
              <a:gd name="connsiteY16" fmla="*/ 124531 h 1227912"/>
              <a:gd name="connsiteX17" fmla="*/ 465628 w 639430"/>
              <a:gd name="connsiteY17" fmla="*/ 65010 h 1227912"/>
              <a:gd name="connsiteX18" fmla="*/ 405186 w 639430"/>
              <a:gd name="connsiteY18" fmla="*/ 706 h 1227912"/>
              <a:gd name="connsiteX19" fmla="*/ 243261 w 639430"/>
              <a:gd name="connsiteY19" fmla="*/ 706 h 1227912"/>
              <a:gd name="connsiteX20" fmla="*/ 186111 w 639430"/>
              <a:gd name="connsiteY20" fmla="*/ 10231 h 1227912"/>
              <a:gd name="connsiteX0" fmla="*/ 198992 w 652311"/>
              <a:gd name="connsiteY0" fmla="*/ 10231 h 1227912"/>
              <a:gd name="connsiteX1" fmla="*/ 46592 w 652311"/>
              <a:gd name="connsiteY1" fmla="*/ 172156 h 1227912"/>
              <a:gd name="connsiteX2" fmla="*/ 12881 w 652311"/>
              <a:gd name="connsiteY2" fmla="*/ 457906 h 1227912"/>
              <a:gd name="connsiteX3" fmla="*/ 240 w 652311"/>
              <a:gd name="connsiteY3" fmla="*/ 743656 h 1227912"/>
              <a:gd name="connsiteX4" fmla="*/ 56117 w 652311"/>
              <a:gd name="connsiteY4" fmla="*/ 972256 h 1227912"/>
              <a:gd name="connsiteX5" fmla="*/ 132317 w 652311"/>
              <a:gd name="connsiteY5" fmla="*/ 1124656 h 1227912"/>
              <a:gd name="connsiteX6" fmla="*/ 160892 w 652311"/>
              <a:gd name="connsiteY6" fmla="*/ 1181806 h 1227912"/>
              <a:gd name="connsiteX7" fmla="*/ 294242 w 652311"/>
              <a:gd name="connsiteY7" fmla="*/ 1219906 h 1227912"/>
              <a:gd name="connsiteX8" fmla="*/ 437117 w 652311"/>
              <a:gd name="connsiteY8" fmla="*/ 1219906 h 1227912"/>
              <a:gd name="connsiteX9" fmla="*/ 513317 w 652311"/>
              <a:gd name="connsiteY9" fmla="*/ 1134181 h 1227912"/>
              <a:gd name="connsiteX10" fmla="*/ 570467 w 652311"/>
              <a:gd name="connsiteY10" fmla="*/ 1000831 h 1227912"/>
              <a:gd name="connsiteX11" fmla="*/ 646667 w 652311"/>
              <a:gd name="connsiteY11" fmla="*/ 877006 h 1227912"/>
              <a:gd name="connsiteX12" fmla="*/ 646667 w 652311"/>
              <a:gd name="connsiteY12" fmla="*/ 686506 h 1227912"/>
              <a:gd name="connsiteX13" fmla="*/ 646667 w 652311"/>
              <a:gd name="connsiteY13" fmla="*/ 457906 h 1227912"/>
              <a:gd name="connsiteX14" fmla="*/ 616818 w 652311"/>
              <a:gd name="connsiteY14" fmla="*/ 300106 h 1227912"/>
              <a:gd name="connsiteX15" fmla="*/ 579992 w 652311"/>
              <a:gd name="connsiteY15" fmla="*/ 210256 h 1227912"/>
              <a:gd name="connsiteX16" fmla="*/ 560942 w 652311"/>
              <a:gd name="connsiteY16" fmla="*/ 124531 h 1227912"/>
              <a:gd name="connsiteX17" fmla="*/ 478509 w 652311"/>
              <a:gd name="connsiteY17" fmla="*/ 65010 h 1227912"/>
              <a:gd name="connsiteX18" fmla="*/ 418067 w 652311"/>
              <a:gd name="connsiteY18" fmla="*/ 706 h 1227912"/>
              <a:gd name="connsiteX19" fmla="*/ 256142 w 652311"/>
              <a:gd name="connsiteY19" fmla="*/ 706 h 1227912"/>
              <a:gd name="connsiteX20" fmla="*/ 198992 w 652311"/>
              <a:gd name="connsiteY20" fmla="*/ 10231 h 122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2311" h="1227912">
                <a:moveTo>
                  <a:pt x="198992" y="10231"/>
                </a:moveTo>
                <a:cubicBezTo>
                  <a:pt x="135492" y="53887"/>
                  <a:pt x="77610" y="97544"/>
                  <a:pt x="46592" y="172156"/>
                </a:cubicBezTo>
                <a:cubicBezTo>
                  <a:pt x="15574" y="246768"/>
                  <a:pt x="20606" y="362656"/>
                  <a:pt x="12881" y="457906"/>
                </a:cubicBezTo>
                <a:cubicBezTo>
                  <a:pt x="5156" y="553156"/>
                  <a:pt x="-1348" y="657931"/>
                  <a:pt x="240" y="743656"/>
                </a:cubicBezTo>
                <a:cubicBezTo>
                  <a:pt x="1827" y="829381"/>
                  <a:pt x="34104" y="908756"/>
                  <a:pt x="56117" y="972256"/>
                </a:cubicBezTo>
                <a:cubicBezTo>
                  <a:pt x="78130" y="1035756"/>
                  <a:pt x="132317" y="1124656"/>
                  <a:pt x="132317" y="1124656"/>
                </a:cubicBezTo>
                <a:cubicBezTo>
                  <a:pt x="149779" y="1159581"/>
                  <a:pt x="133904" y="1165931"/>
                  <a:pt x="160892" y="1181806"/>
                </a:cubicBezTo>
                <a:cubicBezTo>
                  <a:pt x="187879" y="1197681"/>
                  <a:pt x="248204" y="1213556"/>
                  <a:pt x="294242" y="1219906"/>
                </a:cubicBezTo>
                <a:cubicBezTo>
                  <a:pt x="340280" y="1226256"/>
                  <a:pt x="400605" y="1234193"/>
                  <a:pt x="437117" y="1219906"/>
                </a:cubicBezTo>
                <a:cubicBezTo>
                  <a:pt x="473629" y="1205619"/>
                  <a:pt x="491092" y="1170693"/>
                  <a:pt x="513317" y="1134181"/>
                </a:cubicBezTo>
                <a:cubicBezTo>
                  <a:pt x="535542" y="1097669"/>
                  <a:pt x="548242" y="1043693"/>
                  <a:pt x="570467" y="1000831"/>
                </a:cubicBezTo>
                <a:cubicBezTo>
                  <a:pt x="592692" y="957969"/>
                  <a:pt x="633967" y="929394"/>
                  <a:pt x="646667" y="877006"/>
                </a:cubicBezTo>
                <a:cubicBezTo>
                  <a:pt x="659367" y="824619"/>
                  <a:pt x="646667" y="686506"/>
                  <a:pt x="646667" y="686506"/>
                </a:cubicBezTo>
                <a:cubicBezTo>
                  <a:pt x="646667" y="616656"/>
                  <a:pt x="651642" y="522306"/>
                  <a:pt x="646667" y="457906"/>
                </a:cubicBezTo>
                <a:cubicBezTo>
                  <a:pt x="641692" y="393506"/>
                  <a:pt x="627930" y="341381"/>
                  <a:pt x="616818" y="300106"/>
                </a:cubicBezTo>
                <a:cubicBezTo>
                  <a:pt x="605706" y="258831"/>
                  <a:pt x="589305" y="239518"/>
                  <a:pt x="579992" y="210256"/>
                </a:cubicBezTo>
                <a:cubicBezTo>
                  <a:pt x="570679" y="180994"/>
                  <a:pt x="577856" y="148739"/>
                  <a:pt x="560942" y="124531"/>
                </a:cubicBezTo>
                <a:cubicBezTo>
                  <a:pt x="544028" y="100323"/>
                  <a:pt x="502321" y="85647"/>
                  <a:pt x="478509" y="65010"/>
                </a:cubicBezTo>
                <a:cubicBezTo>
                  <a:pt x="454697" y="44373"/>
                  <a:pt x="459342" y="2293"/>
                  <a:pt x="418067" y="706"/>
                </a:cubicBezTo>
                <a:cubicBezTo>
                  <a:pt x="376792" y="-881"/>
                  <a:pt x="256142" y="706"/>
                  <a:pt x="256142" y="706"/>
                </a:cubicBezTo>
                <a:lnTo>
                  <a:pt x="198992" y="1023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7439843" y="4739940"/>
            <a:ext cx="451287" cy="1354857"/>
          </a:xfrm>
          <a:custGeom>
            <a:avLst/>
            <a:gdLst>
              <a:gd name="connsiteX0" fmla="*/ 0 w 451287"/>
              <a:gd name="connsiteY0" fmla="*/ 11832 h 1354857"/>
              <a:gd name="connsiteX1" fmla="*/ 142875 w 451287"/>
              <a:gd name="connsiteY1" fmla="*/ 2307 h 1354857"/>
              <a:gd name="connsiteX2" fmla="*/ 314325 w 451287"/>
              <a:gd name="connsiteY2" fmla="*/ 49932 h 1354857"/>
              <a:gd name="connsiteX3" fmla="*/ 438150 w 451287"/>
              <a:gd name="connsiteY3" fmla="*/ 430932 h 1354857"/>
              <a:gd name="connsiteX4" fmla="*/ 447675 w 451287"/>
              <a:gd name="connsiteY4" fmla="*/ 659532 h 1354857"/>
              <a:gd name="connsiteX5" fmla="*/ 438150 w 451287"/>
              <a:gd name="connsiteY5" fmla="*/ 907182 h 1354857"/>
              <a:gd name="connsiteX6" fmla="*/ 428625 w 451287"/>
              <a:gd name="connsiteY6" fmla="*/ 1021482 h 1354857"/>
              <a:gd name="connsiteX7" fmla="*/ 333375 w 451287"/>
              <a:gd name="connsiteY7" fmla="*/ 1154832 h 1354857"/>
              <a:gd name="connsiteX8" fmla="*/ 257175 w 451287"/>
              <a:gd name="connsiteY8" fmla="*/ 1240557 h 1354857"/>
              <a:gd name="connsiteX9" fmla="*/ 209550 w 451287"/>
              <a:gd name="connsiteY9" fmla="*/ 1326282 h 1354857"/>
              <a:gd name="connsiteX10" fmla="*/ 142875 w 451287"/>
              <a:gd name="connsiteY10" fmla="*/ 1335807 h 1354857"/>
              <a:gd name="connsiteX11" fmla="*/ 19050 w 451287"/>
              <a:gd name="connsiteY11" fmla="*/ 1307232 h 1354857"/>
              <a:gd name="connsiteX12" fmla="*/ 9525 w 451287"/>
              <a:gd name="connsiteY12" fmla="*/ 1354857 h 1354857"/>
              <a:gd name="connsiteX0" fmla="*/ 0 w 451287"/>
              <a:gd name="connsiteY0" fmla="*/ 11832 h 1354857"/>
              <a:gd name="connsiteX1" fmla="*/ 142875 w 451287"/>
              <a:gd name="connsiteY1" fmla="*/ 2307 h 1354857"/>
              <a:gd name="connsiteX2" fmla="*/ 314325 w 451287"/>
              <a:gd name="connsiteY2" fmla="*/ 49932 h 1354857"/>
              <a:gd name="connsiteX3" fmla="*/ 438150 w 451287"/>
              <a:gd name="connsiteY3" fmla="*/ 430932 h 1354857"/>
              <a:gd name="connsiteX4" fmla="*/ 447675 w 451287"/>
              <a:gd name="connsiteY4" fmla="*/ 659532 h 1354857"/>
              <a:gd name="connsiteX5" fmla="*/ 438150 w 451287"/>
              <a:gd name="connsiteY5" fmla="*/ 907182 h 1354857"/>
              <a:gd name="connsiteX6" fmla="*/ 428625 w 451287"/>
              <a:gd name="connsiteY6" fmla="*/ 1021482 h 1354857"/>
              <a:gd name="connsiteX7" fmla="*/ 333375 w 451287"/>
              <a:gd name="connsiteY7" fmla="*/ 1154832 h 1354857"/>
              <a:gd name="connsiteX8" fmla="*/ 257175 w 451287"/>
              <a:gd name="connsiteY8" fmla="*/ 1240557 h 1354857"/>
              <a:gd name="connsiteX9" fmla="*/ 209550 w 451287"/>
              <a:gd name="connsiteY9" fmla="*/ 1326282 h 1354857"/>
              <a:gd name="connsiteX10" fmla="*/ 142875 w 451287"/>
              <a:gd name="connsiteY10" fmla="*/ 1335807 h 1354857"/>
              <a:gd name="connsiteX11" fmla="*/ 48441 w 451287"/>
              <a:gd name="connsiteY11" fmla="*/ 1343155 h 1354857"/>
              <a:gd name="connsiteX12" fmla="*/ 9525 w 451287"/>
              <a:gd name="connsiteY12" fmla="*/ 1354857 h 135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287" h="1354857">
                <a:moveTo>
                  <a:pt x="0" y="11832"/>
                </a:moveTo>
                <a:cubicBezTo>
                  <a:pt x="45244" y="3894"/>
                  <a:pt x="90488" y="-4043"/>
                  <a:pt x="142875" y="2307"/>
                </a:cubicBezTo>
                <a:cubicBezTo>
                  <a:pt x="195262" y="8657"/>
                  <a:pt x="265113" y="-21506"/>
                  <a:pt x="314325" y="49932"/>
                </a:cubicBezTo>
                <a:cubicBezTo>
                  <a:pt x="363538" y="121370"/>
                  <a:pt x="415925" y="329332"/>
                  <a:pt x="438150" y="430932"/>
                </a:cubicBezTo>
                <a:cubicBezTo>
                  <a:pt x="460375" y="532532"/>
                  <a:pt x="447675" y="580157"/>
                  <a:pt x="447675" y="659532"/>
                </a:cubicBezTo>
                <a:cubicBezTo>
                  <a:pt x="447675" y="738907"/>
                  <a:pt x="441325" y="846857"/>
                  <a:pt x="438150" y="907182"/>
                </a:cubicBezTo>
                <a:cubicBezTo>
                  <a:pt x="434975" y="967507"/>
                  <a:pt x="446088" y="980207"/>
                  <a:pt x="428625" y="1021482"/>
                </a:cubicBezTo>
                <a:cubicBezTo>
                  <a:pt x="411163" y="1062757"/>
                  <a:pt x="361950" y="1118320"/>
                  <a:pt x="333375" y="1154832"/>
                </a:cubicBezTo>
                <a:cubicBezTo>
                  <a:pt x="304800" y="1191344"/>
                  <a:pt x="277812" y="1211982"/>
                  <a:pt x="257175" y="1240557"/>
                </a:cubicBezTo>
                <a:cubicBezTo>
                  <a:pt x="236538" y="1269132"/>
                  <a:pt x="228600" y="1310407"/>
                  <a:pt x="209550" y="1326282"/>
                </a:cubicBezTo>
                <a:cubicBezTo>
                  <a:pt x="190500" y="1342157"/>
                  <a:pt x="169726" y="1332995"/>
                  <a:pt x="142875" y="1335807"/>
                </a:cubicBezTo>
                <a:cubicBezTo>
                  <a:pt x="116024" y="1338619"/>
                  <a:pt x="70666" y="1339980"/>
                  <a:pt x="48441" y="1343155"/>
                </a:cubicBezTo>
                <a:cubicBezTo>
                  <a:pt x="26216" y="1346330"/>
                  <a:pt x="3175" y="1332632"/>
                  <a:pt x="9525" y="1354857"/>
                </a:cubicBez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Forme libre 165"/>
          <p:cNvSpPr/>
          <p:nvPr/>
        </p:nvSpPr>
        <p:spPr>
          <a:xfrm>
            <a:off x="7287443" y="4744029"/>
            <a:ext cx="451287" cy="1354857"/>
          </a:xfrm>
          <a:custGeom>
            <a:avLst/>
            <a:gdLst>
              <a:gd name="connsiteX0" fmla="*/ 0 w 451287"/>
              <a:gd name="connsiteY0" fmla="*/ 11832 h 1354857"/>
              <a:gd name="connsiteX1" fmla="*/ 142875 w 451287"/>
              <a:gd name="connsiteY1" fmla="*/ 2307 h 1354857"/>
              <a:gd name="connsiteX2" fmla="*/ 314325 w 451287"/>
              <a:gd name="connsiteY2" fmla="*/ 49932 h 1354857"/>
              <a:gd name="connsiteX3" fmla="*/ 438150 w 451287"/>
              <a:gd name="connsiteY3" fmla="*/ 430932 h 1354857"/>
              <a:gd name="connsiteX4" fmla="*/ 447675 w 451287"/>
              <a:gd name="connsiteY4" fmla="*/ 659532 h 1354857"/>
              <a:gd name="connsiteX5" fmla="*/ 438150 w 451287"/>
              <a:gd name="connsiteY5" fmla="*/ 907182 h 1354857"/>
              <a:gd name="connsiteX6" fmla="*/ 428625 w 451287"/>
              <a:gd name="connsiteY6" fmla="*/ 1021482 h 1354857"/>
              <a:gd name="connsiteX7" fmla="*/ 333375 w 451287"/>
              <a:gd name="connsiteY7" fmla="*/ 1154832 h 1354857"/>
              <a:gd name="connsiteX8" fmla="*/ 257175 w 451287"/>
              <a:gd name="connsiteY8" fmla="*/ 1240557 h 1354857"/>
              <a:gd name="connsiteX9" fmla="*/ 209550 w 451287"/>
              <a:gd name="connsiteY9" fmla="*/ 1326282 h 1354857"/>
              <a:gd name="connsiteX10" fmla="*/ 142875 w 451287"/>
              <a:gd name="connsiteY10" fmla="*/ 1335807 h 1354857"/>
              <a:gd name="connsiteX11" fmla="*/ 19050 w 451287"/>
              <a:gd name="connsiteY11" fmla="*/ 1307232 h 1354857"/>
              <a:gd name="connsiteX12" fmla="*/ 9525 w 451287"/>
              <a:gd name="connsiteY12" fmla="*/ 1354857 h 1354857"/>
              <a:gd name="connsiteX0" fmla="*/ 0 w 451287"/>
              <a:gd name="connsiteY0" fmla="*/ 11832 h 1354857"/>
              <a:gd name="connsiteX1" fmla="*/ 142875 w 451287"/>
              <a:gd name="connsiteY1" fmla="*/ 2307 h 1354857"/>
              <a:gd name="connsiteX2" fmla="*/ 314325 w 451287"/>
              <a:gd name="connsiteY2" fmla="*/ 49932 h 1354857"/>
              <a:gd name="connsiteX3" fmla="*/ 438150 w 451287"/>
              <a:gd name="connsiteY3" fmla="*/ 430932 h 1354857"/>
              <a:gd name="connsiteX4" fmla="*/ 447675 w 451287"/>
              <a:gd name="connsiteY4" fmla="*/ 659532 h 1354857"/>
              <a:gd name="connsiteX5" fmla="*/ 438150 w 451287"/>
              <a:gd name="connsiteY5" fmla="*/ 907182 h 1354857"/>
              <a:gd name="connsiteX6" fmla="*/ 428625 w 451287"/>
              <a:gd name="connsiteY6" fmla="*/ 1021482 h 1354857"/>
              <a:gd name="connsiteX7" fmla="*/ 333375 w 451287"/>
              <a:gd name="connsiteY7" fmla="*/ 1154832 h 1354857"/>
              <a:gd name="connsiteX8" fmla="*/ 257175 w 451287"/>
              <a:gd name="connsiteY8" fmla="*/ 1240557 h 1354857"/>
              <a:gd name="connsiteX9" fmla="*/ 209550 w 451287"/>
              <a:gd name="connsiteY9" fmla="*/ 1326282 h 1354857"/>
              <a:gd name="connsiteX10" fmla="*/ 142875 w 451287"/>
              <a:gd name="connsiteY10" fmla="*/ 1335807 h 1354857"/>
              <a:gd name="connsiteX11" fmla="*/ 48441 w 451287"/>
              <a:gd name="connsiteY11" fmla="*/ 1349686 h 1354857"/>
              <a:gd name="connsiteX12" fmla="*/ 9525 w 451287"/>
              <a:gd name="connsiteY12" fmla="*/ 1354857 h 135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287" h="1354857">
                <a:moveTo>
                  <a:pt x="0" y="11832"/>
                </a:moveTo>
                <a:cubicBezTo>
                  <a:pt x="45244" y="3894"/>
                  <a:pt x="90488" y="-4043"/>
                  <a:pt x="142875" y="2307"/>
                </a:cubicBezTo>
                <a:cubicBezTo>
                  <a:pt x="195262" y="8657"/>
                  <a:pt x="265113" y="-21506"/>
                  <a:pt x="314325" y="49932"/>
                </a:cubicBezTo>
                <a:cubicBezTo>
                  <a:pt x="363538" y="121370"/>
                  <a:pt x="415925" y="329332"/>
                  <a:pt x="438150" y="430932"/>
                </a:cubicBezTo>
                <a:cubicBezTo>
                  <a:pt x="460375" y="532532"/>
                  <a:pt x="447675" y="580157"/>
                  <a:pt x="447675" y="659532"/>
                </a:cubicBezTo>
                <a:cubicBezTo>
                  <a:pt x="447675" y="738907"/>
                  <a:pt x="441325" y="846857"/>
                  <a:pt x="438150" y="907182"/>
                </a:cubicBezTo>
                <a:cubicBezTo>
                  <a:pt x="434975" y="967507"/>
                  <a:pt x="446088" y="980207"/>
                  <a:pt x="428625" y="1021482"/>
                </a:cubicBezTo>
                <a:cubicBezTo>
                  <a:pt x="411163" y="1062757"/>
                  <a:pt x="361950" y="1118320"/>
                  <a:pt x="333375" y="1154832"/>
                </a:cubicBezTo>
                <a:cubicBezTo>
                  <a:pt x="304800" y="1191344"/>
                  <a:pt x="277812" y="1211982"/>
                  <a:pt x="257175" y="1240557"/>
                </a:cubicBezTo>
                <a:cubicBezTo>
                  <a:pt x="236538" y="1269132"/>
                  <a:pt x="228600" y="1310407"/>
                  <a:pt x="209550" y="1326282"/>
                </a:cubicBezTo>
                <a:cubicBezTo>
                  <a:pt x="190500" y="1342157"/>
                  <a:pt x="169727" y="1331906"/>
                  <a:pt x="142875" y="1335807"/>
                </a:cubicBezTo>
                <a:lnTo>
                  <a:pt x="48441" y="1349686"/>
                </a:lnTo>
                <a:cubicBezTo>
                  <a:pt x="26216" y="1352861"/>
                  <a:pt x="3175" y="1332632"/>
                  <a:pt x="9525" y="1354857"/>
                </a:cubicBez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2" name="Connecteur droit 171"/>
          <p:cNvCxnSpPr>
            <a:stCxn id="221" idx="0"/>
            <a:endCxn id="222" idx="9"/>
          </p:cNvCxnSpPr>
          <p:nvPr/>
        </p:nvCxnSpPr>
        <p:spPr>
          <a:xfrm flipH="1" flipV="1">
            <a:off x="5524542" y="6055869"/>
            <a:ext cx="604399" cy="37767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/>
          <p:cNvCxnSpPr>
            <a:stCxn id="221" idx="0"/>
            <a:endCxn id="162" idx="1"/>
          </p:cNvCxnSpPr>
          <p:nvPr/>
        </p:nvCxnSpPr>
        <p:spPr>
          <a:xfrm flipV="1">
            <a:off x="6128941" y="6031563"/>
            <a:ext cx="265851" cy="40197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/>
          <p:cNvCxnSpPr>
            <a:stCxn id="221" idx="0"/>
            <a:endCxn id="225" idx="5"/>
          </p:cNvCxnSpPr>
          <p:nvPr/>
        </p:nvCxnSpPr>
        <p:spPr>
          <a:xfrm flipH="1" flipV="1">
            <a:off x="5901542" y="4980401"/>
            <a:ext cx="227399" cy="14531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>
            <a:stCxn id="221" idx="0"/>
          </p:cNvCxnSpPr>
          <p:nvPr/>
        </p:nvCxnSpPr>
        <p:spPr>
          <a:xfrm flipV="1">
            <a:off x="6128941" y="5590249"/>
            <a:ext cx="1666468" cy="84329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ZoneTexte 243"/>
          <p:cNvSpPr txBox="1"/>
          <p:nvPr/>
        </p:nvSpPr>
        <p:spPr>
          <a:xfrm>
            <a:off x="4925904" y="406654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  <p:cxnSp>
        <p:nvCxnSpPr>
          <p:cNvPr id="245" name="Connecteur droit 244"/>
          <p:cNvCxnSpPr/>
          <p:nvPr/>
        </p:nvCxnSpPr>
        <p:spPr>
          <a:xfrm flipH="1" flipV="1">
            <a:off x="2295784" y="1599855"/>
            <a:ext cx="2721" cy="3168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>
          <a:xfrm flipH="1" flipV="1">
            <a:off x="2622484" y="1599855"/>
            <a:ext cx="2721" cy="3168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avec flèche 246"/>
          <p:cNvCxnSpPr/>
          <p:nvPr/>
        </p:nvCxnSpPr>
        <p:spPr>
          <a:xfrm rot="16200000" flipH="1">
            <a:off x="2158535" y="1572373"/>
            <a:ext cx="0" cy="2509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avec flèche 247"/>
          <p:cNvCxnSpPr/>
          <p:nvPr/>
        </p:nvCxnSpPr>
        <p:spPr>
          <a:xfrm rot="16200000" flipH="1" flipV="1">
            <a:off x="2719856" y="1573676"/>
            <a:ext cx="0" cy="248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/>
          <p:nvPr/>
        </p:nvCxnSpPr>
        <p:spPr>
          <a:xfrm>
            <a:off x="2164500" y="1697857"/>
            <a:ext cx="1027797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ZoneTexte 249"/>
          <p:cNvSpPr txBox="1"/>
          <p:nvPr/>
        </p:nvSpPr>
        <p:spPr>
          <a:xfrm flipH="1">
            <a:off x="2703970" y="139007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d=0,5</a:t>
            </a:r>
          </a:p>
        </p:txBody>
      </p:sp>
      <p:sp>
        <p:nvSpPr>
          <p:cNvPr id="103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3054041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LIMITE DES ZONES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58" y="616598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38160" y="66675"/>
            <a:ext cx="5805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Par défaut, la pièce est ébavurée, la surface s'arrête à 0,5 mm des bords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(sinon définir une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one partielle).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et spécification d'arête (bavure, cassage d'angle)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0230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PLAN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8760" y="830282"/>
            <a:ext cx="372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de tolérance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partielles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Axes et surfaces médianes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Congés et chanfreins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922072" y="1884253"/>
            <a:ext cx="341630" cy="2514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6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/>
          <p:cNvSpPr txBox="1">
            <a:spLocks noChangeArrowheads="1"/>
          </p:cNvSpPr>
          <p:nvPr/>
        </p:nvSpPr>
        <p:spPr bwMode="auto">
          <a:xfrm>
            <a:off x="5171302" y="954414"/>
            <a:ext cx="3865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Critère d'association </a:t>
            </a: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Minimax  (*)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Chebychev</a:t>
            </a: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tangent extérieur matière [</a:t>
            </a: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CO] </a:t>
            </a: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pour minimiser la distance maxi.</a:t>
            </a:r>
          </a:p>
        </p:txBody>
      </p:sp>
      <p:cxnSp>
        <p:nvCxnSpPr>
          <p:cNvPr id="5" name="Connecteur droit avec flèche 63"/>
          <p:cNvCxnSpPr>
            <a:cxnSpLocks noChangeShapeType="1"/>
          </p:cNvCxnSpPr>
          <p:nvPr/>
        </p:nvCxnSpPr>
        <p:spPr bwMode="auto">
          <a:xfrm flipV="1">
            <a:off x="4393178" y="1524440"/>
            <a:ext cx="12700" cy="4762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avec flèche 64"/>
          <p:cNvCxnSpPr>
            <a:cxnSpLocks noChangeShapeType="1"/>
          </p:cNvCxnSpPr>
          <p:nvPr/>
        </p:nvCxnSpPr>
        <p:spPr bwMode="auto">
          <a:xfrm flipV="1">
            <a:off x="4383653" y="1499040"/>
            <a:ext cx="144463" cy="4984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avec flèche 65"/>
          <p:cNvCxnSpPr>
            <a:cxnSpLocks noChangeShapeType="1"/>
          </p:cNvCxnSpPr>
          <p:nvPr/>
        </p:nvCxnSpPr>
        <p:spPr bwMode="auto">
          <a:xfrm flipH="1" flipV="1">
            <a:off x="4177278" y="1499040"/>
            <a:ext cx="187325" cy="50165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99"/>
          <p:cNvCxnSpPr>
            <a:cxnSpLocks noChangeShapeType="1"/>
          </p:cNvCxnSpPr>
          <p:nvPr/>
        </p:nvCxnSpPr>
        <p:spPr bwMode="auto">
          <a:xfrm flipH="1" flipV="1">
            <a:off x="4267766" y="1495865"/>
            <a:ext cx="101600" cy="4984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Arc 8"/>
          <p:cNvSpPr/>
          <p:nvPr/>
        </p:nvSpPr>
        <p:spPr>
          <a:xfrm rot="16200000">
            <a:off x="3838709" y="1366095"/>
            <a:ext cx="1109116" cy="1098224"/>
          </a:xfrm>
          <a:prstGeom prst="arc">
            <a:avLst>
              <a:gd name="adj1" fmla="val 19946705"/>
              <a:gd name="adj2" fmla="val 1747838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393178" y="1278177"/>
            <a:ext cx="296874" cy="722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4067768" y="1278177"/>
            <a:ext cx="298423" cy="72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2"/>
          <p:cNvSpPr txBox="1">
            <a:spLocks noChangeArrowheads="1"/>
          </p:cNvSpPr>
          <p:nvPr/>
        </p:nvSpPr>
        <p:spPr bwMode="auto">
          <a:xfrm>
            <a:off x="4143940" y="908290"/>
            <a:ext cx="511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30°</a:t>
            </a:r>
          </a:p>
        </p:txBody>
      </p:sp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5307720" y="3434734"/>
            <a:ext cx="34650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Critère d'association des moindres carrés [G</a:t>
            </a: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].</a:t>
            </a:r>
            <a:endParaRPr lang="fr-FR" altLang="fr-FR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938247" y="1395118"/>
            <a:ext cx="1942420" cy="547675"/>
            <a:chOff x="376237" y="2763738"/>
            <a:chExt cx="2955925" cy="833438"/>
          </a:xfrm>
        </p:grpSpPr>
        <p:sp>
          <p:nvSpPr>
            <p:cNvPr id="15" name="Freeform 50"/>
            <p:cNvSpPr>
              <a:spLocks/>
            </p:cNvSpPr>
            <p:nvPr/>
          </p:nvSpPr>
          <p:spPr bwMode="auto">
            <a:xfrm>
              <a:off x="376237" y="3262213"/>
              <a:ext cx="2844800" cy="334963"/>
            </a:xfrm>
            <a:custGeom>
              <a:avLst/>
              <a:gdLst>
                <a:gd name="T0" fmla="*/ 0 w 1792"/>
                <a:gd name="T1" fmla="*/ 0 h 475"/>
                <a:gd name="T2" fmla="*/ 2147483647 w 1792"/>
                <a:gd name="T3" fmla="*/ 2147483647 h 475"/>
                <a:gd name="T4" fmla="*/ 2147483647 w 1792"/>
                <a:gd name="T5" fmla="*/ 2147483647 h 475"/>
                <a:gd name="T6" fmla="*/ 2147483647 w 1792"/>
                <a:gd name="T7" fmla="*/ 2147483647 h 475"/>
                <a:gd name="T8" fmla="*/ 2147483647 w 1792"/>
                <a:gd name="T9" fmla="*/ 2147483647 h 475"/>
                <a:gd name="T10" fmla="*/ 2147483647 w 1792"/>
                <a:gd name="T11" fmla="*/ 2147483647 h 475"/>
                <a:gd name="T12" fmla="*/ 2147483647 w 1792"/>
                <a:gd name="T13" fmla="*/ 2147483647 h 4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2" h="475">
                  <a:moveTo>
                    <a:pt x="0" y="0"/>
                  </a:moveTo>
                  <a:cubicBezTo>
                    <a:pt x="44" y="64"/>
                    <a:pt x="145" y="308"/>
                    <a:pt x="265" y="382"/>
                  </a:cubicBezTo>
                  <a:cubicBezTo>
                    <a:pt x="385" y="456"/>
                    <a:pt x="572" y="475"/>
                    <a:pt x="717" y="445"/>
                  </a:cubicBezTo>
                  <a:cubicBezTo>
                    <a:pt x="862" y="415"/>
                    <a:pt x="1004" y="243"/>
                    <a:pt x="1138" y="203"/>
                  </a:cubicBezTo>
                  <a:cubicBezTo>
                    <a:pt x="1272" y="163"/>
                    <a:pt x="1429" y="194"/>
                    <a:pt x="1520" y="203"/>
                  </a:cubicBezTo>
                  <a:cubicBezTo>
                    <a:pt x="1611" y="212"/>
                    <a:pt x="1639" y="239"/>
                    <a:pt x="1684" y="255"/>
                  </a:cubicBezTo>
                  <a:cubicBezTo>
                    <a:pt x="1729" y="271"/>
                    <a:pt x="1770" y="290"/>
                    <a:pt x="1792" y="299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6" name="Connecteur droit avec flèche 64"/>
            <p:cNvCxnSpPr>
              <a:cxnSpLocks noChangeShapeType="1"/>
            </p:cNvCxnSpPr>
            <p:nvPr/>
          </p:nvCxnSpPr>
          <p:spPr bwMode="auto">
            <a:xfrm flipV="1">
              <a:off x="427037" y="2763738"/>
              <a:ext cx="322262" cy="498475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Connecteur droit avec flèche 64"/>
            <p:cNvCxnSpPr>
              <a:cxnSpLocks noChangeShapeType="1"/>
            </p:cNvCxnSpPr>
            <p:nvPr/>
          </p:nvCxnSpPr>
          <p:spPr bwMode="auto">
            <a:xfrm flipH="1" flipV="1">
              <a:off x="1720849" y="3005038"/>
              <a:ext cx="111125" cy="51435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Connecteur droit avec flèche 64"/>
            <p:cNvCxnSpPr>
              <a:cxnSpLocks noChangeShapeType="1"/>
            </p:cNvCxnSpPr>
            <p:nvPr/>
          </p:nvCxnSpPr>
          <p:spPr bwMode="auto">
            <a:xfrm flipV="1">
              <a:off x="3221037" y="2938363"/>
              <a:ext cx="111125" cy="51435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Forme libre 15"/>
          <p:cNvSpPr>
            <a:spLocks/>
          </p:cNvSpPr>
          <p:nvPr/>
        </p:nvSpPr>
        <p:spPr bwMode="auto">
          <a:xfrm>
            <a:off x="2759162" y="2646534"/>
            <a:ext cx="577850" cy="538162"/>
          </a:xfrm>
          <a:custGeom>
            <a:avLst/>
            <a:gdLst>
              <a:gd name="T0" fmla="*/ 0 w 5420164"/>
              <a:gd name="T1" fmla="*/ 0 h 5440672"/>
              <a:gd name="T2" fmla="*/ 0 w 5420164"/>
              <a:gd name="T3" fmla="*/ 0 h 5440672"/>
              <a:gd name="T4" fmla="*/ 0 w 5420164"/>
              <a:gd name="T5" fmla="*/ 0 h 5440672"/>
              <a:gd name="T6" fmla="*/ 0 w 5420164"/>
              <a:gd name="T7" fmla="*/ 0 h 5440672"/>
              <a:gd name="T8" fmla="*/ 0 w 5420164"/>
              <a:gd name="T9" fmla="*/ 0 h 5440672"/>
              <a:gd name="T10" fmla="*/ 0 w 5420164"/>
              <a:gd name="T11" fmla="*/ 0 h 5440672"/>
              <a:gd name="T12" fmla="*/ 0 w 5420164"/>
              <a:gd name="T13" fmla="*/ 0 h 5440672"/>
              <a:gd name="T14" fmla="*/ 0 w 5420164"/>
              <a:gd name="T15" fmla="*/ 0 h 5440672"/>
              <a:gd name="T16" fmla="*/ 0 w 5420164"/>
              <a:gd name="T17" fmla="*/ 0 h 5440672"/>
              <a:gd name="T18" fmla="*/ 0 w 5420164"/>
              <a:gd name="T19" fmla="*/ 0 h 5440672"/>
              <a:gd name="T20" fmla="*/ 0 w 5420164"/>
              <a:gd name="T21" fmla="*/ 0 h 5440672"/>
              <a:gd name="T22" fmla="*/ 0 w 5420164"/>
              <a:gd name="T23" fmla="*/ 0 h 5440672"/>
              <a:gd name="T24" fmla="*/ 0 w 5420164"/>
              <a:gd name="T25" fmla="*/ 0 h 54406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20164" h="5440672">
                <a:moveTo>
                  <a:pt x="2690007" y="1295"/>
                </a:moveTo>
                <a:cubicBezTo>
                  <a:pt x="2840375" y="-6833"/>
                  <a:pt x="2998871" y="21615"/>
                  <a:pt x="3141111" y="135407"/>
                </a:cubicBezTo>
                <a:cubicBezTo>
                  <a:pt x="3283351" y="249199"/>
                  <a:pt x="4264807" y="1185951"/>
                  <a:pt x="4640727" y="1854479"/>
                </a:cubicBezTo>
                <a:cubicBezTo>
                  <a:pt x="5016647" y="2523007"/>
                  <a:pt x="5349895" y="3941343"/>
                  <a:pt x="5396631" y="4146575"/>
                </a:cubicBezTo>
                <a:cubicBezTo>
                  <a:pt x="5443367" y="4351807"/>
                  <a:pt x="5414919" y="4431055"/>
                  <a:pt x="5360055" y="4548911"/>
                </a:cubicBezTo>
                <a:cubicBezTo>
                  <a:pt x="5305191" y="4666767"/>
                  <a:pt x="5329575" y="4693183"/>
                  <a:pt x="5067447" y="4853711"/>
                </a:cubicBezTo>
                <a:cubicBezTo>
                  <a:pt x="4805319" y="5014239"/>
                  <a:pt x="3474359" y="5410479"/>
                  <a:pt x="2690007" y="5438927"/>
                </a:cubicBezTo>
                <a:cubicBezTo>
                  <a:pt x="1905655" y="5467375"/>
                  <a:pt x="590951" y="5140223"/>
                  <a:pt x="361335" y="5024399"/>
                </a:cubicBezTo>
                <a:cubicBezTo>
                  <a:pt x="131719" y="4908575"/>
                  <a:pt x="125623" y="4861839"/>
                  <a:pt x="68727" y="4743983"/>
                </a:cubicBezTo>
                <a:cubicBezTo>
                  <a:pt x="11831" y="4626127"/>
                  <a:pt x="-24745" y="4502175"/>
                  <a:pt x="19959" y="4317263"/>
                </a:cubicBezTo>
                <a:cubicBezTo>
                  <a:pt x="64663" y="4132351"/>
                  <a:pt x="332887" y="2640863"/>
                  <a:pt x="702711" y="1952015"/>
                </a:cubicBezTo>
                <a:cubicBezTo>
                  <a:pt x="1072535" y="1263167"/>
                  <a:pt x="2119015" y="302031"/>
                  <a:pt x="2238903" y="184175"/>
                </a:cubicBezTo>
                <a:cubicBezTo>
                  <a:pt x="2358791" y="66319"/>
                  <a:pt x="2539639" y="9423"/>
                  <a:pt x="2690007" y="1295"/>
                </a:cubicBezTo>
                <a:close/>
              </a:path>
            </a:pathLst>
          </a:custGeom>
          <a:solidFill>
            <a:srgbClr val="FFFF99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20" name="Groupe 4"/>
          <p:cNvGrpSpPr>
            <a:grpSpLocks/>
          </p:cNvGrpSpPr>
          <p:nvPr/>
        </p:nvGrpSpPr>
        <p:grpSpPr bwMode="auto">
          <a:xfrm>
            <a:off x="3594502" y="2565571"/>
            <a:ext cx="744537" cy="803275"/>
            <a:chOff x="7840594" y="1205525"/>
            <a:chExt cx="744537" cy="803275"/>
          </a:xfrm>
        </p:grpSpPr>
        <p:grpSp>
          <p:nvGrpSpPr>
            <p:cNvPr id="21" name="Groupe 6"/>
            <p:cNvGrpSpPr>
              <a:grpSpLocks/>
            </p:cNvGrpSpPr>
            <p:nvPr/>
          </p:nvGrpSpPr>
          <p:grpSpPr bwMode="auto">
            <a:xfrm>
              <a:off x="7840594" y="1205525"/>
              <a:ext cx="741362" cy="744538"/>
              <a:chOff x="5684904" y="3534727"/>
              <a:chExt cx="741096" cy="743987"/>
            </a:xfrm>
          </p:grpSpPr>
          <p:cxnSp>
            <p:nvCxnSpPr>
              <p:cNvPr id="27" name="Connecteur droit avec flèche 63"/>
              <p:cNvCxnSpPr>
                <a:cxnSpLocks noChangeShapeType="1"/>
              </p:cNvCxnSpPr>
              <p:nvPr/>
            </p:nvCxnSpPr>
            <p:spPr bwMode="auto">
              <a:xfrm flipH="1" flipV="1">
                <a:off x="5684904" y="3768885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Connecteur droit avec flèche 63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5788140" y="4015030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Connecteur droit avec flèche 6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051825" y="3928908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Connecteur droit avec flèche 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40541" y="3645218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2" name="Groupe 104"/>
            <p:cNvGrpSpPr>
              <a:grpSpLocks/>
            </p:cNvGrpSpPr>
            <p:nvPr/>
          </p:nvGrpSpPr>
          <p:grpSpPr bwMode="auto">
            <a:xfrm rot="2674361">
              <a:off x="7843769" y="1264263"/>
              <a:ext cx="741362" cy="744537"/>
              <a:chOff x="5684904" y="3534727"/>
              <a:chExt cx="741096" cy="743987"/>
            </a:xfrm>
          </p:grpSpPr>
          <p:cxnSp>
            <p:nvCxnSpPr>
              <p:cNvPr id="23" name="Connecteur droit avec flèche 63"/>
              <p:cNvCxnSpPr>
                <a:cxnSpLocks noChangeShapeType="1"/>
              </p:cNvCxnSpPr>
              <p:nvPr/>
            </p:nvCxnSpPr>
            <p:spPr bwMode="auto">
              <a:xfrm flipH="1" flipV="1">
                <a:off x="5684904" y="3768885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Connecteur droit avec flèche 63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5788140" y="4015030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Connecteur droit avec flèche 6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051825" y="3928908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Connecteur droit avec flèche 6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40541" y="3645218"/>
                <a:ext cx="374175" cy="153194"/>
              </a:xfrm>
              <a:prstGeom prst="straightConnector1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 type="none" w="sm" len="sm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1" name="Groupe 5"/>
          <p:cNvGrpSpPr>
            <a:grpSpLocks/>
          </p:cNvGrpSpPr>
          <p:nvPr/>
        </p:nvGrpSpPr>
        <p:grpSpPr bwMode="auto">
          <a:xfrm>
            <a:off x="1920085" y="3366578"/>
            <a:ext cx="1401763" cy="587375"/>
            <a:chOff x="2736850" y="3051175"/>
            <a:chExt cx="3808413" cy="1670050"/>
          </a:xfrm>
        </p:grpSpPr>
        <p:sp>
          <p:nvSpPr>
            <p:cNvPr id="32" name="Freeform 118" descr="Diagonales vers le haut (blanc/noir)"/>
            <p:cNvSpPr>
              <a:spLocks/>
            </p:cNvSpPr>
            <p:nvPr/>
          </p:nvSpPr>
          <p:spPr bwMode="auto">
            <a:xfrm>
              <a:off x="2736850" y="3067050"/>
              <a:ext cx="923925" cy="1581150"/>
            </a:xfrm>
            <a:custGeom>
              <a:avLst/>
              <a:gdLst>
                <a:gd name="T0" fmla="*/ 2147483647 w 446"/>
                <a:gd name="T1" fmla="*/ 2147483647 h 763"/>
                <a:gd name="T2" fmla="*/ 2147483647 w 446"/>
                <a:gd name="T3" fmla="*/ 2147483647 h 763"/>
                <a:gd name="T4" fmla="*/ 2147483647 w 446"/>
                <a:gd name="T5" fmla="*/ 2147483647 h 763"/>
                <a:gd name="T6" fmla="*/ 2147483647 w 446"/>
                <a:gd name="T7" fmla="*/ 2147483647 h 763"/>
                <a:gd name="T8" fmla="*/ 2147483647 w 446"/>
                <a:gd name="T9" fmla="*/ 2147483647 h 763"/>
                <a:gd name="T10" fmla="*/ 2147483647 w 446"/>
                <a:gd name="T11" fmla="*/ 2147483647 h 763"/>
                <a:gd name="T12" fmla="*/ 2147483647 w 446"/>
                <a:gd name="T13" fmla="*/ 2147483647 h 763"/>
                <a:gd name="T14" fmla="*/ 2147483647 w 446"/>
                <a:gd name="T15" fmla="*/ 2147483647 h 763"/>
                <a:gd name="T16" fmla="*/ 2147483647 w 446"/>
                <a:gd name="T17" fmla="*/ 2147483647 h 763"/>
                <a:gd name="T18" fmla="*/ 2147483647 w 446"/>
                <a:gd name="T19" fmla="*/ 2147483647 h 763"/>
                <a:gd name="T20" fmla="*/ 2147483647 w 446"/>
                <a:gd name="T21" fmla="*/ 2147483647 h 763"/>
                <a:gd name="T22" fmla="*/ 2147483647 w 446"/>
                <a:gd name="T23" fmla="*/ 2147483647 h 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6" h="763">
                  <a:moveTo>
                    <a:pt x="99" y="40"/>
                  </a:moveTo>
                  <a:cubicBezTo>
                    <a:pt x="149" y="0"/>
                    <a:pt x="292" y="46"/>
                    <a:pt x="349" y="48"/>
                  </a:cubicBezTo>
                  <a:cubicBezTo>
                    <a:pt x="406" y="50"/>
                    <a:pt x="443" y="28"/>
                    <a:pt x="442" y="55"/>
                  </a:cubicBezTo>
                  <a:cubicBezTo>
                    <a:pt x="441" y="82"/>
                    <a:pt x="379" y="164"/>
                    <a:pt x="341" y="211"/>
                  </a:cubicBezTo>
                  <a:cubicBezTo>
                    <a:pt x="303" y="258"/>
                    <a:pt x="237" y="297"/>
                    <a:pt x="216" y="336"/>
                  </a:cubicBezTo>
                  <a:cubicBezTo>
                    <a:pt x="195" y="375"/>
                    <a:pt x="195" y="396"/>
                    <a:pt x="216" y="445"/>
                  </a:cubicBezTo>
                  <a:cubicBezTo>
                    <a:pt x="237" y="494"/>
                    <a:pt x="309" y="584"/>
                    <a:pt x="341" y="632"/>
                  </a:cubicBezTo>
                  <a:cubicBezTo>
                    <a:pt x="373" y="680"/>
                    <a:pt x="446" y="713"/>
                    <a:pt x="411" y="733"/>
                  </a:cubicBezTo>
                  <a:cubicBezTo>
                    <a:pt x="376" y="753"/>
                    <a:pt x="196" y="763"/>
                    <a:pt x="130" y="749"/>
                  </a:cubicBezTo>
                  <a:cubicBezTo>
                    <a:pt x="64" y="735"/>
                    <a:pt x="26" y="725"/>
                    <a:pt x="13" y="648"/>
                  </a:cubicBezTo>
                  <a:cubicBezTo>
                    <a:pt x="0" y="571"/>
                    <a:pt x="38" y="389"/>
                    <a:pt x="52" y="289"/>
                  </a:cubicBezTo>
                  <a:cubicBezTo>
                    <a:pt x="66" y="189"/>
                    <a:pt x="49" y="80"/>
                    <a:pt x="99" y="4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Freeform 119"/>
            <p:cNvSpPr>
              <a:spLocks/>
            </p:cNvSpPr>
            <p:nvPr/>
          </p:nvSpPr>
          <p:spPr bwMode="auto">
            <a:xfrm>
              <a:off x="3157538" y="3184525"/>
              <a:ext cx="525462" cy="1381125"/>
            </a:xfrm>
            <a:custGeom>
              <a:avLst/>
              <a:gdLst>
                <a:gd name="T0" fmla="*/ 2147483647 w 253"/>
                <a:gd name="T1" fmla="*/ 0 h 666"/>
                <a:gd name="T2" fmla="*/ 2147483647 w 253"/>
                <a:gd name="T3" fmla="*/ 2147483647 h 666"/>
                <a:gd name="T4" fmla="*/ 2147483647 w 253"/>
                <a:gd name="T5" fmla="*/ 2147483647 h 666"/>
                <a:gd name="T6" fmla="*/ 2147483647 w 253"/>
                <a:gd name="T7" fmla="*/ 2147483647 h 666"/>
                <a:gd name="T8" fmla="*/ 2147483647 w 253"/>
                <a:gd name="T9" fmla="*/ 2147483647 h 666"/>
                <a:gd name="T10" fmla="*/ 2147483647 w 253"/>
                <a:gd name="T11" fmla="*/ 2147483647 h 666"/>
                <a:gd name="T12" fmla="*/ 2147483647 w 253"/>
                <a:gd name="T13" fmla="*/ 2147483647 h 666"/>
                <a:gd name="T14" fmla="*/ 2147483647 w 253"/>
                <a:gd name="T15" fmla="*/ 2147483647 h 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" h="666">
                  <a:moveTo>
                    <a:pt x="253" y="0"/>
                  </a:moveTo>
                  <a:cubicBezTo>
                    <a:pt x="235" y="30"/>
                    <a:pt x="218" y="61"/>
                    <a:pt x="191" y="96"/>
                  </a:cubicBezTo>
                  <a:cubicBezTo>
                    <a:pt x="164" y="131"/>
                    <a:pt x="119" y="183"/>
                    <a:pt x="93" y="210"/>
                  </a:cubicBezTo>
                  <a:cubicBezTo>
                    <a:pt x="67" y="237"/>
                    <a:pt x="48" y="237"/>
                    <a:pt x="33" y="258"/>
                  </a:cubicBezTo>
                  <a:cubicBezTo>
                    <a:pt x="18" y="279"/>
                    <a:pt x="2" y="308"/>
                    <a:pt x="1" y="334"/>
                  </a:cubicBezTo>
                  <a:cubicBezTo>
                    <a:pt x="0" y="360"/>
                    <a:pt x="7" y="378"/>
                    <a:pt x="27" y="414"/>
                  </a:cubicBezTo>
                  <a:cubicBezTo>
                    <a:pt x="47" y="450"/>
                    <a:pt x="90" y="510"/>
                    <a:pt x="123" y="552"/>
                  </a:cubicBezTo>
                  <a:cubicBezTo>
                    <a:pt x="156" y="594"/>
                    <a:pt x="189" y="630"/>
                    <a:pt x="223" y="666"/>
                  </a:cubicBezTo>
                </a:path>
              </a:pathLst>
            </a:custGeom>
            <a:solidFill>
              <a:schemeClr val="bg1"/>
            </a:solidFill>
            <a:ln w="28575" cmpd="sng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Freeform 114" descr="Diagonales vers le haut (blanc/noir)"/>
            <p:cNvSpPr>
              <a:spLocks/>
            </p:cNvSpPr>
            <p:nvPr/>
          </p:nvSpPr>
          <p:spPr bwMode="auto">
            <a:xfrm>
              <a:off x="5451475" y="3051175"/>
              <a:ext cx="1093788" cy="1670050"/>
            </a:xfrm>
            <a:custGeom>
              <a:avLst/>
              <a:gdLst>
                <a:gd name="T0" fmla="*/ 2147483647 w 527"/>
                <a:gd name="T1" fmla="*/ 2147483647 h 805"/>
                <a:gd name="T2" fmla="*/ 2147483647 w 527"/>
                <a:gd name="T3" fmla="*/ 2147483647 h 805"/>
                <a:gd name="T4" fmla="*/ 2147483647 w 527"/>
                <a:gd name="T5" fmla="*/ 2147483647 h 805"/>
                <a:gd name="T6" fmla="*/ 2147483647 w 527"/>
                <a:gd name="T7" fmla="*/ 2147483647 h 805"/>
                <a:gd name="T8" fmla="*/ 2147483647 w 527"/>
                <a:gd name="T9" fmla="*/ 2147483647 h 805"/>
                <a:gd name="T10" fmla="*/ 2147483647 w 527"/>
                <a:gd name="T11" fmla="*/ 2147483647 h 805"/>
                <a:gd name="T12" fmla="*/ 2147483647 w 527"/>
                <a:gd name="T13" fmla="*/ 2147483647 h 805"/>
                <a:gd name="T14" fmla="*/ 2147483647 w 527"/>
                <a:gd name="T15" fmla="*/ 2147483647 h 805"/>
                <a:gd name="T16" fmla="*/ 2147483647 w 527"/>
                <a:gd name="T17" fmla="*/ 2147483647 h 805"/>
                <a:gd name="T18" fmla="*/ 2147483647 w 527"/>
                <a:gd name="T19" fmla="*/ 2147483647 h 805"/>
                <a:gd name="T20" fmla="*/ 2147483647 w 527"/>
                <a:gd name="T21" fmla="*/ 2147483647 h 805"/>
                <a:gd name="T22" fmla="*/ 2147483647 w 527"/>
                <a:gd name="T23" fmla="*/ 2147483647 h 805"/>
                <a:gd name="T24" fmla="*/ 2147483647 w 527"/>
                <a:gd name="T25" fmla="*/ 2147483647 h 8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7" h="805">
                  <a:moveTo>
                    <a:pt x="2" y="65"/>
                  </a:moveTo>
                  <a:cubicBezTo>
                    <a:pt x="4" y="90"/>
                    <a:pt x="76" y="145"/>
                    <a:pt x="111" y="190"/>
                  </a:cubicBezTo>
                  <a:cubicBezTo>
                    <a:pt x="146" y="235"/>
                    <a:pt x="194" y="300"/>
                    <a:pt x="212" y="338"/>
                  </a:cubicBezTo>
                  <a:cubicBezTo>
                    <a:pt x="230" y="376"/>
                    <a:pt x="234" y="368"/>
                    <a:pt x="220" y="416"/>
                  </a:cubicBezTo>
                  <a:cubicBezTo>
                    <a:pt x="206" y="464"/>
                    <a:pt x="162" y="572"/>
                    <a:pt x="127" y="626"/>
                  </a:cubicBezTo>
                  <a:cubicBezTo>
                    <a:pt x="92" y="680"/>
                    <a:pt x="1" y="720"/>
                    <a:pt x="10" y="743"/>
                  </a:cubicBezTo>
                  <a:cubicBezTo>
                    <a:pt x="19" y="766"/>
                    <a:pt x="129" y="764"/>
                    <a:pt x="181" y="767"/>
                  </a:cubicBezTo>
                  <a:cubicBezTo>
                    <a:pt x="233" y="770"/>
                    <a:pt x="269" y="768"/>
                    <a:pt x="322" y="759"/>
                  </a:cubicBezTo>
                  <a:cubicBezTo>
                    <a:pt x="375" y="750"/>
                    <a:pt x="475" y="805"/>
                    <a:pt x="501" y="712"/>
                  </a:cubicBezTo>
                  <a:cubicBezTo>
                    <a:pt x="527" y="619"/>
                    <a:pt x="493" y="312"/>
                    <a:pt x="477" y="198"/>
                  </a:cubicBezTo>
                  <a:cubicBezTo>
                    <a:pt x="461" y="84"/>
                    <a:pt x="470" y="52"/>
                    <a:pt x="407" y="26"/>
                  </a:cubicBezTo>
                  <a:cubicBezTo>
                    <a:pt x="344" y="0"/>
                    <a:pt x="161" y="34"/>
                    <a:pt x="96" y="42"/>
                  </a:cubicBezTo>
                  <a:cubicBezTo>
                    <a:pt x="31" y="50"/>
                    <a:pt x="0" y="40"/>
                    <a:pt x="2" y="65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Freeform 116"/>
            <p:cNvSpPr>
              <a:spLocks/>
            </p:cNvSpPr>
            <p:nvPr/>
          </p:nvSpPr>
          <p:spPr bwMode="auto">
            <a:xfrm>
              <a:off x="5456238" y="3197225"/>
              <a:ext cx="495300" cy="1419225"/>
            </a:xfrm>
            <a:custGeom>
              <a:avLst/>
              <a:gdLst>
                <a:gd name="T0" fmla="*/ 2147483647 w 239"/>
                <a:gd name="T1" fmla="*/ 0 h 684"/>
                <a:gd name="T2" fmla="*/ 2147483647 w 239"/>
                <a:gd name="T3" fmla="*/ 2147483647 h 684"/>
                <a:gd name="T4" fmla="*/ 2147483647 w 239"/>
                <a:gd name="T5" fmla="*/ 2147483647 h 684"/>
                <a:gd name="T6" fmla="*/ 2147483647 w 239"/>
                <a:gd name="T7" fmla="*/ 2147483647 h 684"/>
                <a:gd name="T8" fmla="*/ 2147483647 w 239"/>
                <a:gd name="T9" fmla="*/ 2147483647 h 684"/>
                <a:gd name="T10" fmla="*/ 2147483647 w 239"/>
                <a:gd name="T11" fmla="*/ 2147483647 h 684"/>
                <a:gd name="T12" fmla="*/ 2147483647 w 239"/>
                <a:gd name="T13" fmla="*/ 2147483647 h 684"/>
                <a:gd name="T14" fmla="*/ 2147483647 w 239"/>
                <a:gd name="T15" fmla="*/ 2147483647 h 6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9" h="684">
                  <a:moveTo>
                    <a:pt x="2" y="0"/>
                  </a:moveTo>
                  <a:cubicBezTo>
                    <a:pt x="1" y="4"/>
                    <a:pt x="0" y="8"/>
                    <a:pt x="4" y="16"/>
                  </a:cubicBezTo>
                  <a:cubicBezTo>
                    <a:pt x="8" y="24"/>
                    <a:pt x="3" y="19"/>
                    <a:pt x="26" y="46"/>
                  </a:cubicBezTo>
                  <a:cubicBezTo>
                    <a:pt x="49" y="73"/>
                    <a:pt x="110" y="132"/>
                    <a:pt x="144" y="176"/>
                  </a:cubicBezTo>
                  <a:cubicBezTo>
                    <a:pt x="178" y="220"/>
                    <a:pt x="217" y="276"/>
                    <a:pt x="228" y="312"/>
                  </a:cubicBezTo>
                  <a:cubicBezTo>
                    <a:pt x="239" y="348"/>
                    <a:pt x="228" y="350"/>
                    <a:pt x="212" y="392"/>
                  </a:cubicBezTo>
                  <a:cubicBezTo>
                    <a:pt x="196" y="434"/>
                    <a:pt x="165" y="515"/>
                    <a:pt x="130" y="564"/>
                  </a:cubicBezTo>
                  <a:cubicBezTo>
                    <a:pt x="95" y="613"/>
                    <a:pt x="49" y="648"/>
                    <a:pt x="4" y="684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36" name="Connecteur droit avec flèche 64"/>
          <p:cNvCxnSpPr>
            <a:cxnSpLocks noChangeShapeType="1"/>
          </p:cNvCxnSpPr>
          <p:nvPr/>
        </p:nvCxnSpPr>
        <p:spPr bwMode="auto">
          <a:xfrm>
            <a:off x="4072503" y="3637806"/>
            <a:ext cx="341312" cy="1651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avec flèche 64"/>
          <p:cNvCxnSpPr>
            <a:cxnSpLocks noChangeShapeType="1"/>
          </p:cNvCxnSpPr>
          <p:nvPr/>
        </p:nvCxnSpPr>
        <p:spPr bwMode="auto">
          <a:xfrm flipV="1">
            <a:off x="4064565" y="3471118"/>
            <a:ext cx="341313" cy="1666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Connecteur droit avec flèche 64"/>
          <p:cNvCxnSpPr>
            <a:cxnSpLocks noChangeShapeType="1"/>
          </p:cNvCxnSpPr>
          <p:nvPr/>
        </p:nvCxnSpPr>
        <p:spPr bwMode="auto">
          <a:xfrm>
            <a:off x="4097903" y="3637806"/>
            <a:ext cx="361950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e 44"/>
          <p:cNvGrpSpPr>
            <a:grpSpLocks/>
          </p:cNvGrpSpPr>
          <p:nvPr/>
        </p:nvGrpSpPr>
        <p:grpSpPr bwMode="auto">
          <a:xfrm flipH="1">
            <a:off x="3502590" y="3493343"/>
            <a:ext cx="393700" cy="331788"/>
            <a:chOff x="7771557" y="3652993"/>
            <a:chExt cx="394973" cy="332356"/>
          </a:xfrm>
        </p:grpSpPr>
        <p:cxnSp>
          <p:nvCxnSpPr>
            <p:cNvPr id="40" name="Connecteur droit avec flèche 64"/>
            <p:cNvCxnSpPr>
              <a:cxnSpLocks noChangeShapeType="1"/>
            </p:cNvCxnSpPr>
            <p:nvPr/>
          </p:nvCxnSpPr>
          <p:spPr bwMode="auto">
            <a:xfrm>
              <a:off x="7779020" y="3819171"/>
              <a:ext cx="341691" cy="16617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Connecteur droit avec flèche 64"/>
            <p:cNvCxnSpPr>
              <a:cxnSpLocks noChangeShapeType="1"/>
            </p:cNvCxnSpPr>
            <p:nvPr/>
          </p:nvCxnSpPr>
          <p:spPr bwMode="auto">
            <a:xfrm flipV="1">
              <a:off x="7771557" y="3652993"/>
              <a:ext cx="341691" cy="166178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Connecteur droit avec flèche 64"/>
            <p:cNvCxnSpPr>
              <a:cxnSpLocks noChangeShapeType="1"/>
            </p:cNvCxnSpPr>
            <p:nvPr/>
          </p:nvCxnSpPr>
          <p:spPr bwMode="auto">
            <a:xfrm>
              <a:off x="7805613" y="3819171"/>
              <a:ext cx="360917" cy="0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3" name="ZoneTexte 12"/>
          <p:cNvSpPr txBox="1">
            <a:spLocks noChangeArrowheads="1"/>
          </p:cNvSpPr>
          <p:nvPr/>
        </p:nvSpPr>
        <p:spPr bwMode="auto">
          <a:xfrm>
            <a:off x="159169" y="2679191"/>
            <a:ext cx="161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Surface fermée</a:t>
            </a:r>
          </a:p>
        </p:txBody>
      </p:sp>
      <p:sp>
        <p:nvSpPr>
          <p:cNvPr id="44" name="ZoneTexte 49"/>
          <p:cNvSpPr txBox="1">
            <a:spLocks noChangeArrowheads="1"/>
          </p:cNvSpPr>
          <p:nvPr/>
        </p:nvSpPr>
        <p:spPr bwMode="auto">
          <a:xfrm>
            <a:off x="159169" y="3460238"/>
            <a:ext cx="181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Surface bilatérale</a:t>
            </a:r>
          </a:p>
        </p:txBody>
      </p:sp>
      <p:sp>
        <p:nvSpPr>
          <p:cNvPr id="45" name="Freeform 50"/>
          <p:cNvSpPr>
            <a:spLocks/>
          </p:cNvSpPr>
          <p:nvPr/>
        </p:nvSpPr>
        <p:spPr bwMode="auto">
          <a:xfrm>
            <a:off x="2021322" y="4035709"/>
            <a:ext cx="1233487" cy="334963"/>
          </a:xfrm>
          <a:custGeom>
            <a:avLst/>
            <a:gdLst>
              <a:gd name="T0" fmla="*/ 0 w 1792"/>
              <a:gd name="T1" fmla="*/ 0 h 475"/>
              <a:gd name="T2" fmla="*/ 2147483647 w 1792"/>
              <a:gd name="T3" fmla="*/ 2147483647 h 475"/>
              <a:gd name="T4" fmla="*/ 2147483647 w 1792"/>
              <a:gd name="T5" fmla="*/ 2147483647 h 475"/>
              <a:gd name="T6" fmla="*/ 2147483647 w 1792"/>
              <a:gd name="T7" fmla="*/ 2147483647 h 475"/>
              <a:gd name="T8" fmla="*/ 2147483647 w 1792"/>
              <a:gd name="T9" fmla="*/ 2147483647 h 475"/>
              <a:gd name="T10" fmla="*/ 2147483647 w 1792"/>
              <a:gd name="T11" fmla="*/ 2147483647 h 475"/>
              <a:gd name="T12" fmla="*/ 2147483647 w 1792"/>
              <a:gd name="T13" fmla="*/ 2147483647 h 4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92" h="475">
                <a:moveTo>
                  <a:pt x="0" y="0"/>
                </a:moveTo>
                <a:cubicBezTo>
                  <a:pt x="44" y="64"/>
                  <a:pt x="145" y="308"/>
                  <a:pt x="265" y="382"/>
                </a:cubicBezTo>
                <a:cubicBezTo>
                  <a:pt x="385" y="456"/>
                  <a:pt x="572" y="475"/>
                  <a:pt x="717" y="445"/>
                </a:cubicBezTo>
                <a:cubicBezTo>
                  <a:pt x="862" y="415"/>
                  <a:pt x="1004" y="243"/>
                  <a:pt x="1138" y="203"/>
                </a:cubicBezTo>
                <a:cubicBezTo>
                  <a:pt x="1272" y="163"/>
                  <a:pt x="1429" y="194"/>
                  <a:pt x="1520" y="203"/>
                </a:cubicBezTo>
                <a:cubicBezTo>
                  <a:pt x="1611" y="212"/>
                  <a:pt x="1639" y="239"/>
                  <a:pt x="1684" y="255"/>
                </a:cubicBezTo>
                <a:cubicBezTo>
                  <a:pt x="1729" y="271"/>
                  <a:pt x="1770" y="290"/>
                  <a:pt x="1792" y="299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6" name="Connecteur droit avec flèche 64"/>
          <p:cNvCxnSpPr>
            <a:cxnSpLocks noChangeShapeType="1"/>
          </p:cNvCxnSpPr>
          <p:nvPr/>
        </p:nvCxnSpPr>
        <p:spPr bwMode="auto">
          <a:xfrm rot="5400000" flipH="1" flipV="1">
            <a:off x="3730256" y="4160328"/>
            <a:ext cx="341312" cy="1651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onnecteur droit avec flèche 64"/>
          <p:cNvCxnSpPr>
            <a:cxnSpLocks noChangeShapeType="1"/>
          </p:cNvCxnSpPr>
          <p:nvPr/>
        </p:nvCxnSpPr>
        <p:spPr bwMode="auto">
          <a:xfrm rot="5400000" flipH="1">
            <a:off x="3564361" y="4167472"/>
            <a:ext cx="341313" cy="166688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Connecteur droit avec flèche 64"/>
          <p:cNvCxnSpPr>
            <a:cxnSpLocks noChangeShapeType="1"/>
          </p:cNvCxnSpPr>
          <p:nvPr/>
        </p:nvCxnSpPr>
        <p:spPr bwMode="auto">
          <a:xfrm rot="5400000" flipH="1" flipV="1">
            <a:off x="3638974" y="4207160"/>
            <a:ext cx="358775" cy="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Connecteur droit avec flèche 64"/>
          <p:cNvCxnSpPr>
            <a:cxnSpLocks noChangeShapeType="1"/>
          </p:cNvCxnSpPr>
          <p:nvPr/>
        </p:nvCxnSpPr>
        <p:spPr bwMode="auto">
          <a:xfrm flipV="1">
            <a:off x="3835824" y="4243672"/>
            <a:ext cx="306388" cy="1651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ZoneTexte 49"/>
          <p:cNvSpPr txBox="1">
            <a:spLocks noChangeArrowheads="1"/>
          </p:cNvSpPr>
          <p:nvPr/>
        </p:nvSpPr>
        <p:spPr bwMode="auto">
          <a:xfrm>
            <a:off x="175725" y="4141278"/>
            <a:ext cx="160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Surface gauche</a:t>
            </a:r>
          </a:p>
        </p:txBody>
      </p:sp>
      <p:sp>
        <p:nvSpPr>
          <p:cNvPr id="51" name="Forme libre 50"/>
          <p:cNvSpPr/>
          <p:nvPr/>
        </p:nvSpPr>
        <p:spPr>
          <a:xfrm>
            <a:off x="2057689" y="4807688"/>
            <a:ext cx="1081087" cy="284162"/>
          </a:xfrm>
          <a:custGeom>
            <a:avLst/>
            <a:gdLst>
              <a:gd name="connsiteX0" fmla="*/ 12569 w 1703969"/>
              <a:gd name="connsiteY0" fmla="*/ 856880 h 856880"/>
              <a:gd name="connsiteX1" fmla="*/ 12569 w 1703969"/>
              <a:gd name="connsiteY1" fmla="*/ 149309 h 856880"/>
              <a:gd name="connsiteX2" fmla="*/ 143198 w 1703969"/>
              <a:gd name="connsiteY2" fmla="*/ 116652 h 856880"/>
              <a:gd name="connsiteX3" fmla="*/ 121427 w 1703969"/>
              <a:gd name="connsiteY3" fmla="*/ 247280 h 856880"/>
              <a:gd name="connsiteX4" fmla="*/ 306484 w 1703969"/>
              <a:gd name="connsiteY4" fmla="*/ 584737 h 856880"/>
              <a:gd name="connsiteX5" fmla="*/ 720141 w 1703969"/>
              <a:gd name="connsiteY5" fmla="*/ 628280 h 856880"/>
              <a:gd name="connsiteX6" fmla="*/ 1231769 w 1703969"/>
              <a:gd name="connsiteY6" fmla="*/ 573852 h 856880"/>
              <a:gd name="connsiteX7" fmla="*/ 1405941 w 1703969"/>
              <a:gd name="connsiteY7" fmla="*/ 410566 h 856880"/>
              <a:gd name="connsiteX8" fmla="*/ 1471255 w 1703969"/>
              <a:gd name="connsiteY8" fmla="*/ 149309 h 856880"/>
              <a:gd name="connsiteX9" fmla="*/ 1503912 w 1703969"/>
              <a:gd name="connsiteY9" fmla="*/ 62223 h 856880"/>
              <a:gd name="connsiteX10" fmla="*/ 1678084 w 1703969"/>
              <a:gd name="connsiteY10" fmla="*/ 62223 h 856880"/>
              <a:gd name="connsiteX11" fmla="*/ 1699855 w 1703969"/>
              <a:gd name="connsiteY11" fmla="*/ 856880 h 856880"/>
              <a:gd name="connsiteX0" fmla="*/ 12569 w 1703969"/>
              <a:gd name="connsiteY0" fmla="*/ 856880 h 856880"/>
              <a:gd name="connsiteX1" fmla="*/ 12569 w 1703969"/>
              <a:gd name="connsiteY1" fmla="*/ 149309 h 856880"/>
              <a:gd name="connsiteX2" fmla="*/ 143198 w 1703969"/>
              <a:gd name="connsiteY2" fmla="*/ 116652 h 856880"/>
              <a:gd name="connsiteX3" fmla="*/ 164970 w 1703969"/>
              <a:gd name="connsiteY3" fmla="*/ 247280 h 856880"/>
              <a:gd name="connsiteX4" fmla="*/ 306484 w 1703969"/>
              <a:gd name="connsiteY4" fmla="*/ 584737 h 856880"/>
              <a:gd name="connsiteX5" fmla="*/ 720141 w 1703969"/>
              <a:gd name="connsiteY5" fmla="*/ 628280 h 856880"/>
              <a:gd name="connsiteX6" fmla="*/ 1231769 w 1703969"/>
              <a:gd name="connsiteY6" fmla="*/ 573852 h 856880"/>
              <a:gd name="connsiteX7" fmla="*/ 1405941 w 1703969"/>
              <a:gd name="connsiteY7" fmla="*/ 410566 h 856880"/>
              <a:gd name="connsiteX8" fmla="*/ 1471255 w 1703969"/>
              <a:gd name="connsiteY8" fmla="*/ 149309 h 856880"/>
              <a:gd name="connsiteX9" fmla="*/ 1503912 w 1703969"/>
              <a:gd name="connsiteY9" fmla="*/ 62223 h 856880"/>
              <a:gd name="connsiteX10" fmla="*/ 1678084 w 1703969"/>
              <a:gd name="connsiteY10" fmla="*/ 62223 h 856880"/>
              <a:gd name="connsiteX11" fmla="*/ 1699855 w 1703969"/>
              <a:gd name="connsiteY11" fmla="*/ 856880 h 856880"/>
              <a:gd name="connsiteX0" fmla="*/ 12569 w 1678084"/>
              <a:gd name="connsiteY0" fmla="*/ 856880 h 856880"/>
              <a:gd name="connsiteX1" fmla="*/ 12569 w 1678084"/>
              <a:gd name="connsiteY1" fmla="*/ 149309 h 856880"/>
              <a:gd name="connsiteX2" fmla="*/ 143198 w 1678084"/>
              <a:gd name="connsiteY2" fmla="*/ 116652 h 856880"/>
              <a:gd name="connsiteX3" fmla="*/ 164970 w 1678084"/>
              <a:gd name="connsiteY3" fmla="*/ 247280 h 856880"/>
              <a:gd name="connsiteX4" fmla="*/ 306484 w 1678084"/>
              <a:gd name="connsiteY4" fmla="*/ 584737 h 856880"/>
              <a:gd name="connsiteX5" fmla="*/ 720141 w 1678084"/>
              <a:gd name="connsiteY5" fmla="*/ 628280 h 856880"/>
              <a:gd name="connsiteX6" fmla="*/ 1231769 w 1678084"/>
              <a:gd name="connsiteY6" fmla="*/ 573852 h 856880"/>
              <a:gd name="connsiteX7" fmla="*/ 1405941 w 1678084"/>
              <a:gd name="connsiteY7" fmla="*/ 410566 h 856880"/>
              <a:gd name="connsiteX8" fmla="*/ 1471255 w 1678084"/>
              <a:gd name="connsiteY8" fmla="*/ 149309 h 856880"/>
              <a:gd name="connsiteX9" fmla="*/ 1503912 w 1678084"/>
              <a:gd name="connsiteY9" fmla="*/ 62223 h 856880"/>
              <a:gd name="connsiteX10" fmla="*/ 1678084 w 1678084"/>
              <a:gd name="connsiteY10" fmla="*/ 62223 h 856880"/>
              <a:gd name="connsiteX0" fmla="*/ 12569 w 1503912"/>
              <a:gd name="connsiteY0" fmla="*/ 794657 h 794657"/>
              <a:gd name="connsiteX1" fmla="*/ 12569 w 1503912"/>
              <a:gd name="connsiteY1" fmla="*/ 87086 h 794657"/>
              <a:gd name="connsiteX2" fmla="*/ 143198 w 1503912"/>
              <a:gd name="connsiteY2" fmla="*/ 54429 h 794657"/>
              <a:gd name="connsiteX3" fmla="*/ 164970 w 1503912"/>
              <a:gd name="connsiteY3" fmla="*/ 185057 h 794657"/>
              <a:gd name="connsiteX4" fmla="*/ 306484 w 1503912"/>
              <a:gd name="connsiteY4" fmla="*/ 522514 h 794657"/>
              <a:gd name="connsiteX5" fmla="*/ 720141 w 1503912"/>
              <a:gd name="connsiteY5" fmla="*/ 566057 h 794657"/>
              <a:gd name="connsiteX6" fmla="*/ 1231769 w 1503912"/>
              <a:gd name="connsiteY6" fmla="*/ 511629 h 794657"/>
              <a:gd name="connsiteX7" fmla="*/ 1405941 w 1503912"/>
              <a:gd name="connsiteY7" fmla="*/ 348343 h 794657"/>
              <a:gd name="connsiteX8" fmla="*/ 1471255 w 1503912"/>
              <a:gd name="connsiteY8" fmla="*/ 87086 h 794657"/>
              <a:gd name="connsiteX9" fmla="*/ 1503912 w 1503912"/>
              <a:gd name="connsiteY9" fmla="*/ 0 h 794657"/>
              <a:gd name="connsiteX0" fmla="*/ 0 w 1491343"/>
              <a:gd name="connsiteY0" fmla="*/ 87086 h 569822"/>
              <a:gd name="connsiteX1" fmla="*/ 130629 w 1491343"/>
              <a:gd name="connsiteY1" fmla="*/ 54429 h 569822"/>
              <a:gd name="connsiteX2" fmla="*/ 152401 w 1491343"/>
              <a:gd name="connsiteY2" fmla="*/ 185057 h 569822"/>
              <a:gd name="connsiteX3" fmla="*/ 293915 w 1491343"/>
              <a:gd name="connsiteY3" fmla="*/ 522514 h 569822"/>
              <a:gd name="connsiteX4" fmla="*/ 707572 w 1491343"/>
              <a:gd name="connsiteY4" fmla="*/ 566057 h 569822"/>
              <a:gd name="connsiteX5" fmla="*/ 1219200 w 1491343"/>
              <a:gd name="connsiteY5" fmla="*/ 511629 h 569822"/>
              <a:gd name="connsiteX6" fmla="*/ 1393372 w 1491343"/>
              <a:gd name="connsiteY6" fmla="*/ 348343 h 569822"/>
              <a:gd name="connsiteX7" fmla="*/ 1458686 w 1491343"/>
              <a:gd name="connsiteY7" fmla="*/ 87086 h 569822"/>
              <a:gd name="connsiteX8" fmla="*/ 1491343 w 1491343"/>
              <a:gd name="connsiteY8" fmla="*/ 0 h 569822"/>
              <a:gd name="connsiteX0" fmla="*/ 0 w 1360714"/>
              <a:gd name="connsiteY0" fmla="*/ 54429 h 569822"/>
              <a:gd name="connsiteX1" fmla="*/ 21772 w 1360714"/>
              <a:gd name="connsiteY1" fmla="*/ 185057 h 569822"/>
              <a:gd name="connsiteX2" fmla="*/ 163286 w 1360714"/>
              <a:gd name="connsiteY2" fmla="*/ 522514 h 569822"/>
              <a:gd name="connsiteX3" fmla="*/ 576943 w 1360714"/>
              <a:gd name="connsiteY3" fmla="*/ 566057 h 569822"/>
              <a:gd name="connsiteX4" fmla="*/ 1088571 w 1360714"/>
              <a:gd name="connsiteY4" fmla="*/ 511629 h 569822"/>
              <a:gd name="connsiteX5" fmla="*/ 1262743 w 1360714"/>
              <a:gd name="connsiteY5" fmla="*/ 348343 h 569822"/>
              <a:gd name="connsiteX6" fmla="*/ 1328057 w 1360714"/>
              <a:gd name="connsiteY6" fmla="*/ 87086 h 569822"/>
              <a:gd name="connsiteX7" fmla="*/ 1360714 w 1360714"/>
              <a:gd name="connsiteY7" fmla="*/ 0 h 56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714" h="569822">
                <a:moveTo>
                  <a:pt x="0" y="54429"/>
                </a:moveTo>
                <a:cubicBezTo>
                  <a:pt x="25400" y="70758"/>
                  <a:pt x="-5442" y="107043"/>
                  <a:pt x="21772" y="185057"/>
                </a:cubicBezTo>
                <a:cubicBezTo>
                  <a:pt x="48986" y="263071"/>
                  <a:pt x="70758" y="459014"/>
                  <a:pt x="163286" y="522514"/>
                </a:cubicBezTo>
                <a:cubicBezTo>
                  <a:pt x="255814" y="586014"/>
                  <a:pt x="422729" y="567871"/>
                  <a:pt x="576943" y="566057"/>
                </a:cubicBezTo>
                <a:cubicBezTo>
                  <a:pt x="731157" y="564243"/>
                  <a:pt x="974271" y="547915"/>
                  <a:pt x="1088571" y="511629"/>
                </a:cubicBezTo>
                <a:cubicBezTo>
                  <a:pt x="1202871" y="475343"/>
                  <a:pt x="1222829" y="419100"/>
                  <a:pt x="1262743" y="348343"/>
                </a:cubicBezTo>
                <a:cubicBezTo>
                  <a:pt x="1302657" y="277586"/>
                  <a:pt x="1311729" y="145143"/>
                  <a:pt x="1328057" y="87086"/>
                </a:cubicBezTo>
                <a:cubicBezTo>
                  <a:pt x="1344385" y="29029"/>
                  <a:pt x="1326243" y="14514"/>
                  <a:pt x="136071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2" name="Connecteur droit avec flèche 64"/>
          <p:cNvCxnSpPr>
            <a:cxnSpLocks noChangeShapeType="1"/>
          </p:cNvCxnSpPr>
          <p:nvPr/>
        </p:nvCxnSpPr>
        <p:spPr bwMode="auto">
          <a:xfrm>
            <a:off x="4278878" y="4783082"/>
            <a:ext cx="342900" cy="16668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onnecteur droit avec flèche 64"/>
          <p:cNvCxnSpPr>
            <a:cxnSpLocks noChangeShapeType="1"/>
          </p:cNvCxnSpPr>
          <p:nvPr/>
        </p:nvCxnSpPr>
        <p:spPr bwMode="auto">
          <a:xfrm flipH="1">
            <a:off x="3329553" y="4783082"/>
            <a:ext cx="341313" cy="16668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Connecteur droit avec flèche 64"/>
          <p:cNvCxnSpPr>
            <a:cxnSpLocks noChangeShapeType="1"/>
          </p:cNvCxnSpPr>
          <p:nvPr/>
        </p:nvCxnSpPr>
        <p:spPr bwMode="auto">
          <a:xfrm flipH="1">
            <a:off x="3864541" y="4979932"/>
            <a:ext cx="25400" cy="28098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Connecteur droit avec flèche 64"/>
          <p:cNvCxnSpPr>
            <a:cxnSpLocks noChangeShapeType="1"/>
          </p:cNvCxnSpPr>
          <p:nvPr/>
        </p:nvCxnSpPr>
        <p:spPr bwMode="auto">
          <a:xfrm>
            <a:off x="4059803" y="4970407"/>
            <a:ext cx="25400" cy="282575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ZoneTexte 49"/>
          <p:cNvSpPr txBox="1">
            <a:spLocks noChangeArrowheads="1"/>
          </p:cNvSpPr>
          <p:nvPr/>
        </p:nvSpPr>
        <p:spPr bwMode="auto">
          <a:xfrm>
            <a:off x="202712" y="4765619"/>
            <a:ext cx="1552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Surface </a:t>
            </a: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creuse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(fond ~ plat)</a:t>
            </a:r>
            <a:endParaRPr lang="fr-FR" altLang="fr-FR" sz="1800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7" name="ZoneTexte 12"/>
          <p:cNvSpPr txBox="1">
            <a:spLocks noChangeArrowheads="1"/>
          </p:cNvSpPr>
          <p:nvPr/>
        </p:nvSpPr>
        <p:spPr bwMode="auto">
          <a:xfrm>
            <a:off x="175725" y="1524239"/>
            <a:ext cx="16059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Surface </a:t>
            </a: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tendue</a:t>
            </a:r>
            <a:endParaRPr lang="fr-FR" altLang="fr-FR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8" name="Rectangle 1233"/>
          <p:cNvSpPr>
            <a:spLocks noChangeArrowheads="1"/>
          </p:cNvSpPr>
          <p:nvPr/>
        </p:nvSpPr>
        <p:spPr bwMode="auto">
          <a:xfrm>
            <a:off x="6028029" y="206477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9" name="Line 1234"/>
          <p:cNvSpPr>
            <a:spLocks noChangeShapeType="1"/>
          </p:cNvSpPr>
          <p:nvPr/>
        </p:nvSpPr>
        <p:spPr bwMode="auto">
          <a:xfrm flipV="1">
            <a:off x="6174079" y="1926666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60" name="Freeform 1235"/>
          <p:cNvSpPr>
            <a:spLocks/>
          </p:cNvSpPr>
          <p:nvPr/>
        </p:nvSpPr>
        <p:spPr bwMode="auto">
          <a:xfrm>
            <a:off x="6097879" y="1886979"/>
            <a:ext cx="153987" cy="77787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61" name="Rectangle 1236"/>
          <p:cNvSpPr>
            <a:spLocks noChangeArrowheads="1"/>
          </p:cNvSpPr>
          <p:nvPr/>
        </p:nvSpPr>
        <p:spPr bwMode="auto">
          <a:xfrm>
            <a:off x="6023266" y="2058429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</a:t>
            </a:r>
          </a:p>
        </p:txBody>
      </p:sp>
      <p:sp>
        <p:nvSpPr>
          <p:cNvPr id="62" name="Rectangle 1233"/>
          <p:cNvSpPr>
            <a:spLocks noChangeArrowheads="1"/>
          </p:cNvSpPr>
          <p:nvPr/>
        </p:nvSpPr>
        <p:spPr bwMode="auto">
          <a:xfrm>
            <a:off x="7108846" y="2076370"/>
            <a:ext cx="650866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63" name="Line 1234"/>
          <p:cNvSpPr>
            <a:spLocks noChangeShapeType="1"/>
          </p:cNvSpPr>
          <p:nvPr/>
        </p:nvSpPr>
        <p:spPr bwMode="auto">
          <a:xfrm flipV="1">
            <a:off x="7429072" y="1938257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64" name="Freeform 1235"/>
          <p:cNvSpPr>
            <a:spLocks/>
          </p:cNvSpPr>
          <p:nvPr/>
        </p:nvSpPr>
        <p:spPr bwMode="auto">
          <a:xfrm>
            <a:off x="7352872" y="1898570"/>
            <a:ext cx="153987" cy="77787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65" name="Rectangle 1236"/>
          <p:cNvSpPr>
            <a:spLocks noChangeArrowheads="1"/>
          </p:cNvSpPr>
          <p:nvPr/>
        </p:nvSpPr>
        <p:spPr bwMode="auto">
          <a:xfrm>
            <a:off x="7104083" y="2070020"/>
            <a:ext cx="67486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A[CO]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66" name="Rectangle 1233"/>
          <p:cNvSpPr>
            <a:spLocks noChangeArrowheads="1"/>
          </p:cNvSpPr>
          <p:nvPr/>
        </p:nvSpPr>
        <p:spPr bwMode="auto">
          <a:xfrm>
            <a:off x="6035447" y="445195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67" name="Line 1234"/>
          <p:cNvSpPr>
            <a:spLocks noChangeShapeType="1"/>
          </p:cNvSpPr>
          <p:nvPr/>
        </p:nvSpPr>
        <p:spPr bwMode="auto">
          <a:xfrm flipV="1">
            <a:off x="6181497" y="4313846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68" name="Freeform 1235"/>
          <p:cNvSpPr>
            <a:spLocks/>
          </p:cNvSpPr>
          <p:nvPr/>
        </p:nvSpPr>
        <p:spPr bwMode="auto">
          <a:xfrm>
            <a:off x="6105297" y="4274159"/>
            <a:ext cx="153987" cy="77787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69" name="Rectangle 1236"/>
          <p:cNvSpPr>
            <a:spLocks noChangeArrowheads="1"/>
          </p:cNvSpPr>
          <p:nvPr/>
        </p:nvSpPr>
        <p:spPr bwMode="auto">
          <a:xfrm>
            <a:off x="6030684" y="4445609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</a:t>
            </a:r>
          </a:p>
        </p:txBody>
      </p:sp>
      <p:sp>
        <p:nvSpPr>
          <p:cNvPr id="70" name="Rectangle 1233"/>
          <p:cNvSpPr>
            <a:spLocks noChangeArrowheads="1"/>
          </p:cNvSpPr>
          <p:nvPr/>
        </p:nvSpPr>
        <p:spPr bwMode="auto">
          <a:xfrm>
            <a:off x="7113882" y="4463550"/>
            <a:ext cx="64583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71" name="Line 1234"/>
          <p:cNvSpPr>
            <a:spLocks noChangeShapeType="1"/>
          </p:cNvSpPr>
          <p:nvPr/>
        </p:nvSpPr>
        <p:spPr bwMode="auto">
          <a:xfrm flipV="1">
            <a:off x="7384011" y="4325437"/>
            <a:ext cx="0" cy="131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400"/>
          </a:p>
        </p:txBody>
      </p:sp>
      <p:sp>
        <p:nvSpPr>
          <p:cNvPr id="72" name="Freeform 1235"/>
          <p:cNvSpPr>
            <a:spLocks/>
          </p:cNvSpPr>
          <p:nvPr/>
        </p:nvSpPr>
        <p:spPr bwMode="auto">
          <a:xfrm>
            <a:off x="7307018" y="4285750"/>
            <a:ext cx="153987" cy="77787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400"/>
          </a:p>
        </p:txBody>
      </p:sp>
      <p:sp>
        <p:nvSpPr>
          <p:cNvPr id="73" name="Rectangle 1236"/>
          <p:cNvSpPr>
            <a:spLocks noChangeArrowheads="1"/>
          </p:cNvSpPr>
          <p:nvPr/>
        </p:nvSpPr>
        <p:spPr bwMode="auto">
          <a:xfrm>
            <a:off x="7111501" y="4457200"/>
            <a:ext cx="69410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A[GM]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1044" y="687417"/>
            <a:ext cx="8896675" cy="4757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5" name="Connecteur droit 74"/>
          <p:cNvCxnSpPr/>
          <p:nvPr/>
        </p:nvCxnSpPr>
        <p:spPr>
          <a:xfrm>
            <a:off x="202712" y="2469765"/>
            <a:ext cx="8896675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4955850" y="643512"/>
            <a:ext cx="0" cy="478067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4031488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CRITERE D'ASSOCIATION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090119" y="2672171"/>
            <a:ext cx="429465" cy="42946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2519584" y="1021989"/>
            <a:ext cx="735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12"/>
          <p:cNvSpPr txBox="1">
            <a:spLocks noChangeArrowheads="1"/>
          </p:cNvSpPr>
          <p:nvPr/>
        </p:nvSpPr>
        <p:spPr bwMode="auto">
          <a:xfrm>
            <a:off x="232066" y="837323"/>
            <a:ext cx="588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Plan</a:t>
            </a:r>
            <a:endParaRPr lang="fr-FR" altLang="fr-FR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9169" y="5455984"/>
            <a:ext cx="8951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(*) En projet ISO :[GO]  surface nominale tangente extérieure matière minimisant 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dirty="0" smtClean="0"/>
              <a:t>ei²</a:t>
            </a:r>
          </a:p>
          <a:p>
            <a:r>
              <a:rPr lang="fr-FR" dirty="0" smtClean="0"/>
              <a:t>À ne pas confondre avec [G+] </a:t>
            </a:r>
            <a:r>
              <a:rPr lang="fr-FR" dirty="0"/>
              <a:t>surface nominale minimisant </a:t>
            </a:r>
            <a:r>
              <a:rPr lang="fr-FR" dirty="0" smtClean="0">
                <a:latin typeface="Symbol" panose="05050102010706020507" pitchFamily="18" charset="2"/>
              </a:rPr>
              <a:t>S</a:t>
            </a:r>
            <a:r>
              <a:rPr lang="fr-FR" dirty="0" smtClean="0"/>
              <a:t>ei² translatée pour être tangente.</a:t>
            </a: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202712" y="2085924"/>
            <a:ext cx="4726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</a:rPr>
              <a:t>Les normales sont contenues dans un cône d'angle 30°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3230372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MOINDRES CARRES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Forme libre 63"/>
          <p:cNvSpPr>
            <a:spLocks/>
          </p:cNvSpPr>
          <p:nvPr/>
        </p:nvSpPr>
        <p:spPr bwMode="auto">
          <a:xfrm>
            <a:off x="4275223" y="5078810"/>
            <a:ext cx="2384425" cy="1450975"/>
          </a:xfrm>
          <a:custGeom>
            <a:avLst/>
            <a:gdLst>
              <a:gd name="T0" fmla="*/ 1 w 3230880"/>
              <a:gd name="T1" fmla="*/ 0 h 1965960"/>
              <a:gd name="T2" fmla="*/ 1 w 3230880"/>
              <a:gd name="T3" fmla="*/ 0 h 1965960"/>
              <a:gd name="T4" fmla="*/ 0 w 3230880"/>
              <a:gd name="T5" fmla="*/ 1 h 1965960"/>
              <a:gd name="T6" fmla="*/ 0 w 3230880"/>
              <a:gd name="T7" fmla="*/ 1 h 1965960"/>
              <a:gd name="T8" fmla="*/ 1 w 3230880"/>
              <a:gd name="T9" fmla="*/ 1 h 1965960"/>
              <a:gd name="T10" fmla="*/ 1 w 3230880"/>
              <a:gd name="T11" fmla="*/ 1 h 1965960"/>
              <a:gd name="T12" fmla="*/ 1 w 3230880"/>
              <a:gd name="T13" fmla="*/ 1 h 1965960"/>
              <a:gd name="T14" fmla="*/ 1 w 3230880"/>
              <a:gd name="T15" fmla="*/ 1 h 1965960"/>
              <a:gd name="T16" fmla="*/ 1 w 3230880"/>
              <a:gd name="T17" fmla="*/ 1 h 1965960"/>
              <a:gd name="T18" fmla="*/ 1 w 3230880"/>
              <a:gd name="T19" fmla="*/ 1 h 1965960"/>
              <a:gd name="T20" fmla="*/ 1 w 3230880"/>
              <a:gd name="T21" fmla="*/ 1 h 1965960"/>
              <a:gd name="T22" fmla="*/ 1 w 3230880"/>
              <a:gd name="T23" fmla="*/ 0 h 19659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230880" h="1965960">
                <a:moveTo>
                  <a:pt x="2438400" y="0"/>
                </a:moveTo>
                <a:lnTo>
                  <a:pt x="548640" y="0"/>
                </a:lnTo>
                <a:lnTo>
                  <a:pt x="0" y="502920"/>
                </a:lnTo>
                <a:lnTo>
                  <a:pt x="0" y="1676400"/>
                </a:lnTo>
                <a:lnTo>
                  <a:pt x="274320" y="1965960"/>
                </a:lnTo>
                <a:lnTo>
                  <a:pt x="1432560" y="1965960"/>
                </a:lnTo>
                <a:lnTo>
                  <a:pt x="1661160" y="1737360"/>
                </a:lnTo>
                <a:lnTo>
                  <a:pt x="1661160" y="1005840"/>
                </a:lnTo>
                <a:lnTo>
                  <a:pt x="2926080" y="1005840"/>
                </a:lnTo>
                <a:lnTo>
                  <a:pt x="3230880" y="746760"/>
                </a:lnTo>
                <a:lnTo>
                  <a:pt x="3230880" y="213360"/>
                </a:lnTo>
                <a:lnTo>
                  <a:pt x="2438400" y="0"/>
                </a:lnTo>
                <a:close/>
              </a:path>
            </a:pathLst>
          </a:cu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Ellipse 64"/>
          <p:cNvSpPr>
            <a:spLocks noChangeArrowheads="1"/>
          </p:cNvSpPr>
          <p:nvPr/>
        </p:nvSpPr>
        <p:spPr bwMode="auto">
          <a:xfrm>
            <a:off x="4541923" y="5434410"/>
            <a:ext cx="769937" cy="7699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7" name="Rectangle à coins arrondis 65"/>
          <p:cNvSpPr>
            <a:spLocks noChangeArrowheads="1"/>
          </p:cNvSpPr>
          <p:nvPr/>
        </p:nvSpPr>
        <p:spPr bwMode="auto">
          <a:xfrm>
            <a:off x="5388060" y="5320110"/>
            <a:ext cx="855663" cy="2873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cxnSp>
        <p:nvCxnSpPr>
          <p:cNvPr id="8" name="Connecteur droit 67"/>
          <p:cNvCxnSpPr>
            <a:cxnSpLocks noChangeShapeType="1"/>
          </p:cNvCxnSpPr>
          <p:nvPr/>
        </p:nvCxnSpPr>
        <p:spPr bwMode="auto">
          <a:xfrm>
            <a:off x="4275223" y="5988448"/>
            <a:ext cx="31432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69"/>
          <p:cNvCxnSpPr>
            <a:cxnSpLocks noChangeShapeType="1"/>
            <a:stCxn id="6" idx="4"/>
          </p:cNvCxnSpPr>
          <p:nvPr/>
        </p:nvCxnSpPr>
        <p:spPr bwMode="auto">
          <a:xfrm>
            <a:off x="4927685" y="6204348"/>
            <a:ext cx="0" cy="32543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71"/>
          <p:cNvCxnSpPr>
            <a:cxnSpLocks noChangeShapeType="1"/>
            <a:endCxn id="5" idx="6"/>
          </p:cNvCxnSpPr>
          <p:nvPr/>
        </p:nvCxnSpPr>
        <p:spPr bwMode="auto">
          <a:xfrm>
            <a:off x="5245185" y="6044010"/>
            <a:ext cx="255588" cy="3175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74"/>
          <p:cNvCxnSpPr>
            <a:cxnSpLocks noChangeShapeType="1"/>
            <a:endCxn id="7" idx="1"/>
          </p:cNvCxnSpPr>
          <p:nvPr/>
        </p:nvCxnSpPr>
        <p:spPr bwMode="auto">
          <a:xfrm flipV="1">
            <a:off x="5245185" y="5464573"/>
            <a:ext cx="142875" cy="17303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76"/>
          <p:cNvCxnSpPr>
            <a:cxnSpLocks noChangeShapeType="1"/>
          </p:cNvCxnSpPr>
          <p:nvPr/>
        </p:nvCxnSpPr>
        <p:spPr bwMode="auto">
          <a:xfrm>
            <a:off x="5591260" y="5607448"/>
            <a:ext cx="90488" cy="20320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78"/>
          <p:cNvCxnSpPr>
            <a:cxnSpLocks noChangeShapeType="1"/>
          </p:cNvCxnSpPr>
          <p:nvPr/>
        </p:nvCxnSpPr>
        <p:spPr bwMode="auto">
          <a:xfrm>
            <a:off x="6243723" y="5561410"/>
            <a:ext cx="314325" cy="15716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80"/>
          <p:cNvCxnSpPr>
            <a:cxnSpLocks noChangeShapeType="1"/>
          </p:cNvCxnSpPr>
          <p:nvPr/>
        </p:nvCxnSpPr>
        <p:spPr bwMode="auto">
          <a:xfrm flipV="1">
            <a:off x="5973848" y="5078810"/>
            <a:ext cx="0" cy="23653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82"/>
          <p:cNvCxnSpPr>
            <a:cxnSpLocks noChangeShapeType="1"/>
            <a:stCxn id="7" idx="1"/>
          </p:cNvCxnSpPr>
          <p:nvPr/>
        </p:nvCxnSpPr>
        <p:spPr bwMode="auto">
          <a:xfrm flipH="1" flipV="1">
            <a:off x="5007060" y="5078810"/>
            <a:ext cx="381000" cy="385763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84"/>
          <p:cNvCxnSpPr>
            <a:cxnSpLocks noChangeShapeType="1"/>
          </p:cNvCxnSpPr>
          <p:nvPr/>
        </p:nvCxnSpPr>
        <p:spPr bwMode="auto">
          <a:xfrm flipH="1" flipV="1">
            <a:off x="4432385" y="5270898"/>
            <a:ext cx="236538" cy="236537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200"/>
          <p:cNvSpPr>
            <a:spLocks noChangeArrowheads="1"/>
          </p:cNvSpPr>
          <p:nvPr/>
        </p:nvSpPr>
        <p:spPr bwMode="auto">
          <a:xfrm>
            <a:off x="4410160" y="5637610"/>
            <a:ext cx="55563" cy="539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18" name="Oval 1200"/>
          <p:cNvSpPr>
            <a:spLocks noChangeArrowheads="1"/>
          </p:cNvSpPr>
          <p:nvPr/>
        </p:nvSpPr>
        <p:spPr bwMode="auto">
          <a:xfrm>
            <a:off x="5175335" y="6301185"/>
            <a:ext cx="55563" cy="539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19" name="Oval 1200"/>
          <p:cNvSpPr>
            <a:spLocks noChangeArrowheads="1"/>
          </p:cNvSpPr>
          <p:nvPr/>
        </p:nvSpPr>
        <p:spPr bwMode="auto">
          <a:xfrm>
            <a:off x="4500648" y="6244035"/>
            <a:ext cx="55562" cy="555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0" name="Oval 1200"/>
          <p:cNvSpPr>
            <a:spLocks noChangeArrowheads="1"/>
          </p:cNvSpPr>
          <p:nvPr/>
        </p:nvSpPr>
        <p:spPr bwMode="auto">
          <a:xfrm>
            <a:off x="4883235" y="5243910"/>
            <a:ext cx="55563" cy="539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1" name="Oval 1200"/>
          <p:cNvSpPr>
            <a:spLocks noChangeArrowheads="1"/>
          </p:cNvSpPr>
          <p:nvPr/>
        </p:nvSpPr>
        <p:spPr bwMode="auto">
          <a:xfrm>
            <a:off x="5557923" y="5175648"/>
            <a:ext cx="55562" cy="555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2" name="Oval 1200"/>
          <p:cNvSpPr>
            <a:spLocks noChangeArrowheads="1"/>
          </p:cNvSpPr>
          <p:nvPr/>
        </p:nvSpPr>
        <p:spPr bwMode="auto">
          <a:xfrm>
            <a:off x="6334210" y="5288360"/>
            <a:ext cx="55563" cy="555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3" name="Oval 1200"/>
          <p:cNvSpPr>
            <a:spLocks noChangeArrowheads="1"/>
          </p:cNvSpPr>
          <p:nvPr/>
        </p:nvSpPr>
        <p:spPr bwMode="auto">
          <a:xfrm>
            <a:off x="6007185" y="5682060"/>
            <a:ext cx="55563" cy="555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4" name="Oval 1200"/>
          <p:cNvSpPr>
            <a:spLocks noChangeArrowheads="1"/>
          </p:cNvSpPr>
          <p:nvPr/>
        </p:nvSpPr>
        <p:spPr bwMode="auto">
          <a:xfrm>
            <a:off x="5378535" y="5794773"/>
            <a:ext cx="53975" cy="539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6413" y="4417477"/>
            <a:ext cx="846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éviter le calcul de la pondération, il faut une répartition </a:t>
            </a:r>
            <a:r>
              <a:rPr lang="fr-FR" dirty="0" smtClean="0"/>
              <a:t>uniforme des </a:t>
            </a:r>
            <a:r>
              <a:rPr lang="fr-FR" dirty="0" smtClean="0"/>
              <a:t>points (si=</a:t>
            </a:r>
            <a:r>
              <a:rPr lang="fr-FR" dirty="0" err="1" smtClean="0"/>
              <a:t>cte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7" name="ZoneTexte 4"/>
          <p:cNvSpPr txBox="1">
            <a:spLocks noChangeArrowheads="1"/>
          </p:cNvSpPr>
          <p:nvPr/>
        </p:nvSpPr>
        <p:spPr bwMode="auto">
          <a:xfrm>
            <a:off x="896937" y="2928960"/>
            <a:ext cx="4976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si.(</a:t>
            </a:r>
            <a:r>
              <a:rPr lang="fr-FR" altLang="fr-FR" sz="1800" dirty="0">
                <a:latin typeface="Symbol" pitchFamily="18" charset="2"/>
              </a:rPr>
              <a:t>x</a:t>
            </a:r>
            <a:r>
              <a:rPr lang="fr-FR" altLang="fr-FR" sz="1800" dirty="0">
                <a:latin typeface="Calibri" pitchFamily="34" charset="0"/>
              </a:rPr>
              <a:t>i .yi) + w.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</a:t>
            </a:r>
            <a:r>
              <a:rPr lang="fr-FR" altLang="fr-FR" sz="1800" dirty="0" err="1">
                <a:latin typeface="Calibri" pitchFamily="34" charset="0"/>
              </a:rPr>
              <a:t>si.yi</a:t>
            </a:r>
            <a:r>
              <a:rPr lang="fr-FR" altLang="fr-FR" sz="1800" dirty="0">
                <a:latin typeface="Calibri" pitchFamily="34" charset="0"/>
              </a:rPr>
              <a:t> + </a:t>
            </a:r>
            <a:r>
              <a:rPr lang="fr-FR" altLang="fr-FR" sz="1800" dirty="0">
                <a:latin typeface="Symbol" pitchFamily="18" charset="2"/>
              </a:rPr>
              <a:t>a</a:t>
            </a:r>
            <a:r>
              <a:rPr lang="fr-FR" altLang="fr-FR" sz="1800" dirty="0">
                <a:latin typeface="Calibri" pitchFamily="34" charset="0"/>
              </a:rPr>
              <a:t>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si.yi² - </a:t>
            </a:r>
            <a:r>
              <a:rPr lang="fr-FR" altLang="fr-FR" sz="1800" dirty="0">
                <a:latin typeface="Symbol" pitchFamily="18" charset="2"/>
              </a:rPr>
              <a:t>b</a:t>
            </a:r>
            <a:r>
              <a:rPr lang="fr-FR" altLang="fr-FR" sz="1800" dirty="0">
                <a:latin typeface="Calibri" pitchFamily="34" charset="0"/>
              </a:rPr>
              <a:t>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(</a:t>
            </a:r>
            <a:r>
              <a:rPr lang="fr-FR" altLang="fr-FR" sz="1800" dirty="0" err="1">
                <a:latin typeface="Calibri" pitchFamily="34" charset="0"/>
              </a:rPr>
              <a:t>si.xi.yi</a:t>
            </a:r>
            <a:r>
              <a:rPr lang="fr-FR" altLang="fr-FR" sz="1800" dirty="0">
                <a:latin typeface="Calibri" pitchFamily="34" charset="0"/>
              </a:rPr>
              <a:t>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si.(</a:t>
            </a:r>
            <a:r>
              <a:rPr lang="fr-FR" altLang="fr-FR" sz="1800" dirty="0">
                <a:latin typeface="Symbol" pitchFamily="18" charset="2"/>
              </a:rPr>
              <a:t>x</a:t>
            </a:r>
            <a:r>
              <a:rPr lang="fr-FR" altLang="fr-FR" sz="1800" dirty="0">
                <a:latin typeface="Calibri" pitchFamily="34" charset="0"/>
              </a:rPr>
              <a:t>i .xi) + w.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</a:t>
            </a:r>
            <a:r>
              <a:rPr lang="fr-FR" altLang="fr-FR" sz="1800" dirty="0" err="1">
                <a:latin typeface="Calibri" pitchFamily="34" charset="0"/>
              </a:rPr>
              <a:t>si.xi</a:t>
            </a:r>
            <a:r>
              <a:rPr lang="fr-FR" altLang="fr-FR" sz="1800" dirty="0">
                <a:latin typeface="Calibri" pitchFamily="34" charset="0"/>
              </a:rPr>
              <a:t> + </a:t>
            </a:r>
            <a:r>
              <a:rPr lang="fr-FR" altLang="fr-FR" sz="1800" dirty="0">
                <a:latin typeface="Symbol" pitchFamily="18" charset="2"/>
              </a:rPr>
              <a:t>a</a:t>
            </a:r>
            <a:r>
              <a:rPr lang="fr-FR" altLang="fr-FR" sz="1800" dirty="0">
                <a:latin typeface="Calibri" pitchFamily="34" charset="0"/>
              </a:rPr>
              <a:t>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(</a:t>
            </a:r>
            <a:r>
              <a:rPr lang="fr-FR" altLang="fr-FR" sz="1800" dirty="0" err="1">
                <a:latin typeface="Calibri" pitchFamily="34" charset="0"/>
              </a:rPr>
              <a:t>si.xi.yi</a:t>
            </a:r>
            <a:r>
              <a:rPr lang="fr-FR" altLang="fr-FR" sz="1800" dirty="0">
                <a:latin typeface="Calibri" pitchFamily="34" charset="0"/>
              </a:rPr>
              <a:t>) - </a:t>
            </a:r>
            <a:r>
              <a:rPr lang="fr-FR" altLang="fr-FR" sz="1800" dirty="0">
                <a:latin typeface="Symbol" pitchFamily="18" charset="2"/>
              </a:rPr>
              <a:t>b</a:t>
            </a:r>
            <a:r>
              <a:rPr lang="fr-FR" altLang="fr-FR" sz="1800" dirty="0">
                <a:latin typeface="Calibri" pitchFamily="34" charset="0"/>
              </a:rPr>
              <a:t>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si.xi²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si.(</a:t>
            </a:r>
            <a:r>
              <a:rPr lang="fr-FR" altLang="fr-FR" sz="1800" dirty="0">
                <a:latin typeface="Symbol" pitchFamily="18" charset="2"/>
              </a:rPr>
              <a:t>x</a:t>
            </a:r>
            <a:r>
              <a:rPr lang="fr-FR" altLang="fr-FR" sz="1800" dirty="0">
                <a:latin typeface="Calibri" pitchFamily="34" charset="0"/>
              </a:rPr>
              <a:t>i) + w. </a:t>
            </a:r>
            <a:r>
              <a:rPr lang="fr-FR" altLang="fr-FR" sz="1800" dirty="0">
                <a:latin typeface="Symbol" pitchFamily="18" charset="2"/>
              </a:rPr>
              <a:t>S </a:t>
            </a:r>
            <a:r>
              <a:rPr lang="fr-FR" altLang="fr-FR" sz="1800" dirty="0">
                <a:latin typeface="Calibri" pitchFamily="34" charset="0"/>
              </a:rPr>
              <a:t>si + </a:t>
            </a:r>
            <a:r>
              <a:rPr lang="fr-FR" altLang="fr-FR" sz="1800" dirty="0">
                <a:latin typeface="Symbol" pitchFamily="18" charset="2"/>
              </a:rPr>
              <a:t>a</a:t>
            </a:r>
            <a:r>
              <a:rPr lang="fr-FR" altLang="fr-FR" sz="1800" dirty="0">
                <a:latin typeface="Calibri" pitchFamily="34" charset="0"/>
              </a:rPr>
              <a:t>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</a:t>
            </a:r>
            <a:r>
              <a:rPr lang="fr-FR" altLang="fr-FR" sz="1800" dirty="0" err="1">
                <a:latin typeface="Calibri" pitchFamily="34" charset="0"/>
              </a:rPr>
              <a:t>si.yi</a:t>
            </a:r>
            <a:r>
              <a:rPr lang="fr-FR" altLang="fr-FR" sz="1800" dirty="0">
                <a:latin typeface="Calibri" pitchFamily="34" charset="0"/>
              </a:rPr>
              <a:t> - </a:t>
            </a:r>
            <a:r>
              <a:rPr lang="fr-FR" altLang="fr-FR" sz="1800" dirty="0">
                <a:latin typeface="Symbol" pitchFamily="18" charset="2"/>
              </a:rPr>
              <a:t>b</a:t>
            </a:r>
            <a:r>
              <a:rPr lang="fr-FR" altLang="fr-FR" sz="1800" dirty="0">
                <a:latin typeface="Calibri" pitchFamily="34" charset="0"/>
              </a:rPr>
              <a:t>. </a:t>
            </a:r>
            <a:r>
              <a:rPr lang="fr-FR" altLang="fr-FR" sz="1800" dirty="0">
                <a:latin typeface="Symbol" pitchFamily="18" charset="2"/>
              </a:rPr>
              <a:t>S</a:t>
            </a:r>
            <a:r>
              <a:rPr lang="fr-FR" altLang="fr-FR" sz="1800" dirty="0">
                <a:latin typeface="Calibri" pitchFamily="34" charset="0"/>
              </a:rPr>
              <a:t> </a:t>
            </a:r>
            <a:r>
              <a:rPr lang="fr-FR" altLang="fr-FR" sz="1800" dirty="0" err="1">
                <a:latin typeface="Calibri" pitchFamily="34" charset="0"/>
              </a:rPr>
              <a:t>si.xi</a:t>
            </a:r>
            <a:r>
              <a:rPr lang="fr-FR" altLang="fr-FR" sz="1800" dirty="0">
                <a:latin typeface="Calibri" pitchFamily="34" charset="0"/>
              </a:rPr>
              <a:t> = 0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83353" y="2493767"/>
            <a:ext cx="269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Moindres carrés pondérés 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1287597" y="3801768"/>
            <a:ext cx="102870" cy="188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398956" y="3843064"/>
            <a:ext cx="330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Aire de la facette autour du point</a:t>
            </a:r>
            <a:endParaRPr lang="fr-FR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550" y="2497730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325202" y="2978253"/>
            <a:ext cx="3101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Facettes sur la peau de la pièce, limitée par les plans médians des paires de points.</a:t>
            </a:r>
            <a:endParaRPr lang="fr-FR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7800" y="598029"/>
            <a:ext cx="3924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critère suppose une surface continue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4124076" y="528340"/>
                <a:ext cx="1265731" cy="412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fr-FR" b="0" i="1" smtClean="0">
                            <a:latin typeface="Cambria Math"/>
                          </a:rPr>
                          <m:t>𝑑𝑖</m:t>
                        </m:r>
                        <m:r>
                          <a:rPr lang="fr-FR" b="0" i="1" smtClean="0">
                            <a:latin typeface="Cambria Math"/>
                          </a:rPr>
                          <m:t>².</m:t>
                        </m:r>
                        <m:r>
                          <a:rPr lang="fr-FR" b="0" i="1" smtClean="0"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076" y="528340"/>
                <a:ext cx="1265731" cy="412164"/>
              </a:xfrm>
              <a:prstGeom prst="rect">
                <a:avLst/>
              </a:prstGeom>
              <a:blipFill rotWithShape="1">
                <a:blip r:embed="rId3"/>
                <a:stretch>
                  <a:fillRect l="-11111" t="-134328" r="-7246" b="-195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/>
          <p:cNvSpPr txBox="1"/>
          <p:nvPr/>
        </p:nvSpPr>
        <p:spPr>
          <a:xfrm>
            <a:off x="5557324" y="528340"/>
            <a:ext cx="31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(Les trous ne sont pas bouchés)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206413" y="1101794"/>
            <a:ext cx="53199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La mesure réelle impose inévitablement un nombre limité de points. La méthode considère que tous les points au voisinage d'un point palpé auront le même écart à la surface associée.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449125" y="897672"/>
            <a:ext cx="2355369" cy="209397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7721696" y="1886117"/>
            <a:ext cx="381002" cy="39124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6710517" y="12314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6782517" y="186728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7179129" y="98980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289600" y="15765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7876197" y="11954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8028597" y="13478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8180997" y="185011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502561" y="154054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8462756" y="248827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7832215" y="273774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7434846" y="241627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6914033" y="241627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6986033" y="2733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flipV="1">
            <a:off x="6986033" y="1358662"/>
            <a:ext cx="103732" cy="21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6854517" y="897672"/>
            <a:ext cx="240200" cy="473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6464589" y="1576547"/>
            <a:ext cx="521444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 flipV="1">
            <a:off x="6986033" y="1576547"/>
            <a:ext cx="265096" cy="505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7089765" y="1267427"/>
            <a:ext cx="429674" cy="9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endCxn id="36" idx="0"/>
          </p:cNvCxnSpPr>
          <p:nvPr/>
        </p:nvCxnSpPr>
        <p:spPr>
          <a:xfrm flipV="1">
            <a:off x="7519439" y="897672"/>
            <a:ext cx="107371" cy="36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7506846" y="1267428"/>
            <a:ext cx="222666" cy="334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7729512" y="909396"/>
            <a:ext cx="631616" cy="678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8239437" y="890099"/>
            <a:ext cx="320710" cy="712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7769963" y="1609204"/>
            <a:ext cx="469474" cy="11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 flipV="1">
            <a:off x="8239439" y="1601513"/>
            <a:ext cx="433499" cy="453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V="1">
            <a:off x="7681591" y="1717548"/>
            <a:ext cx="88372" cy="279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 flipV="1">
            <a:off x="7729512" y="1594229"/>
            <a:ext cx="48111" cy="13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7251129" y="1986001"/>
            <a:ext cx="434480" cy="95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flipH="1" flipV="1">
            <a:off x="7685609" y="1986001"/>
            <a:ext cx="36319" cy="47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flipV="1">
            <a:off x="6449125" y="2083390"/>
            <a:ext cx="799989" cy="193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flipV="1">
            <a:off x="7246440" y="2081738"/>
            <a:ext cx="0" cy="488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V="1">
            <a:off x="6464589" y="2569782"/>
            <a:ext cx="784527" cy="1679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 flipV="1">
            <a:off x="7246441" y="2569782"/>
            <a:ext cx="217182" cy="296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8097008" y="2347782"/>
            <a:ext cx="239977" cy="64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7457444" y="2866274"/>
            <a:ext cx="6179" cy="125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>
            <a:endCxn id="37" idx="4"/>
          </p:cNvCxnSpPr>
          <p:nvPr/>
        </p:nvCxnSpPr>
        <p:spPr>
          <a:xfrm flipV="1">
            <a:off x="7457444" y="2277359"/>
            <a:ext cx="454753" cy="588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8097008" y="2054830"/>
            <a:ext cx="575930" cy="29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 flipV="1">
            <a:off x="8679305" y="2052028"/>
            <a:ext cx="119437" cy="5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7897525" y="2277886"/>
            <a:ext cx="199483" cy="69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5623425" y="2262661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Aire si</a:t>
            </a:r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6162675" y="2083390"/>
            <a:ext cx="378608" cy="19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560444" y="5007283"/>
            <a:ext cx="2899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Diviser la face en N facettes d'aires identiques.</a:t>
            </a:r>
          </a:p>
          <a:p>
            <a:r>
              <a:rPr lang="fr-FR" dirty="0" smtClean="0"/>
              <a:t>Palper un point au centre de chaque facette.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0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0230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PLAN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8760" y="830282"/>
            <a:ext cx="372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de tolérance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partielles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Axes et surfaces médianes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Congés et chanfreins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922072" y="2387173"/>
            <a:ext cx="341630" cy="2514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9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3"/>
          <p:cNvSpPr>
            <a:spLocks noChangeArrowheads="1"/>
          </p:cNvSpPr>
          <p:nvPr/>
        </p:nvSpPr>
        <p:spPr bwMode="auto">
          <a:xfrm>
            <a:off x="357188" y="1892300"/>
            <a:ext cx="1771650" cy="641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3" name="Freeform 192"/>
          <p:cNvSpPr>
            <a:spLocks/>
          </p:cNvSpPr>
          <p:nvPr/>
        </p:nvSpPr>
        <p:spPr bwMode="auto">
          <a:xfrm>
            <a:off x="611188" y="1501775"/>
            <a:ext cx="128587" cy="385763"/>
          </a:xfrm>
          <a:custGeom>
            <a:avLst/>
            <a:gdLst>
              <a:gd name="T0" fmla="*/ 0 w 181"/>
              <a:gd name="T1" fmla="*/ 2147483647 h 229"/>
              <a:gd name="T2" fmla="*/ 0 w 181"/>
              <a:gd name="T3" fmla="*/ 0 h 229"/>
              <a:gd name="T4" fmla="*/ 2147483647 w 181"/>
              <a:gd name="T5" fmla="*/ 0 h 2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229">
                <a:moveTo>
                  <a:pt x="0" y="228"/>
                </a:moveTo>
                <a:lnTo>
                  <a:pt x="0" y="0"/>
                </a:lnTo>
                <a:lnTo>
                  <a:pt x="18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Line 199"/>
          <p:cNvSpPr>
            <a:spLocks noChangeShapeType="1"/>
          </p:cNvSpPr>
          <p:nvPr/>
        </p:nvSpPr>
        <p:spPr bwMode="auto">
          <a:xfrm>
            <a:off x="255588" y="2206625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e 12"/>
          <p:cNvGrpSpPr>
            <a:grpSpLocks/>
          </p:cNvGrpSpPr>
          <p:nvPr/>
        </p:nvGrpSpPr>
        <p:grpSpPr bwMode="auto">
          <a:xfrm>
            <a:off x="1787525" y="1389063"/>
            <a:ext cx="271463" cy="247650"/>
            <a:chOff x="5836075" y="21075"/>
            <a:chExt cx="271463" cy="247650"/>
          </a:xfrm>
        </p:grpSpPr>
        <p:sp>
          <p:nvSpPr>
            <p:cNvPr id="6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7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9" name="Rectangle 347"/>
          <p:cNvSpPr>
            <a:spLocks noChangeArrowheads="1"/>
          </p:cNvSpPr>
          <p:nvPr/>
        </p:nvSpPr>
        <p:spPr bwMode="auto">
          <a:xfrm>
            <a:off x="739775" y="1346200"/>
            <a:ext cx="1385888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0" name="Line 348"/>
          <p:cNvSpPr>
            <a:spLocks noChangeShapeType="1"/>
          </p:cNvSpPr>
          <p:nvPr/>
        </p:nvSpPr>
        <p:spPr bwMode="auto">
          <a:xfrm>
            <a:off x="1057275" y="1344613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Cylindre 252"/>
          <p:cNvSpPr>
            <a:spLocks noChangeArrowheads="1"/>
          </p:cNvSpPr>
          <p:nvPr/>
        </p:nvSpPr>
        <p:spPr bwMode="auto">
          <a:xfrm rot="5400000">
            <a:off x="1358066" y="4055301"/>
            <a:ext cx="721200" cy="477789"/>
          </a:xfrm>
          <a:prstGeom prst="can">
            <a:avLst>
              <a:gd name="adj" fmla="val 25000"/>
            </a:avLst>
          </a:prstGeom>
          <a:noFill/>
          <a:ln w="12700" algn="ctr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26" name="Cylindre 251"/>
          <p:cNvSpPr>
            <a:spLocks noChangeArrowheads="1"/>
          </p:cNvSpPr>
          <p:nvPr/>
        </p:nvSpPr>
        <p:spPr bwMode="auto">
          <a:xfrm rot="5400000">
            <a:off x="877935" y="4010226"/>
            <a:ext cx="721200" cy="477789"/>
          </a:xfrm>
          <a:prstGeom prst="can">
            <a:avLst>
              <a:gd name="adj" fmla="val 25000"/>
            </a:avLst>
          </a:prstGeom>
          <a:noFill/>
          <a:ln w="12700" algn="ctr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27" name="Cylindre 170"/>
          <p:cNvSpPr>
            <a:spLocks noChangeArrowheads="1"/>
          </p:cNvSpPr>
          <p:nvPr/>
        </p:nvSpPr>
        <p:spPr bwMode="auto">
          <a:xfrm rot="5400000">
            <a:off x="334568" y="4059058"/>
            <a:ext cx="721200" cy="477789"/>
          </a:xfrm>
          <a:prstGeom prst="can">
            <a:avLst>
              <a:gd name="adj" fmla="val 25000"/>
            </a:avLst>
          </a:prstGeom>
          <a:noFill/>
          <a:ln w="12700" algn="ctr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cxnSp>
        <p:nvCxnSpPr>
          <p:cNvPr id="104" name="Connecteur droit 9"/>
          <p:cNvCxnSpPr>
            <a:cxnSpLocks noChangeShapeType="1"/>
          </p:cNvCxnSpPr>
          <p:nvPr/>
        </p:nvCxnSpPr>
        <p:spPr bwMode="auto">
          <a:xfrm>
            <a:off x="343852" y="4295448"/>
            <a:ext cx="2229681" cy="0"/>
          </a:xfrm>
          <a:prstGeom prst="line">
            <a:avLst/>
          </a:prstGeom>
          <a:noFill/>
          <a:ln w="19050" algn="ctr">
            <a:solidFill>
              <a:srgbClr val="0070C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Connecteur droit avec flèche 11"/>
          <p:cNvCxnSpPr>
            <a:cxnSpLocks noChangeShapeType="1"/>
            <a:stCxn id="124" idx="2"/>
          </p:cNvCxnSpPr>
          <p:nvPr/>
        </p:nvCxnSpPr>
        <p:spPr bwMode="auto">
          <a:xfrm>
            <a:off x="340863" y="3677107"/>
            <a:ext cx="28606" cy="60707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Cylindre 253"/>
          <p:cNvSpPr>
            <a:spLocks noChangeArrowheads="1"/>
          </p:cNvSpPr>
          <p:nvPr/>
        </p:nvSpPr>
        <p:spPr bwMode="auto">
          <a:xfrm rot="5400000">
            <a:off x="1894407" y="4025251"/>
            <a:ext cx="721200" cy="477789"/>
          </a:xfrm>
          <a:prstGeom prst="can">
            <a:avLst>
              <a:gd name="adj" fmla="val 25000"/>
            </a:avLst>
          </a:prstGeom>
          <a:noFill/>
          <a:ln w="12700" algn="ctr">
            <a:solidFill>
              <a:srgbClr val="FF00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grpSp>
        <p:nvGrpSpPr>
          <p:cNvPr id="119" name="Groupe 118"/>
          <p:cNvGrpSpPr/>
          <p:nvPr/>
        </p:nvGrpSpPr>
        <p:grpSpPr>
          <a:xfrm flipV="1">
            <a:off x="675482" y="3531457"/>
            <a:ext cx="1654958" cy="789657"/>
            <a:chOff x="4819294" y="4118179"/>
            <a:chExt cx="2243494" cy="1240899"/>
          </a:xfrm>
        </p:grpSpPr>
        <p:cxnSp>
          <p:nvCxnSpPr>
            <p:cNvPr id="120" name="Connecteur droit avec flèche 269"/>
            <p:cNvCxnSpPr>
              <a:cxnSpLocks noChangeShapeType="1"/>
            </p:cNvCxnSpPr>
            <p:nvPr/>
          </p:nvCxnSpPr>
          <p:spPr bwMode="auto">
            <a:xfrm flipH="1" flipV="1">
              <a:off x="4819294" y="4118179"/>
              <a:ext cx="2233970" cy="124089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Connecteur droit avec flèche 272"/>
            <p:cNvCxnSpPr>
              <a:cxnSpLocks noChangeShapeType="1"/>
            </p:cNvCxnSpPr>
            <p:nvPr/>
          </p:nvCxnSpPr>
          <p:spPr bwMode="auto">
            <a:xfrm flipH="1" flipV="1">
              <a:off x="5518150" y="4254501"/>
              <a:ext cx="1544638" cy="110457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Connecteur droit avec flèche 275"/>
            <p:cNvCxnSpPr>
              <a:cxnSpLocks noChangeShapeType="1"/>
            </p:cNvCxnSpPr>
            <p:nvPr/>
          </p:nvCxnSpPr>
          <p:spPr bwMode="auto">
            <a:xfrm flipH="1" flipV="1">
              <a:off x="6245225" y="4211639"/>
              <a:ext cx="808038" cy="114743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Connecteur droit avec flèche 278"/>
            <p:cNvCxnSpPr>
              <a:cxnSpLocks noChangeShapeType="1"/>
            </p:cNvCxnSpPr>
            <p:nvPr/>
          </p:nvCxnSpPr>
          <p:spPr bwMode="auto">
            <a:xfrm flipH="1" flipV="1">
              <a:off x="6915150" y="4225925"/>
              <a:ext cx="147638" cy="1133153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ZoneTexte 123"/>
          <p:cNvSpPr txBox="1"/>
          <p:nvPr/>
        </p:nvSpPr>
        <p:spPr>
          <a:xfrm>
            <a:off x="225452" y="3385809"/>
            <a:ext cx="230821" cy="291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2237531" y="3240380"/>
            <a:ext cx="230821" cy="291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0" name="Groupe 199"/>
          <p:cNvGrpSpPr/>
          <p:nvPr/>
        </p:nvGrpSpPr>
        <p:grpSpPr>
          <a:xfrm>
            <a:off x="2851619" y="3280554"/>
            <a:ext cx="2198640" cy="1606378"/>
            <a:chOff x="3439791" y="3679445"/>
            <a:chExt cx="3080259" cy="1961762"/>
          </a:xfrm>
        </p:grpSpPr>
        <p:cxnSp>
          <p:nvCxnSpPr>
            <p:cNvPr id="128" name="Connecteur droit 27"/>
            <p:cNvCxnSpPr>
              <a:cxnSpLocks noChangeShapeType="1"/>
              <a:stCxn id="159" idx="0"/>
              <a:endCxn id="156" idx="0"/>
            </p:cNvCxnSpPr>
            <p:nvPr/>
          </p:nvCxnSpPr>
          <p:spPr bwMode="auto">
            <a:xfrm>
              <a:off x="5080568" y="4222893"/>
              <a:ext cx="705090" cy="67157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Connecteur droit 28"/>
            <p:cNvCxnSpPr>
              <a:cxnSpLocks noChangeShapeType="1"/>
              <a:stCxn id="159" idx="2"/>
              <a:endCxn id="155" idx="2"/>
            </p:cNvCxnSpPr>
            <p:nvPr/>
          </p:nvCxnSpPr>
          <p:spPr bwMode="auto">
            <a:xfrm flipV="1">
              <a:off x="5083057" y="5332340"/>
              <a:ext cx="711279" cy="111105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Connecteur droit 31"/>
            <p:cNvCxnSpPr>
              <a:cxnSpLocks noChangeShapeType="1"/>
            </p:cNvCxnSpPr>
            <p:nvPr/>
          </p:nvCxnSpPr>
          <p:spPr bwMode="auto">
            <a:xfrm>
              <a:off x="5080189" y="4848224"/>
              <a:ext cx="757049" cy="10064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Connecteur droit 39"/>
            <p:cNvCxnSpPr>
              <a:cxnSpLocks noChangeShapeType="1"/>
            </p:cNvCxnSpPr>
            <p:nvPr/>
          </p:nvCxnSpPr>
          <p:spPr bwMode="auto">
            <a:xfrm>
              <a:off x="3587770" y="4905920"/>
              <a:ext cx="2932280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Connecteur droit avec flèche 42"/>
            <p:cNvCxnSpPr>
              <a:cxnSpLocks noChangeShapeType="1"/>
            </p:cNvCxnSpPr>
            <p:nvPr/>
          </p:nvCxnSpPr>
          <p:spPr bwMode="auto">
            <a:xfrm>
              <a:off x="3599237" y="4256470"/>
              <a:ext cx="59496" cy="64944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Connecteur droit avec flèche 45"/>
            <p:cNvCxnSpPr>
              <a:cxnSpLocks noChangeShapeType="1"/>
            </p:cNvCxnSpPr>
            <p:nvPr/>
          </p:nvCxnSpPr>
          <p:spPr bwMode="auto">
            <a:xfrm flipH="1">
              <a:off x="5433114" y="4048776"/>
              <a:ext cx="247673" cy="800631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7" name="ZoneTexte 136"/>
            <p:cNvSpPr txBox="1"/>
            <p:nvPr/>
          </p:nvSpPr>
          <p:spPr>
            <a:xfrm>
              <a:off x="3439791" y="3840719"/>
              <a:ext cx="31290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5524332" y="36794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Ellipse 138"/>
            <p:cNvSpPr/>
            <p:nvPr/>
          </p:nvSpPr>
          <p:spPr>
            <a:xfrm>
              <a:off x="6226646" y="4438409"/>
              <a:ext cx="196769" cy="90321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0" name="Connecteur droit 139"/>
            <p:cNvCxnSpPr/>
            <p:nvPr/>
          </p:nvCxnSpPr>
          <p:spPr>
            <a:xfrm>
              <a:off x="3972149" y="4137502"/>
              <a:ext cx="2363002" cy="3033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flipV="1">
              <a:off x="3979887" y="5336555"/>
              <a:ext cx="2363002" cy="3033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e 141"/>
            <p:cNvGrpSpPr/>
            <p:nvPr/>
          </p:nvGrpSpPr>
          <p:grpSpPr>
            <a:xfrm>
              <a:off x="3845907" y="4137501"/>
              <a:ext cx="268044" cy="1503706"/>
              <a:chOff x="1769268" y="1689576"/>
              <a:chExt cx="268044" cy="1503706"/>
            </a:xfrm>
          </p:grpSpPr>
          <p:sp>
            <p:nvSpPr>
              <p:cNvPr id="143" name="Arc 142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4" name="Arc 143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5" name="Groupe 144"/>
            <p:cNvGrpSpPr/>
            <p:nvPr/>
          </p:nvGrpSpPr>
          <p:grpSpPr>
            <a:xfrm>
              <a:off x="5721531" y="4344965"/>
              <a:ext cx="186150" cy="1008000"/>
              <a:chOff x="1769268" y="1689576"/>
              <a:chExt cx="268044" cy="1503706"/>
            </a:xfrm>
          </p:grpSpPr>
          <p:sp>
            <p:nvSpPr>
              <p:cNvPr id="146" name="Arc 145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7" name="Arc 146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48" name="Groupe 147"/>
            <p:cNvGrpSpPr/>
            <p:nvPr/>
          </p:nvGrpSpPr>
          <p:grpSpPr>
            <a:xfrm>
              <a:off x="4980432" y="4312410"/>
              <a:ext cx="216000" cy="1221810"/>
              <a:chOff x="1769268" y="1689576"/>
              <a:chExt cx="268044" cy="1503706"/>
            </a:xfrm>
          </p:grpSpPr>
          <p:sp>
            <p:nvSpPr>
              <p:cNvPr id="149" name="Arc 148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0" name="Arc 149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1" name="Groupe 150"/>
            <p:cNvGrpSpPr/>
            <p:nvPr/>
          </p:nvGrpSpPr>
          <p:grpSpPr>
            <a:xfrm>
              <a:off x="4427308" y="4163008"/>
              <a:ext cx="216000" cy="1368000"/>
              <a:chOff x="1769268" y="1689576"/>
              <a:chExt cx="268044" cy="1503706"/>
            </a:xfrm>
          </p:grpSpPr>
          <p:sp>
            <p:nvSpPr>
              <p:cNvPr id="152" name="Arc 151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3" name="Arc 152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4" name="Groupe 153"/>
            <p:cNvGrpSpPr/>
            <p:nvPr/>
          </p:nvGrpSpPr>
          <p:grpSpPr>
            <a:xfrm>
              <a:off x="5697985" y="4289131"/>
              <a:ext cx="186150" cy="1044282"/>
              <a:chOff x="1769268" y="1689576"/>
              <a:chExt cx="268044" cy="1503706"/>
            </a:xfrm>
          </p:grpSpPr>
          <p:sp>
            <p:nvSpPr>
              <p:cNvPr id="155" name="Arc 154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6" name="Arc 155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7" name="Groupe 156"/>
            <p:cNvGrpSpPr/>
            <p:nvPr/>
          </p:nvGrpSpPr>
          <p:grpSpPr>
            <a:xfrm>
              <a:off x="4978837" y="4221818"/>
              <a:ext cx="216000" cy="1221810"/>
              <a:chOff x="1769268" y="1689576"/>
              <a:chExt cx="268044" cy="1503706"/>
            </a:xfrm>
          </p:grpSpPr>
          <p:sp>
            <p:nvSpPr>
              <p:cNvPr id="158" name="Arc 157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9" name="Arc 158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0" name="Ellipse 159"/>
            <p:cNvSpPr/>
            <p:nvPr/>
          </p:nvSpPr>
          <p:spPr>
            <a:xfrm>
              <a:off x="6226645" y="4401464"/>
              <a:ext cx="196769" cy="9032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1" name="Connecteur droit 27"/>
            <p:cNvCxnSpPr>
              <a:cxnSpLocks noChangeShapeType="1"/>
              <a:stCxn id="146" idx="0"/>
              <a:endCxn id="160" idx="0"/>
            </p:cNvCxnSpPr>
            <p:nvPr/>
          </p:nvCxnSpPr>
          <p:spPr bwMode="auto">
            <a:xfrm>
              <a:off x="5820008" y="4344965"/>
              <a:ext cx="505022" cy="56499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Connecteur droit 27"/>
            <p:cNvCxnSpPr>
              <a:cxnSpLocks noChangeShapeType="1"/>
              <a:stCxn id="147" idx="2"/>
              <a:endCxn id="160" idx="4"/>
            </p:cNvCxnSpPr>
            <p:nvPr/>
          </p:nvCxnSpPr>
          <p:spPr bwMode="auto">
            <a:xfrm flipV="1">
              <a:off x="5811257" y="5304677"/>
              <a:ext cx="513773" cy="4815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Connecteur droit 31"/>
            <p:cNvCxnSpPr>
              <a:cxnSpLocks noChangeShapeType="1"/>
            </p:cNvCxnSpPr>
            <p:nvPr/>
          </p:nvCxnSpPr>
          <p:spPr bwMode="auto">
            <a:xfrm>
              <a:off x="5816977" y="4882609"/>
              <a:ext cx="508052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7" name="Groupe 166"/>
            <p:cNvGrpSpPr/>
            <p:nvPr/>
          </p:nvGrpSpPr>
          <p:grpSpPr>
            <a:xfrm>
              <a:off x="4432504" y="4237108"/>
              <a:ext cx="216000" cy="1368000"/>
              <a:chOff x="1769268" y="1689576"/>
              <a:chExt cx="268044" cy="1503706"/>
            </a:xfrm>
          </p:grpSpPr>
          <p:sp>
            <p:nvSpPr>
              <p:cNvPr id="168" name="Arc 167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9" name="Arc 168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0" name="Groupe 169"/>
            <p:cNvGrpSpPr/>
            <p:nvPr/>
          </p:nvGrpSpPr>
          <p:grpSpPr>
            <a:xfrm>
              <a:off x="3844839" y="4092585"/>
              <a:ext cx="268044" cy="1503706"/>
              <a:chOff x="1769268" y="1689576"/>
              <a:chExt cx="268044" cy="1503706"/>
            </a:xfrm>
          </p:grpSpPr>
          <p:sp>
            <p:nvSpPr>
              <p:cNvPr id="171" name="Arc 170"/>
              <p:cNvSpPr/>
              <p:nvPr/>
            </p:nvSpPr>
            <p:spPr>
              <a:xfrm>
                <a:off x="1784827" y="1689576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2" name="Arc 171"/>
              <p:cNvSpPr/>
              <p:nvPr/>
            </p:nvSpPr>
            <p:spPr>
              <a:xfrm flipH="1">
                <a:off x="1769268" y="1690899"/>
                <a:ext cx="252485" cy="1502383"/>
              </a:xfrm>
              <a:prstGeom prst="arc">
                <a:avLst>
                  <a:gd name="adj1" fmla="val 16200000"/>
                  <a:gd name="adj2" fmla="val 5414020"/>
                </a:avLst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73" name="Connecteur droit 27"/>
            <p:cNvCxnSpPr>
              <a:cxnSpLocks noChangeShapeType="1"/>
              <a:stCxn id="169" idx="0"/>
              <a:endCxn id="149" idx="0"/>
            </p:cNvCxnSpPr>
            <p:nvPr/>
          </p:nvCxnSpPr>
          <p:spPr bwMode="auto">
            <a:xfrm>
              <a:off x="4534235" y="4238312"/>
              <a:ext cx="560466" cy="74098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Connecteur droit 27"/>
            <p:cNvCxnSpPr>
              <a:cxnSpLocks noChangeShapeType="1"/>
              <a:endCxn id="152" idx="0"/>
            </p:cNvCxnSpPr>
            <p:nvPr/>
          </p:nvCxnSpPr>
          <p:spPr bwMode="auto">
            <a:xfrm>
              <a:off x="3971081" y="4092396"/>
              <a:ext cx="570496" cy="70612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Connecteur droit 31"/>
            <p:cNvCxnSpPr>
              <a:cxnSpLocks noChangeShapeType="1"/>
            </p:cNvCxnSpPr>
            <p:nvPr/>
          </p:nvCxnSpPr>
          <p:spPr bwMode="auto">
            <a:xfrm>
              <a:off x="4506427" y="4929990"/>
              <a:ext cx="576630" cy="4757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Connecteur droit 31"/>
            <p:cNvCxnSpPr>
              <a:cxnSpLocks noChangeShapeType="1"/>
            </p:cNvCxnSpPr>
            <p:nvPr/>
          </p:nvCxnSpPr>
          <p:spPr bwMode="auto">
            <a:xfrm>
              <a:off x="3927664" y="4865903"/>
              <a:ext cx="613913" cy="8527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Connecteur droit 28"/>
            <p:cNvCxnSpPr>
              <a:cxnSpLocks noChangeShapeType="1"/>
              <a:stCxn id="169" idx="2"/>
            </p:cNvCxnSpPr>
            <p:nvPr/>
          </p:nvCxnSpPr>
          <p:spPr bwMode="auto">
            <a:xfrm flipV="1">
              <a:off x="4537021" y="5533146"/>
              <a:ext cx="546036" cy="71706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Connecteur droit 28"/>
            <p:cNvCxnSpPr>
              <a:cxnSpLocks noChangeShapeType="1"/>
            </p:cNvCxnSpPr>
            <p:nvPr/>
          </p:nvCxnSpPr>
          <p:spPr bwMode="auto">
            <a:xfrm flipV="1">
              <a:off x="3989648" y="5529804"/>
              <a:ext cx="547373" cy="62766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Connecteur droit avec flèche 45"/>
            <p:cNvCxnSpPr>
              <a:cxnSpLocks noChangeShapeType="1"/>
            </p:cNvCxnSpPr>
            <p:nvPr/>
          </p:nvCxnSpPr>
          <p:spPr bwMode="auto">
            <a:xfrm>
              <a:off x="5680785" y="4048776"/>
              <a:ext cx="346014" cy="830959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Connecteur droit avec flèche 45"/>
            <p:cNvCxnSpPr>
              <a:cxnSpLocks noChangeShapeType="1"/>
            </p:cNvCxnSpPr>
            <p:nvPr/>
          </p:nvCxnSpPr>
          <p:spPr bwMode="auto">
            <a:xfrm flipH="1">
              <a:off x="4760787" y="4137501"/>
              <a:ext cx="871289" cy="810796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7" name="Connecteur droit avec flèche 45"/>
            <p:cNvCxnSpPr>
              <a:cxnSpLocks noChangeShapeType="1"/>
            </p:cNvCxnSpPr>
            <p:nvPr/>
          </p:nvCxnSpPr>
          <p:spPr bwMode="auto">
            <a:xfrm flipH="1">
              <a:off x="4250341" y="4048776"/>
              <a:ext cx="1447645" cy="81712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9" name="Line 199"/>
          <p:cNvSpPr>
            <a:spLocks noChangeShapeType="1"/>
          </p:cNvSpPr>
          <p:nvPr/>
        </p:nvSpPr>
        <p:spPr bwMode="auto">
          <a:xfrm>
            <a:off x="2965429" y="2190155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0" name="Forme libre 189"/>
          <p:cNvSpPr/>
          <p:nvPr/>
        </p:nvSpPr>
        <p:spPr>
          <a:xfrm>
            <a:off x="3074966" y="1462086"/>
            <a:ext cx="1771650" cy="733425"/>
          </a:xfrm>
          <a:custGeom>
            <a:avLst/>
            <a:gdLst>
              <a:gd name="connsiteX0" fmla="*/ 0 w 1771650"/>
              <a:gd name="connsiteY0" fmla="*/ 714375 h 733425"/>
              <a:gd name="connsiteX1" fmla="*/ 0 w 1771650"/>
              <a:gd name="connsiteY1" fmla="*/ 0 h 733425"/>
              <a:gd name="connsiteX2" fmla="*/ 1771650 w 1771650"/>
              <a:gd name="connsiteY2" fmla="*/ 409575 h 733425"/>
              <a:gd name="connsiteX3" fmla="*/ 1771650 w 177165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650" h="733425">
                <a:moveTo>
                  <a:pt x="0" y="714375"/>
                </a:moveTo>
                <a:lnTo>
                  <a:pt x="0" y="0"/>
                </a:lnTo>
                <a:lnTo>
                  <a:pt x="1771650" y="409575"/>
                </a:lnTo>
                <a:lnTo>
                  <a:pt x="1771650" y="7334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Forme libre 190"/>
          <p:cNvSpPr/>
          <p:nvPr/>
        </p:nvSpPr>
        <p:spPr>
          <a:xfrm flipV="1">
            <a:off x="3074966" y="2166937"/>
            <a:ext cx="1771650" cy="733425"/>
          </a:xfrm>
          <a:custGeom>
            <a:avLst/>
            <a:gdLst>
              <a:gd name="connsiteX0" fmla="*/ 0 w 1771650"/>
              <a:gd name="connsiteY0" fmla="*/ 714375 h 733425"/>
              <a:gd name="connsiteX1" fmla="*/ 0 w 1771650"/>
              <a:gd name="connsiteY1" fmla="*/ 0 h 733425"/>
              <a:gd name="connsiteX2" fmla="*/ 1771650 w 1771650"/>
              <a:gd name="connsiteY2" fmla="*/ 409575 h 733425"/>
              <a:gd name="connsiteX3" fmla="*/ 1771650 w 1771650"/>
              <a:gd name="connsiteY3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650" h="733425">
                <a:moveTo>
                  <a:pt x="0" y="714375"/>
                </a:moveTo>
                <a:lnTo>
                  <a:pt x="0" y="0"/>
                </a:lnTo>
                <a:lnTo>
                  <a:pt x="1771650" y="409575"/>
                </a:lnTo>
                <a:lnTo>
                  <a:pt x="1771650" y="7334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Freeform 192"/>
          <p:cNvSpPr>
            <a:spLocks/>
          </p:cNvSpPr>
          <p:nvPr/>
        </p:nvSpPr>
        <p:spPr bwMode="auto">
          <a:xfrm>
            <a:off x="3386116" y="1154826"/>
            <a:ext cx="128587" cy="385763"/>
          </a:xfrm>
          <a:custGeom>
            <a:avLst/>
            <a:gdLst>
              <a:gd name="T0" fmla="*/ 0 w 181"/>
              <a:gd name="T1" fmla="*/ 2147483647 h 229"/>
              <a:gd name="T2" fmla="*/ 0 w 181"/>
              <a:gd name="T3" fmla="*/ 0 h 229"/>
              <a:gd name="T4" fmla="*/ 2147483647 w 181"/>
              <a:gd name="T5" fmla="*/ 0 h 2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229">
                <a:moveTo>
                  <a:pt x="0" y="228"/>
                </a:moveTo>
                <a:lnTo>
                  <a:pt x="0" y="0"/>
                </a:lnTo>
                <a:lnTo>
                  <a:pt x="18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3" name="Groupe 12"/>
          <p:cNvGrpSpPr>
            <a:grpSpLocks/>
          </p:cNvGrpSpPr>
          <p:nvPr/>
        </p:nvGrpSpPr>
        <p:grpSpPr bwMode="auto">
          <a:xfrm>
            <a:off x="4562453" y="1042114"/>
            <a:ext cx="271463" cy="247650"/>
            <a:chOff x="5836075" y="21075"/>
            <a:chExt cx="271463" cy="247650"/>
          </a:xfrm>
        </p:grpSpPr>
        <p:sp>
          <p:nvSpPr>
            <p:cNvPr id="194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195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196" name="Rectangle 347"/>
          <p:cNvSpPr>
            <a:spLocks noChangeArrowheads="1"/>
          </p:cNvSpPr>
          <p:nvPr/>
        </p:nvSpPr>
        <p:spPr bwMode="auto">
          <a:xfrm>
            <a:off x="3514703" y="999251"/>
            <a:ext cx="1385888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97" name="Line 348"/>
          <p:cNvSpPr>
            <a:spLocks noChangeShapeType="1"/>
          </p:cNvSpPr>
          <p:nvPr/>
        </p:nvSpPr>
        <p:spPr bwMode="auto">
          <a:xfrm>
            <a:off x="3832203" y="997664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8" name="Rectangle 59"/>
          <p:cNvSpPr>
            <a:spLocks noChangeArrowheads="1"/>
          </p:cNvSpPr>
          <p:nvPr/>
        </p:nvSpPr>
        <p:spPr bwMode="auto">
          <a:xfrm>
            <a:off x="152400" y="79375"/>
            <a:ext cx="6023124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" charset="0"/>
              </a:rPr>
              <a:t>AXE D'UNE SURFACE </a:t>
            </a:r>
            <a:r>
              <a:rPr lang="fr-FR" altLang="fr-FR" sz="2400" b="1" dirty="0" smtClean="0">
                <a:latin typeface="Arial" charset="0"/>
              </a:rPr>
              <a:t>DE REVOLUTION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201" name="Forme libre 200"/>
          <p:cNvSpPr/>
          <p:nvPr/>
        </p:nvSpPr>
        <p:spPr>
          <a:xfrm>
            <a:off x="6106886" y="1415143"/>
            <a:ext cx="1709057" cy="522514"/>
          </a:xfrm>
          <a:custGeom>
            <a:avLst/>
            <a:gdLst>
              <a:gd name="connsiteX0" fmla="*/ 0 w 1709057"/>
              <a:gd name="connsiteY0" fmla="*/ 0 h 522514"/>
              <a:gd name="connsiteX1" fmla="*/ 587828 w 1709057"/>
              <a:gd name="connsiteY1" fmla="*/ 413657 h 522514"/>
              <a:gd name="connsiteX2" fmla="*/ 1709057 w 1709057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057" h="522514">
                <a:moveTo>
                  <a:pt x="0" y="0"/>
                </a:moveTo>
                <a:cubicBezTo>
                  <a:pt x="151492" y="163285"/>
                  <a:pt x="302985" y="326571"/>
                  <a:pt x="587828" y="413657"/>
                </a:cubicBezTo>
                <a:cubicBezTo>
                  <a:pt x="872671" y="500743"/>
                  <a:pt x="1290864" y="511628"/>
                  <a:pt x="1709057" y="5225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Forme libre 201"/>
          <p:cNvSpPr/>
          <p:nvPr/>
        </p:nvSpPr>
        <p:spPr>
          <a:xfrm flipV="1">
            <a:off x="6106885" y="2522764"/>
            <a:ext cx="1709057" cy="522514"/>
          </a:xfrm>
          <a:custGeom>
            <a:avLst/>
            <a:gdLst>
              <a:gd name="connsiteX0" fmla="*/ 0 w 1709057"/>
              <a:gd name="connsiteY0" fmla="*/ 0 h 522514"/>
              <a:gd name="connsiteX1" fmla="*/ 587828 w 1709057"/>
              <a:gd name="connsiteY1" fmla="*/ 413657 h 522514"/>
              <a:gd name="connsiteX2" fmla="*/ 1709057 w 1709057"/>
              <a:gd name="connsiteY2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9057" h="522514">
                <a:moveTo>
                  <a:pt x="0" y="0"/>
                </a:moveTo>
                <a:cubicBezTo>
                  <a:pt x="151492" y="163285"/>
                  <a:pt x="302985" y="326571"/>
                  <a:pt x="587828" y="413657"/>
                </a:cubicBezTo>
                <a:cubicBezTo>
                  <a:pt x="872671" y="500743"/>
                  <a:pt x="1290864" y="511628"/>
                  <a:pt x="1709057" y="5225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4" name="Connecteur droit 203"/>
          <p:cNvCxnSpPr>
            <a:stCxn id="201" idx="0"/>
          </p:cNvCxnSpPr>
          <p:nvPr/>
        </p:nvCxnSpPr>
        <p:spPr>
          <a:xfrm flipH="1">
            <a:off x="6106885" y="1415143"/>
            <a:ext cx="1" cy="163013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Line 199"/>
          <p:cNvSpPr>
            <a:spLocks noChangeShapeType="1"/>
          </p:cNvSpPr>
          <p:nvPr/>
        </p:nvSpPr>
        <p:spPr bwMode="auto">
          <a:xfrm>
            <a:off x="5977164" y="2230210"/>
            <a:ext cx="1968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06" name="Connecteur droit 205"/>
          <p:cNvCxnSpPr/>
          <p:nvPr/>
        </p:nvCxnSpPr>
        <p:spPr>
          <a:xfrm>
            <a:off x="7815943" y="1929216"/>
            <a:ext cx="0" cy="5935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cteur droit 27"/>
          <p:cNvCxnSpPr>
            <a:cxnSpLocks noChangeShapeType="1"/>
            <a:stCxn id="256" idx="0"/>
            <a:endCxn id="258" idx="0"/>
          </p:cNvCxnSpPr>
          <p:nvPr/>
        </p:nvCxnSpPr>
        <p:spPr bwMode="auto">
          <a:xfrm>
            <a:off x="6926106" y="3659274"/>
            <a:ext cx="503281" cy="12294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Connecteur droit 28"/>
          <p:cNvCxnSpPr>
            <a:cxnSpLocks noChangeShapeType="1"/>
            <a:stCxn id="256" idx="2"/>
            <a:endCxn id="257" idx="2"/>
          </p:cNvCxnSpPr>
          <p:nvPr/>
        </p:nvCxnSpPr>
        <p:spPr bwMode="auto">
          <a:xfrm flipV="1">
            <a:off x="6928353" y="4668293"/>
            <a:ext cx="506939" cy="9310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Connecteur droit 31"/>
          <p:cNvCxnSpPr>
            <a:cxnSpLocks noChangeShapeType="1"/>
          </p:cNvCxnSpPr>
          <p:nvPr/>
        </p:nvCxnSpPr>
        <p:spPr bwMode="auto">
          <a:xfrm>
            <a:off x="6913537" y="4259285"/>
            <a:ext cx="540370" cy="8241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Connecteur droit 39"/>
          <p:cNvCxnSpPr>
            <a:cxnSpLocks noChangeShapeType="1"/>
          </p:cNvCxnSpPr>
          <p:nvPr/>
        </p:nvCxnSpPr>
        <p:spPr bwMode="auto">
          <a:xfrm flipV="1">
            <a:off x="5786846" y="4202146"/>
            <a:ext cx="2166739" cy="4259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Connecteur droit avec flèche 42"/>
          <p:cNvCxnSpPr>
            <a:cxnSpLocks noChangeShapeType="1"/>
          </p:cNvCxnSpPr>
          <p:nvPr/>
        </p:nvCxnSpPr>
        <p:spPr bwMode="auto">
          <a:xfrm>
            <a:off x="5760172" y="3633026"/>
            <a:ext cx="116713" cy="5810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" name="Connecteur droit avec flèche 45"/>
          <p:cNvCxnSpPr>
            <a:cxnSpLocks noChangeShapeType="1"/>
          </p:cNvCxnSpPr>
          <p:nvPr/>
        </p:nvCxnSpPr>
        <p:spPr bwMode="auto">
          <a:xfrm flipH="1">
            <a:off x="7183722" y="3500279"/>
            <a:ext cx="170810" cy="77360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ZoneTexte 215"/>
          <p:cNvSpPr txBox="1"/>
          <p:nvPr/>
        </p:nvSpPr>
        <p:spPr>
          <a:xfrm>
            <a:off x="5637223" y="3312373"/>
            <a:ext cx="223347" cy="30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7242857" y="3197854"/>
            <a:ext cx="223347" cy="302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Ellipse 217"/>
          <p:cNvSpPr/>
          <p:nvPr/>
        </p:nvSpPr>
        <p:spPr>
          <a:xfrm>
            <a:off x="7744158" y="3819327"/>
            <a:ext cx="140451" cy="7395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1" name="Groupe 220"/>
          <p:cNvGrpSpPr/>
          <p:nvPr/>
        </p:nvGrpSpPr>
        <p:grpSpPr>
          <a:xfrm>
            <a:off x="5979503" y="3188183"/>
            <a:ext cx="234738" cy="1775703"/>
            <a:chOff x="1769268" y="1689576"/>
            <a:chExt cx="268044" cy="1503706"/>
          </a:xfrm>
        </p:grpSpPr>
        <p:sp>
          <p:nvSpPr>
            <p:cNvPr id="265" name="Arc 264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Arc 265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2" name="Groupe 221"/>
          <p:cNvGrpSpPr/>
          <p:nvPr/>
        </p:nvGrpSpPr>
        <p:grpSpPr>
          <a:xfrm>
            <a:off x="7383615" y="3677503"/>
            <a:ext cx="132871" cy="890703"/>
            <a:chOff x="1769268" y="1689576"/>
            <a:chExt cx="268044" cy="1503706"/>
          </a:xfrm>
        </p:grpSpPr>
        <p:sp>
          <p:nvSpPr>
            <p:cNvPr id="263" name="Arc 262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4" name="Arc 263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3" name="Groupe 222"/>
          <p:cNvGrpSpPr/>
          <p:nvPr/>
        </p:nvGrpSpPr>
        <p:grpSpPr>
          <a:xfrm>
            <a:off x="6854630" y="3582980"/>
            <a:ext cx="154177" cy="1096528"/>
            <a:chOff x="1769268" y="1689576"/>
            <a:chExt cx="268044" cy="1503706"/>
          </a:xfrm>
        </p:grpSpPr>
        <p:sp>
          <p:nvSpPr>
            <p:cNvPr id="261" name="Arc 260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2" name="Arc 261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4" name="Groupe 223"/>
          <p:cNvGrpSpPr/>
          <p:nvPr/>
        </p:nvGrpSpPr>
        <p:grpSpPr>
          <a:xfrm>
            <a:off x="6459819" y="3436563"/>
            <a:ext cx="154177" cy="1366586"/>
            <a:chOff x="1769268" y="1689576"/>
            <a:chExt cx="268044" cy="1503706"/>
          </a:xfrm>
        </p:grpSpPr>
        <p:sp>
          <p:nvSpPr>
            <p:cNvPr id="259" name="Arc 258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0" name="Arc 259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5" name="Groupe 224"/>
          <p:cNvGrpSpPr/>
          <p:nvPr/>
        </p:nvGrpSpPr>
        <p:grpSpPr>
          <a:xfrm>
            <a:off x="7366808" y="3781438"/>
            <a:ext cx="132871" cy="887821"/>
            <a:chOff x="1769268" y="1689576"/>
            <a:chExt cx="268044" cy="1503706"/>
          </a:xfrm>
        </p:grpSpPr>
        <p:sp>
          <p:nvSpPr>
            <p:cNvPr id="257" name="Arc 256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8" name="Arc 257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6" name="Groupe 225"/>
          <p:cNvGrpSpPr/>
          <p:nvPr/>
        </p:nvGrpSpPr>
        <p:grpSpPr>
          <a:xfrm>
            <a:off x="6853492" y="3658303"/>
            <a:ext cx="154177" cy="1103356"/>
            <a:chOff x="1769268" y="1689576"/>
            <a:chExt cx="268044" cy="1503706"/>
          </a:xfrm>
        </p:grpSpPr>
        <p:sp>
          <p:nvSpPr>
            <p:cNvPr id="255" name="Arc 254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6" name="Arc 255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7" name="Ellipse 226"/>
          <p:cNvSpPr/>
          <p:nvPr/>
        </p:nvSpPr>
        <p:spPr>
          <a:xfrm>
            <a:off x="7744157" y="3782219"/>
            <a:ext cx="121567" cy="74327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8" name="Connecteur droit 27"/>
          <p:cNvCxnSpPr>
            <a:cxnSpLocks noChangeShapeType="1"/>
            <a:stCxn id="263" idx="0"/>
            <a:endCxn id="227" idx="0"/>
          </p:cNvCxnSpPr>
          <p:nvPr/>
        </p:nvCxnSpPr>
        <p:spPr bwMode="auto">
          <a:xfrm>
            <a:off x="7453907" y="3677503"/>
            <a:ext cx="351034" cy="104716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Connecteur droit 27"/>
          <p:cNvCxnSpPr>
            <a:cxnSpLocks noChangeShapeType="1"/>
            <a:stCxn id="264" idx="2"/>
            <a:endCxn id="227" idx="4"/>
          </p:cNvCxnSpPr>
          <p:nvPr/>
        </p:nvCxnSpPr>
        <p:spPr bwMode="auto">
          <a:xfrm flipV="1">
            <a:off x="7448008" y="4525498"/>
            <a:ext cx="356933" cy="42521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Connecteur droit 31"/>
          <p:cNvCxnSpPr>
            <a:cxnSpLocks noChangeShapeType="1"/>
          </p:cNvCxnSpPr>
          <p:nvPr/>
        </p:nvCxnSpPr>
        <p:spPr bwMode="auto">
          <a:xfrm>
            <a:off x="7451743" y="4183058"/>
            <a:ext cx="362639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2" name="Groupe 231"/>
          <p:cNvGrpSpPr/>
          <p:nvPr/>
        </p:nvGrpSpPr>
        <p:grpSpPr>
          <a:xfrm>
            <a:off x="6463528" y="3412613"/>
            <a:ext cx="154177" cy="1362060"/>
            <a:chOff x="1769268" y="1689576"/>
            <a:chExt cx="268044" cy="1503706"/>
          </a:xfrm>
        </p:grpSpPr>
        <p:sp>
          <p:nvSpPr>
            <p:cNvPr id="251" name="Arc 250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2" name="Arc 251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3" name="Groupe 232"/>
          <p:cNvGrpSpPr/>
          <p:nvPr/>
        </p:nvGrpSpPr>
        <p:grpSpPr>
          <a:xfrm>
            <a:off x="5957169" y="3238204"/>
            <a:ext cx="278981" cy="1795417"/>
            <a:chOff x="1769268" y="1689576"/>
            <a:chExt cx="268044" cy="1503706"/>
          </a:xfrm>
        </p:grpSpPr>
        <p:sp>
          <p:nvSpPr>
            <p:cNvPr id="249" name="Arc 248"/>
            <p:cNvSpPr/>
            <p:nvPr/>
          </p:nvSpPr>
          <p:spPr>
            <a:xfrm>
              <a:off x="1784827" y="1689576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0" name="Arc 249"/>
            <p:cNvSpPr/>
            <p:nvPr/>
          </p:nvSpPr>
          <p:spPr>
            <a:xfrm flipH="1">
              <a:off x="1769268" y="1690899"/>
              <a:ext cx="252485" cy="1502383"/>
            </a:xfrm>
            <a:prstGeom prst="arc">
              <a:avLst>
                <a:gd name="adj1" fmla="val 16200000"/>
                <a:gd name="adj2" fmla="val 541402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34" name="Connecteur droit 27"/>
          <p:cNvCxnSpPr>
            <a:cxnSpLocks noChangeShapeType="1"/>
            <a:stCxn id="252" idx="0"/>
            <a:endCxn id="261" idx="0"/>
          </p:cNvCxnSpPr>
          <p:nvPr/>
        </p:nvCxnSpPr>
        <p:spPr bwMode="auto">
          <a:xfrm>
            <a:off x="6536142" y="3413811"/>
            <a:ext cx="400051" cy="169169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Connecteur droit 27"/>
          <p:cNvCxnSpPr>
            <a:cxnSpLocks noChangeShapeType="1"/>
            <a:stCxn id="265" idx="0"/>
            <a:endCxn id="259" idx="0"/>
          </p:cNvCxnSpPr>
          <p:nvPr/>
        </p:nvCxnSpPr>
        <p:spPr bwMode="auto">
          <a:xfrm>
            <a:off x="6103685" y="3188183"/>
            <a:ext cx="437697" cy="24838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Connecteur droit 31"/>
          <p:cNvCxnSpPr>
            <a:cxnSpLocks noChangeShapeType="1"/>
          </p:cNvCxnSpPr>
          <p:nvPr/>
        </p:nvCxnSpPr>
        <p:spPr bwMode="auto">
          <a:xfrm>
            <a:off x="6516293" y="4221856"/>
            <a:ext cx="411589" cy="3895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Connecteur droit 31"/>
          <p:cNvCxnSpPr>
            <a:cxnSpLocks noChangeShapeType="1"/>
          </p:cNvCxnSpPr>
          <p:nvPr/>
        </p:nvCxnSpPr>
        <p:spPr bwMode="auto">
          <a:xfrm>
            <a:off x="6103181" y="4169379"/>
            <a:ext cx="438201" cy="6982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Connecteur droit 28"/>
          <p:cNvCxnSpPr>
            <a:cxnSpLocks noChangeShapeType="1"/>
            <a:stCxn id="252" idx="2"/>
            <a:endCxn id="262" idx="2"/>
          </p:cNvCxnSpPr>
          <p:nvPr/>
        </p:nvCxnSpPr>
        <p:spPr bwMode="auto">
          <a:xfrm flipV="1">
            <a:off x="6538915" y="4679249"/>
            <a:ext cx="390562" cy="9492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Connecteur droit 28"/>
          <p:cNvCxnSpPr>
            <a:cxnSpLocks noChangeShapeType="1"/>
            <a:endCxn id="260" idx="2"/>
          </p:cNvCxnSpPr>
          <p:nvPr/>
        </p:nvCxnSpPr>
        <p:spPr bwMode="auto">
          <a:xfrm flipV="1">
            <a:off x="6090059" y="4802648"/>
            <a:ext cx="445156" cy="16123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Connecteur droit avec flèche 45"/>
          <p:cNvCxnSpPr>
            <a:cxnSpLocks noChangeShapeType="1"/>
          </p:cNvCxnSpPr>
          <p:nvPr/>
        </p:nvCxnSpPr>
        <p:spPr bwMode="auto">
          <a:xfrm>
            <a:off x="7354531" y="3500279"/>
            <a:ext cx="271943" cy="70186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Connecteur droit avec flèche 45"/>
          <p:cNvCxnSpPr>
            <a:cxnSpLocks noChangeShapeType="1"/>
          </p:cNvCxnSpPr>
          <p:nvPr/>
        </p:nvCxnSpPr>
        <p:spPr bwMode="auto">
          <a:xfrm flipH="1">
            <a:off x="6711695" y="3500279"/>
            <a:ext cx="642836" cy="73829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Connecteur droit avec flèche 45"/>
          <p:cNvCxnSpPr>
            <a:cxnSpLocks noChangeShapeType="1"/>
          </p:cNvCxnSpPr>
          <p:nvPr/>
        </p:nvCxnSpPr>
        <p:spPr bwMode="auto">
          <a:xfrm flipH="1">
            <a:off x="6312637" y="3500279"/>
            <a:ext cx="1054172" cy="67608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3" name="Forme libre 272"/>
          <p:cNvSpPr/>
          <p:nvPr/>
        </p:nvSpPr>
        <p:spPr>
          <a:xfrm>
            <a:off x="6110151" y="3242854"/>
            <a:ext cx="1688375" cy="571500"/>
          </a:xfrm>
          <a:custGeom>
            <a:avLst/>
            <a:gdLst>
              <a:gd name="connsiteX0" fmla="*/ 0 w 1688375"/>
              <a:gd name="connsiteY0" fmla="*/ 0 h 571500"/>
              <a:gd name="connsiteX1" fmla="*/ 757646 w 1688375"/>
              <a:gd name="connsiteY1" fmla="*/ 372292 h 571500"/>
              <a:gd name="connsiteX2" fmla="*/ 1688375 w 1688375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375" h="571500">
                <a:moveTo>
                  <a:pt x="0" y="0"/>
                </a:moveTo>
                <a:cubicBezTo>
                  <a:pt x="238125" y="138521"/>
                  <a:pt x="476250" y="277042"/>
                  <a:pt x="757646" y="372292"/>
                </a:cubicBezTo>
                <a:cubicBezTo>
                  <a:pt x="1039042" y="467542"/>
                  <a:pt x="1363708" y="519521"/>
                  <a:pt x="1688375" y="5715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4" name="Forme libre 273"/>
          <p:cNvSpPr/>
          <p:nvPr/>
        </p:nvSpPr>
        <p:spPr>
          <a:xfrm flipV="1">
            <a:off x="6116565" y="4567479"/>
            <a:ext cx="1688375" cy="466141"/>
          </a:xfrm>
          <a:custGeom>
            <a:avLst/>
            <a:gdLst>
              <a:gd name="connsiteX0" fmla="*/ 0 w 1688375"/>
              <a:gd name="connsiteY0" fmla="*/ 0 h 571500"/>
              <a:gd name="connsiteX1" fmla="*/ 757646 w 1688375"/>
              <a:gd name="connsiteY1" fmla="*/ 372292 h 571500"/>
              <a:gd name="connsiteX2" fmla="*/ 1688375 w 1688375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375" h="571500">
                <a:moveTo>
                  <a:pt x="0" y="0"/>
                </a:moveTo>
                <a:cubicBezTo>
                  <a:pt x="238125" y="138521"/>
                  <a:pt x="476250" y="277042"/>
                  <a:pt x="757646" y="372292"/>
                </a:cubicBezTo>
                <a:cubicBezTo>
                  <a:pt x="1039042" y="467542"/>
                  <a:pt x="1363708" y="519521"/>
                  <a:pt x="1688375" y="57150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4" name="Groupe 12"/>
          <p:cNvGrpSpPr>
            <a:grpSpLocks/>
          </p:cNvGrpSpPr>
          <p:nvPr/>
        </p:nvGrpSpPr>
        <p:grpSpPr bwMode="auto">
          <a:xfrm>
            <a:off x="7854485" y="1281113"/>
            <a:ext cx="271463" cy="247650"/>
            <a:chOff x="5836075" y="21075"/>
            <a:chExt cx="271463" cy="247650"/>
          </a:xfrm>
        </p:grpSpPr>
        <p:sp>
          <p:nvSpPr>
            <p:cNvPr id="285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286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287" name="Rectangle 347"/>
          <p:cNvSpPr>
            <a:spLocks noChangeArrowheads="1"/>
          </p:cNvSpPr>
          <p:nvPr/>
        </p:nvSpPr>
        <p:spPr bwMode="auto">
          <a:xfrm>
            <a:off x="6806735" y="1238250"/>
            <a:ext cx="1385888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288" name="Line 348"/>
          <p:cNvSpPr>
            <a:spLocks noChangeShapeType="1"/>
          </p:cNvSpPr>
          <p:nvPr/>
        </p:nvSpPr>
        <p:spPr bwMode="auto">
          <a:xfrm>
            <a:off x="7124235" y="1236663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90" name="Connecteur droit avec flèche 289"/>
          <p:cNvCxnSpPr/>
          <p:nvPr/>
        </p:nvCxnSpPr>
        <p:spPr>
          <a:xfrm flipH="1">
            <a:off x="6450737" y="1415143"/>
            <a:ext cx="158019" cy="279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/>
          <p:cNvCxnSpPr/>
          <p:nvPr/>
        </p:nvCxnSpPr>
        <p:spPr>
          <a:xfrm>
            <a:off x="6605047" y="1415143"/>
            <a:ext cx="213297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31"/>
          <p:cNvCxnSpPr>
            <a:cxnSpLocks noChangeShapeType="1"/>
          </p:cNvCxnSpPr>
          <p:nvPr/>
        </p:nvCxnSpPr>
        <p:spPr bwMode="auto">
          <a:xfrm>
            <a:off x="554906" y="4328619"/>
            <a:ext cx="328179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Connecteur droit 31"/>
          <p:cNvCxnSpPr>
            <a:cxnSpLocks noChangeShapeType="1"/>
          </p:cNvCxnSpPr>
          <p:nvPr/>
        </p:nvCxnSpPr>
        <p:spPr bwMode="auto">
          <a:xfrm>
            <a:off x="1069281" y="4242840"/>
            <a:ext cx="363438" cy="314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Connecteur droit 31"/>
          <p:cNvCxnSpPr>
            <a:cxnSpLocks noChangeShapeType="1"/>
          </p:cNvCxnSpPr>
          <p:nvPr/>
        </p:nvCxnSpPr>
        <p:spPr bwMode="auto">
          <a:xfrm>
            <a:off x="1549412" y="4265478"/>
            <a:ext cx="373844" cy="6281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9" name="Connecteur droit 31"/>
          <p:cNvCxnSpPr>
            <a:cxnSpLocks noChangeShapeType="1"/>
          </p:cNvCxnSpPr>
          <p:nvPr/>
        </p:nvCxnSpPr>
        <p:spPr bwMode="auto">
          <a:xfrm>
            <a:off x="2085549" y="4270740"/>
            <a:ext cx="373844" cy="6281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269501" y="5289536"/>
            <a:ext cx="861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Etape 1 : la surface nominale est associée à l'ensemble de la surface réelle avec 6 </a:t>
            </a:r>
            <a:r>
              <a:rPr lang="fr-FR" dirty="0" err="1" smtClean="0"/>
              <a:t>ddl</a:t>
            </a:r>
            <a:r>
              <a:rPr lang="fr-FR" dirty="0" smtClean="0"/>
              <a:t> </a:t>
            </a:r>
          </a:p>
          <a:p>
            <a:r>
              <a:rPr lang="fr-FR" dirty="0" smtClean="0"/>
              <a:t>=&gt; axe nominal</a:t>
            </a:r>
          </a:p>
          <a:p>
            <a:r>
              <a:rPr lang="fr-FR" dirty="0" smtClean="0"/>
              <a:t>Etape 2 : la surface nominale est associée aux points du tronçon en laissant uniquement la mobilité dans le plan perpendiculaire à l'axe nominal.</a:t>
            </a:r>
            <a:endParaRPr lang="fr-FR" dirty="0"/>
          </a:p>
        </p:txBody>
      </p:sp>
      <p:pic>
        <p:nvPicPr>
          <p:cNvPr id="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1" y="836320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7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92"/>
          <p:cNvSpPr>
            <a:spLocks/>
          </p:cNvSpPr>
          <p:nvPr/>
        </p:nvSpPr>
        <p:spPr bwMode="auto">
          <a:xfrm>
            <a:off x="1162686" y="2132471"/>
            <a:ext cx="206375" cy="555625"/>
          </a:xfrm>
          <a:custGeom>
            <a:avLst/>
            <a:gdLst>
              <a:gd name="T0" fmla="*/ 0 w 181"/>
              <a:gd name="T1" fmla="*/ 2147483647 h 229"/>
              <a:gd name="T2" fmla="*/ 0 w 181"/>
              <a:gd name="T3" fmla="*/ 0 h 229"/>
              <a:gd name="T4" fmla="*/ 2147483647 w 181"/>
              <a:gd name="T5" fmla="*/ 0 h 2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1" h="229">
                <a:moveTo>
                  <a:pt x="0" y="228"/>
                </a:moveTo>
                <a:lnTo>
                  <a:pt x="0" y="0"/>
                </a:lnTo>
                <a:lnTo>
                  <a:pt x="18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" name="Groupe 12"/>
          <p:cNvGrpSpPr>
            <a:grpSpLocks/>
          </p:cNvGrpSpPr>
          <p:nvPr/>
        </p:nvGrpSpPr>
        <p:grpSpPr bwMode="auto">
          <a:xfrm>
            <a:off x="2435861" y="2010233"/>
            <a:ext cx="269875" cy="247650"/>
            <a:chOff x="5836075" y="21075"/>
            <a:chExt cx="271463" cy="247650"/>
          </a:xfrm>
        </p:grpSpPr>
        <p:sp>
          <p:nvSpPr>
            <p:cNvPr id="10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11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12" name="Rectangle 346"/>
          <p:cNvSpPr>
            <a:spLocks noChangeArrowheads="1"/>
          </p:cNvSpPr>
          <p:nvPr/>
        </p:nvSpPr>
        <p:spPr bwMode="auto">
          <a:xfrm>
            <a:off x="1677036" y="1948321"/>
            <a:ext cx="8255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Symbol" pitchFamily="18" charset="2"/>
              </a:rPr>
              <a:t>Æ</a:t>
            </a:r>
            <a:r>
              <a:rPr lang="fr-FR" altLang="fr-FR" sz="1800">
                <a:latin typeface="Arial" charset="0"/>
              </a:rPr>
              <a:t>0,05</a:t>
            </a:r>
          </a:p>
        </p:txBody>
      </p:sp>
      <p:sp>
        <p:nvSpPr>
          <p:cNvPr id="13" name="Rectangle 347"/>
          <p:cNvSpPr>
            <a:spLocks noChangeArrowheads="1"/>
          </p:cNvSpPr>
          <p:nvPr/>
        </p:nvSpPr>
        <p:spPr bwMode="auto">
          <a:xfrm>
            <a:off x="1388111" y="1967371"/>
            <a:ext cx="1384300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4" name="Line 348"/>
          <p:cNvSpPr>
            <a:spLocks noChangeShapeType="1"/>
          </p:cNvSpPr>
          <p:nvPr/>
        </p:nvSpPr>
        <p:spPr bwMode="auto">
          <a:xfrm>
            <a:off x="1705611" y="1965783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Arc 437"/>
          <p:cNvSpPr>
            <a:spLocks/>
          </p:cNvSpPr>
          <p:nvPr/>
        </p:nvSpPr>
        <p:spPr bwMode="auto">
          <a:xfrm>
            <a:off x="1438911" y="2075321"/>
            <a:ext cx="228600" cy="115887"/>
          </a:xfrm>
          <a:custGeom>
            <a:avLst/>
            <a:gdLst>
              <a:gd name="T0" fmla="*/ 0 w 43148"/>
              <a:gd name="T1" fmla="*/ 2147483647 h 21600"/>
              <a:gd name="T2" fmla="*/ 2147483647 w 43148"/>
              <a:gd name="T3" fmla="*/ 2147483647 h 21600"/>
              <a:gd name="T4" fmla="*/ 2147483647 w 4314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48" h="21600" fill="none" extrusionOk="0">
                <a:moveTo>
                  <a:pt x="0" y="20124"/>
                </a:moveTo>
                <a:cubicBezTo>
                  <a:pt x="776" y="8794"/>
                  <a:pt x="10193" y="-1"/>
                  <a:pt x="21550" y="0"/>
                </a:cubicBezTo>
                <a:cubicBezTo>
                  <a:pt x="33362" y="0"/>
                  <a:pt x="42983" y="9488"/>
                  <a:pt x="43147" y="21300"/>
                </a:cubicBezTo>
              </a:path>
              <a:path w="43148" h="21600" stroke="0" extrusionOk="0">
                <a:moveTo>
                  <a:pt x="0" y="20124"/>
                </a:moveTo>
                <a:cubicBezTo>
                  <a:pt x="776" y="8794"/>
                  <a:pt x="10193" y="-1"/>
                  <a:pt x="21550" y="0"/>
                </a:cubicBezTo>
                <a:cubicBezTo>
                  <a:pt x="33362" y="0"/>
                  <a:pt x="42983" y="9488"/>
                  <a:pt x="43147" y="21300"/>
                </a:cubicBezTo>
                <a:lnTo>
                  <a:pt x="21550" y="21600"/>
                </a:lnTo>
                <a:lnTo>
                  <a:pt x="0" y="2012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" name="Forme libre 2"/>
          <p:cNvSpPr>
            <a:spLocks/>
          </p:cNvSpPr>
          <p:nvPr/>
        </p:nvSpPr>
        <p:spPr bwMode="auto">
          <a:xfrm>
            <a:off x="6189368" y="2132471"/>
            <a:ext cx="387350" cy="1284288"/>
          </a:xfrm>
          <a:custGeom>
            <a:avLst/>
            <a:gdLst>
              <a:gd name="T0" fmla="*/ 19608 w 387100"/>
              <a:gd name="T1" fmla="*/ 652603 h 1284839"/>
              <a:gd name="T2" fmla="*/ 31886 w 387100"/>
              <a:gd name="T3" fmla="*/ 1256498 h 1284839"/>
              <a:gd name="T4" fmla="*/ 400316 w 387100"/>
              <a:gd name="T5" fmla="*/ 443561 h 1284839"/>
              <a:gd name="T6" fmla="*/ 388035 w 387100"/>
              <a:gd name="T7" fmla="*/ 0 h 1284839"/>
              <a:gd name="T8" fmla="*/ 0 w 387100"/>
              <a:gd name="T9" fmla="*/ 679036 h 12848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7100" h="1284839">
                <a:moveTo>
                  <a:pt x="18965" y="667322"/>
                </a:moveTo>
                <a:lnTo>
                  <a:pt x="30840" y="1284839"/>
                </a:lnTo>
                <a:lnTo>
                  <a:pt x="387100" y="453566"/>
                </a:lnTo>
                <a:lnTo>
                  <a:pt x="375225" y="0"/>
                </a:lnTo>
                <a:lnTo>
                  <a:pt x="0" y="694351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Forme libre 9"/>
          <p:cNvSpPr>
            <a:spLocks/>
          </p:cNvSpPr>
          <p:nvPr/>
        </p:nvSpPr>
        <p:spPr bwMode="auto">
          <a:xfrm>
            <a:off x="5870280" y="2384883"/>
            <a:ext cx="546100" cy="173037"/>
          </a:xfrm>
          <a:custGeom>
            <a:avLst/>
            <a:gdLst>
              <a:gd name="T0" fmla="*/ 0 w 523051"/>
              <a:gd name="T1" fmla="*/ 0 h 172815"/>
              <a:gd name="T2" fmla="*/ 3222863 w 523051"/>
              <a:gd name="T3" fmla="*/ 94836 h 172815"/>
              <a:gd name="T4" fmla="*/ 5146505 w 523051"/>
              <a:gd name="T5" fmla="*/ 184746 h 1728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051" h="172815">
                <a:moveTo>
                  <a:pt x="0" y="0"/>
                </a:moveTo>
                <a:cubicBezTo>
                  <a:pt x="118280" y="29002"/>
                  <a:pt x="240371" y="59909"/>
                  <a:pt x="327546" y="88711"/>
                </a:cubicBezTo>
                <a:cubicBezTo>
                  <a:pt x="414721" y="117513"/>
                  <a:pt x="459361" y="140401"/>
                  <a:pt x="523051" y="172815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Forme libre 61"/>
          <p:cNvSpPr>
            <a:spLocks/>
          </p:cNvSpPr>
          <p:nvPr/>
        </p:nvSpPr>
        <p:spPr bwMode="auto">
          <a:xfrm>
            <a:off x="5776618" y="2877008"/>
            <a:ext cx="519112" cy="136525"/>
          </a:xfrm>
          <a:custGeom>
            <a:avLst/>
            <a:gdLst>
              <a:gd name="T0" fmla="*/ 0 w 518615"/>
              <a:gd name="T1" fmla="*/ 0 h 136477"/>
              <a:gd name="T2" fmla="*/ 315585 w 518615"/>
              <a:gd name="T3" fmla="*/ 41702 h 136477"/>
              <a:gd name="T4" fmla="*/ 545098 w 518615"/>
              <a:gd name="T5" fmla="*/ 138995 h 1364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18615" h="136477">
                <a:moveTo>
                  <a:pt x="0" y="0"/>
                </a:moveTo>
                <a:cubicBezTo>
                  <a:pt x="145575" y="8531"/>
                  <a:pt x="213814" y="18197"/>
                  <a:pt x="300250" y="40943"/>
                </a:cubicBezTo>
                <a:cubicBezTo>
                  <a:pt x="386686" y="63689"/>
                  <a:pt x="454925" y="104063"/>
                  <a:pt x="518615" y="136477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Ellipse 10"/>
          <p:cNvSpPr>
            <a:spLocks noChangeArrowheads="1"/>
          </p:cNvSpPr>
          <p:nvPr/>
        </p:nvSpPr>
        <p:spPr bwMode="auto">
          <a:xfrm rot="559268">
            <a:off x="5784555" y="2378533"/>
            <a:ext cx="69850" cy="4953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20" name="Ellipse 64"/>
          <p:cNvSpPr>
            <a:spLocks noChangeArrowheads="1"/>
          </p:cNvSpPr>
          <p:nvPr/>
        </p:nvSpPr>
        <p:spPr bwMode="auto">
          <a:xfrm rot="1127069">
            <a:off x="6316368" y="2554745"/>
            <a:ext cx="74612" cy="46672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cxnSp>
        <p:nvCxnSpPr>
          <p:cNvPr id="21" name="Connecteur droit 65"/>
          <p:cNvCxnSpPr>
            <a:cxnSpLocks noChangeShapeType="1"/>
          </p:cNvCxnSpPr>
          <p:nvPr/>
        </p:nvCxnSpPr>
        <p:spPr bwMode="auto">
          <a:xfrm>
            <a:off x="6138568" y="2624595"/>
            <a:ext cx="0" cy="13493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12"/>
          <p:cNvCxnSpPr>
            <a:cxnSpLocks noChangeShapeType="1"/>
          </p:cNvCxnSpPr>
          <p:nvPr/>
        </p:nvCxnSpPr>
        <p:spPr bwMode="auto">
          <a:xfrm flipV="1">
            <a:off x="6111580" y="2297571"/>
            <a:ext cx="184150" cy="492124"/>
          </a:xfrm>
          <a:prstGeom prst="straightConnector1">
            <a:avLst/>
          </a:prstGeom>
          <a:noFill/>
          <a:ln w="12700" algn="ctr">
            <a:solidFill>
              <a:srgbClr val="0070C0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avec flèche 11"/>
          <p:cNvCxnSpPr>
            <a:cxnSpLocks noChangeShapeType="1"/>
          </p:cNvCxnSpPr>
          <p:nvPr/>
        </p:nvCxnSpPr>
        <p:spPr bwMode="auto">
          <a:xfrm>
            <a:off x="5240816" y="2049358"/>
            <a:ext cx="166446" cy="6323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5045280" y="166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11"/>
          <p:cNvCxnSpPr>
            <a:cxnSpLocks noChangeShapeType="1"/>
          </p:cNvCxnSpPr>
          <p:nvPr/>
        </p:nvCxnSpPr>
        <p:spPr bwMode="auto">
          <a:xfrm flipH="1">
            <a:off x="6007839" y="1934034"/>
            <a:ext cx="4763" cy="73342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5834749" y="1599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641005" y="2497595"/>
            <a:ext cx="1861531" cy="1030289"/>
            <a:chOff x="961045" y="1862931"/>
            <a:chExt cx="1861531" cy="1030289"/>
          </a:xfrm>
        </p:grpSpPr>
        <p:sp>
          <p:nvSpPr>
            <p:cNvPr id="41" name="Oval 66"/>
            <p:cNvSpPr>
              <a:spLocks noChangeArrowheads="1"/>
            </p:cNvSpPr>
            <p:nvPr/>
          </p:nvSpPr>
          <p:spPr bwMode="auto">
            <a:xfrm>
              <a:off x="961045" y="1862931"/>
              <a:ext cx="408152" cy="9191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  <p:sp>
          <p:nvSpPr>
            <p:cNvPr id="42" name="Oval 67"/>
            <p:cNvSpPr>
              <a:spLocks noChangeArrowheads="1"/>
            </p:cNvSpPr>
            <p:nvPr/>
          </p:nvSpPr>
          <p:spPr bwMode="auto">
            <a:xfrm rot="2249077">
              <a:off x="2540254" y="2399507"/>
              <a:ext cx="258531" cy="4937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  <p:sp>
          <p:nvSpPr>
            <p:cNvPr id="43" name="Freeform 68"/>
            <p:cNvSpPr>
              <a:spLocks/>
            </p:cNvSpPr>
            <p:nvPr/>
          </p:nvSpPr>
          <p:spPr bwMode="auto">
            <a:xfrm>
              <a:off x="1168270" y="1864504"/>
              <a:ext cx="1654306" cy="593739"/>
            </a:xfrm>
            <a:custGeom>
              <a:avLst/>
              <a:gdLst>
                <a:gd name="T0" fmla="*/ 0 w 1037"/>
                <a:gd name="T1" fmla="*/ 4 h 264"/>
                <a:gd name="T2" fmla="*/ 437 w 1037"/>
                <a:gd name="T3" fmla="*/ 19 h 264"/>
                <a:gd name="T4" fmla="*/ 785 w 1037"/>
                <a:gd name="T5" fmla="*/ 116 h 264"/>
                <a:gd name="T6" fmla="*/ 1037 w 1037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58"/>
                <a:gd name="connsiteY0" fmla="*/ 1 h 14167"/>
                <a:gd name="connsiteX1" fmla="*/ 4272 w 10058"/>
                <a:gd name="connsiteY1" fmla="*/ 4887 h 14167"/>
                <a:gd name="connsiteX2" fmla="*/ 7628 w 10058"/>
                <a:gd name="connsiteY2" fmla="*/ 8561 h 14167"/>
                <a:gd name="connsiteX3" fmla="*/ 10058 w 10058"/>
                <a:gd name="connsiteY3" fmla="*/ 14167 h 1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" h="14167">
                  <a:moveTo>
                    <a:pt x="0" y="1"/>
                  </a:moveTo>
                  <a:cubicBezTo>
                    <a:pt x="1475" y="-75"/>
                    <a:pt x="3001" y="3460"/>
                    <a:pt x="4272" y="4887"/>
                  </a:cubicBezTo>
                  <a:cubicBezTo>
                    <a:pt x="5543" y="6314"/>
                    <a:pt x="6664" y="7008"/>
                    <a:pt x="7628" y="8561"/>
                  </a:cubicBezTo>
                  <a:cubicBezTo>
                    <a:pt x="8592" y="10114"/>
                    <a:pt x="9325" y="12122"/>
                    <a:pt x="10058" y="1416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Freeform 69"/>
            <p:cNvSpPr>
              <a:spLocks/>
            </p:cNvSpPr>
            <p:nvPr/>
          </p:nvSpPr>
          <p:spPr bwMode="auto">
            <a:xfrm>
              <a:off x="1179453" y="2563822"/>
              <a:ext cx="1360800" cy="294472"/>
            </a:xfrm>
            <a:custGeom>
              <a:avLst/>
              <a:gdLst>
                <a:gd name="T0" fmla="*/ 0 w 852"/>
                <a:gd name="T1" fmla="*/ 11 h 182"/>
                <a:gd name="T2" fmla="*/ 319 w 852"/>
                <a:gd name="T3" fmla="*/ 4 h 182"/>
                <a:gd name="T4" fmla="*/ 622 w 852"/>
                <a:gd name="T5" fmla="*/ 33 h 182"/>
                <a:gd name="T6" fmla="*/ 852 w 852"/>
                <a:gd name="T7" fmla="*/ 182 h 182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70"/>
                <a:gd name="connsiteY0" fmla="*/ 8049 h 10192"/>
                <a:gd name="connsiteX1" fmla="*/ 3814 w 10070"/>
                <a:gd name="connsiteY1" fmla="*/ 412 h 10192"/>
                <a:gd name="connsiteX2" fmla="*/ 7370 w 10070"/>
                <a:gd name="connsiteY2" fmla="*/ 2005 h 10192"/>
                <a:gd name="connsiteX3" fmla="*/ 10070 w 10070"/>
                <a:gd name="connsiteY3" fmla="*/ 10192 h 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0" h="10192">
                  <a:moveTo>
                    <a:pt x="0" y="8049"/>
                  </a:moveTo>
                  <a:cubicBezTo>
                    <a:pt x="1256" y="7720"/>
                    <a:pt x="2586" y="1419"/>
                    <a:pt x="3814" y="412"/>
                  </a:cubicBezTo>
                  <a:cubicBezTo>
                    <a:pt x="5042" y="-595"/>
                    <a:pt x="6326" y="357"/>
                    <a:pt x="7370" y="2005"/>
                  </a:cubicBezTo>
                  <a:cubicBezTo>
                    <a:pt x="8415" y="3654"/>
                    <a:pt x="9237" y="6895"/>
                    <a:pt x="10070" y="1019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Freeform 70"/>
            <p:cNvSpPr>
              <a:spLocks/>
            </p:cNvSpPr>
            <p:nvPr/>
          </p:nvSpPr>
          <p:spPr bwMode="auto">
            <a:xfrm>
              <a:off x="1177810" y="2301082"/>
              <a:ext cx="1514708" cy="357188"/>
            </a:xfrm>
            <a:custGeom>
              <a:avLst/>
              <a:gdLst>
                <a:gd name="T0" fmla="*/ 0 w 955"/>
                <a:gd name="T1" fmla="*/ 10 h 225"/>
                <a:gd name="T2" fmla="*/ 370 w 955"/>
                <a:gd name="T3" fmla="*/ 10 h 225"/>
                <a:gd name="T4" fmla="*/ 666 w 955"/>
                <a:gd name="T5" fmla="*/ 69 h 225"/>
                <a:gd name="T6" fmla="*/ 822 w 955"/>
                <a:gd name="T7" fmla="*/ 136 h 225"/>
                <a:gd name="T8" fmla="*/ 955 w 955"/>
                <a:gd name="T9" fmla="*/ 225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5" h="225">
                  <a:moveTo>
                    <a:pt x="0" y="10"/>
                  </a:moveTo>
                  <a:cubicBezTo>
                    <a:pt x="129" y="5"/>
                    <a:pt x="259" y="0"/>
                    <a:pt x="370" y="10"/>
                  </a:cubicBezTo>
                  <a:cubicBezTo>
                    <a:pt x="481" y="20"/>
                    <a:pt x="591" y="48"/>
                    <a:pt x="666" y="69"/>
                  </a:cubicBezTo>
                  <a:cubicBezTo>
                    <a:pt x="741" y="90"/>
                    <a:pt x="774" y="110"/>
                    <a:pt x="822" y="136"/>
                  </a:cubicBezTo>
                  <a:cubicBezTo>
                    <a:pt x="870" y="162"/>
                    <a:pt x="934" y="212"/>
                    <a:pt x="955" y="2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4495743" y="3485174"/>
            <a:ext cx="284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: axe nominal de la surface</a:t>
            </a:r>
          </a:p>
          <a:p>
            <a:r>
              <a:rPr lang="fr-FR" dirty="0" smtClean="0"/>
              <a:t>2 : axe du tronçon</a:t>
            </a:r>
            <a:endParaRPr lang="fr-FR" dirty="0"/>
          </a:p>
        </p:txBody>
      </p:sp>
      <p:cxnSp>
        <p:nvCxnSpPr>
          <p:cNvPr id="57" name="Connecteur droit 56"/>
          <p:cNvCxnSpPr/>
          <p:nvPr/>
        </p:nvCxnSpPr>
        <p:spPr>
          <a:xfrm>
            <a:off x="5894056" y="2075321"/>
            <a:ext cx="25378" cy="95408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5732215" y="2297571"/>
            <a:ext cx="25378" cy="95408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5732216" y="2075321"/>
            <a:ext cx="161840" cy="23971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5757595" y="3029409"/>
            <a:ext cx="161840" cy="239712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/>
          <p:cNvGrpSpPr/>
          <p:nvPr/>
        </p:nvGrpSpPr>
        <p:grpSpPr>
          <a:xfrm>
            <a:off x="4907749" y="2231158"/>
            <a:ext cx="1861531" cy="1030289"/>
            <a:chOff x="961045" y="1862931"/>
            <a:chExt cx="1861531" cy="1030289"/>
          </a:xfrm>
        </p:grpSpPr>
        <p:sp>
          <p:nvSpPr>
            <p:cNvPr id="47" name="Oval 66"/>
            <p:cNvSpPr>
              <a:spLocks noChangeArrowheads="1"/>
            </p:cNvSpPr>
            <p:nvPr/>
          </p:nvSpPr>
          <p:spPr bwMode="auto">
            <a:xfrm>
              <a:off x="961045" y="1862931"/>
              <a:ext cx="408152" cy="91916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  <p:sp>
          <p:nvSpPr>
            <p:cNvPr id="48" name="Oval 67"/>
            <p:cNvSpPr>
              <a:spLocks noChangeArrowheads="1"/>
            </p:cNvSpPr>
            <p:nvPr/>
          </p:nvSpPr>
          <p:spPr bwMode="auto">
            <a:xfrm rot="2249077">
              <a:off x="2540254" y="2399507"/>
              <a:ext cx="258531" cy="4937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>
              <a:off x="1168270" y="1864504"/>
              <a:ext cx="1654306" cy="593739"/>
            </a:xfrm>
            <a:custGeom>
              <a:avLst/>
              <a:gdLst>
                <a:gd name="T0" fmla="*/ 0 w 1037"/>
                <a:gd name="T1" fmla="*/ 4 h 264"/>
                <a:gd name="T2" fmla="*/ 437 w 1037"/>
                <a:gd name="T3" fmla="*/ 19 h 264"/>
                <a:gd name="T4" fmla="*/ 785 w 1037"/>
                <a:gd name="T5" fmla="*/ 116 h 264"/>
                <a:gd name="T6" fmla="*/ 1037 w 1037"/>
                <a:gd name="T7" fmla="*/ 264 h 2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58"/>
                <a:gd name="connsiteY0" fmla="*/ 1 h 14167"/>
                <a:gd name="connsiteX1" fmla="*/ 4272 w 10058"/>
                <a:gd name="connsiteY1" fmla="*/ 4887 h 14167"/>
                <a:gd name="connsiteX2" fmla="*/ 7628 w 10058"/>
                <a:gd name="connsiteY2" fmla="*/ 8561 h 14167"/>
                <a:gd name="connsiteX3" fmla="*/ 10058 w 10058"/>
                <a:gd name="connsiteY3" fmla="*/ 14167 h 1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" h="14167">
                  <a:moveTo>
                    <a:pt x="0" y="1"/>
                  </a:moveTo>
                  <a:cubicBezTo>
                    <a:pt x="1475" y="-75"/>
                    <a:pt x="3001" y="3460"/>
                    <a:pt x="4272" y="4887"/>
                  </a:cubicBezTo>
                  <a:cubicBezTo>
                    <a:pt x="5543" y="6314"/>
                    <a:pt x="6664" y="7008"/>
                    <a:pt x="7628" y="8561"/>
                  </a:cubicBezTo>
                  <a:cubicBezTo>
                    <a:pt x="8592" y="10114"/>
                    <a:pt x="9325" y="12122"/>
                    <a:pt x="10058" y="14167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1179453" y="2563822"/>
              <a:ext cx="1360800" cy="294472"/>
            </a:xfrm>
            <a:custGeom>
              <a:avLst/>
              <a:gdLst>
                <a:gd name="T0" fmla="*/ 0 w 852"/>
                <a:gd name="T1" fmla="*/ 11 h 182"/>
                <a:gd name="T2" fmla="*/ 319 w 852"/>
                <a:gd name="T3" fmla="*/ 4 h 182"/>
                <a:gd name="T4" fmla="*/ 622 w 852"/>
                <a:gd name="T5" fmla="*/ 33 h 182"/>
                <a:gd name="T6" fmla="*/ 852 w 852"/>
                <a:gd name="T7" fmla="*/ 182 h 182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70"/>
                <a:gd name="connsiteY0" fmla="*/ 8049 h 10192"/>
                <a:gd name="connsiteX1" fmla="*/ 3814 w 10070"/>
                <a:gd name="connsiteY1" fmla="*/ 412 h 10192"/>
                <a:gd name="connsiteX2" fmla="*/ 7370 w 10070"/>
                <a:gd name="connsiteY2" fmla="*/ 2005 h 10192"/>
                <a:gd name="connsiteX3" fmla="*/ 10070 w 10070"/>
                <a:gd name="connsiteY3" fmla="*/ 10192 h 1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70" h="10192">
                  <a:moveTo>
                    <a:pt x="0" y="8049"/>
                  </a:moveTo>
                  <a:cubicBezTo>
                    <a:pt x="1256" y="7720"/>
                    <a:pt x="2586" y="1419"/>
                    <a:pt x="3814" y="412"/>
                  </a:cubicBezTo>
                  <a:cubicBezTo>
                    <a:pt x="5042" y="-595"/>
                    <a:pt x="6326" y="357"/>
                    <a:pt x="7370" y="2005"/>
                  </a:cubicBezTo>
                  <a:cubicBezTo>
                    <a:pt x="8415" y="3654"/>
                    <a:pt x="9237" y="6895"/>
                    <a:pt x="10070" y="1019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1177810" y="2301082"/>
              <a:ext cx="1514708" cy="357188"/>
            </a:xfrm>
            <a:custGeom>
              <a:avLst/>
              <a:gdLst>
                <a:gd name="T0" fmla="*/ 0 w 955"/>
                <a:gd name="T1" fmla="*/ 10 h 225"/>
                <a:gd name="T2" fmla="*/ 370 w 955"/>
                <a:gd name="T3" fmla="*/ 10 h 225"/>
                <a:gd name="T4" fmla="*/ 666 w 955"/>
                <a:gd name="T5" fmla="*/ 69 h 225"/>
                <a:gd name="T6" fmla="*/ 822 w 955"/>
                <a:gd name="T7" fmla="*/ 136 h 225"/>
                <a:gd name="T8" fmla="*/ 955 w 955"/>
                <a:gd name="T9" fmla="*/ 225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5" h="225">
                  <a:moveTo>
                    <a:pt x="0" y="10"/>
                  </a:moveTo>
                  <a:cubicBezTo>
                    <a:pt x="129" y="5"/>
                    <a:pt x="259" y="0"/>
                    <a:pt x="370" y="10"/>
                  </a:cubicBezTo>
                  <a:cubicBezTo>
                    <a:pt x="481" y="20"/>
                    <a:pt x="591" y="48"/>
                    <a:pt x="666" y="69"/>
                  </a:cubicBezTo>
                  <a:cubicBezTo>
                    <a:pt x="741" y="90"/>
                    <a:pt x="774" y="110"/>
                    <a:pt x="822" y="136"/>
                  </a:cubicBezTo>
                  <a:cubicBezTo>
                    <a:pt x="870" y="162"/>
                    <a:pt x="934" y="212"/>
                    <a:pt x="955" y="2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" name="Arc 29"/>
          <p:cNvSpPr/>
          <p:nvPr/>
        </p:nvSpPr>
        <p:spPr>
          <a:xfrm>
            <a:off x="5819480" y="2626183"/>
            <a:ext cx="914400" cy="914400"/>
          </a:xfrm>
          <a:prstGeom prst="arc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5829964" y="2630309"/>
            <a:ext cx="523709" cy="165727"/>
          </a:xfrm>
          <a:custGeom>
            <a:avLst/>
            <a:gdLst>
              <a:gd name="connsiteX0" fmla="*/ 0 w 339090"/>
              <a:gd name="connsiteY0" fmla="*/ 0 h 99060"/>
              <a:gd name="connsiteX1" fmla="*/ 190500 w 339090"/>
              <a:gd name="connsiteY1" fmla="*/ 30480 h 99060"/>
              <a:gd name="connsiteX2" fmla="*/ 339090 w 339090"/>
              <a:gd name="connsiteY2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90" h="99060">
                <a:moveTo>
                  <a:pt x="0" y="0"/>
                </a:moveTo>
                <a:cubicBezTo>
                  <a:pt x="66992" y="6985"/>
                  <a:pt x="133985" y="13970"/>
                  <a:pt x="190500" y="30480"/>
                </a:cubicBezTo>
                <a:cubicBezTo>
                  <a:pt x="247015" y="46990"/>
                  <a:pt x="293052" y="73025"/>
                  <a:pt x="339090" y="9906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59"/>
          <p:cNvSpPr>
            <a:spLocks noChangeArrowheads="1"/>
          </p:cNvSpPr>
          <p:nvPr/>
        </p:nvSpPr>
        <p:spPr bwMode="auto">
          <a:xfrm>
            <a:off x="152400" y="79375"/>
            <a:ext cx="7087518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" charset="0"/>
              </a:rPr>
              <a:t>AXE D'UNE SURFACE </a:t>
            </a:r>
            <a:r>
              <a:rPr lang="fr-FR" altLang="fr-FR" sz="2400" b="1" dirty="0" smtClean="0">
                <a:latin typeface="Arial" charset="0"/>
              </a:rPr>
              <a:t>avec section "circulaire"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43126" y="172350"/>
            <a:ext cx="1131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Limite ISO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69061" y="159962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92" y="1204864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rme libre 16"/>
          <p:cNvSpPr>
            <a:spLocks/>
          </p:cNvSpPr>
          <p:nvPr/>
        </p:nvSpPr>
        <p:spPr bwMode="auto">
          <a:xfrm>
            <a:off x="1966913" y="3268663"/>
            <a:ext cx="819150" cy="384175"/>
          </a:xfrm>
          <a:custGeom>
            <a:avLst/>
            <a:gdLst>
              <a:gd name="T0" fmla="*/ 11207 w 818436"/>
              <a:gd name="T1" fmla="*/ 135969 h 383446"/>
              <a:gd name="T2" fmla="*/ 372017 w 818436"/>
              <a:gd name="T3" fmla="*/ 126937 h 383446"/>
              <a:gd name="T4" fmla="*/ 622519 w 818436"/>
              <a:gd name="T5" fmla="*/ 291013 h 383446"/>
              <a:gd name="T6" fmla="*/ 753360 w 818436"/>
              <a:gd name="T7" fmla="*/ 432115 h 383446"/>
              <a:gd name="T8" fmla="*/ 866569 w 818436"/>
              <a:gd name="T9" fmla="*/ 364812 h 383446"/>
              <a:gd name="T10" fmla="*/ 715786 w 818436"/>
              <a:gd name="T11" fmla="*/ 158290 h 383446"/>
              <a:gd name="T12" fmla="*/ 422010 w 818436"/>
              <a:gd name="T13" fmla="*/ 15162 h 383446"/>
              <a:gd name="T14" fmla="*/ 121408 w 818436"/>
              <a:gd name="T15" fmla="*/ 19073 h 383446"/>
              <a:gd name="T16" fmla="*/ 11207 w 818436"/>
              <a:gd name="T17" fmla="*/ 135969 h 383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8436" h="383446">
                <a:moveTo>
                  <a:pt x="10582" y="119948"/>
                </a:moveTo>
                <a:cubicBezTo>
                  <a:pt x="50014" y="135807"/>
                  <a:pt x="255024" y="89185"/>
                  <a:pt x="351211" y="111980"/>
                </a:cubicBezTo>
                <a:cubicBezTo>
                  <a:pt x="447398" y="134775"/>
                  <a:pt x="542028" y="203380"/>
                  <a:pt x="587702" y="256717"/>
                </a:cubicBezTo>
                <a:cubicBezTo>
                  <a:pt x="645100" y="302239"/>
                  <a:pt x="672826" y="370353"/>
                  <a:pt x="711226" y="381205"/>
                </a:cubicBezTo>
                <a:cubicBezTo>
                  <a:pt x="749626" y="392057"/>
                  <a:pt x="824016" y="362090"/>
                  <a:pt x="818104" y="321829"/>
                </a:cubicBezTo>
                <a:cubicBezTo>
                  <a:pt x="812192" y="281568"/>
                  <a:pt x="745702" y="191048"/>
                  <a:pt x="675752" y="139639"/>
                </a:cubicBezTo>
                <a:cubicBezTo>
                  <a:pt x="605802" y="88230"/>
                  <a:pt x="479555" y="35146"/>
                  <a:pt x="398407" y="13375"/>
                </a:cubicBezTo>
                <a:cubicBezTo>
                  <a:pt x="317259" y="-8396"/>
                  <a:pt x="179255" y="-936"/>
                  <a:pt x="114618" y="16826"/>
                </a:cubicBezTo>
                <a:cubicBezTo>
                  <a:pt x="49981" y="34588"/>
                  <a:pt x="-28850" y="104089"/>
                  <a:pt x="10582" y="119948"/>
                </a:cubicBezTo>
                <a:close/>
              </a:path>
            </a:pathLst>
          </a:custGeom>
          <a:solidFill>
            <a:srgbClr val="FFCC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339" name="Rectangle 59"/>
          <p:cNvSpPr>
            <a:spLocks noChangeArrowheads="1"/>
          </p:cNvSpPr>
          <p:nvPr/>
        </p:nvSpPr>
        <p:spPr bwMode="auto">
          <a:xfrm>
            <a:off x="152400" y="79375"/>
            <a:ext cx="7167668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" charset="0"/>
              </a:rPr>
              <a:t>AXE </a:t>
            </a:r>
            <a:r>
              <a:rPr lang="fr-FR" altLang="fr-FR" sz="2400" b="1" dirty="0" smtClean="0">
                <a:latin typeface="Arial" charset="0"/>
              </a:rPr>
              <a:t>RECTILIGNE D'UNE </a:t>
            </a:r>
            <a:r>
              <a:rPr lang="fr-FR" altLang="fr-FR" sz="2400" b="1" dirty="0">
                <a:latin typeface="Arial" charset="0"/>
              </a:rPr>
              <a:t>SURFACE COMPLEXE</a:t>
            </a:r>
          </a:p>
        </p:txBody>
      </p:sp>
      <p:sp>
        <p:nvSpPr>
          <p:cNvPr id="14340" name="Forme libre 6"/>
          <p:cNvSpPr>
            <a:spLocks/>
          </p:cNvSpPr>
          <p:nvPr/>
        </p:nvSpPr>
        <p:spPr bwMode="auto">
          <a:xfrm>
            <a:off x="1895475" y="1912938"/>
            <a:ext cx="481013" cy="238125"/>
          </a:xfrm>
          <a:custGeom>
            <a:avLst/>
            <a:gdLst>
              <a:gd name="T0" fmla="*/ 0 w 480513"/>
              <a:gd name="T1" fmla="*/ 140894 h 238183"/>
              <a:gd name="T2" fmla="*/ 139895 w 480513"/>
              <a:gd name="T3" fmla="*/ 677 h 238183"/>
              <a:gd name="T4" fmla="*/ 495984 w 480513"/>
              <a:gd name="T5" fmla="*/ 94161 h 238183"/>
              <a:gd name="T6" fmla="*/ 432398 w 480513"/>
              <a:gd name="T7" fmla="*/ 234385 h 2381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513" h="238183">
                <a:moveTo>
                  <a:pt x="0" y="143181"/>
                </a:moveTo>
                <a:cubicBezTo>
                  <a:pt x="26719" y="75887"/>
                  <a:pt x="53439" y="8594"/>
                  <a:pt x="130629" y="677"/>
                </a:cubicBezTo>
                <a:cubicBezTo>
                  <a:pt x="207819" y="-7240"/>
                  <a:pt x="417616" y="56095"/>
                  <a:pt x="463138" y="95679"/>
                </a:cubicBezTo>
                <a:cubicBezTo>
                  <a:pt x="508660" y="135263"/>
                  <a:pt x="456210" y="186723"/>
                  <a:pt x="403761" y="23818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4341" name="Groupe 15"/>
          <p:cNvGrpSpPr>
            <a:grpSpLocks/>
          </p:cNvGrpSpPr>
          <p:nvPr/>
        </p:nvGrpSpPr>
        <p:grpSpPr bwMode="auto">
          <a:xfrm>
            <a:off x="762000" y="2006600"/>
            <a:ext cx="2400300" cy="3670300"/>
            <a:chOff x="932254" y="2310608"/>
            <a:chExt cx="2400300" cy="3670300"/>
          </a:xfrm>
        </p:grpSpPr>
        <p:sp>
          <p:nvSpPr>
            <p:cNvPr id="14434" name="Forme libre 2"/>
            <p:cNvSpPr>
              <a:spLocks/>
            </p:cNvSpPr>
            <p:nvPr/>
          </p:nvSpPr>
          <p:spPr bwMode="auto">
            <a:xfrm>
              <a:off x="932254" y="2359820"/>
              <a:ext cx="1219200" cy="3502025"/>
            </a:xfrm>
            <a:custGeom>
              <a:avLst/>
              <a:gdLst>
                <a:gd name="T0" fmla="*/ 1158593 w 1219093"/>
                <a:gd name="T1" fmla="*/ 0 h 3503220"/>
                <a:gd name="T2" fmla="*/ 1098866 w 1219093"/>
                <a:gd name="T3" fmla="*/ 1706805 h 3503220"/>
                <a:gd name="T4" fmla="*/ 0 w 1219093"/>
                <a:gd name="T5" fmla="*/ 3425218 h 3503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9093" h="3503220">
                  <a:moveTo>
                    <a:pt x="1151906" y="0"/>
                  </a:moveTo>
                  <a:cubicBezTo>
                    <a:pt x="1218210" y="580901"/>
                    <a:pt x="1284514" y="1161802"/>
                    <a:pt x="1092530" y="1745672"/>
                  </a:cubicBezTo>
                  <a:cubicBezTo>
                    <a:pt x="900546" y="2329542"/>
                    <a:pt x="450273" y="2916381"/>
                    <a:pt x="0" y="35032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5" name="Forme libre 3"/>
            <p:cNvSpPr>
              <a:spLocks/>
            </p:cNvSpPr>
            <p:nvPr/>
          </p:nvSpPr>
          <p:spPr bwMode="auto">
            <a:xfrm>
              <a:off x="2476892" y="2418558"/>
              <a:ext cx="700087" cy="3562350"/>
            </a:xfrm>
            <a:custGeom>
              <a:avLst/>
              <a:gdLst>
                <a:gd name="T0" fmla="*/ 0 w 700644"/>
                <a:gd name="T1" fmla="*/ 0 h 3562598"/>
                <a:gd name="T2" fmla="*/ 304240 w 700644"/>
                <a:gd name="T3" fmla="*/ 1442139 h 3562598"/>
                <a:gd name="T4" fmla="*/ 664816 w 700644"/>
                <a:gd name="T5" fmla="*/ 3546267 h 35625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644" h="3562598">
                  <a:moveTo>
                    <a:pt x="0" y="0"/>
                  </a:moveTo>
                  <a:cubicBezTo>
                    <a:pt x="101930" y="427512"/>
                    <a:pt x="203860" y="855024"/>
                    <a:pt x="320634" y="1448790"/>
                  </a:cubicBezTo>
                  <a:cubicBezTo>
                    <a:pt x="437408" y="2042556"/>
                    <a:pt x="569026" y="2802577"/>
                    <a:pt x="700644" y="356259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6" name="Forme libre 4"/>
            <p:cNvSpPr>
              <a:spLocks/>
            </p:cNvSpPr>
            <p:nvPr/>
          </p:nvSpPr>
          <p:spPr bwMode="auto">
            <a:xfrm>
              <a:off x="2095892" y="2310608"/>
              <a:ext cx="368300" cy="131762"/>
            </a:xfrm>
            <a:custGeom>
              <a:avLst/>
              <a:gdLst>
                <a:gd name="T0" fmla="*/ 0 w 368135"/>
                <a:gd name="T1" fmla="*/ 60382 h 132135"/>
                <a:gd name="T2" fmla="*/ 146781 w 368135"/>
                <a:gd name="T3" fmla="*/ 1242 h 132135"/>
                <a:gd name="T4" fmla="*/ 379185 w 368135"/>
                <a:gd name="T5" fmla="*/ 109650 h 132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135" h="132135">
                  <a:moveTo>
                    <a:pt x="0" y="72758"/>
                  </a:moveTo>
                  <a:cubicBezTo>
                    <a:pt x="40574" y="32184"/>
                    <a:pt x="81148" y="-8390"/>
                    <a:pt x="142504" y="1506"/>
                  </a:cubicBezTo>
                  <a:cubicBezTo>
                    <a:pt x="203860" y="11402"/>
                    <a:pt x="285997" y="71768"/>
                    <a:pt x="368135" y="132135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7" name="Forme libre 5"/>
            <p:cNvSpPr>
              <a:spLocks/>
            </p:cNvSpPr>
            <p:nvPr/>
          </p:nvSpPr>
          <p:spPr bwMode="auto">
            <a:xfrm>
              <a:off x="979879" y="5598320"/>
              <a:ext cx="2173288" cy="382588"/>
            </a:xfrm>
            <a:custGeom>
              <a:avLst/>
              <a:gdLst>
                <a:gd name="T0" fmla="*/ 0 w 2173185"/>
                <a:gd name="T1" fmla="*/ 230651 h 382826"/>
                <a:gd name="T2" fmla="*/ 1369952 w 2173185"/>
                <a:gd name="T3" fmla="*/ 2683 h 382826"/>
                <a:gd name="T4" fmla="*/ 2179983 w 2173185"/>
                <a:gd name="T5" fmla="*/ 367419 h 3828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3185" h="382826">
                  <a:moveTo>
                    <a:pt x="0" y="240322"/>
                  </a:moveTo>
                  <a:cubicBezTo>
                    <a:pt x="501732" y="109693"/>
                    <a:pt x="1003465" y="-20936"/>
                    <a:pt x="1365662" y="2815"/>
                  </a:cubicBezTo>
                  <a:cubicBezTo>
                    <a:pt x="1727860" y="26566"/>
                    <a:pt x="1950522" y="204696"/>
                    <a:pt x="2173185" y="382826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8" name="Forme libre 7"/>
            <p:cNvSpPr>
              <a:spLocks/>
            </p:cNvSpPr>
            <p:nvPr/>
          </p:nvSpPr>
          <p:spPr bwMode="auto">
            <a:xfrm>
              <a:off x="2572142" y="2359820"/>
              <a:ext cx="760412" cy="3621088"/>
            </a:xfrm>
            <a:custGeom>
              <a:avLst/>
              <a:gdLst>
                <a:gd name="T0" fmla="*/ 0 w 761134"/>
                <a:gd name="T1" fmla="*/ 0 h 3721915"/>
                <a:gd name="T2" fmla="*/ 278857 w 761134"/>
                <a:gd name="T3" fmla="*/ 186745 h 3721915"/>
                <a:gd name="T4" fmla="*/ 669258 w 761134"/>
                <a:gd name="T5" fmla="*/ 545148 h 3721915"/>
                <a:gd name="T6" fmla="*/ 691567 w 761134"/>
                <a:gd name="T7" fmla="*/ 575330 h 37219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1134" h="3721915">
                  <a:moveTo>
                    <a:pt x="0" y="0"/>
                  </a:moveTo>
                  <a:cubicBezTo>
                    <a:pt x="89065" y="301831"/>
                    <a:pt x="178130" y="603662"/>
                    <a:pt x="296883" y="1175657"/>
                  </a:cubicBezTo>
                  <a:cubicBezTo>
                    <a:pt x="415636" y="1747652"/>
                    <a:pt x="639288" y="3024249"/>
                    <a:pt x="712519" y="3431968"/>
                  </a:cubicBezTo>
                  <a:cubicBezTo>
                    <a:pt x="785750" y="3839687"/>
                    <a:pt x="761010" y="3730830"/>
                    <a:pt x="736270" y="3621974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4342" name="Connecteur droit 9"/>
          <p:cNvCxnSpPr>
            <a:cxnSpLocks noChangeShapeType="1"/>
          </p:cNvCxnSpPr>
          <p:nvPr/>
        </p:nvCxnSpPr>
        <p:spPr bwMode="auto">
          <a:xfrm flipV="1">
            <a:off x="2952750" y="5676900"/>
            <a:ext cx="1666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43" name="Connecteur droit 12"/>
          <p:cNvCxnSpPr>
            <a:cxnSpLocks noChangeShapeType="1"/>
          </p:cNvCxnSpPr>
          <p:nvPr/>
        </p:nvCxnSpPr>
        <p:spPr bwMode="auto">
          <a:xfrm>
            <a:off x="2178050" y="1698625"/>
            <a:ext cx="0" cy="413385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45" name="ZoneTexte 21"/>
          <p:cNvSpPr txBox="1">
            <a:spLocks noChangeArrowheads="1"/>
          </p:cNvSpPr>
          <p:nvPr/>
        </p:nvSpPr>
        <p:spPr bwMode="auto">
          <a:xfrm>
            <a:off x="125338" y="570866"/>
            <a:ext cx="8729663" cy="922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Le modèle nominal doit comporter un axe associé à la surface S identifié par un commentaire </a:t>
            </a:r>
            <a:r>
              <a:rPr lang="fr-FR" altLang="fr-FR" sz="1800" dirty="0" smtClean="0">
                <a:latin typeface="Arial" charset="0"/>
              </a:rPr>
              <a:t>"S[AL]" (Axe Linéique) de S</a:t>
            </a:r>
            <a:endParaRPr lang="fr-FR" altLang="fr-FR" sz="1800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L'élément tolérancé est l'axe réel défini par le lieu des </a:t>
            </a:r>
            <a:r>
              <a:rPr lang="fr-FR" altLang="fr-FR" sz="1800" dirty="0" smtClean="0">
                <a:latin typeface="Arial" charset="0"/>
              </a:rPr>
              <a:t>axes </a:t>
            </a:r>
            <a:r>
              <a:rPr lang="fr-FR" altLang="fr-FR" sz="1800" dirty="0">
                <a:latin typeface="Arial" charset="0"/>
              </a:rPr>
              <a:t>des </a:t>
            </a:r>
            <a:r>
              <a:rPr lang="fr-FR" altLang="fr-FR" sz="1800" dirty="0" smtClean="0">
                <a:latin typeface="Arial" charset="0"/>
              </a:rPr>
              <a:t>tronçons. </a:t>
            </a:r>
            <a:endParaRPr lang="fr-FR" altLang="fr-FR" sz="1800" dirty="0">
              <a:latin typeface="Arial" charset="0"/>
            </a:endParaRPr>
          </a:p>
        </p:txBody>
      </p:sp>
      <p:grpSp>
        <p:nvGrpSpPr>
          <p:cNvPr id="14346" name="Groupe 12"/>
          <p:cNvGrpSpPr>
            <a:grpSpLocks/>
          </p:cNvGrpSpPr>
          <p:nvPr/>
        </p:nvGrpSpPr>
        <p:grpSpPr bwMode="auto">
          <a:xfrm>
            <a:off x="987425" y="2273300"/>
            <a:ext cx="271463" cy="247650"/>
            <a:chOff x="5836075" y="21075"/>
            <a:chExt cx="271463" cy="247650"/>
          </a:xfrm>
        </p:grpSpPr>
        <p:sp>
          <p:nvSpPr>
            <p:cNvPr id="14430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14431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14347" name="Rectangle 346"/>
          <p:cNvSpPr>
            <a:spLocks noChangeArrowheads="1"/>
          </p:cNvSpPr>
          <p:nvPr/>
        </p:nvSpPr>
        <p:spPr bwMode="auto">
          <a:xfrm>
            <a:off x="371475" y="2211388"/>
            <a:ext cx="696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Symbol" pitchFamily="18" charset="2"/>
              </a:rPr>
              <a:t>Æ</a:t>
            </a:r>
            <a:r>
              <a:rPr lang="fr-FR" altLang="fr-FR" sz="1800">
                <a:latin typeface="Arial" charset="0"/>
              </a:rPr>
              <a:t>0,3</a:t>
            </a:r>
          </a:p>
        </p:txBody>
      </p:sp>
      <p:sp>
        <p:nvSpPr>
          <p:cNvPr id="14348" name="Rectangle 347"/>
          <p:cNvSpPr>
            <a:spLocks noChangeArrowheads="1"/>
          </p:cNvSpPr>
          <p:nvPr/>
        </p:nvSpPr>
        <p:spPr bwMode="auto">
          <a:xfrm>
            <a:off x="82550" y="2230438"/>
            <a:ext cx="1255713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4349" name="Line 348"/>
          <p:cNvSpPr>
            <a:spLocks noChangeShapeType="1"/>
          </p:cNvSpPr>
          <p:nvPr/>
        </p:nvSpPr>
        <p:spPr bwMode="auto">
          <a:xfrm>
            <a:off x="400050" y="2228850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50" name="Line 370"/>
          <p:cNvSpPr>
            <a:spLocks noChangeShapeType="1"/>
          </p:cNvSpPr>
          <p:nvPr/>
        </p:nvSpPr>
        <p:spPr bwMode="auto">
          <a:xfrm>
            <a:off x="158750" y="239712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4351" name="Connecteur droit avec flèche 31"/>
          <p:cNvCxnSpPr>
            <a:cxnSpLocks noChangeShapeType="1"/>
            <a:stCxn id="14348" idx="3"/>
          </p:cNvCxnSpPr>
          <p:nvPr/>
        </p:nvCxnSpPr>
        <p:spPr bwMode="auto">
          <a:xfrm>
            <a:off x="1338263" y="2397126"/>
            <a:ext cx="860425" cy="634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2" name="ZoneTexte 33"/>
          <p:cNvSpPr txBox="1">
            <a:spLocks noChangeArrowheads="1"/>
          </p:cNvSpPr>
          <p:nvPr/>
        </p:nvSpPr>
        <p:spPr bwMode="auto">
          <a:xfrm>
            <a:off x="3514725" y="4218924"/>
            <a:ext cx="5330825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Calibri" pitchFamily="34" charset="0"/>
              </a:rPr>
              <a:t>Etape 1 : détermination de la surface associée complète =&gt; axe approché.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6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Calibri" pitchFamily="34" charset="0"/>
              </a:rPr>
              <a:t>Etape 2 : </a:t>
            </a:r>
            <a:r>
              <a:rPr lang="fr-FR" altLang="fr-FR" sz="1400" dirty="0" smtClean="0">
                <a:latin typeface="Calibri" pitchFamily="34" charset="0"/>
              </a:rPr>
              <a:t>la surface </a:t>
            </a:r>
            <a:r>
              <a:rPr lang="fr-FR" altLang="fr-FR" sz="1400" dirty="0">
                <a:latin typeface="Calibri" pitchFamily="34" charset="0"/>
              </a:rPr>
              <a:t>nominale </a:t>
            </a:r>
            <a:r>
              <a:rPr lang="fr-FR" altLang="fr-FR" sz="1400" dirty="0" smtClean="0">
                <a:latin typeface="Calibri" pitchFamily="34" charset="0"/>
              </a:rPr>
              <a:t>est associée aux points de </a:t>
            </a:r>
            <a:r>
              <a:rPr lang="fr-FR" altLang="fr-FR" sz="1400" dirty="0">
                <a:latin typeface="Calibri" pitchFamily="34" charset="0"/>
              </a:rPr>
              <a:t>chaque tronçon perpendiculaire à l'axe approché, par 2 translations et une rotation dans le plan perpendiculaire à l'axe avec le critère des moindres carrés.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5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Calibri" pitchFamily="34" charset="0"/>
              </a:rPr>
              <a:t>Etape 3 : </a:t>
            </a:r>
            <a:r>
              <a:rPr lang="fr-FR" altLang="fr-FR" sz="1400" dirty="0" smtClean="0">
                <a:latin typeface="Calibri" pitchFamily="34" charset="0"/>
              </a:rPr>
              <a:t>l'axe réel est l'ensemble des axes des tronçons entre les plans limites des tronçons</a:t>
            </a:r>
            <a:endParaRPr lang="fr-FR" altLang="fr-FR" sz="14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500" dirty="0"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Calibri" pitchFamily="34" charset="0"/>
              </a:rPr>
              <a:t>Etape 4 : l'axe réel doit être dans la zone de tolérance de rectitude.</a:t>
            </a:r>
          </a:p>
        </p:txBody>
      </p:sp>
      <p:sp>
        <p:nvSpPr>
          <p:cNvPr id="14353" name="ZoneTexte 34"/>
          <p:cNvSpPr txBox="1">
            <a:spLocks noChangeArrowheads="1"/>
          </p:cNvSpPr>
          <p:nvPr/>
        </p:nvSpPr>
        <p:spPr bwMode="auto">
          <a:xfrm>
            <a:off x="4344608" y="1634173"/>
            <a:ext cx="390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i="1" dirty="0">
                <a:solidFill>
                  <a:srgbClr val="0070C0"/>
                </a:solidFill>
                <a:latin typeface="Arial" charset="0"/>
              </a:rPr>
              <a:t>Remarque : ce concept n'a de sens que pour une surface "allongée"</a:t>
            </a:r>
          </a:p>
        </p:txBody>
      </p:sp>
      <p:sp>
        <p:nvSpPr>
          <p:cNvPr id="14364" name="Forme libre 16"/>
          <p:cNvSpPr>
            <a:spLocks/>
          </p:cNvSpPr>
          <p:nvPr/>
        </p:nvSpPr>
        <p:spPr bwMode="auto">
          <a:xfrm>
            <a:off x="2008188" y="2984500"/>
            <a:ext cx="719137" cy="192088"/>
          </a:xfrm>
          <a:custGeom>
            <a:avLst/>
            <a:gdLst>
              <a:gd name="T0" fmla="*/ 943 w 818436"/>
              <a:gd name="T1" fmla="*/ 1 h 383446"/>
              <a:gd name="T2" fmla="*/ 31338 w 818436"/>
              <a:gd name="T3" fmla="*/ 1 h 383446"/>
              <a:gd name="T4" fmla="*/ 52442 w 818436"/>
              <a:gd name="T5" fmla="*/ 1 h 383446"/>
              <a:gd name="T6" fmla="*/ 63464 w 818436"/>
              <a:gd name="T7" fmla="*/ 1 h 383446"/>
              <a:gd name="T8" fmla="*/ 72999 w 818436"/>
              <a:gd name="T9" fmla="*/ 1 h 383446"/>
              <a:gd name="T10" fmla="*/ 60298 w 818436"/>
              <a:gd name="T11" fmla="*/ 1 h 383446"/>
              <a:gd name="T12" fmla="*/ 35550 w 818436"/>
              <a:gd name="T13" fmla="*/ 1 h 383446"/>
              <a:gd name="T14" fmla="*/ 10228 w 818436"/>
              <a:gd name="T15" fmla="*/ 1 h 383446"/>
              <a:gd name="T16" fmla="*/ 943 w 818436"/>
              <a:gd name="T17" fmla="*/ 1 h 383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8436" h="383446">
                <a:moveTo>
                  <a:pt x="10582" y="119948"/>
                </a:moveTo>
                <a:cubicBezTo>
                  <a:pt x="50014" y="135807"/>
                  <a:pt x="255024" y="89185"/>
                  <a:pt x="351211" y="111980"/>
                </a:cubicBezTo>
                <a:cubicBezTo>
                  <a:pt x="447398" y="134775"/>
                  <a:pt x="542028" y="203380"/>
                  <a:pt x="587702" y="256717"/>
                </a:cubicBezTo>
                <a:cubicBezTo>
                  <a:pt x="645100" y="302239"/>
                  <a:pt x="672826" y="370353"/>
                  <a:pt x="711226" y="381205"/>
                </a:cubicBezTo>
                <a:cubicBezTo>
                  <a:pt x="749626" y="392057"/>
                  <a:pt x="824016" y="362090"/>
                  <a:pt x="818104" y="321829"/>
                </a:cubicBezTo>
                <a:cubicBezTo>
                  <a:pt x="812192" y="281568"/>
                  <a:pt x="745702" y="191048"/>
                  <a:pt x="675752" y="139639"/>
                </a:cubicBezTo>
                <a:cubicBezTo>
                  <a:pt x="605802" y="88230"/>
                  <a:pt x="479555" y="35146"/>
                  <a:pt x="398407" y="13375"/>
                </a:cubicBezTo>
                <a:cubicBezTo>
                  <a:pt x="317259" y="-8396"/>
                  <a:pt x="179255" y="-936"/>
                  <a:pt x="114618" y="16826"/>
                </a:cubicBezTo>
                <a:cubicBezTo>
                  <a:pt x="49981" y="34588"/>
                  <a:pt x="-28850" y="104089"/>
                  <a:pt x="10582" y="119948"/>
                </a:cubicBezTo>
                <a:close/>
              </a:path>
            </a:pathLst>
          </a:custGeom>
          <a:solidFill>
            <a:srgbClr val="FFCC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365" name="Forme libre 2"/>
          <p:cNvSpPr>
            <a:spLocks/>
          </p:cNvSpPr>
          <p:nvPr/>
        </p:nvSpPr>
        <p:spPr bwMode="auto">
          <a:xfrm>
            <a:off x="1979613" y="3043238"/>
            <a:ext cx="31750" cy="330200"/>
          </a:xfrm>
          <a:custGeom>
            <a:avLst/>
            <a:gdLst>
              <a:gd name="T0" fmla="*/ 43466 w 31001"/>
              <a:gd name="T1" fmla="*/ 0 h 329939"/>
              <a:gd name="T2" fmla="*/ 43466 w 31001"/>
              <a:gd name="T3" fmla="*/ 138648 h 329939"/>
              <a:gd name="T4" fmla="*/ 0 w 31001"/>
              <a:gd name="T5" fmla="*/ 334668 h 32993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001" h="329939">
                <a:moveTo>
                  <a:pt x="28281" y="0"/>
                </a:moveTo>
                <a:cubicBezTo>
                  <a:pt x="30637" y="40849"/>
                  <a:pt x="32994" y="81699"/>
                  <a:pt x="28281" y="136689"/>
                </a:cubicBezTo>
                <a:cubicBezTo>
                  <a:pt x="23568" y="191679"/>
                  <a:pt x="0" y="329939"/>
                  <a:pt x="0" y="32993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66" name="Forme libre 38"/>
          <p:cNvSpPr>
            <a:spLocks/>
          </p:cNvSpPr>
          <p:nvPr/>
        </p:nvSpPr>
        <p:spPr bwMode="auto">
          <a:xfrm flipH="1">
            <a:off x="2730328" y="3144838"/>
            <a:ext cx="55735" cy="471487"/>
          </a:xfrm>
          <a:custGeom>
            <a:avLst/>
            <a:gdLst>
              <a:gd name="T0" fmla="*/ 2147483647 w 31001"/>
              <a:gd name="T1" fmla="*/ 0 h 329939"/>
              <a:gd name="T2" fmla="*/ 2147483647 w 31001"/>
              <a:gd name="T3" fmla="*/ 120554780 h 329939"/>
              <a:gd name="T4" fmla="*/ 0 w 31001"/>
              <a:gd name="T5" fmla="*/ 290994909 h 329939"/>
              <a:gd name="T6" fmla="*/ 0 60000 65536"/>
              <a:gd name="T7" fmla="*/ 0 60000 65536"/>
              <a:gd name="T8" fmla="*/ 0 60000 65536"/>
              <a:gd name="connsiteX0" fmla="*/ 28281 w 28642"/>
              <a:gd name="connsiteY0" fmla="*/ 0 h 329939"/>
              <a:gd name="connsiteX1" fmla="*/ 16163 w 28642"/>
              <a:gd name="connsiteY1" fmla="*/ 136689 h 329939"/>
              <a:gd name="connsiteX2" fmla="*/ 0 w 28642"/>
              <a:gd name="connsiteY2" fmla="*/ 329939 h 32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42" h="329939">
                <a:moveTo>
                  <a:pt x="28281" y="0"/>
                </a:moveTo>
                <a:cubicBezTo>
                  <a:pt x="30637" y="40849"/>
                  <a:pt x="20876" y="81699"/>
                  <a:pt x="16163" y="136689"/>
                </a:cubicBezTo>
                <a:cubicBezTo>
                  <a:pt x="11450" y="191679"/>
                  <a:pt x="0" y="329939"/>
                  <a:pt x="0" y="329939"/>
                </a:cubicBez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68" name="Forme libre 5"/>
          <p:cNvSpPr>
            <a:spLocks/>
          </p:cNvSpPr>
          <p:nvPr/>
        </p:nvSpPr>
        <p:spPr bwMode="auto">
          <a:xfrm>
            <a:off x="1195388" y="3058320"/>
            <a:ext cx="2362200" cy="827088"/>
          </a:xfrm>
          <a:custGeom>
            <a:avLst/>
            <a:gdLst>
              <a:gd name="T0" fmla="*/ 489858 w 2362200"/>
              <a:gd name="T1" fmla="*/ 0 h 827315"/>
              <a:gd name="T2" fmla="*/ 489858 w 2362200"/>
              <a:gd name="T3" fmla="*/ 0 h 827315"/>
              <a:gd name="T4" fmla="*/ 0 w 2362200"/>
              <a:gd name="T5" fmla="*/ 314130 h 827315"/>
              <a:gd name="T6" fmla="*/ 1872343 w 2362200"/>
              <a:gd name="T7" fmla="*/ 823231 h 827315"/>
              <a:gd name="T8" fmla="*/ 2362200 w 2362200"/>
              <a:gd name="T9" fmla="*/ 444111 h 827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2200" h="827315">
                <a:moveTo>
                  <a:pt x="489858" y="0"/>
                </a:moveTo>
                <a:lnTo>
                  <a:pt x="489858" y="0"/>
                </a:lnTo>
                <a:lnTo>
                  <a:pt x="0" y="315686"/>
                </a:lnTo>
                <a:lnTo>
                  <a:pt x="1872343" y="827315"/>
                </a:lnTo>
                <a:lnTo>
                  <a:pt x="2362200" y="446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89" name="Rectangle 351"/>
          <p:cNvSpPr>
            <a:spLocks noChangeArrowheads="1"/>
          </p:cNvSpPr>
          <p:nvPr/>
        </p:nvSpPr>
        <p:spPr bwMode="auto">
          <a:xfrm>
            <a:off x="3270250" y="1862931"/>
            <a:ext cx="5064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charset="0"/>
              </a:rPr>
              <a:t>0,5</a:t>
            </a:r>
          </a:p>
        </p:txBody>
      </p:sp>
      <p:sp>
        <p:nvSpPr>
          <p:cNvPr id="102" name="Rectangle 352"/>
          <p:cNvSpPr>
            <a:spLocks noChangeArrowheads="1"/>
          </p:cNvSpPr>
          <p:nvPr/>
        </p:nvSpPr>
        <p:spPr bwMode="auto">
          <a:xfrm>
            <a:off x="2959100" y="1904206"/>
            <a:ext cx="81756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103" name="Line 353"/>
          <p:cNvSpPr>
            <a:spLocks noChangeShapeType="1"/>
          </p:cNvSpPr>
          <p:nvPr/>
        </p:nvSpPr>
        <p:spPr bwMode="auto">
          <a:xfrm>
            <a:off x="3282950" y="1897856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grpSp>
        <p:nvGrpSpPr>
          <p:cNvPr id="14392" name="Group 354"/>
          <p:cNvGrpSpPr>
            <a:grpSpLocks/>
          </p:cNvGrpSpPr>
          <p:nvPr/>
        </p:nvGrpSpPr>
        <p:grpSpPr bwMode="auto">
          <a:xfrm>
            <a:off x="3009900" y="1989931"/>
            <a:ext cx="231775" cy="115887"/>
            <a:chOff x="468" y="3046"/>
            <a:chExt cx="146" cy="73"/>
          </a:xfrm>
        </p:grpSpPr>
        <p:sp>
          <p:nvSpPr>
            <p:cNvPr id="105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4393" name="Connecteur droit avec flèche 180"/>
          <p:cNvCxnSpPr>
            <a:cxnSpLocks noChangeShapeType="1"/>
          </p:cNvCxnSpPr>
          <p:nvPr/>
        </p:nvCxnSpPr>
        <p:spPr bwMode="auto">
          <a:xfrm flipH="1">
            <a:off x="2476500" y="2048668"/>
            <a:ext cx="176213" cy="2730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94" name="Connecteur droit 183"/>
          <p:cNvCxnSpPr>
            <a:cxnSpLocks noChangeShapeType="1"/>
            <a:endCxn id="102" idx="1"/>
          </p:cNvCxnSpPr>
          <p:nvPr/>
        </p:nvCxnSpPr>
        <p:spPr bwMode="auto">
          <a:xfrm flipV="1">
            <a:off x="2652713" y="2050256"/>
            <a:ext cx="306387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95" name="Freeform 8"/>
          <p:cNvSpPr>
            <a:spLocks/>
          </p:cNvSpPr>
          <p:nvPr/>
        </p:nvSpPr>
        <p:spPr bwMode="auto">
          <a:xfrm>
            <a:off x="3514725" y="2207418"/>
            <a:ext cx="203200" cy="103188"/>
          </a:xfrm>
          <a:custGeom>
            <a:avLst/>
            <a:gdLst>
              <a:gd name="T0" fmla="*/ 0 w 128"/>
              <a:gd name="T1" fmla="*/ 0 h 65"/>
              <a:gd name="T2" fmla="*/ 2147483647 w 128"/>
              <a:gd name="T3" fmla="*/ 2147483647 h 65"/>
              <a:gd name="T4" fmla="*/ 2147483647 w 128"/>
              <a:gd name="T5" fmla="*/ 0 h 65"/>
              <a:gd name="T6" fmla="*/ 0 w 128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5">
                <a:moveTo>
                  <a:pt x="0" y="0"/>
                </a:moveTo>
                <a:lnTo>
                  <a:pt x="64" y="64"/>
                </a:lnTo>
                <a:lnTo>
                  <a:pt x="1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96" name="Rectangle 10"/>
          <p:cNvSpPr>
            <a:spLocks noChangeArrowheads="1"/>
          </p:cNvSpPr>
          <p:nvPr/>
        </p:nvSpPr>
        <p:spPr bwMode="auto">
          <a:xfrm>
            <a:off x="3455988" y="245506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charset="0"/>
              </a:rPr>
              <a:t>S</a:t>
            </a:r>
          </a:p>
        </p:txBody>
      </p:sp>
      <p:sp>
        <p:nvSpPr>
          <p:cNvPr id="14397" name="Rectangle 11"/>
          <p:cNvSpPr>
            <a:spLocks noChangeArrowheads="1"/>
          </p:cNvSpPr>
          <p:nvPr/>
        </p:nvSpPr>
        <p:spPr bwMode="auto">
          <a:xfrm>
            <a:off x="3470275" y="2483643"/>
            <a:ext cx="29051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4398" name="Line 12"/>
          <p:cNvSpPr>
            <a:spLocks noChangeShapeType="1"/>
          </p:cNvSpPr>
          <p:nvPr/>
        </p:nvSpPr>
        <p:spPr bwMode="auto">
          <a:xfrm flipV="1">
            <a:off x="3614738" y="2291556"/>
            <a:ext cx="0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402" name="Ellipse 124"/>
          <p:cNvSpPr>
            <a:spLocks noChangeArrowheads="1"/>
          </p:cNvSpPr>
          <p:nvPr/>
        </p:nvSpPr>
        <p:spPr bwMode="auto">
          <a:xfrm>
            <a:off x="2566988" y="1996281"/>
            <a:ext cx="138112" cy="13811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4126666" y="3268663"/>
            <a:ext cx="4285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: Axe nominal de la surface complète</a:t>
            </a:r>
          </a:p>
          <a:p>
            <a:r>
              <a:rPr lang="fr-FR" altLang="fr-FR" dirty="0" smtClean="0"/>
              <a:t>2 : Tronçon </a:t>
            </a:r>
            <a:r>
              <a:rPr lang="fr-FR" altLang="fr-FR" dirty="0"/>
              <a:t>décalé dans le plan de la </a:t>
            </a:r>
            <a:r>
              <a:rPr lang="fr-FR" altLang="fr-FR" dirty="0" smtClean="0"/>
              <a:t>section</a:t>
            </a:r>
            <a:endParaRPr lang="fr-FR" dirty="0" smtClean="0"/>
          </a:p>
          <a:p>
            <a:r>
              <a:rPr lang="fr-FR" dirty="0" smtClean="0"/>
              <a:t>3 : Axe du tronçon</a:t>
            </a:r>
            <a:endParaRPr lang="fr-FR" dirty="0"/>
          </a:p>
        </p:txBody>
      </p:sp>
      <p:cxnSp>
        <p:nvCxnSpPr>
          <p:cNvPr id="110" name="Connecteur droit avec flèche 11"/>
          <p:cNvCxnSpPr>
            <a:cxnSpLocks noChangeShapeType="1"/>
            <a:stCxn id="111" idx="3"/>
          </p:cNvCxnSpPr>
          <p:nvPr/>
        </p:nvCxnSpPr>
        <p:spPr bwMode="auto">
          <a:xfrm flipV="1">
            <a:off x="1090781" y="2715160"/>
            <a:ext cx="1107907" cy="184664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ZoneTexte 110"/>
          <p:cNvSpPr txBox="1"/>
          <p:nvPr/>
        </p:nvSpPr>
        <p:spPr>
          <a:xfrm>
            <a:off x="777875" y="27151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Connecteur droit avec flèche 11"/>
          <p:cNvCxnSpPr>
            <a:cxnSpLocks noChangeShapeType="1"/>
            <a:stCxn id="114" idx="3"/>
            <a:endCxn id="14365" idx="1"/>
          </p:cNvCxnSpPr>
          <p:nvPr/>
        </p:nvCxnSpPr>
        <p:spPr bwMode="auto">
          <a:xfrm flipV="1">
            <a:off x="1090781" y="3181996"/>
            <a:ext cx="933348" cy="33165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" name="ZoneTexte 113"/>
          <p:cNvSpPr txBox="1"/>
          <p:nvPr/>
        </p:nvSpPr>
        <p:spPr>
          <a:xfrm>
            <a:off x="777875" y="33289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Connecteur droit avec flèche 11"/>
          <p:cNvCxnSpPr>
            <a:cxnSpLocks noChangeShapeType="1"/>
            <a:stCxn id="117" idx="3"/>
          </p:cNvCxnSpPr>
          <p:nvPr/>
        </p:nvCxnSpPr>
        <p:spPr bwMode="auto">
          <a:xfrm flipV="1">
            <a:off x="1090781" y="3287264"/>
            <a:ext cx="1177840" cy="74271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7" name="ZoneTexte 116"/>
          <p:cNvSpPr txBox="1"/>
          <p:nvPr/>
        </p:nvSpPr>
        <p:spPr>
          <a:xfrm>
            <a:off x="777875" y="38453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9" name="Connecteur droit 12"/>
          <p:cNvCxnSpPr>
            <a:cxnSpLocks noChangeShapeType="1"/>
          </p:cNvCxnSpPr>
          <p:nvPr/>
        </p:nvCxnSpPr>
        <p:spPr bwMode="auto">
          <a:xfrm>
            <a:off x="2260600" y="2967037"/>
            <a:ext cx="0" cy="55245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Forme libre 5"/>
          <p:cNvSpPr>
            <a:spLocks/>
          </p:cNvSpPr>
          <p:nvPr/>
        </p:nvSpPr>
        <p:spPr bwMode="auto">
          <a:xfrm>
            <a:off x="1241425" y="2639324"/>
            <a:ext cx="2362200" cy="827088"/>
          </a:xfrm>
          <a:custGeom>
            <a:avLst/>
            <a:gdLst>
              <a:gd name="T0" fmla="*/ 489858 w 2362200"/>
              <a:gd name="T1" fmla="*/ 0 h 827315"/>
              <a:gd name="T2" fmla="*/ 489858 w 2362200"/>
              <a:gd name="T3" fmla="*/ 0 h 827315"/>
              <a:gd name="T4" fmla="*/ 0 w 2362200"/>
              <a:gd name="T5" fmla="*/ 314130 h 827315"/>
              <a:gd name="T6" fmla="*/ 1872343 w 2362200"/>
              <a:gd name="T7" fmla="*/ 823231 h 827315"/>
              <a:gd name="T8" fmla="*/ 2362200 w 2362200"/>
              <a:gd name="T9" fmla="*/ 444111 h 827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2200" h="827315">
                <a:moveTo>
                  <a:pt x="489858" y="0"/>
                </a:moveTo>
                <a:lnTo>
                  <a:pt x="489858" y="0"/>
                </a:lnTo>
                <a:lnTo>
                  <a:pt x="0" y="315686"/>
                </a:lnTo>
                <a:lnTo>
                  <a:pt x="1872343" y="827315"/>
                </a:lnTo>
                <a:lnTo>
                  <a:pt x="2362200" y="446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" name="Rectangle 301"/>
          <p:cNvSpPr>
            <a:spLocks noChangeArrowheads="1"/>
          </p:cNvSpPr>
          <p:nvPr/>
        </p:nvSpPr>
        <p:spPr bwMode="auto">
          <a:xfrm>
            <a:off x="352636" y="1928019"/>
            <a:ext cx="634789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S[AL]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7" name="Rectangle 301"/>
          <p:cNvSpPr>
            <a:spLocks noChangeArrowheads="1"/>
          </p:cNvSpPr>
          <p:nvPr/>
        </p:nvSpPr>
        <p:spPr bwMode="auto">
          <a:xfrm>
            <a:off x="6869540" y="2269681"/>
            <a:ext cx="62517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S[AL]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6869540" y="2578100"/>
            <a:ext cx="634789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7504329" y="2581275"/>
            <a:ext cx="282248" cy="136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2907612" y="15522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8" y="1502426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-37890" y="186251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0254" y="2445027"/>
            <a:ext cx="2178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Désignation de l'axe 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5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2"/>
          <p:cNvGrpSpPr>
            <a:grpSpLocks/>
          </p:cNvGrpSpPr>
          <p:nvPr/>
        </p:nvGrpSpPr>
        <p:grpSpPr bwMode="auto">
          <a:xfrm>
            <a:off x="3360734" y="2486818"/>
            <a:ext cx="271463" cy="247650"/>
            <a:chOff x="5836075" y="21075"/>
            <a:chExt cx="271463" cy="247650"/>
          </a:xfrm>
        </p:grpSpPr>
        <p:sp>
          <p:nvSpPr>
            <p:cNvPr id="16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17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18" name="Rectangle 346"/>
          <p:cNvSpPr>
            <a:spLocks noChangeArrowheads="1"/>
          </p:cNvSpPr>
          <p:nvPr/>
        </p:nvSpPr>
        <p:spPr bwMode="auto">
          <a:xfrm>
            <a:off x="2744784" y="2424906"/>
            <a:ext cx="6969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Symbol" pitchFamily="18" charset="2"/>
              </a:rPr>
              <a:t>Æ</a:t>
            </a:r>
            <a:r>
              <a:rPr lang="fr-FR" altLang="fr-FR" sz="1800">
                <a:latin typeface="Arial" charset="0"/>
              </a:rPr>
              <a:t>0,3</a:t>
            </a:r>
          </a:p>
        </p:txBody>
      </p:sp>
      <p:sp>
        <p:nvSpPr>
          <p:cNvPr id="19" name="Rectangle 347"/>
          <p:cNvSpPr>
            <a:spLocks noChangeArrowheads="1"/>
          </p:cNvSpPr>
          <p:nvPr/>
        </p:nvSpPr>
        <p:spPr bwMode="auto">
          <a:xfrm>
            <a:off x="2455859" y="2443956"/>
            <a:ext cx="1255713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20" name="Line 348"/>
          <p:cNvSpPr>
            <a:spLocks noChangeShapeType="1"/>
          </p:cNvSpPr>
          <p:nvPr/>
        </p:nvSpPr>
        <p:spPr bwMode="auto">
          <a:xfrm>
            <a:off x="2773359" y="2442368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2" name="Connecteur droit avec flèche 31"/>
          <p:cNvCxnSpPr>
            <a:cxnSpLocks noChangeShapeType="1"/>
          </p:cNvCxnSpPr>
          <p:nvPr/>
        </p:nvCxnSpPr>
        <p:spPr bwMode="auto">
          <a:xfrm>
            <a:off x="3135513" y="2990849"/>
            <a:ext cx="207762" cy="7617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ZoneTexte 8"/>
          <p:cNvSpPr txBox="1">
            <a:spLocks noChangeArrowheads="1"/>
          </p:cNvSpPr>
          <p:nvPr/>
        </p:nvSpPr>
        <p:spPr bwMode="auto">
          <a:xfrm>
            <a:off x="2668993" y="207644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S[AL]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56" name="Rectangle 351"/>
          <p:cNvSpPr>
            <a:spLocks noChangeArrowheads="1"/>
          </p:cNvSpPr>
          <p:nvPr/>
        </p:nvSpPr>
        <p:spPr bwMode="auto">
          <a:xfrm>
            <a:off x="4507275" y="2863849"/>
            <a:ext cx="5064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charset="0"/>
              </a:rPr>
              <a:t>0,5</a:t>
            </a:r>
          </a:p>
        </p:txBody>
      </p:sp>
      <p:sp>
        <p:nvSpPr>
          <p:cNvPr id="57" name="Rectangle 352"/>
          <p:cNvSpPr>
            <a:spLocks noChangeArrowheads="1"/>
          </p:cNvSpPr>
          <p:nvPr/>
        </p:nvSpPr>
        <p:spPr bwMode="auto">
          <a:xfrm>
            <a:off x="4196125" y="2905124"/>
            <a:ext cx="81756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58" name="Line 353"/>
          <p:cNvSpPr>
            <a:spLocks noChangeShapeType="1"/>
          </p:cNvSpPr>
          <p:nvPr/>
        </p:nvSpPr>
        <p:spPr bwMode="auto">
          <a:xfrm>
            <a:off x="4519975" y="2898774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grpSp>
        <p:nvGrpSpPr>
          <p:cNvPr id="59" name="Group 354"/>
          <p:cNvGrpSpPr>
            <a:grpSpLocks/>
          </p:cNvGrpSpPr>
          <p:nvPr/>
        </p:nvGrpSpPr>
        <p:grpSpPr bwMode="auto">
          <a:xfrm>
            <a:off x="4246925" y="2990849"/>
            <a:ext cx="231775" cy="115887"/>
            <a:chOff x="468" y="3046"/>
            <a:chExt cx="146" cy="73"/>
          </a:xfrm>
        </p:grpSpPr>
        <p:sp>
          <p:nvSpPr>
            <p:cNvPr id="60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62" name="Connecteur droit avec flèche 180"/>
          <p:cNvCxnSpPr>
            <a:cxnSpLocks noChangeShapeType="1"/>
          </p:cNvCxnSpPr>
          <p:nvPr/>
        </p:nvCxnSpPr>
        <p:spPr bwMode="auto">
          <a:xfrm flipH="1">
            <a:off x="3713525" y="3049586"/>
            <a:ext cx="176213" cy="2730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Connecteur droit 183"/>
          <p:cNvCxnSpPr>
            <a:cxnSpLocks noChangeShapeType="1"/>
            <a:endCxn id="57" idx="1"/>
          </p:cNvCxnSpPr>
          <p:nvPr/>
        </p:nvCxnSpPr>
        <p:spPr bwMode="auto">
          <a:xfrm flipV="1">
            <a:off x="3889738" y="3051174"/>
            <a:ext cx="306387" cy="63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Freeform 8"/>
          <p:cNvSpPr>
            <a:spLocks/>
          </p:cNvSpPr>
          <p:nvPr/>
        </p:nvSpPr>
        <p:spPr bwMode="auto">
          <a:xfrm>
            <a:off x="4751750" y="3208336"/>
            <a:ext cx="203200" cy="103188"/>
          </a:xfrm>
          <a:custGeom>
            <a:avLst/>
            <a:gdLst>
              <a:gd name="T0" fmla="*/ 0 w 128"/>
              <a:gd name="T1" fmla="*/ 0 h 65"/>
              <a:gd name="T2" fmla="*/ 2147483647 w 128"/>
              <a:gd name="T3" fmla="*/ 2147483647 h 65"/>
              <a:gd name="T4" fmla="*/ 2147483647 w 128"/>
              <a:gd name="T5" fmla="*/ 0 h 65"/>
              <a:gd name="T6" fmla="*/ 0 w 128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5">
                <a:moveTo>
                  <a:pt x="0" y="0"/>
                </a:moveTo>
                <a:lnTo>
                  <a:pt x="64" y="64"/>
                </a:lnTo>
                <a:lnTo>
                  <a:pt x="1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4693013" y="3455986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000000"/>
                </a:solidFill>
                <a:latin typeface="Arial" charset="0"/>
              </a:rPr>
              <a:t>S</a:t>
            </a: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4707300" y="3484561"/>
            <a:ext cx="29051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V="1">
            <a:off x="4851763" y="3292474"/>
            <a:ext cx="0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Ellipse 124"/>
          <p:cNvSpPr>
            <a:spLocks noChangeArrowheads="1"/>
          </p:cNvSpPr>
          <p:nvPr/>
        </p:nvSpPr>
        <p:spPr bwMode="auto">
          <a:xfrm>
            <a:off x="3804013" y="2997199"/>
            <a:ext cx="138112" cy="13811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4477113" y="4312587"/>
            <a:ext cx="4285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: Axe nominal de la surface complète</a:t>
            </a:r>
          </a:p>
          <a:p>
            <a:r>
              <a:rPr lang="fr-FR" altLang="fr-FR" dirty="0" smtClean="0"/>
              <a:t>2 : Tronçon </a:t>
            </a:r>
            <a:r>
              <a:rPr lang="fr-FR" altLang="fr-FR" dirty="0"/>
              <a:t>décalé dans le plan de la </a:t>
            </a:r>
            <a:r>
              <a:rPr lang="fr-FR" altLang="fr-FR" dirty="0" smtClean="0"/>
              <a:t>section</a:t>
            </a:r>
            <a:endParaRPr lang="fr-FR" dirty="0" smtClean="0"/>
          </a:p>
          <a:p>
            <a:r>
              <a:rPr lang="fr-FR" dirty="0" smtClean="0"/>
              <a:t>3 : Axe réel du tronçon</a:t>
            </a:r>
            <a:endParaRPr lang="fr-FR" dirty="0"/>
          </a:p>
        </p:txBody>
      </p:sp>
      <p:sp>
        <p:nvSpPr>
          <p:cNvPr id="74" name="ZoneTexte 73"/>
          <p:cNvSpPr txBox="1"/>
          <p:nvPr/>
        </p:nvSpPr>
        <p:spPr>
          <a:xfrm>
            <a:off x="443622" y="30440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Connecteur droit avec flèche 11"/>
          <p:cNvCxnSpPr>
            <a:cxnSpLocks noChangeShapeType="1"/>
          </p:cNvCxnSpPr>
          <p:nvPr/>
        </p:nvCxnSpPr>
        <p:spPr bwMode="auto">
          <a:xfrm>
            <a:off x="754558" y="3232083"/>
            <a:ext cx="731342" cy="104110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ZoneTexte 75"/>
          <p:cNvSpPr txBox="1"/>
          <p:nvPr/>
        </p:nvSpPr>
        <p:spPr>
          <a:xfrm>
            <a:off x="1329447" y="278209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Connecteur droit avec flèche 11"/>
          <p:cNvCxnSpPr>
            <a:cxnSpLocks noChangeShapeType="1"/>
          </p:cNvCxnSpPr>
          <p:nvPr/>
        </p:nvCxnSpPr>
        <p:spPr bwMode="auto">
          <a:xfrm flipH="1" flipV="1">
            <a:off x="2370930" y="3844961"/>
            <a:ext cx="485776" cy="123558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ZoneTexte 77"/>
          <p:cNvSpPr txBox="1"/>
          <p:nvPr/>
        </p:nvSpPr>
        <p:spPr>
          <a:xfrm>
            <a:off x="2731074" y="50417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Parallélogramme 85"/>
          <p:cNvSpPr/>
          <p:nvPr/>
        </p:nvSpPr>
        <p:spPr>
          <a:xfrm rot="16200000">
            <a:off x="516223" y="4512976"/>
            <a:ext cx="859234" cy="714548"/>
          </a:xfrm>
          <a:prstGeom prst="parallelogram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Parallélogramme 86"/>
          <p:cNvSpPr/>
          <p:nvPr/>
        </p:nvSpPr>
        <p:spPr>
          <a:xfrm rot="16200000">
            <a:off x="1126922" y="3696896"/>
            <a:ext cx="1121968" cy="933040"/>
          </a:xfrm>
          <a:prstGeom prst="parallelogram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Parallélogramme 87"/>
          <p:cNvSpPr/>
          <p:nvPr/>
        </p:nvSpPr>
        <p:spPr>
          <a:xfrm rot="16200000">
            <a:off x="2292057" y="3528519"/>
            <a:ext cx="1220392" cy="466520"/>
          </a:xfrm>
          <a:prstGeom prst="parallelogram">
            <a:avLst>
              <a:gd name="adj" fmla="val 6583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Parallélogramme 88"/>
          <p:cNvSpPr/>
          <p:nvPr/>
        </p:nvSpPr>
        <p:spPr>
          <a:xfrm rot="16200000">
            <a:off x="3543587" y="3507633"/>
            <a:ext cx="960994" cy="337002"/>
          </a:xfrm>
          <a:prstGeom prst="parallelogram">
            <a:avLst>
              <a:gd name="adj" fmla="val 6583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orme libre 89"/>
          <p:cNvSpPr/>
          <p:nvPr/>
        </p:nvSpPr>
        <p:spPr>
          <a:xfrm>
            <a:off x="600075" y="3137251"/>
            <a:ext cx="3286125" cy="1310924"/>
          </a:xfrm>
          <a:custGeom>
            <a:avLst/>
            <a:gdLst>
              <a:gd name="connsiteX0" fmla="*/ 0 w 3286125"/>
              <a:gd name="connsiteY0" fmla="*/ 1310924 h 1310924"/>
              <a:gd name="connsiteX1" fmla="*/ 619125 w 3286125"/>
              <a:gd name="connsiteY1" fmla="*/ 453674 h 1310924"/>
              <a:gd name="connsiteX2" fmla="*/ 2095500 w 3286125"/>
              <a:gd name="connsiteY2" fmla="*/ 34574 h 1310924"/>
              <a:gd name="connsiteX3" fmla="*/ 3286125 w 3286125"/>
              <a:gd name="connsiteY3" fmla="*/ 53624 h 131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6125" h="1310924">
                <a:moveTo>
                  <a:pt x="0" y="1310924"/>
                </a:moveTo>
                <a:cubicBezTo>
                  <a:pt x="134937" y="988661"/>
                  <a:pt x="269875" y="666399"/>
                  <a:pt x="619125" y="453674"/>
                </a:cubicBezTo>
                <a:cubicBezTo>
                  <a:pt x="968375" y="240949"/>
                  <a:pt x="1651000" y="101249"/>
                  <a:pt x="2095500" y="34574"/>
                </a:cubicBezTo>
                <a:cubicBezTo>
                  <a:pt x="2540000" y="-32101"/>
                  <a:pt x="2913062" y="10761"/>
                  <a:pt x="3286125" y="536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Forme libre 90"/>
          <p:cNvSpPr/>
          <p:nvPr/>
        </p:nvSpPr>
        <p:spPr>
          <a:xfrm>
            <a:off x="1304925" y="3404980"/>
            <a:ext cx="2886075" cy="1214645"/>
          </a:xfrm>
          <a:custGeom>
            <a:avLst/>
            <a:gdLst>
              <a:gd name="connsiteX0" fmla="*/ 0 w 2886075"/>
              <a:gd name="connsiteY0" fmla="*/ 1214645 h 1214645"/>
              <a:gd name="connsiteX1" fmla="*/ 838200 w 2886075"/>
              <a:gd name="connsiteY1" fmla="*/ 443120 h 1214645"/>
              <a:gd name="connsiteX2" fmla="*/ 1838325 w 2886075"/>
              <a:gd name="connsiteY2" fmla="*/ 62120 h 1214645"/>
              <a:gd name="connsiteX3" fmla="*/ 2886075 w 2886075"/>
              <a:gd name="connsiteY3" fmla="*/ 4970 h 12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6075" h="1214645">
                <a:moveTo>
                  <a:pt x="0" y="1214645"/>
                </a:moveTo>
                <a:cubicBezTo>
                  <a:pt x="265906" y="924926"/>
                  <a:pt x="531813" y="635207"/>
                  <a:pt x="838200" y="443120"/>
                </a:cubicBezTo>
                <a:cubicBezTo>
                  <a:pt x="1144587" y="251033"/>
                  <a:pt x="1497013" y="135145"/>
                  <a:pt x="1838325" y="62120"/>
                </a:cubicBezTo>
                <a:cubicBezTo>
                  <a:pt x="2179638" y="-10905"/>
                  <a:pt x="2532856" y="-2968"/>
                  <a:pt x="2886075" y="497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orme libre 91"/>
          <p:cNvSpPr/>
          <p:nvPr/>
        </p:nvSpPr>
        <p:spPr>
          <a:xfrm>
            <a:off x="1314450" y="4152900"/>
            <a:ext cx="2857500" cy="1143000"/>
          </a:xfrm>
          <a:custGeom>
            <a:avLst/>
            <a:gdLst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38325 w 2857500"/>
              <a:gd name="connsiteY2" fmla="*/ 314325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09750 w 2857500"/>
              <a:gd name="connsiteY2" fmla="*/ 247650 h 1143000"/>
              <a:gd name="connsiteX3" fmla="*/ 2857500 w 285750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143000">
                <a:moveTo>
                  <a:pt x="0" y="1143000"/>
                </a:moveTo>
                <a:cubicBezTo>
                  <a:pt x="270668" y="921544"/>
                  <a:pt x="546100" y="711200"/>
                  <a:pt x="847725" y="561975"/>
                </a:cubicBezTo>
                <a:cubicBezTo>
                  <a:pt x="1149350" y="412750"/>
                  <a:pt x="1474788" y="341312"/>
                  <a:pt x="1809750" y="247650"/>
                </a:cubicBezTo>
                <a:cubicBezTo>
                  <a:pt x="2144713" y="153987"/>
                  <a:pt x="2515394" y="110331"/>
                  <a:pt x="2857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orme libre 92"/>
          <p:cNvSpPr/>
          <p:nvPr/>
        </p:nvSpPr>
        <p:spPr>
          <a:xfrm>
            <a:off x="590550" y="3933825"/>
            <a:ext cx="3276600" cy="1181100"/>
          </a:xfrm>
          <a:custGeom>
            <a:avLst/>
            <a:gdLst>
              <a:gd name="connsiteX0" fmla="*/ 0 w 3276600"/>
              <a:gd name="connsiteY0" fmla="*/ 1181100 h 1181100"/>
              <a:gd name="connsiteX1" fmla="*/ 628650 w 3276600"/>
              <a:gd name="connsiteY1" fmla="*/ 561975 h 1181100"/>
              <a:gd name="connsiteX2" fmla="*/ 2085975 w 3276600"/>
              <a:gd name="connsiteY2" fmla="*/ 133350 h 1181100"/>
              <a:gd name="connsiteX3" fmla="*/ 3276600 w 3276600"/>
              <a:gd name="connsiteY3" fmla="*/ 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6600" h="1181100">
                <a:moveTo>
                  <a:pt x="0" y="1181100"/>
                </a:moveTo>
                <a:cubicBezTo>
                  <a:pt x="140494" y="958850"/>
                  <a:pt x="280988" y="736600"/>
                  <a:pt x="628650" y="561975"/>
                </a:cubicBezTo>
                <a:cubicBezTo>
                  <a:pt x="976312" y="387350"/>
                  <a:pt x="1644650" y="227012"/>
                  <a:pt x="2085975" y="133350"/>
                </a:cubicBezTo>
                <a:cubicBezTo>
                  <a:pt x="2527300" y="39688"/>
                  <a:pt x="2901950" y="19844"/>
                  <a:pt x="327660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orme libre 93"/>
          <p:cNvSpPr/>
          <p:nvPr/>
        </p:nvSpPr>
        <p:spPr>
          <a:xfrm>
            <a:off x="919452" y="3676133"/>
            <a:ext cx="3104632" cy="1194117"/>
          </a:xfrm>
          <a:custGeom>
            <a:avLst/>
            <a:gdLst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38325 w 2857500"/>
              <a:gd name="connsiteY2" fmla="*/ 314325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09750 w 2857500"/>
              <a:gd name="connsiteY2" fmla="*/ 247650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809750 w 2857500"/>
              <a:gd name="connsiteY2" fmla="*/ 247650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847725 w 2857500"/>
              <a:gd name="connsiteY1" fmla="*/ 561975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646089 w 2857500"/>
              <a:gd name="connsiteY1" fmla="*/ 479920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646089 w 2857500"/>
              <a:gd name="connsiteY1" fmla="*/ 479920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  <a:gd name="connsiteX0" fmla="*/ 0 w 2857500"/>
              <a:gd name="connsiteY0" fmla="*/ 1143000 h 1143000"/>
              <a:gd name="connsiteX1" fmla="*/ 646089 w 2857500"/>
              <a:gd name="connsiteY1" fmla="*/ 479920 h 1143000"/>
              <a:gd name="connsiteX2" fmla="*/ 1792216 w 2857500"/>
              <a:gd name="connsiteY2" fmla="*/ 110891 h 1143000"/>
              <a:gd name="connsiteX3" fmla="*/ 2857500 w 285750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143000">
                <a:moveTo>
                  <a:pt x="0" y="1143000"/>
                </a:moveTo>
                <a:cubicBezTo>
                  <a:pt x="270668" y="839489"/>
                  <a:pt x="364920" y="688407"/>
                  <a:pt x="646089" y="479920"/>
                </a:cubicBezTo>
                <a:cubicBezTo>
                  <a:pt x="927258" y="271433"/>
                  <a:pt x="1423648" y="190878"/>
                  <a:pt x="1792216" y="110891"/>
                </a:cubicBezTo>
                <a:cubicBezTo>
                  <a:pt x="2160785" y="30904"/>
                  <a:pt x="2489094" y="46510"/>
                  <a:pt x="2857500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Arc 437"/>
          <p:cNvSpPr>
            <a:spLocks/>
          </p:cNvSpPr>
          <p:nvPr/>
        </p:nvSpPr>
        <p:spPr bwMode="auto">
          <a:xfrm>
            <a:off x="2516184" y="2549524"/>
            <a:ext cx="228600" cy="115887"/>
          </a:xfrm>
          <a:custGeom>
            <a:avLst/>
            <a:gdLst>
              <a:gd name="T0" fmla="*/ 0 w 43148"/>
              <a:gd name="T1" fmla="*/ 2147483647 h 21600"/>
              <a:gd name="T2" fmla="*/ 2147483647 w 43148"/>
              <a:gd name="T3" fmla="*/ 2147483647 h 21600"/>
              <a:gd name="T4" fmla="*/ 2147483647 w 43148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48" h="21600" fill="none" extrusionOk="0">
                <a:moveTo>
                  <a:pt x="0" y="20124"/>
                </a:moveTo>
                <a:cubicBezTo>
                  <a:pt x="776" y="8794"/>
                  <a:pt x="10193" y="-1"/>
                  <a:pt x="21550" y="0"/>
                </a:cubicBezTo>
                <a:cubicBezTo>
                  <a:pt x="33362" y="0"/>
                  <a:pt x="42983" y="9488"/>
                  <a:pt x="43147" y="21300"/>
                </a:cubicBezTo>
              </a:path>
              <a:path w="43148" h="21600" stroke="0" extrusionOk="0">
                <a:moveTo>
                  <a:pt x="0" y="20124"/>
                </a:moveTo>
                <a:cubicBezTo>
                  <a:pt x="776" y="8794"/>
                  <a:pt x="10193" y="-1"/>
                  <a:pt x="21550" y="0"/>
                </a:cubicBezTo>
                <a:cubicBezTo>
                  <a:pt x="33362" y="0"/>
                  <a:pt x="42983" y="9488"/>
                  <a:pt x="43147" y="21300"/>
                </a:cubicBezTo>
                <a:lnTo>
                  <a:pt x="21550" y="21600"/>
                </a:lnTo>
                <a:lnTo>
                  <a:pt x="0" y="20124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Parallélogramme 95"/>
          <p:cNvSpPr/>
          <p:nvPr/>
        </p:nvSpPr>
        <p:spPr>
          <a:xfrm rot="16200000">
            <a:off x="1626742" y="3552146"/>
            <a:ext cx="1213037" cy="670749"/>
          </a:xfrm>
          <a:prstGeom prst="parallelogram">
            <a:avLst>
              <a:gd name="adj" fmla="val 43461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Parallélogramme 96"/>
          <p:cNvSpPr/>
          <p:nvPr/>
        </p:nvSpPr>
        <p:spPr>
          <a:xfrm rot="16200000">
            <a:off x="1878178" y="3465678"/>
            <a:ext cx="1213037" cy="637654"/>
          </a:xfrm>
          <a:prstGeom prst="parallelogram">
            <a:avLst>
              <a:gd name="adj" fmla="val 46793"/>
            </a:avLst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98"/>
          <p:cNvCxnSpPr/>
          <p:nvPr/>
        </p:nvCxnSpPr>
        <p:spPr>
          <a:xfrm flipV="1">
            <a:off x="1897886" y="3178176"/>
            <a:ext cx="267984" cy="9683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V="1">
            <a:off x="2568636" y="3484561"/>
            <a:ext cx="234888" cy="8810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2568636" y="4400032"/>
            <a:ext cx="234888" cy="8810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 flipV="1">
            <a:off x="1914434" y="4108846"/>
            <a:ext cx="234888" cy="8810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V="1">
            <a:off x="2243137" y="3822934"/>
            <a:ext cx="255587" cy="44055"/>
          </a:xfrm>
          <a:prstGeom prst="line">
            <a:avLst/>
          </a:prstGeom>
          <a:ln>
            <a:solidFill>
              <a:srgbClr val="FF0000"/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1"/>
          <p:cNvCxnSpPr>
            <a:cxnSpLocks noChangeShapeType="1"/>
          </p:cNvCxnSpPr>
          <p:nvPr/>
        </p:nvCxnSpPr>
        <p:spPr bwMode="auto">
          <a:xfrm>
            <a:off x="1630064" y="3008060"/>
            <a:ext cx="365671" cy="22567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Connecteur droit 113"/>
          <p:cNvCxnSpPr/>
          <p:nvPr/>
        </p:nvCxnSpPr>
        <p:spPr>
          <a:xfrm>
            <a:off x="3135513" y="2794793"/>
            <a:ext cx="0" cy="20955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59"/>
          <p:cNvSpPr>
            <a:spLocks noChangeArrowheads="1"/>
          </p:cNvSpPr>
          <p:nvPr/>
        </p:nvSpPr>
        <p:spPr bwMode="auto">
          <a:xfrm>
            <a:off x="152400" y="79375"/>
            <a:ext cx="6640279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" charset="0"/>
              </a:rPr>
              <a:t>AXE </a:t>
            </a:r>
            <a:r>
              <a:rPr lang="fr-FR" altLang="fr-FR" sz="2400" b="1" dirty="0" smtClean="0">
                <a:latin typeface="Arial" charset="0"/>
              </a:rPr>
              <a:t>COURBE D'UNE </a:t>
            </a:r>
            <a:r>
              <a:rPr lang="fr-FR" altLang="fr-FR" sz="2400" b="1" dirty="0">
                <a:latin typeface="Arial" charset="0"/>
              </a:rPr>
              <a:t>SURFACE COMPLEXE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255073" y="250269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2279754" y="205557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8" y="1502426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Connecteur droit 175"/>
          <p:cNvCxnSpPr>
            <a:cxnSpLocks noChangeShapeType="1"/>
          </p:cNvCxnSpPr>
          <p:nvPr/>
        </p:nvCxnSpPr>
        <p:spPr bwMode="auto">
          <a:xfrm flipV="1">
            <a:off x="7381599" y="2316750"/>
            <a:ext cx="289108" cy="1282953"/>
          </a:xfrm>
          <a:prstGeom prst="line">
            <a:avLst/>
          </a:prstGeom>
          <a:noFill/>
          <a:ln w="12700" algn="ctr">
            <a:solidFill>
              <a:srgbClr val="FF0066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Rectangle 59"/>
          <p:cNvSpPr>
            <a:spLocks noChangeArrowheads="1"/>
          </p:cNvSpPr>
          <p:nvPr/>
        </p:nvSpPr>
        <p:spPr bwMode="auto">
          <a:xfrm>
            <a:off x="222250" y="79375"/>
            <a:ext cx="7763023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>
                <a:latin typeface="Arial" charset="0"/>
              </a:rPr>
              <a:t>SURFACE </a:t>
            </a:r>
            <a:r>
              <a:rPr lang="fr-FR" altLang="fr-FR" sz="2400" b="1" dirty="0" smtClean="0">
                <a:latin typeface="Arial" charset="0"/>
              </a:rPr>
              <a:t>MEDIANE DE SURFACES SYMETRIQUES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91" name="Forme libre 90"/>
          <p:cNvSpPr/>
          <p:nvPr/>
        </p:nvSpPr>
        <p:spPr bwMode="auto">
          <a:xfrm rot="21259511">
            <a:off x="1241382" y="2875253"/>
            <a:ext cx="2338388" cy="903287"/>
          </a:xfrm>
          <a:custGeom>
            <a:avLst/>
            <a:gdLst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441265 w 2868672"/>
              <a:gd name="connsiteY8" fmla="*/ 445938 h 1109578"/>
              <a:gd name="connsiteX9" fmla="*/ 465082 w 2868672"/>
              <a:gd name="connsiteY9" fmla="*/ 631289 h 1109578"/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119989 w 2868672"/>
              <a:gd name="connsiteY8" fmla="*/ 445938 h 1109578"/>
              <a:gd name="connsiteX9" fmla="*/ 465082 w 2868672"/>
              <a:gd name="connsiteY9" fmla="*/ 631289 h 1109578"/>
              <a:gd name="connsiteX0" fmla="*/ 465082 w 2868672"/>
              <a:gd name="connsiteY0" fmla="*/ 631289 h 1109578"/>
              <a:gd name="connsiteX1" fmla="*/ 82022 w 2868672"/>
              <a:gd name="connsiteY1" fmla="*/ 680716 h 1109578"/>
              <a:gd name="connsiteX2" fmla="*/ 94379 w 2868672"/>
              <a:gd name="connsiteY2" fmla="*/ 371797 h 1109578"/>
              <a:gd name="connsiteX3" fmla="*/ 1082920 w 2868672"/>
              <a:gd name="connsiteY3" fmla="*/ 1094 h 1109578"/>
              <a:gd name="connsiteX4" fmla="*/ 2170314 w 2868672"/>
              <a:gd name="connsiteY4" fmla="*/ 285300 h 1109578"/>
              <a:gd name="connsiteX5" fmla="*/ 2837579 w 2868672"/>
              <a:gd name="connsiteY5" fmla="*/ 1014348 h 1109578"/>
              <a:gd name="connsiteX6" fmla="*/ 2676941 w 2868672"/>
              <a:gd name="connsiteY6" fmla="*/ 1051419 h 1109578"/>
              <a:gd name="connsiteX7" fmla="*/ 1960249 w 2868672"/>
              <a:gd name="connsiteY7" fmla="*/ 557148 h 1109578"/>
              <a:gd name="connsiteX8" fmla="*/ 1119989 w 2868672"/>
              <a:gd name="connsiteY8" fmla="*/ 445938 h 1109578"/>
              <a:gd name="connsiteX9" fmla="*/ 465082 w 2868672"/>
              <a:gd name="connsiteY9" fmla="*/ 631289 h 1109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8672" h="1109578">
                <a:moveTo>
                  <a:pt x="465082" y="631289"/>
                </a:moveTo>
                <a:cubicBezTo>
                  <a:pt x="292088" y="670419"/>
                  <a:pt x="143806" y="723965"/>
                  <a:pt x="82022" y="680716"/>
                </a:cubicBezTo>
                <a:cubicBezTo>
                  <a:pt x="20238" y="637467"/>
                  <a:pt x="-72437" y="485067"/>
                  <a:pt x="94379" y="371797"/>
                </a:cubicBezTo>
                <a:cubicBezTo>
                  <a:pt x="261195" y="258527"/>
                  <a:pt x="736931" y="15510"/>
                  <a:pt x="1082920" y="1094"/>
                </a:cubicBezTo>
                <a:cubicBezTo>
                  <a:pt x="1428909" y="-13322"/>
                  <a:pt x="1877871" y="116424"/>
                  <a:pt x="2170314" y="285300"/>
                </a:cubicBezTo>
                <a:cubicBezTo>
                  <a:pt x="2462757" y="454176"/>
                  <a:pt x="2753141" y="886662"/>
                  <a:pt x="2837579" y="1014348"/>
                </a:cubicBezTo>
                <a:cubicBezTo>
                  <a:pt x="2922017" y="1142034"/>
                  <a:pt x="2823163" y="1127619"/>
                  <a:pt x="2676941" y="1051419"/>
                </a:cubicBezTo>
                <a:cubicBezTo>
                  <a:pt x="2530719" y="975219"/>
                  <a:pt x="2166195" y="658061"/>
                  <a:pt x="1960249" y="557148"/>
                </a:cubicBezTo>
                <a:cubicBezTo>
                  <a:pt x="1754303" y="456235"/>
                  <a:pt x="1420670" y="406808"/>
                  <a:pt x="1119989" y="445938"/>
                </a:cubicBezTo>
                <a:cubicBezTo>
                  <a:pt x="819308" y="485068"/>
                  <a:pt x="638077" y="592159"/>
                  <a:pt x="465082" y="6312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54" name="Forme libre 53"/>
          <p:cNvSpPr/>
          <p:nvPr/>
        </p:nvSpPr>
        <p:spPr>
          <a:xfrm>
            <a:off x="1270946" y="3065571"/>
            <a:ext cx="2304288" cy="573239"/>
          </a:xfrm>
          <a:custGeom>
            <a:avLst/>
            <a:gdLst>
              <a:gd name="connsiteX0" fmla="*/ 0 w 2304288"/>
              <a:gd name="connsiteY0" fmla="*/ 402551 h 573239"/>
              <a:gd name="connsiteX1" fmla="*/ 804672 w 2304288"/>
              <a:gd name="connsiteY1" fmla="*/ 36791 h 573239"/>
              <a:gd name="connsiteX2" fmla="*/ 1572768 w 2304288"/>
              <a:gd name="connsiteY2" fmla="*/ 73367 h 573239"/>
              <a:gd name="connsiteX3" fmla="*/ 2304288 w 2304288"/>
              <a:gd name="connsiteY3" fmla="*/ 573239 h 57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288" h="573239">
                <a:moveTo>
                  <a:pt x="0" y="402551"/>
                </a:moveTo>
                <a:cubicBezTo>
                  <a:pt x="271272" y="247103"/>
                  <a:pt x="542544" y="91655"/>
                  <a:pt x="804672" y="36791"/>
                </a:cubicBezTo>
                <a:cubicBezTo>
                  <a:pt x="1066800" y="-18073"/>
                  <a:pt x="1322832" y="-16041"/>
                  <a:pt x="1572768" y="73367"/>
                </a:cubicBezTo>
                <a:cubicBezTo>
                  <a:pt x="1822704" y="162775"/>
                  <a:pt x="2063496" y="368007"/>
                  <a:pt x="2304288" y="573239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Line 66"/>
          <p:cNvSpPr>
            <a:spLocks noChangeShapeType="1"/>
          </p:cNvSpPr>
          <p:nvPr/>
        </p:nvSpPr>
        <p:spPr bwMode="auto">
          <a:xfrm flipH="1" flipV="1">
            <a:off x="1554875" y="2759069"/>
            <a:ext cx="433097" cy="378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ZoneTexte 97"/>
          <p:cNvSpPr txBox="1"/>
          <p:nvPr/>
        </p:nvSpPr>
        <p:spPr>
          <a:xfrm>
            <a:off x="1296030" y="23897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orme libre 54"/>
          <p:cNvSpPr/>
          <p:nvPr/>
        </p:nvSpPr>
        <p:spPr>
          <a:xfrm>
            <a:off x="7185010" y="3145495"/>
            <a:ext cx="694563" cy="200406"/>
          </a:xfrm>
          <a:custGeom>
            <a:avLst/>
            <a:gdLst>
              <a:gd name="connsiteX0" fmla="*/ 0 w 1024128"/>
              <a:gd name="connsiteY0" fmla="*/ 67209 h 201321"/>
              <a:gd name="connsiteX1" fmla="*/ 512064 w 1024128"/>
              <a:gd name="connsiteY1" fmla="*/ 6249 h 201321"/>
              <a:gd name="connsiteX2" fmla="*/ 1024128 w 1024128"/>
              <a:gd name="connsiteY2" fmla="*/ 201321 h 201321"/>
              <a:gd name="connsiteX0" fmla="*/ 0 w 1085088"/>
              <a:gd name="connsiteY0" fmla="*/ 20347 h 239803"/>
              <a:gd name="connsiteX1" fmla="*/ 573024 w 1085088"/>
              <a:gd name="connsiteY1" fmla="*/ 44731 h 239803"/>
              <a:gd name="connsiteX2" fmla="*/ 1085088 w 1085088"/>
              <a:gd name="connsiteY2" fmla="*/ 239803 h 239803"/>
              <a:gd name="connsiteX0" fmla="*/ 0 w 1085088"/>
              <a:gd name="connsiteY0" fmla="*/ 20347 h 239803"/>
              <a:gd name="connsiteX1" fmla="*/ 573024 w 1085088"/>
              <a:gd name="connsiteY1" fmla="*/ 44731 h 239803"/>
              <a:gd name="connsiteX2" fmla="*/ 1085088 w 1085088"/>
              <a:gd name="connsiteY2" fmla="*/ 239803 h 239803"/>
              <a:gd name="connsiteX0" fmla="*/ 0 w 742188"/>
              <a:gd name="connsiteY0" fmla="*/ 17966 h 246947"/>
              <a:gd name="connsiteX1" fmla="*/ 230124 w 742188"/>
              <a:gd name="connsiteY1" fmla="*/ 51875 h 246947"/>
              <a:gd name="connsiteX2" fmla="*/ 742188 w 742188"/>
              <a:gd name="connsiteY2" fmla="*/ 246947 h 246947"/>
              <a:gd name="connsiteX0" fmla="*/ 0 w 742188"/>
              <a:gd name="connsiteY0" fmla="*/ 0 h 228981"/>
              <a:gd name="connsiteX1" fmla="*/ 230124 w 742188"/>
              <a:gd name="connsiteY1" fmla="*/ 33909 h 228981"/>
              <a:gd name="connsiteX2" fmla="*/ 742188 w 742188"/>
              <a:gd name="connsiteY2" fmla="*/ 228981 h 228981"/>
              <a:gd name="connsiteX0" fmla="*/ 0 w 694563"/>
              <a:gd name="connsiteY0" fmla="*/ 0 h 200406"/>
              <a:gd name="connsiteX1" fmla="*/ 230124 w 694563"/>
              <a:gd name="connsiteY1" fmla="*/ 33909 h 200406"/>
              <a:gd name="connsiteX2" fmla="*/ 694563 w 694563"/>
              <a:gd name="connsiteY2" fmla="*/ 200406 h 2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563" h="200406">
                <a:moveTo>
                  <a:pt x="0" y="0"/>
                </a:moveTo>
                <a:cubicBezTo>
                  <a:pt x="273558" y="34544"/>
                  <a:pt x="49276" y="-2667"/>
                  <a:pt x="230124" y="33909"/>
                </a:cubicBezTo>
                <a:cubicBezTo>
                  <a:pt x="410972" y="70485"/>
                  <a:pt x="523875" y="114046"/>
                  <a:pt x="694563" y="200406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Forme libre 98"/>
          <p:cNvSpPr/>
          <p:nvPr/>
        </p:nvSpPr>
        <p:spPr>
          <a:xfrm>
            <a:off x="7183487" y="2746481"/>
            <a:ext cx="792480" cy="207805"/>
          </a:xfrm>
          <a:custGeom>
            <a:avLst/>
            <a:gdLst>
              <a:gd name="connsiteX0" fmla="*/ 0 w 792480"/>
              <a:gd name="connsiteY0" fmla="*/ 3637 h 210901"/>
              <a:gd name="connsiteX1" fmla="*/ 438912 w 792480"/>
              <a:gd name="connsiteY1" fmla="*/ 28021 h 210901"/>
              <a:gd name="connsiteX2" fmla="*/ 792480 w 792480"/>
              <a:gd name="connsiteY2" fmla="*/ 210901 h 210901"/>
              <a:gd name="connsiteX0" fmla="*/ 0 w 792480"/>
              <a:gd name="connsiteY0" fmla="*/ 541 h 207805"/>
              <a:gd name="connsiteX1" fmla="*/ 438912 w 792480"/>
              <a:gd name="connsiteY1" fmla="*/ 61501 h 207805"/>
              <a:gd name="connsiteX2" fmla="*/ 792480 w 792480"/>
              <a:gd name="connsiteY2" fmla="*/ 207805 h 20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80" h="207805">
                <a:moveTo>
                  <a:pt x="0" y="541"/>
                </a:moveTo>
                <a:cubicBezTo>
                  <a:pt x="153416" y="-4539"/>
                  <a:pt x="306832" y="26957"/>
                  <a:pt x="438912" y="61501"/>
                </a:cubicBezTo>
                <a:cubicBezTo>
                  <a:pt x="570992" y="96045"/>
                  <a:pt x="681736" y="133637"/>
                  <a:pt x="792480" y="2078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orme libre 99"/>
          <p:cNvSpPr/>
          <p:nvPr/>
        </p:nvSpPr>
        <p:spPr>
          <a:xfrm>
            <a:off x="7018895" y="3534041"/>
            <a:ext cx="792480" cy="207805"/>
          </a:xfrm>
          <a:custGeom>
            <a:avLst/>
            <a:gdLst>
              <a:gd name="connsiteX0" fmla="*/ 0 w 792480"/>
              <a:gd name="connsiteY0" fmla="*/ 3637 h 210901"/>
              <a:gd name="connsiteX1" fmla="*/ 438912 w 792480"/>
              <a:gd name="connsiteY1" fmla="*/ 28021 h 210901"/>
              <a:gd name="connsiteX2" fmla="*/ 792480 w 792480"/>
              <a:gd name="connsiteY2" fmla="*/ 210901 h 210901"/>
              <a:gd name="connsiteX0" fmla="*/ 0 w 792480"/>
              <a:gd name="connsiteY0" fmla="*/ 541 h 207805"/>
              <a:gd name="connsiteX1" fmla="*/ 438912 w 792480"/>
              <a:gd name="connsiteY1" fmla="*/ 61501 h 207805"/>
              <a:gd name="connsiteX2" fmla="*/ 792480 w 792480"/>
              <a:gd name="connsiteY2" fmla="*/ 207805 h 20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2480" h="207805">
                <a:moveTo>
                  <a:pt x="0" y="541"/>
                </a:moveTo>
                <a:cubicBezTo>
                  <a:pt x="153416" y="-4539"/>
                  <a:pt x="306832" y="26957"/>
                  <a:pt x="438912" y="61501"/>
                </a:cubicBezTo>
                <a:cubicBezTo>
                  <a:pt x="570992" y="96045"/>
                  <a:pt x="681736" y="133637"/>
                  <a:pt x="792480" y="20780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Line 66"/>
          <p:cNvSpPr>
            <a:spLocks noChangeShapeType="1"/>
          </p:cNvSpPr>
          <p:nvPr/>
        </p:nvSpPr>
        <p:spPr bwMode="auto">
          <a:xfrm flipH="1" flipV="1">
            <a:off x="7183486" y="2395811"/>
            <a:ext cx="212717" cy="3495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ZoneTexte 104"/>
          <p:cNvSpPr txBox="1"/>
          <p:nvPr/>
        </p:nvSpPr>
        <p:spPr>
          <a:xfrm>
            <a:off x="6976938" y="20479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oupe 12"/>
          <p:cNvGrpSpPr>
            <a:grpSpLocks/>
          </p:cNvGrpSpPr>
          <p:nvPr/>
        </p:nvGrpSpPr>
        <p:grpSpPr bwMode="auto">
          <a:xfrm>
            <a:off x="3212693" y="2361200"/>
            <a:ext cx="271463" cy="247650"/>
            <a:chOff x="5836075" y="21075"/>
            <a:chExt cx="271463" cy="247650"/>
          </a:xfrm>
        </p:grpSpPr>
        <p:sp>
          <p:nvSpPr>
            <p:cNvPr id="109" name="Rectangle 419"/>
            <p:cNvSpPr>
              <a:spLocks noChangeArrowheads="1"/>
            </p:cNvSpPr>
            <p:nvPr/>
          </p:nvSpPr>
          <p:spPr bwMode="auto">
            <a:xfrm>
              <a:off x="5836075" y="21075"/>
              <a:ext cx="271463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A</a:t>
              </a:r>
            </a:p>
          </p:txBody>
        </p:sp>
        <p:sp>
          <p:nvSpPr>
            <p:cNvPr id="110" name="Oval 420"/>
            <p:cNvSpPr>
              <a:spLocks noChangeArrowheads="1"/>
            </p:cNvSpPr>
            <p:nvPr/>
          </p:nvSpPr>
          <p:spPr bwMode="auto">
            <a:xfrm>
              <a:off x="5863856" y="36950"/>
              <a:ext cx="215900" cy="2159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</p:grpSp>
      <p:sp>
        <p:nvSpPr>
          <p:cNvPr id="111" name="Rectangle 346"/>
          <p:cNvSpPr>
            <a:spLocks noChangeArrowheads="1"/>
          </p:cNvSpPr>
          <p:nvPr/>
        </p:nvSpPr>
        <p:spPr bwMode="auto">
          <a:xfrm>
            <a:off x="2769273" y="2299288"/>
            <a:ext cx="50654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0,3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12" name="Rectangle 347"/>
          <p:cNvSpPr>
            <a:spLocks noChangeArrowheads="1"/>
          </p:cNvSpPr>
          <p:nvPr/>
        </p:nvSpPr>
        <p:spPr bwMode="auto">
          <a:xfrm>
            <a:off x="2480349" y="2318338"/>
            <a:ext cx="1094886" cy="333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13" name="Line 348"/>
          <p:cNvSpPr>
            <a:spLocks noChangeShapeType="1"/>
          </p:cNvSpPr>
          <p:nvPr/>
        </p:nvSpPr>
        <p:spPr bwMode="auto">
          <a:xfrm>
            <a:off x="2797848" y="2316750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15" name="Connecteur droit avec flèche 31"/>
          <p:cNvCxnSpPr>
            <a:cxnSpLocks noChangeShapeType="1"/>
          </p:cNvCxnSpPr>
          <p:nvPr/>
        </p:nvCxnSpPr>
        <p:spPr bwMode="auto">
          <a:xfrm flipH="1">
            <a:off x="2149731" y="2480345"/>
            <a:ext cx="124344" cy="62821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6" name="ZoneTexte 8"/>
          <p:cNvSpPr txBox="1">
            <a:spLocks noChangeArrowheads="1"/>
          </p:cNvSpPr>
          <p:nvPr/>
        </p:nvSpPr>
        <p:spPr bwMode="auto">
          <a:xfrm>
            <a:off x="2833952" y="192995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A[MS]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17" name="Rectangle 351"/>
          <p:cNvSpPr>
            <a:spLocks noChangeArrowheads="1"/>
          </p:cNvSpPr>
          <p:nvPr/>
        </p:nvSpPr>
        <p:spPr bwMode="auto">
          <a:xfrm>
            <a:off x="464974" y="2695024"/>
            <a:ext cx="5064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charset="0"/>
              </a:rPr>
              <a:t>0,5</a:t>
            </a:r>
          </a:p>
        </p:txBody>
      </p:sp>
      <p:sp>
        <p:nvSpPr>
          <p:cNvPr id="118" name="Rectangle 352"/>
          <p:cNvSpPr>
            <a:spLocks noChangeArrowheads="1"/>
          </p:cNvSpPr>
          <p:nvPr/>
        </p:nvSpPr>
        <p:spPr bwMode="auto">
          <a:xfrm>
            <a:off x="153824" y="2736299"/>
            <a:ext cx="81756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sp>
        <p:nvSpPr>
          <p:cNvPr id="119" name="Line 353"/>
          <p:cNvSpPr>
            <a:spLocks noChangeShapeType="1"/>
          </p:cNvSpPr>
          <p:nvPr/>
        </p:nvSpPr>
        <p:spPr bwMode="auto">
          <a:xfrm>
            <a:off x="477674" y="2729949"/>
            <a:ext cx="0" cy="304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>
              <a:solidFill>
                <a:sysClr val="windowText" lastClr="000000"/>
              </a:solidFill>
            </a:endParaRPr>
          </a:p>
        </p:txBody>
      </p:sp>
      <p:grpSp>
        <p:nvGrpSpPr>
          <p:cNvPr id="120" name="Group 354"/>
          <p:cNvGrpSpPr>
            <a:grpSpLocks/>
          </p:cNvGrpSpPr>
          <p:nvPr/>
        </p:nvGrpSpPr>
        <p:grpSpPr bwMode="auto">
          <a:xfrm>
            <a:off x="204624" y="2822024"/>
            <a:ext cx="231775" cy="115887"/>
            <a:chOff x="468" y="3046"/>
            <a:chExt cx="146" cy="73"/>
          </a:xfrm>
        </p:grpSpPr>
        <p:sp>
          <p:nvSpPr>
            <p:cNvPr id="121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23" name="Connecteur droit avec flèche 180"/>
          <p:cNvCxnSpPr>
            <a:cxnSpLocks noChangeShapeType="1"/>
          </p:cNvCxnSpPr>
          <p:nvPr/>
        </p:nvCxnSpPr>
        <p:spPr bwMode="auto">
          <a:xfrm>
            <a:off x="1292062" y="2872515"/>
            <a:ext cx="246063" cy="24898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Freeform 8"/>
          <p:cNvSpPr>
            <a:spLocks/>
          </p:cNvSpPr>
          <p:nvPr/>
        </p:nvSpPr>
        <p:spPr bwMode="auto">
          <a:xfrm>
            <a:off x="674943" y="3033760"/>
            <a:ext cx="203200" cy="103188"/>
          </a:xfrm>
          <a:custGeom>
            <a:avLst/>
            <a:gdLst>
              <a:gd name="T0" fmla="*/ 0 w 128"/>
              <a:gd name="T1" fmla="*/ 0 h 65"/>
              <a:gd name="T2" fmla="*/ 2147483647 w 128"/>
              <a:gd name="T3" fmla="*/ 2147483647 h 65"/>
              <a:gd name="T4" fmla="*/ 2147483647 w 128"/>
              <a:gd name="T5" fmla="*/ 0 h 65"/>
              <a:gd name="T6" fmla="*/ 0 w 128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8" h="65">
                <a:moveTo>
                  <a:pt x="0" y="0"/>
                </a:moveTo>
                <a:lnTo>
                  <a:pt x="64" y="64"/>
                </a:lnTo>
                <a:lnTo>
                  <a:pt x="127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" name="Rectangle 10"/>
          <p:cNvSpPr>
            <a:spLocks noChangeArrowheads="1"/>
          </p:cNvSpPr>
          <p:nvPr/>
        </p:nvSpPr>
        <p:spPr bwMode="auto">
          <a:xfrm>
            <a:off x="616206" y="3281410"/>
            <a:ext cx="32220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fr-FR" altLang="fr-FR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7" name="Rectangle 11"/>
          <p:cNvSpPr>
            <a:spLocks noChangeArrowheads="1"/>
          </p:cNvSpPr>
          <p:nvPr/>
        </p:nvSpPr>
        <p:spPr bwMode="auto">
          <a:xfrm>
            <a:off x="630493" y="3309985"/>
            <a:ext cx="290513" cy="292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28" name="Line 12"/>
          <p:cNvSpPr>
            <a:spLocks noChangeShapeType="1"/>
          </p:cNvSpPr>
          <p:nvPr/>
        </p:nvSpPr>
        <p:spPr bwMode="auto">
          <a:xfrm flipV="1">
            <a:off x="774956" y="3117898"/>
            <a:ext cx="0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Ellipse 124"/>
          <p:cNvSpPr>
            <a:spLocks noChangeArrowheads="1"/>
          </p:cNvSpPr>
          <p:nvPr/>
        </p:nvSpPr>
        <p:spPr bwMode="auto">
          <a:xfrm>
            <a:off x="1223006" y="2803459"/>
            <a:ext cx="138112" cy="13811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grpSp>
        <p:nvGrpSpPr>
          <p:cNvPr id="134" name="Group 354"/>
          <p:cNvGrpSpPr>
            <a:grpSpLocks/>
          </p:cNvGrpSpPr>
          <p:nvPr/>
        </p:nvGrpSpPr>
        <p:grpSpPr bwMode="auto">
          <a:xfrm>
            <a:off x="2521084" y="2422402"/>
            <a:ext cx="231775" cy="115887"/>
            <a:chOff x="468" y="3046"/>
            <a:chExt cx="146" cy="73"/>
          </a:xfrm>
        </p:grpSpPr>
        <p:sp>
          <p:nvSpPr>
            <p:cNvPr id="135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2055" name="Connecteur droit 2054"/>
          <p:cNvCxnSpPr/>
          <p:nvPr/>
        </p:nvCxnSpPr>
        <p:spPr>
          <a:xfrm>
            <a:off x="961862" y="2872515"/>
            <a:ext cx="3341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>
          <a:xfrm>
            <a:off x="2274075" y="2480345"/>
            <a:ext cx="2098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>
            <a:off x="6373946" y="2789175"/>
            <a:ext cx="2460172" cy="551653"/>
          </a:xfrm>
          <a:custGeom>
            <a:avLst/>
            <a:gdLst>
              <a:gd name="connsiteX0" fmla="*/ 0 w 2460172"/>
              <a:gd name="connsiteY0" fmla="*/ 127110 h 551653"/>
              <a:gd name="connsiteX1" fmla="*/ 337457 w 2460172"/>
              <a:gd name="connsiteY1" fmla="*/ 7367 h 551653"/>
              <a:gd name="connsiteX2" fmla="*/ 827315 w 2460172"/>
              <a:gd name="connsiteY2" fmla="*/ 18253 h 551653"/>
              <a:gd name="connsiteX3" fmla="*/ 1240972 w 2460172"/>
              <a:gd name="connsiteY3" fmla="*/ 61795 h 551653"/>
              <a:gd name="connsiteX4" fmla="*/ 1556657 w 2460172"/>
              <a:gd name="connsiteY4" fmla="*/ 203310 h 551653"/>
              <a:gd name="connsiteX5" fmla="*/ 1817915 w 2460172"/>
              <a:gd name="connsiteY5" fmla="*/ 268624 h 551653"/>
              <a:gd name="connsiteX6" fmla="*/ 2198915 w 2460172"/>
              <a:gd name="connsiteY6" fmla="*/ 377481 h 551653"/>
              <a:gd name="connsiteX7" fmla="*/ 2460172 w 2460172"/>
              <a:gd name="connsiteY7" fmla="*/ 551653 h 55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60172" h="551653">
                <a:moveTo>
                  <a:pt x="0" y="127110"/>
                </a:moveTo>
                <a:cubicBezTo>
                  <a:pt x="99785" y="76310"/>
                  <a:pt x="199571" y="25510"/>
                  <a:pt x="337457" y="7367"/>
                </a:cubicBezTo>
                <a:cubicBezTo>
                  <a:pt x="475343" y="-10776"/>
                  <a:pt x="676729" y="9182"/>
                  <a:pt x="827315" y="18253"/>
                </a:cubicBezTo>
                <a:cubicBezTo>
                  <a:pt x="977901" y="27324"/>
                  <a:pt x="1119415" y="30952"/>
                  <a:pt x="1240972" y="61795"/>
                </a:cubicBezTo>
                <a:cubicBezTo>
                  <a:pt x="1362529" y="92638"/>
                  <a:pt x="1460500" y="168839"/>
                  <a:pt x="1556657" y="203310"/>
                </a:cubicBezTo>
                <a:cubicBezTo>
                  <a:pt x="1652814" y="237781"/>
                  <a:pt x="1710872" y="239596"/>
                  <a:pt x="1817915" y="268624"/>
                </a:cubicBezTo>
                <a:cubicBezTo>
                  <a:pt x="1924958" y="297653"/>
                  <a:pt x="2091872" y="330310"/>
                  <a:pt x="2198915" y="377481"/>
                </a:cubicBezTo>
                <a:cubicBezTo>
                  <a:pt x="2305958" y="424652"/>
                  <a:pt x="2383065" y="488152"/>
                  <a:pt x="2460172" y="55165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Forme libre 2047"/>
          <p:cNvSpPr/>
          <p:nvPr/>
        </p:nvSpPr>
        <p:spPr>
          <a:xfrm>
            <a:off x="6297746" y="3449685"/>
            <a:ext cx="2286000" cy="457200"/>
          </a:xfrm>
          <a:custGeom>
            <a:avLst/>
            <a:gdLst>
              <a:gd name="connsiteX0" fmla="*/ 0 w 2286000"/>
              <a:gd name="connsiteY0" fmla="*/ 21771 h 457200"/>
              <a:gd name="connsiteX1" fmla="*/ 304800 w 2286000"/>
              <a:gd name="connsiteY1" fmla="*/ 0 h 457200"/>
              <a:gd name="connsiteX2" fmla="*/ 674915 w 2286000"/>
              <a:gd name="connsiteY2" fmla="*/ 21771 h 457200"/>
              <a:gd name="connsiteX3" fmla="*/ 1055915 w 2286000"/>
              <a:gd name="connsiteY3" fmla="*/ 43543 h 457200"/>
              <a:gd name="connsiteX4" fmla="*/ 1360715 w 2286000"/>
              <a:gd name="connsiteY4" fmla="*/ 130628 h 457200"/>
              <a:gd name="connsiteX5" fmla="*/ 1796143 w 2286000"/>
              <a:gd name="connsiteY5" fmla="*/ 304800 h 457200"/>
              <a:gd name="connsiteX6" fmla="*/ 2286000 w 2286000"/>
              <a:gd name="connsiteY6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6000" h="457200">
                <a:moveTo>
                  <a:pt x="0" y="21771"/>
                </a:moveTo>
                <a:cubicBezTo>
                  <a:pt x="96157" y="10885"/>
                  <a:pt x="192314" y="0"/>
                  <a:pt x="304800" y="0"/>
                </a:cubicBezTo>
                <a:cubicBezTo>
                  <a:pt x="417286" y="0"/>
                  <a:pt x="674915" y="21771"/>
                  <a:pt x="674915" y="21771"/>
                </a:cubicBezTo>
                <a:cubicBezTo>
                  <a:pt x="800101" y="29028"/>
                  <a:pt x="941615" y="25400"/>
                  <a:pt x="1055915" y="43543"/>
                </a:cubicBezTo>
                <a:cubicBezTo>
                  <a:pt x="1170215" y="61686"/>
                  <a:pt x="1237344" y="87085"/>
                  <a:pt x="1360715" y="130628"/>
                </a:cubicBezTo>
                <a:cubicBezTo>
                  <a:pt x="1484086" y="174171"/>
                  <a:pt x="1641929" y="250371"/>
                  <a:pt x="1796143" y="304800"/>
                </a:cubicBezTo>
                <a:cubicBezTo>
                  <a:pt x="1950357" y="359229"/>
                  <a:pt x="2118178" y="408214"/>
                  <a:pt x="2286000" y="457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ZoneTexte 130"/>
          <p:cNvSpPr txBox="1"/>
          <p:nvPr/>
        </p:nvSpPr>
        <p:spPr>
          <a:xfrm>
            <a:off x="943882" y="3891940"/>
            <a:ext cx="51361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: Surface médiane nominale de la surface complète</a:t>
            </a:r>
          </a:p>
          <a:p>
            <a:r>
              <a:rPr lang="fr-FR" dirty="0" smtClean="0"/>
              <a:t>2 : Tronçon défini sur la surface médiane nominale</a:t>
            </a:r>
          </a:p>
          <a:p>
            <a:r>
              <a:rPr lang="fr-FR" dirty="0" smtClean="0"/>
              <a:t>3 : Direction d'optimisation</a:t>
            </a:r>
          </a:p>
          <a:p>
            <a:r>
              <a:rPr lang="fr-FR" dirty="0" smtClean="0"/>
              <a:t>4 : Surfaces réelles</a:t>
            </a:r>
          </a:p>
          <a:p>
            <a:r>
              <a:rPr lang="fr-FR" altLang="fr-FR" dirty="0" smtClean="0"/>
              <a:t>5 : Tronçon </a:t>
            </a:r>
            <a:r>
              <a:rPr lang="fr-FR" altLang="fr-FR" dirty="0"/>
              <a:t>décalé dans le plan de la </a:t>
            </a:r>
            <a:r>
              <a:rPr lang="fr-FR" altLang="fr-FR" dirty="0" smtClean="0"/>
              <a:t>section</a:t>
            </a:r>
            <a:endParaRPr lang="fr-FR" dirty="0" smtClean="0"/>
          </a:p>
          <a:p>
            <a:r>
              <a:rPr lang="fr-FR" dirty="0" smtClean="0"/>
              <a:t>6 : Surface médiane du tronçon</a:t>
            </a:r>
            <a:endParaRPr lang="fr-FR" dirty="0"/>
          </a:p>
        </p:txBody>
      </p:sp>
      <p:sp>
        <p:nvSpPr>
          <p:cNvPr id="132" name="Line 66"/>
          <p:cNvSpPr>
            <a:spLocks noChangeShapeType="1"/>
          </p:cNvSpPr>
          <p:nvPr/>
        </p:nvSpPr>
        <p:spPr bwMode="auto">
          <a:xfrm flipH="1">
            <a:off x="6901484" y="3166753"/>
            <a:ext cx="421851" cy="5449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ZoneTexte 132"/>
          <p:cNvSpPr txBox="1"/>
          <p:nvPr/>
        </p:nvSpPr>
        <p:spPr>
          <a:xfrm>
            <a:off x="6629536" y="36701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Forme libre 2048"/>
          <p:cNvSpPr/>
          <p:nvPr/>
        </p:nvSpPr>
        <p:spPr>
          <a:xfrm>
            <a:off x="3984532" y="3155583"/>
            <a:ext cx="1600200" cy="293148"/>
          </a:xfrm>
          <a:custGeom>
            <a:avLst/>
            <a:gdLst>
              <a:gd name="connsiteX0" fmla="*/ 0 w 1600200"/>
              <a:gd name="connsiteY0" fmla="*/ 112173 h 293148"/>
              <a:gd name="connsiteX1" fmla="*/ 762000 w 1600200"/>
              <a:gd name="connsiteY1" fmla="*/ 7398 h 293148"/>
              <a:gd name="connsiteX2" fmla="*/ 1600200 w 1600200"/>
              <a:gd name="connsiteY2" fmla="*/ 293148 h 29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293148">
                <a:moveTo>
                  <a:pt x="0" y="112173"/>
                </a:moveTo>
                <a:cubicBezTo>
                  <a:pt x="247650" y="44704"/>
                  <a:pt x="495300" y="-22764"/>
                  <a:pt x="762000" y="7398"/>
                </a:cubicBezTo>
                <a:cubicBezTo>
                  <a:pt x="1028700" y="37560"/>
                  <a:pt x="1314450" y="165354"/>
                  <a:pt x="1600200" y="293148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0" name="Forme libre 2049"/>
          <p:cNvSpPr/>
          <p:nvPr/>
        </p:nvSpPr>
        <p:spPr>
          <a:xfrm>
            <a:off x="3975007" y="2334306"/>
            <a:ext cx="981075" cy="923925"/>
          </a:xfrm>
          <a:custGeom>
            <a:avLst/>
            <a:gdLst>
              <a:gd name="connsiteX0" fmla="*/ 0 w 981075"/>
              <a:gd name="connsiteY0" fmla="*/ 923925 h 923925"/>
              <a:gd name="connsiteX1" fmla="*/ 419100 w 981075"/>
              <a:gd name="connsiteY1" fmla="*/ 571500 h 923925"/>
              <a:gd name="connsiteX2" fmla="*/ 981075 w 981075"/>
              <a:gd name="connsiteY2" fmla="*/ 0 h 923925"/>
              <a:gd name="connsiteX3" fmla="*/ 981075 w 981075"/>
              <a:gd name="connsiteY3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" h="923925">
                <a:moveTo>
                  <a:pt x="0" y="923925"/>
                </a:moveTo>
                <a:cubicBezTo>
                  <a:pt x="127794" y="824706"/>
                  <a:pt x="255588" y="725487"/>
                  <a:pt x="419100" y="571500"/>
                </a:cubicBezTo>
                <a:cubicBezTo>
                  <a:pt x="582613" y="417512"/>
                  <a:pt x="981075" y="0"/>
                  <a:pt x="981075" y="0"/>
                </a:cubicBezTo>
                <a:lnTo>
                  <a:pt x="981075" y="0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1" name="Forme libre 2050"/>
          <p:cNvSpPr/>
          <p:nvPr/>
        </p:nvSpPr>
        <p:spPr>
          <a:xfrm>
            <a:off x="4975132" y="2301812"/>
            <a:ext cx="1104900" cy="365869"/>
          </a:xfrm>
          <a:custGeom>
            <a:avLst/>
            <a:gdLst>
              <a:gd name="connsiteX0" fmla="*/ 0 w 1104900"/>
              <a:gd name="connsiteY0" fmla="*/ 3919 h 365869"/>
              <a:gd name="connsiteX1" fmla="*/ 552450 w 1104900"/>
              <a:gd name="connsiteY1" fmla="*/ 51544 h 365869"/>
              <a:gd name="connsiteX2" fmla="*/ 1104900 w 1104900"/>
              <a:gd name="connsiteY2" fmla="*/ 365869 h 365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365869">
                <a:moveTo>
                  <a:pt x="0" y="3919"/>
                </a:moveTo>
                <a:cubicBezTo>
                  <a:pt x="184150" y="-2431"/>
                  <a:pt x="368300" y="-8781"/>
                  <a:pt x="552450" y="51544"/>
                </a:cubicBezTo>
                <a:cubicBezTo>
                  <a:pt x="736600" y="111869"/>
                  <a:pt x="920750" y="238869"/>
                  <a:pt x="1104900" y="365869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2" name="Forme libre 2051"/>
          <p:cNvSpPr/>
          <p:nvPr/>
        </p:nvSpPr>
        <p:spPr>
          <a:xfrm>
            <a:off x="5594257" y="2667681"/>
            <a:ext cx="447675" cy="771525"/>
          </a:xfrm>
          <a:custGeom>
            <a:avLst/>
            <a:gdLst>
              <a:gd name="connsiteX0" fmla="*/ 0 w 447675"/>
              <a:gd name="connsiteY0" fmla="*/ 771525 h 771525"/>
              <a:gd name="connsiteX1" fmla="*/ 85725 w 447675"/>
              <a:gd name="connsiteY1" fmla="*/ 447675 h 771525"/>
              <a:gd name="connsiteX2" fmla="*/ 447675 w 447675"/>
              <a:gd name="connsiteY2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771525">
                <a:moveTo>
                  <a:pt x="0" y="771525"/>
                </a:moveTo>
                <a:cubicBezTo>
                  <a:pt x="5556" y="673893"/>
                  <a:pt x="11113" y="576262"/>
                  <a:pt x="85725" y="447675"/>
                </a:cubicBezTo>
                <a:cubicBezTo>
                  <a:pt x="160337" y="319088"/>
                  <a:pt x="304006" y="159544"/>
                  <a:pt x="447675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3" name="Forme libre 2052"/>
          <p:cNvSpPr/>
          <p:nvPr/>
        </p:nvSpPr>
        <p:spPr>
          <a:xfrm>
            <a:off x="5022757" y="2581956"/>
            <a:ext cx="190500" cy="247650"/>
          </a:xfrm>
          <a:custGeom>
            <a:avLst/>
            <a:gdLst>
              <a:gd name="connsiteX0" fmla="*/ 190500 w 190500"/>
              <a:gd name="connsiteY0" fmla="*/ 0 h 247650"/>
              <a:gd name="connsiteX1" fmla="*/ 66675 w 190500"/>
              <a:gd name="connsiteY1" fmla="*/ 161925 h 247650"/>
              <a:gd name="connsiteX2" fmla="*/ 0 w 1905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47650">
                <a:moveTo>
                  <a:pt x="190500" y="0"/>
                </a:moveTo>
                <a:lnTo>
                  <a:pt x="66675" y="161925"/>
                </a:lnTo>
                <a:cubicBezTo>
                  <a:pt x="34925" y="203200"/>
                  <a:pt x="17462" y="225425"/>
                  <a:pt x="0" y="24765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4" name="Forme libre 2053"/>
          <p:cNvSpPr/>
          <p:nvPr/>
        </p:nvSpPr>
        <p:spPr>
          <a:xfrm>
            <a:off x="5218556" y="2575304"/>
            <a:ext cx="234801" cy="117175"/>
          </a:xfrm>
          <a:custGeom>
            <a:avLst/>
            <a:gdLst>
              <a:gd name="connsiteX0" fmla="*/ 0 w 238125"/>
              <a:gd name="connsiteY0" fmla="*/ 0 h 123825"/>
              <a:gd name="connsiteX1" fmla="*/ 171450 w 238125"/>
              <a:gd name="connsiteY1" fmla="*/ 66675 h 123825"/>
              <a:gd name="connsiteX2" fmla="*/ 238125 w 238125"/>
              <a:gd name="connsiteY2" fmla="*/ 123825 h 123825"/>
              <a:gd name="connsiteX0" fmla="*/ 0 w 261401"/>
              <a:gd name="connsiteY0" fmla="*/ 0 h 130476"/>
              <a:gd name="connsiteX1" fmla="*/ 194726 w 261401"/>
              <a:gd name="connsiteY1" fmla="*/ 73326 h 130476"/>
              <a:gd name="connsiteX2" fmla="*/ 261401 w 261401"/>
              <a:gd name="connsiteY2" fmla="*/ 130476 h 130476"/>
              <a:gd name="connsiteX0" fmla="*/ 0 w 261401"/>
              <a:gd name="connsiteY0" fmla="*/ 0 h 130476"/>
              <a:gd name="connsiteX1" fmla="*/ 194726 w 261401"/>
              <a:gd name="connsiteY1" fmla="*/ 73326 h 130476"/>
              <a:gd name="connsiteX2" fmla="*/ 261401 w 261401"/>
              <a:gd name="connsiteY2" fmla="*/ 130476 h 130476"/>
              <a:gd name="connsiteX0" fmla="*/ 0 w 234801"/>
              <a:gd name="connsiteY0" fmla="*/ 0 h 117175"/>
              <a:gd name="connsiteX1" fmla="*/ 194726 w 234801"/>
              <a:gd name="connsiteY1" fmla="*/ 73326 h 117175"/>
              <a:gd name="connsiteX2" fmla="*/ 234801 w 234801"/>
              <a:gd name="connsiteY2" fmla="*/ 117175 h 117175"/>
              <a:gd name="connsiteX0" fmla="*/ 0 w 234801"/>
              <a:gd name="connsiteY0" fmla="*/ 0 h 117175"/>
              <a:gd name="connsiteX1" fmla="*/ 141525 w 234801"/>
              <a:gd name="connsiteY1" fmla="*/ 40075 h 117175"/>
              <a:gd name="connsiteX2" fmla="*/ 234801 w 234801"/>
              <a:gd name="connsiteY2" fmla="*/ 117175 h 11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801" h="117175">
                <a:moveTo>
                  <a:pt x="0" y="0"/>
                </a:moveTo>
                <a:cubicBezTo>
                  <a:pt x="72531" y="9719"/>
                  <a:pt x="102392" y="20546"/>
                  <a:pt x="141525" y="40075"/>
                </a:cubicBezTo>
                <a:cubicBezTo>
                  <a:pt x="180658" y="59604"/>
                  <a:pt x="221307" y="98919"/>
                  <a:pt x="234801" y="117175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6" name="Forme libre 2055"/>
          <p:cNvSpPr/>
          <p:nvPr/>
        </p:nvSpPr>
        <p:spPr>
          <a:xfrm>
            <a:off x="5022757" y="2839131"/>
            <a:ext cx="241900" cy="88150"/>
          </a:xfrm>
          <a:custGeom>
            <a:avLst/>
            <a:gdLst>
              <a:gd name="connsiteX0" fmla="*/ 0 w 237119"/>
              <a:gd name="connsiteY0" fmla="*/ 0 h 104775"/>
              <a:gd name="connsiteX1" fmla="*/ 209550 w 237119"/>
              <a:gd name="connsiteY1" fmla="*/ 47625 h 104775"/>
              <a:gd name="connsiteX2" fmla="*/ 228600 w 237119"/>
              <a:gd name="connsiteY2" fmla="*/ 104775 h 104775"/>
              <a:gd name="connsiteX0" fmla="*/ 0 w 229770"/>
              <a:gd name="connsiteY0" fmla="*/ 0 h 104775"/>
              <a:gd name="connsiteX1" fmla="*/ 149392 w 229770"/>
              <a:gd name="connsiteY1" fmla="*/ 35594 h 104775"/>
              <a:gd name="connsiteX2" fmla="*/ 228600 w 229770"/>
              <a:gd name="connsiteY2" fmla="*/ 104775 h 104775"/>
              <a:gd name="connsiteX0" fmla="*/ 0 w 242884"/>
              <a:gd name="connsiteY0" fmla="*/ 0 h 88150"/>
              <a:gd name="connsiteX1" fmla="*/ 149392 w 242884"/>
              <a:gd name="connsiteY1" fmla="*/ 35594 h 88150"/>
              <a:gd name="connsiteX2" fmla="*/ 241900 w 242884"/>
              <a:gd name="connsiteY2" fmla="*/ 88150 h 88150"/>
              <a:gd name="connsiteX0" fmla="*/ 0 w 241900"/>
              <a:gd name="connsiteY0" fmla="*/ 0 h 88150"/>
              <a:gd name="connsiteX1" fmla="*/ 149392 w 241900"/>
              <a:gd name="connsiteY1" fmla="*/ 35594 h 88150"/>
              <a:gd name="connsiteX2" fmla="*/ 241900 w 241900"/>
              <a:gd name="connsiteY2" fmla="*/ 88150 h 8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00" h="88150">
                <a:moveTo>
                  <a:pt x="0" y="0"/>
                </a:moveTo>
                <a:cubicBezTo>
                  <a:pt x="85725" y="15081"/>
                  <a:pt x="109075" y="20902"/>
                  <a:pt x="149392" y="35594"/>
                </a:cubicBezTo>
                <a:cubicBezTo>
                  <a:pt x="189709" y="50286"/>
                  <a:pt x="204874" y="68306"/>
                  <a:pt x="241900" y="8815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7" name="Forme libre 2056"/>
          <p:cNvSpPr/>
          <p:nvPr/>
        </p:nvSpPr>
        <p:spPr>
          <a:xfrm>
            <a:off x="5260882" y="2696256"/>
            <a:ext cx="200025" cy="228600"/>
          </a:xfrm>
          <a:custGeom>
            <a:avLst/>
            <a:gdLst>
              <a:gd name="connsiteX0" fmla="*/ 200025 w 200025"/>
              <a:gd name="connsiteY0" fmla="*/ 0 h 228600"/>
              <a:gd name="connsiteX1" fmla="*/ 0 w 200025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" h="228600">
                <a:moveTo>
                  <a:pt x="200025" y="0"/>
                </a:moveTo>
                <a:lnTo>
                  <a:pt x="0" y="228600"/>
                </a:lnTo>
              </a:path>
            </a:pathLst>
          </a:custGeom>
          <a:noFill/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9" name="Connecteur droit 2058"/>
          <p:cNvCxnSpPr/>
          <p:nvPr/>
        </p:nvCxnSpPr>
        <p:spPr>
          <a:xfrm>
            <a:off x="5022757" y="2653300"/>
            <a:ext cx="0" cy="37509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Connecteur droit avec flèche 2060"/>
          <p:cNvCxnSpPr/>
          <p:nvPr/>
        </p:nvCxnSpPr>
        <p:spPr>
          <a:xfrm flipV="1">
            <a:off x="5259462" y="2093548"/>
            <a:ext cx="76494" cy="651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Connecteur droit 2062"/>
          <p:cNvCxnSpPr/>
          <p:nvPr/>
        </p:nvCxnSpPr>
        <p:spPr>
          <a:xfrm flipH="1">
            <a:off x="5225206" y="2736299"/>
            <a:ext cx="62069" cy="37226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H="1">
            <a:off x="5429872" y="2519650"/>
            <a:ext cx="62069" cy="37226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H="1">
            <a:off x="5204458" y="2395811"/>
            <a:ext cx="8799" cy="39916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Line 66"/>
          <p:cNvSpPr>
            <a:spLocks noChangeShapeType="1"/>
          </p:cNvSpPr>
          <p:nvPr/>
        </p:nvSpPr>
        <p:spPr bwMode="auto">
          <a:xfrm flipH="1" flipV="1">
            <a:off x="4282603" y="2738920"/>
            <a:ext cx="216548" cy="15299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4023758" y="23695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Line 66"/>
          <p:cNvSpPr>
            <a:spLocks noChangeShapeType="1"/>
          </p:cNvSpPr>
          <p:nvPr/>
        </p:nvSpPr>
        <p:spPr bwMode="auto">
          <a:xfrm flipH="1" flipV="1">
            <a:off x="4593663" y="2377074"/>
            <a:ext cx="487717" cy="2280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ZoneTexte 150"/>
          <p:cNvSpPr txBox="1"/>
          <p:nvPr/>
        </p:nvSpPr>
        <p:spPr>
          <a:xfrm>
            <a:off x="4280758" y="20967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4570241" y="18633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Line 66"/>
          <p:cNvSpPr>
            <a:spLocks noChangeShapeType="1"/>
          </p:cNvSpPr>
          <p:nvPr/>
        </p:nvSpPr>
        <p:spPr bwMode="auto">
          <a:xfrm flipH="1" flipV="1">
            <a:off x="4883146" y="2100536"/>
            <a:ext cx="429093" cy="2380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Line 66"/>
          <p:cNvSpPr>
            <a:spLocks noChangeShapeType="1"/>
          </p:cNvSpPr>
          <p:nvPr/>
        </p:nvSpPr>
        <p:spPr bwMode="auto">
          <a:xfrm flipH="1" flipV="1">
            <a:off x="6654583" y="2462455"/>
            <a:ext cx="212717" cy="3495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ZoneTexte 154"/>
          <p:cNvSpPr txBox="1"/>
          <p:nvPr/>
        </p:nvSpPr>
        <p:spPr>
          <a:xfrm>
            <a:off x="6448035" y="21146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ine 66"/>
          <p:cNvSpPr>
            <a:spLocks noChangeShapeType="1"/>
          </p:cNvSpPr>
          <p:nvPr/>
        </p:nvSpPr>
        <p:spPr bwMode="auto">
          <a:xfrm flipV="1">
            <a:off x="6604488" y="2514851"/>
            <a:ext cx="50096" cy="94118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8" name="Forme libre 157"/>
          <p:cNvSpPr/>
          <p:nvPr/>
        </p:nvSpPr>
        <p:spPr>
          <a:xfrm>
            <a:off x="5025481" y="2398448"/>
            <a:ext cx="190500" cy="247650"/>
          </a:xfrm>
          <a:custGeom>
            <a:avLst/>
            <a:gdLst>
              <a:gd name="connsiteX0" fmla="*/ 190500 w 190500"/>
              <a:gd name="connsiteY0" fmla="*/ 0 h 247650"/>
              <a:gd name="connsiteX1" fmla="*/ 66675 w 190500"/>
              <a:gd name="connsiteY1" fmla="*/ 161925 h 247650"/>
              <a:gd name="connsiteX2" fmla="*/ 0 w 1905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47650">
                <a:moveTo>
                  <a:pt x="190500" y="0"/>
                </a:moveTo>
                <a:lnTo>
                  <a:pt x="66675" y="161925"/>
                </a:lnTo>
                <a:cubicBezTo>
                  <a:pt x="34925" y="203200"/>
                  <a:pt x="17462" y="225425"/>
                  <a:pt x="0" y="24765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Forme libre 158"/>
          <p:cNvSpPr/>
          <p:nvPr/>
        </p:nvSpPr>
        <p:spPr>
          <a:xfrm>
            <a:off x="5221280" y="2391796"/>
            <a:ext cx="270661" cy="130477"/>
          </a:xfrm>
          <a:custGeom>
            <a:avLst/>
            <a:gdLst>
              <a:gd name="connsiteX0" fmla="*/ 0 w 238125"/>
              <a:gd name="connsiteY0" fmla="*/ 0 h 123825"/>
              <a:gd name="connsiteX1" fmla="*/ 171450 w 238125"/>
              <a:gd name="connsiteY1" fmla="*/ 66675 h 123825"/>
              <a:gd name="connsiteX2" fmla="*/ 238125 w 238125"/>
              <a:gd name="connsiteY2" fmla="*/ 123825 h 123825"/>
              <a:gd name="connsiteX0" fmla="*/ 0 w 261401"/>
              <a:gd name="connsiteY0" fmla="*/ 0 h 130476"/>
              <a:gd name="connsiteX1" fmla="*/ 194726 w 261401"/>
              <a:gd name="connsiteY1" fmla="*/ 73326 h 130476"/>
              <a:gd name="connsiteX2" fmla="*/ 261401 w 261401"/>
              <a:gd name="connsiteY2" fmla="*/ 130476 h 130476"/>
              <a:gd name="connsiteX0" fmla="*/ 0 w 261401"/>
              <a:gd name="connsiteY0" fmla="*/ 0 h 130476"/>
              <a:gd name="connsiteX1" fmla="*/ 194726 w 261401"/>
              <a:gd name="connsiteY1" fmla="*/ 73326 h 130476"/>
              <a:gd name="connsiteX2" fmla="*/ 261401 w 261401"/>
              <a:gd name="connsiteY2" fmla="*/ 130476 h 130476"/>
              <a:gd name="connsiteX0" fmla="*/ 0 w 234801"/>
              <a:gd name="connsiteY0" fmla="*/ 0 h 117175"/>
              <a:gd name="connsiteX1" fmla="*/ 194726 w 234801"/>
              <a:gd name="connsiteY1" fmla="*/ 73326 h 117175"/>
              <a:gd name="connsiteX2" fmla="*/ 234801 w 234801"/>
              <a:gd name="connsiteY2" fmla="*/ 117175 h 117175"/>
              <a:gd name="connsiteX0" fmla="*/ 0 w 234801"/>
              <a:gd name="connsiteY0" fmla="*/ 0 h 117175"/>
              <a:gd name="connsiteX1" fmla="*/ 141525 w 234801"/>
              <a:gd name="connsiteY1" fmla="*/ 40075 h 117175"/>
              <a:gd name="connsiteX2" fmla="*/ 234801 w 234801"/>
              <a:gd name="connsiteY2" fmla="*/ 117175 h 11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801" h="117175">
                <a:moveTo>
                  <a:pt x="0" y="0"/>
                </a:moveTo>
                <a:cubicBezTo>
                  <a:pt x="72531" y="9719"/>
                  <a:pt x="102392" y="20546"/>
                  <a:pt x="141525" y="40075"/>
                </a:cubicBezTo>
                <a:cubicBezTo>
                  <a:pt x="180658" y="59604"/>
                  <a:pt x="221307" y="98919"/>
                  <a:pt x="234801" y="11717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Forme libre 159"/>
          <p:cNvSpPr/>
          <p:nvPr/>
        </p:nvSpPr>
        <p:spPr>
          <a:xfrm>
            <a:off x="5025481" y="2655622"/>
            <a:ext cx="261794" cy="103447"/>
          </a:xfrm>
          <a:custGeom>
            <a:avLst/>
            <a:gdLst>
              <a:gd name="connsiteX0" fmla="*/ 0 w 237119"/>
              <a:gd name="connsiteY0" fmla="*/ 0 h 104775"/>
              <a:gd name="connsiteX1" fmla="*/ 209550 w 237119"/>
              <a:gd name="connsiteY1" fmla="*/ 47625 h 104775"/>
              <a:gd name="connsiteX2" fmla="*/ 228600 w 237119"/>
              <a:gd name="connsiteY2" fmla="*/ 104775 h 104775"/>
              <a:gd name="connsiteX0" fmla="*/ 0 w 229770"/>
              <a:gd name="connsiteY0" fmla="*/ 0 h 104775"/>
              <a:gd name="connsiteX1" fmla="*/ 149392 w 229770"/>
              <a:gd name="connsiteY1" fmla="*/ 35594 h 104775"/>
              <a:gd name="connsiteX2" fmla="*/ 228600 w 229770"/>
              <a:gd name="connsiteY2" fmla="*/ 104775 h 104775"/>
              <a:gd name="connsiteX0" fmla="*/ 0 w 242884"/>
              <a:gd name="connsiteY0" fmla="*/ 0 h 88150"/>
              <a:gd name="connsiteX1" fmla="*/ 149392 w 242884"/>
              <a:gd name="connsiteY1" fmla="*/ 35594 h 88150"/>
              <a:gd name="connsiteX2" fmla="*/ 241900 w 242884"/>
              <a:gd name="connsiteY2" fmla="*/ 88150 h 88150"/>
              <a:gd name="connsiteX0" fmla="*/ 0 w 241900"/>
              <a:gd name="connsiteY0" fmla="*/ 0 h 88150"/>
              <a:gd name="connsiteX1" fmla="*/ 149392 w 241900"/>
              <a:gd name="connsiteY1" fmla="*/ 35594 h 88150"/>
              <a:gd name="connsiteX2" fmla="*/ 241900 w 241900"/>
              <a:gd name="connsiteY2" fmla="*/ 88150 h 8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00" h="88150">
                <a:moveTo>
                  <a:pt x="0" y="0"/>
                </a:moveTo>
                <a:cubicBezTo>
                  <a:pt x="85725" y="15081"/>
                  <a:pt x="109075" y="20902"/>
                  <a:pt x="149392" y="35594"/>
                </a:cubicBezTo>
                <a:cubicBezTo>
                  <a:pt x="189709" y="50286"/>
                  <a:pt x="204874" y="68306"/>
                  <a:pt x="241900" y="8815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Forme libre 160"/>
          <p:cNvSpPr/>
          <p:nvPr/>
        </p:nvSpPr>
        <p:spPr>
          <a:xfrm>
            <a:off x="5278254" y="2531798"/>
            <a:ext cx="219480" cy="223736"/>
          </a:xfrm>
          <a:custGeom>
            <a:avLst/>
            <a:gdLst>
              <a:gd name="connsiteX0" fmla="*/ 200025 w 200025"/>
              <a:gd name="connsiteY0" fmla="*/ 0 h 228600"/>
              <a:gd name="connsiteX1" fmla="*/ 0 w 200025"/>
              <a:gd name="connsiteY1" fmla="*/ 228600 h 228600"/>
              <a:gd name="connsiteX0" fmla="*/ 219480 w 219480"/>
              <a:gd name="connsiteY0" fmla="*/ 0 h 223736"/>
              <a:gd name="connsiteX1" fmla="*/ 0 w 219480"/>
              <a:gd name="connsiteY1" fmla="*/ 223736 h 22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480" h="223736">
                <a:moveTo>
                  <a:pt x="219480" y="0"/>
                </a:moveTo>
                <a:lnTo>
                  <a:pt x="0" y="223736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Forme libre 161"/>
          <p:cNvSpPr/>
          <p:nvPr/>
        </p:nvSpPr>
        <p:spPr>
          <a:xfrm>
            <a:off x="5015207" y="2795574"/>
            <a:ext cx="190500" cy="247650"/>
          </a:xfrm>
          <a:custGeom>
            <a:avLst/>
            <a:gdLst>
              <a:gd name="connsiteX0" fmla="*/ 190500 w 190500"/>
              <a:gd name="connsiteY0" fmla="*/ 0 h 247650"/>
              <a:gd name="connsiteX1" fmla="*/ 66675 w 190500"/>
              <a:gd name="connsiteY1" fmla="*/ 161925 h 247650"/>
              <a:gd name="connsiteX2" fmla="*/ 0 w 190500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47650">
                <a:moveTo>
                  <a:pt x="190500" y="0"/>
                </a:moveTo>
                <a:lnTo>
                  <a:pt x="66675" y="161925"/>
                </a:lnTo>
                <a:cubicBezTo>
                  <a:pt x="34925" y="203200"/>
                  <a:pt x="17462" y="225425"/>
                  <a:pt x="0" y="24765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Forme libre 162"/>
          <p:cNvSpPr/>
          <p:nvPr/>
        </p:nvSpPr>
        <p:spPr>
          <a:xfrm>
            <a:off x="5211007" y="2788922"/>
            <a:ext cx="218866" cy="93427"/>
          </a:xfrm>
          <a:custGeom>
            <a:avLst/>
            <a:gdLst>
              <a:gd name="connsiteX0" fmla="*/ 0 w 238125"/>
              <a:gd name="connsiteY0" fmla="*/ 0 h 123825"/>
              <a:gd name="connsiteX1" fmla="*/ 171450 w 238125"/>
              <a:gd name="connsiteY1" fmla="*/ 66675 h 123825"/>
              <a:gd name="connsiteX2" fmla="*/ 238125 w 238125"/>
              <a:gd name="connsiteY2" fmla="*/ 123825 h 123825"/>
              <a:gd name="connsiteX0" fmla="*/ 0 w 261401"/>
              <a:gd name="connsiteY0" fmla="*/ 0 h 130476"/>
              <a:gd name="connsiteX1" fmla="*/ 194726 w 261401"/>
              <a:gd name="connsiteY1" fmla="*/ 73326 h 130476"/>
              <a:gd name="connsiteX2" fmla="*/ 261401 w 261401"/>
              <a:gd name="connsiteY2" fmla="*/ 130476 h 130476"/>
              <a:gd name="connsiteX0" fmla="*/ 0 w 261401"/>
              <a:gd name="connsiteY0" fmla="*/ 0 h 130476"/>
              <a:gd name="connsiteX1" fmla="*/ 194726 w 261401"/>
              <a:gd name="connsiteY1" fmla="*/ 73326 h 130476"/>
              <a:gd name="connsiteX2" fmla="*/ 261401 w 261401"/>
              <a:gd name="connsiteY2" fmla="*/ 130476 h 130476"/>
              <a:gd name="connsiteX0" fmla="*/ 0 w 234801"/>
              <a:gd name="connsiteY0" fmla="*/ 0 h 117175"/>
              <a:gd name="connsiteX1" fmla="*/ 194726 w 234801"/>
              <a:gd name="connsiteY1" fmla="*/ 73326 h 117175"/>
              <a:gd name="connsiteX2" fmla="*/ 234801 w 234801"/>
              <a:gd name="connsiteY2" fmla="*/ 117175 h 117175"/>
              <a:gd name="connsiteX0" fmla="*/ 0 w 234801"/>
              <a:gd name="connsiteY0" fmla="*/ 0 h 117175"/>
              <a:gd name="connsiteX1" fmla="*/ 141525 w 234801"/>
              <a:gd name="connsiteY1" fmla="*/ 40075 h 117175"/>
              <a:gd name="connsiteX2" fmla="*/ 234801 w 234801"/>
              <a:gd name="connsiteY2" fmla="*/ 117175 h 11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801" h="117175">
                <a:moveTo>
                  <a:pt x="0" y="0"/>
                </a:moveTo>
                <a:cubicBezTo>
                  <a:pt x="72531" y="9719"/>
                  <a:pt x="102392" y="20546"/>
                  <a:pt x="141525" y="40075"/>
                </a:cubicBezTo>
                <a:cubicBezTo>
                  <a:pt x="180658" y="59604"/>
                  <a:pt x="221307" y="98919"/>
                  <a:pt x="234801" y="11717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Forme libre 163"/>
          <p:cNvSpPr/>
          <p:nvPr/>
        </p:nvSpPr>
        <p:spPr>
          <a:xfrm>
            <a:off x="5015207" y="3052749"/>
            <a:ext cx="203349" cy="68748"/>
          </a:xfrm>
          <a:custGeom>
            <a:avLst/>
            <a:gdLst>
              <a:gd name="connsiteX0" fmla="*/ 0 w 237119"/>
              <a:gd name="connsiteY0" fmla="*/ 0 h 104775"/>
              <a:gd name="connsiteX1" fmla="*/ 209550 w 237119"/>
              <a:gd name="connsiteY1" fmla="*/ 47625 h 104775"/>
              <a:gd name="connsiteX2" fmla="*/ 228600 w 237119"/>
              <a:gd name="connsiteY2" fmla="*/ 104775 h 104775"/>
              <a:gd name="connsiteX0" fmla="*/ 0 w 229770"/>
              <a:gd name="connsiteY0" fmla="*/ 0 h 104775"/>
              <a:gd name="connsiteX1" fmla="*/ 149392 w 229770"/>
              <a:gd name="connsiteY1" fmla="*/ 35594 h 104775"/>
              <a:gd name="connsiteX2" fmla="*/ 228600 w 229770"/>
              <a:gd name="connsiteY2" fmla="*/ 104775 h 104775"/>
              <a:gd name="connsiteX0" fmla="*/ 0 w 242884"/>
              <a:gd name="connsiteY0" fmla="*/ 0 h 88150"/>
              <a:gd name="connsiteX1" fmla="*/ 149392 w 242884"/>
              <a:gd name="connsiteY1" fmla="*/ 35594 h 88150"/>
              <a:gd name="connsiteX2" fmla="*/ 241900 w 242884"/>
              <a:gd name="connsiteY2" fmla="*/ 88150 h 88150"/>
              <a:gd name="connsiteX0" fmla="*/ 0 w 241900"/>
              <a:gd name="connsiteY0" fmla="*/ 0 h 88150"/>
              <a:gd name="connsiteX1" fmla="*/ 149392 w 241900"/>
              <a:gd name="connsiteY1" fmla="*/ 35594 h 88150"/>
              <a:gd name="connsiteX2" fmla="*/ 241900 w 241900"/>
              <a:gd name="connsiteY2" fmla="*/ 88150 h 8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00" h="88150">
                <a:moveTo>
                  <a:pt x="0" y="0"/>
                </a:moveTo>
                <a:cubicBezTo>
                  <a:pt x="85725" y="15081"/>
                  <a:pt x="109075" y="20902"/>
                  <a:pt x="149392" y="35594"/>
                </a:cubicBezTo>
                <a:cubicBezTo>
                  <a:pt x="189709" y="50286"/>
                  <a:pt x="204874" y="68306"/>
                  <a:pt x="241900" y="8815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Forme libre 164"/>
          <p:cNvSpPr/>
          <p:nvPr/>
        </p:nvSpPr>
        <p:spPr>
          <a:xfrm>
            <a:off x="5221352" y="2894533"/>
            <a:ext cx="214616" cy="233463"/>
          </a:xfrm>
          <a:custGeom>
            <a:avLst/>
            <a:gdLst>
              <a:gd name="connsiteX0" fmla="*/ 200025 w 200025"/>
              <a:gd name="connsiteY0" fmla="*/ 0 h 228600"/>
              <a:gd name="connsiteX1" fmla="*/ 0 w 200025"/>
              <a:gd name="connsiteY1" fmla="*/ 228600 h 228600"/>
              <a:gd name="connsiteX0" fmla="*/ 214616 w 214616"/>
              <a:gd name="connsiteY0" fmla="*/ 0 h 233463"/>
              <a:gd name="connsiteX1" fmla="*/ 0 w 214616"/>
              <a:gd name="connsiteY1" fmla="*/ 233463 h 2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616" h="233463">
                <a:moveTo>
                  <a:pt x="214616" y="0"/>
                </a:moveTo>
                <a:lnTo>
                  <a:pt x="0" y="233463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ZoneTexte 165"/>
          <p:cNvSpPr txBox="1"/>
          <p:nvPr/>
        </p:nvSpPr>
        <p:spPr>
          <a:xfrm>
            <a:off x="8135875" y="21110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Line 66"/>
          <p:cNvSpPr>
            <a:spLocks noChangeShapeType="1"/>
          </p:cNvSpPr>
          <p:nvPr/>
        </p:nvSpPr>
        <p:spPr bwMode="auto">
          <a:xfrm flipV="1">
            <a:off x="7604032" y="2338615"/>
            <a:ext cx="531842" cy="353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 rot="2816040">
            <a:off x="3387312" y="3599831"/>
            <a:ext cx="358810" cy="1729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/>
        </p:nvSpPr>
        <p:spPr>
          <a:xfrm rot="19586215">
            <a:off x="1060357" y="3331915"/>
            <a:ext cx="412328" cy="333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17869" y="241072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2471331" y="193679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52" y="1916264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81048" y="1130300"/>
            <a:ext cx="175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Surface médiane</a:t>
            </a:r>
            <a:endParaRPr lang="fr-FR" dirty="0"/>
          </a:p>
        </p:txBody>
      </p:sp>
      <p:cxnSp>
        <p:nvCxnSpPr>
          <p:cNvPr id="6" name="Connecteur droit avec flèche 5"/>
          <p:cNvCxnSpPr>
            <a:endCxn id="116" idx="0"/>
          </p:cNvCxnSpPr>
          <p:nvPr/>
        </p:nvCxnSpPr>
        <p:spPr>
          <a:xfrm flipH="1">
            <a:off x="3240474" y="1499632"/>
            <a:ext cx="378226" cy="430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0230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PLAN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8760" y="830282"/>
            <a:ext cx="372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de tolérance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partielles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Axes et surfaces médianes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Congés et chanfreins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922072" y="1017270"/>
            <a:ext cx="341630" cy="2514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3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0230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PLAN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8760" y="830282"/>
            <a:ext cx="372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de tolérance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partielles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Axes et surfaces médianes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Congés et chanfreins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922072" y="2831673"/>
            <a:ext cx="341630" cy="2514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7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6979" y="5205935"/>
            <a:ext cx="1745745" cy="273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1216725" y="3774092"/>
            <a:ext cx="96516" cy="1417320"/>
          </a:xfrm>
          <a:custGeom>
            <a:avLst/>
            <a:gdLst>
              <a:gd name="connsiteX0" fmla="*/ 14992 w 96516"/>
              <a:gd name="connsiteY0" fmla="*/ 1417320 h 1417320"/>
              <a:gd name="connsiteX1" fmla="*/ 5848 w 96516"/>
              <a:gd name="connsiteY1" fmla="*/ 1060704 h 1417320"/>
              <a:gd name="connsiteX2" fmla="*/ 92716 w 96516"/>
              <a:gd name="connsiteY2" fmla="*/ 822960 h 1417320"/>
              <a:gd name="connsiteX3" fmla="*/ 79000 w 96516"/>
              <a:gd name="connsiteY3" fmla="*/ 480060 h 1417320"/>
              <a:gd name="connsiteX4" fmla="*/ 60712 w 96516"/>
              <a:gd name="connsiteY4" fmla="*/ 137160 h 1417320"/>
              <a:gd name="connsiteX5" fmla="*/ 74428 w 96516"/>
              <a:gd name="connsiteY5" fmla="*/ 0 h 141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16" h="1417320">
                <a:moveTo>
                  <a:pt x="14992" y="1417320"/>
                </a:moveTo>
                <a:cubicBezTo>
                  <a:pt x="3943" y="1288542"/>
                  <a:pt x="-7106" y="1159764"/>
                  <a:pt x="5848" y="1060704"/>
                </a:cubicBezTo>
                <a:cubicBezTo>
                  <a:pt x="18802" y="961644"/>
                  <a:pt x="80524" y="919734"/>
                  <a:pt x="92716" y="822960"/>
                </a:cubicBezTo>
                <a:cubicBezTo>
                  <a:pt x="104908" y="726186"/>
                  <a:pt x="84334" y="594360"/>
                  <a:pt x="79000" y="480060"/>
                </a:cubicBezTo>
                <a:cubicBezTo>
                  <a:pt x="73666" y="365760"/>
                  <a:pt x="61474" y="217170"/>
                  <a:pt x="60712" y="137160"/>
                </a:cubicBezTo>
                <a:cubicBezTo>
                  <a:pt x="59950" y="57150"/>
                  <a:pt x="67189" y="28575"/>
                  <a:pt x="74428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1286581" y="3769520"/>
            <a:ext cx="2005923" cy="1458468"/>
          </a:xfrm>
          <a:custGeom>
            <a:avLst/>
            <a:gdLst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54380 w 2005923"/>
              <a:gd name="connsiteY16" fmla="*/ 92811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554480 w 2005923"/>
              <a:gd name="connsiteY35" fmla="*/ 1243584 h 1458468"/>
              <a:gd name="connsiteX36" fmla="*/ 1645920 w 2005923"/>
              <a:gd name="connsiteY36" fmla="*/ 1220724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54380 w 2005923"/>
              <a:gd name="connsiteY16" fmla="*/ 92811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554480 w 2005923"/>
              <a:gd name="connsiteY35" fmla="*/ 1243584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54380 w 2005923"/>
              <a:gd name="connsiteY16" fmla="*/ 92811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417320 w 2005923"/>
              <a:gd name="connsiteY35" fmla="*/ 1207008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90956 w 2005923"/>
              <a:gd name="connsiteY16" fmla="*/ 85953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417320 w 2005923"/>
              <a:gd name="connsiteY35" fmla="*/ 1207008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90956 w 2005923"/>
              <a:gd name="connsiteY16" fmla="*/ 859536 h 1458468"/>
              <a:gd name="connsiteX17" fmla="*/ 960120 w 2005923"/>
              <a:gd name="connsiteY17" fmla="*/ 854964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417320 w 2005923"/>
              <a:gd name="connsiteY35" fmla="*/ 1207008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05923" h="1458468">
                <a:moveTo>
                  <a:pt x="0" y="0"/>
                </a:moveTo>
                <a:cubicBezTo>
                  <a:pt x="7620" y="125349"/>
                  <a:pt x="15240" y="250698"/>
                  <a:pt x="50292" y="365760"/>
                </a:cubicBezTo>
                <a:cubicBezTo>
                  <a:pt x="85344" y="480822"/>
                  <a:pt x="196596" y="593598"/>
                  <a:pt x="210312" y="690372"/>
                </a:cubicBezTo>
                <a:cubicBezTo>
                  <a:pt x="224028" y="787146"/>
                  <a:pt x="145542" y="893064"/>
                  <a:pt x="132588" y="946404"/>
                </a:cubicBezTo>
                <a:cubicBezTo>
                  <a:pt x="119634" y="999744"/>
                  <a:pt x="110490" y="1016508"/>
                  <a:pt x="132588" y="1010412"/>
                </a:cubicBezTo>
                <a:cubicBezTo>
                  <a:pt x="154686" y="1004316"/>
                  <a:pt x="211836" y="951738"/>
                  <a:pt x="265176" y="909828"/>
                </a:cubicBezTo>
                <a:cubicBezTo>
                  <a:pt x="318516" y="867918"/>
                  <a:pt x="386334" y="810006"/>
                  <a:pt x="452628" y="758952"/>
                </a:cubicBezTo>
                <a:cubicBezTo>
                  <a:pt x="518922" y="707898"/>
                  <a:pt x="595122" y="649986"/>
                  <a:pt x="662940" y="603504"/>
                </a:cubicBezTo>
                <a:cubicBezTo>
                  <a:pt x="730758" y="557022"/>
                  <a:pt x="797052" y="507492"/>
                  <a:pt x="859536" y="480060"/>
                </a:cubicBezTo>
                <a:cubicBezTo>
                  <a:pt x="922020" y="452628"/>
                  <a:pt x="996696" y="448056"/>
                  <a:pt x="1037844" y="438912"/>
                </a:cubicBezTo>
                <a:cubicBezTo>
                  <a:pt x="1078992" y="429768"/>
                  <a:pt x="1133094" y="403098"/>
                  <a:pt x="1106424" y="425196"/>
                </a:cubicBezTo>
                <a:cubicBezTo>
                  <a:pt x="1079754" y="447294"/>
                  <a:pt x="947166" y="532638"/>
                  <a:pt x="877824" y="571500"/>
                </a:cubicBezTo>
                <a:cubicBezTo>
                  <a:pt x="808482" y="610362"/>
                  <a:pt x="724662" y="627888"/>
                  <a:pt x="690372" y="658368"/>
                </a:cubicBezTo>
                <a:cubicBezTo>
                  <a:pt x="656082" y="688848"/>
                  <a:pt x="678942" y="716280"/>
                  <a:pt x="672084" y="754380"/>
                </a:cubicBezTo>
                <a:cubicBezTo>
                  <a:pt x="665226" y="792480"/>
                  <a:pt x="660654" y="854964"/>
                  <a:pt x="649224" y="886968"/>
                </a:cubicBezTo>
                <a:cubicBezTo>
                  <a:pt x="637794" y="918972"/>
                  <a:pt x="579882" y="950976"/>
                  <a:pt x="603504" y="946404"/>
                </a:cubicBezTo>
                <a:cubicBezTo>
                  <a:pt x="627126" y="941832"/>
                  <a:pt x="731520" y="874776"/>
                  <a:pt x="790956" y="859536"/>
                </a:cubicBezTo>
                <a:cubicBezTo>
                  <a:pt x="850392" y="844296"/>
                  <a:pt x="913638" y="846582"/>
                  <a:pt x="960120" y="854964"/>
                </a:cubicBezTo>
                <a:cubicBezTo>
                  <a:pt x="1006602" y="863346"/>
                  <a:pt x="1113282" y="890016"/>
                  <a:pt x="1069848" y="909828"/>
                </a:cubicBezTo>
                <a:cubicBezTo>
                  <a:pt x="1026414" y="929640"/>
                  <a:pt x="794766" y="959358"/>
                  <a:pt x="699516" y="973836"/>
                </a:cubicBezTo>
                <a:cubicBezTo>
                  <a:pt x="604266" y="988314"/>
                  <a:pt x="534162" y="982980"/>
                  <a:pt x="498348" y="996696"/>
                </a:cubicBezTo>
                <a:cubicBezTo>
                  <a:pt x="462534" y="1010412"/>
                  <a:pt x="486918" y="1027938"/>
                  <a:pt x="484632" y="1056132"/>
                </a:cubicBezTo>
                <a:cubicBezTo>
                  <a:pt x="482346" y="1084326"/>
                  <a:pt x="464820" y="1139190"/>
                  <a:pt x="484632" y="1165860"/>
                </a:cubicBezTo>
                <a:cubicBezTo>
                  <a:pt x="504444" y="1192530"/>
                  <a:pt x="554736" y="1210056"/>
                  <a:pt x="603504" y="1216152"/>
                </a:cubicBezTo>
                <a:cubicBezTo>
                  <a:pt x="652272" y="1222248"/>
                  <a:pt x="729234" y="1215390"/>
                  <a:pt x="777240" y="1202436"/>
                </a:cubicBezTo>
                <a:cubicBezTo>
                  <a:pt x="825246" y="1189482"/>
                  <a:pt x="848868" y="1159764"/>
                  <a:pt x="891540" y="1138428"/>
                </a:cubicBezTo>
                <a:cubicBezTo>
                  <a:pt x="934212" y="1117092"/>
                  <a:pt x="932688" y="1093470"/>
                  <a:pt x="1033272" y="1074420"/>
                </a:cubicBezTo>
                <a:cubicBezTo>
                  <a:pt x="1133856" y="1055370"/>
                  <a:pt x="1402080" y="1036320"/>
                  <a:pt x="1495044" y="1024128"/>
                </a:cubicBezTo>
                <a:cubicBezTo>
                  <a:pt x="1588008" y="1011936"/>
                  <a:pt x="1554480" y="1012698"/>
                  <a:pt x="1591056" y="1001268"/>
                </a:cubicBezTo>
                <a:cubicBezTo>
                  <a:pt x="1627632" y="989838"/>
                  <a:pt x="1716024" y="946404"/>
                  <a:pt x="1714500" y="955548"/>
                </a:cubicBezTo>
                <a:cubicBezTo>
                  <a:pt x="1712976" y="964692"/>
                  <a:pt x="1655826" y="1028700"/>
                  <a:pt x="1581912" y="1056132"/>
                </a:cubicBezTo>
                <a:cubicBezTo>
                  <a:pt x="1507998" y="1083564"/>
                  <a:pt x="1338834" y="1105662"/>
                  <a:pt x="1271016" y="1120140"/>
                </a:cubicBezTo>
                <a:cubicBezTo>
                  <a:pt x="1203198" y="1134618"/>
                  <a:pt x="1196340" y="1126236"/>
                  <a:pt x="1175004" y="1143000"/>
                </a:cubicBezTo>
                <a:cubicBezTo>
                  <a:pt x="1153668" y="1159764"/>
                  <a:pt x="1141476" y="1202436"/>
                  <a:pt x="1143000" y="1220724"/>
                </a:cubicBezTo>
                <a:cubicBezTo>
                  <a:pt x="1144524" y="1239012"/>
                  <a:pt x="1138428" y="1255014"/>
                  <a:pt x="1184148" y="1252728"/>
                </a:cubicBezTo>
                <a:cubicBezTo>
                  <a:pt x="1229868" y="1250442"/>
                  <a:pt x="1349502" y="1228344"/>
                  <a:pt x="1417320" y="1207008"/>
                </a:cubicBezTo>
                <a:cubicBezTo>
                  <a:pt x="1485138" y="1185672"/>
                  <a:pt x="1538478" y="1130808"/>
                  <a:pt x="1591056" y="1124712"/>
                </a:cubicBezTo>
                <a:cubicBezTo>
                  <a:pt x="1643634" y="1118616"/>
                  <a:pt x="1666494" y="1183386"/>
                  <a:pt x="1732788" y="1170432"/>
                </a:cubicBezTo>
                <a:cubicBezTo>
                  <a:pt x="1799082" y="1157478"/>
                  <a:pt x="1953768" y="1046988"/>
                  <a:pt x="1988820" y="1046988"/>
                </a:cubicBezTo>
                <a:cubicBezTo>
                  <a:pt x="2023872" y="1046988"/>
                  <a:pt x="2003298" y="1136142"/>
                  <a:pt x="1943100" y="1170432"/>
                </a:cubicBezTo>
                <a:cubicBezTo>
                  <a:pt x="1882902" y="1204722"/>
                  <a:pt x="1703070" y="1225296"/>
                  <a:pt x="1627632" y="1252728"/>
                </a:cubicBezTo>
                <a:cubicBezTo>
                  <a:pt x="1552194" y="1280160"/>
                  <a:pt x="1517904" y="1305306"/>
                  <a:pt x="1490472" y="1335024"/>
                </a:cubicBezTo>
                <a:cubicBezTo>
                  <a:pt x="1463040" y="1364742"/>
                  <a:pt x="1469898" y="1410462"/>
                  <a:pt x="1463040" y="1431036"/>
                </a:cubicBezTo>
                <a:cubicBezTo>
                  <a:pt x="1456182" y="1451610"/>
                  <a:pt x="1449324" y="1458468"/>
                  <a:pt x="1449324" y="14584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5761" y="743128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La surface nominale est connue sous forme numérique (points et normales)</a:t>
            </a:r>
          </a:p>
        </p:txBody>
      </p:sp>
      <p:sp>
        <p:nvSpPr>
          <p:cNvPr id="12" name="Rectangle 1241"/>
          <p:cNvSpPr>
            <a:spLocks noChangeArrowheads="1"/>
          </p:cNvSpPr>
          <p:nvPr/>
        </p:nvSpPr>
        <p:spPr bwMode="auto">
          <a:xfrm flipH="1">
            <a:off x="647320" y="5185474"/>
            <a:ext cx="29105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3" name="Line 1242"/>
          <p:cNvSpPr>
            <a:spLocks noChangeShapeType="1"/>
          </p:cNvSpPr>
          <p:nvPr/>
        </p:nvSpPr>
        <p:spPr bwMode="auto">
          <a:xfrm>
            <a:off x="944701" y="5331524"/>
            <a:ext cx="1202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reeform 1243"/>
          <p:cNvSpPr>
            <a:spLocks/>
          </p:cNvSpPr>
          <p:nvPr/>
        </p:nvSpPr>
        <p:spPr bwMode="auto">
          <a:xfrm flipH="1">
            <a:off x="1009556" y="5253737"/>
            <a:ext cx="77508" cy="153987"/>
          </a:xfrm>
          <a:custGeom>
            <a:avLst/>
            <a:gdLst>
              <a:gd name="T0" fmla="*/ 0 w 49"/>
              <a:gd name="T1" fmla="*/ 2147483647 h 97"/>
              <a:gd name="T2" fmla="*/ 0 w 49"/>
              <a:gd name="T3" fmla="*/ 0 h 97"/>
              <a:gd name="T4" fmla="*/ 2147483647 w 49"/>
              <a:gd name="T5" fmla="*/ 2147483647 h 97"/>
              <a:gd name="T6" fmla="*/ 0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0" y="96"/>
                </a:moveTo>
                <a:lnTo>
                  <a:pt x="0" y="0"/>
                </a:lnTo>
                <a:lnTo>
                  <a:pt x="48" y="48"/>
                </a:lnTo>
                <a:lnTo>
                  <a:pt x="0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Rectangle 1244"/>
          <p:cNvSpPr>
            <a:spLocks noChangeArrowheads="1"/>
          </p:cNvSpPr>
          <p:nvPr/>
        </p:nvSpPr>
        <p:spPr bwMode="auto">
          <a:xfrm flipH="1">
            <a:off x="645739" y="5179124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C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9" name="Rectangle 210"/>
          <p:cNvSpPr>
            <a:spLocks noChangeArrowheads="1"/>
          </p:cNvSpPr>
          <p:nvPr/>
        </p:nvSpPr>
        <p:spPr bwMode="auto">
          <a:xfrm>
            <a:off x="1101143" y="5626811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0" name="Line 211"/>
          <p:cNvSpPr>
            <a:spLocks noChangeShapeType="1"/>
          </p:cNvSpPr>
          <p:nvPr/>
        </p:nvSpPr>
        <p:spPr bwMode="auto">
          <a:xfrm flipV="1">
            <a:off x="1247193" y="5512511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Freeform 212"/>
          <p:cNvSpPr>
            <a:spLocks/>
          </p:cNvSpPr>
          <p:nvPr/>
        </p:nvSpPr>
        <p:spPr bwMode="auto">
          <a:xfrm>
            <a:off x="1169406" y="5496636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223"/>
          <p:cNvSpPr>
            <a:spLocks noChangeArrowheads="1"/>
          </p:cNvSpPr>
          <p:nvPr/>
        </p:nvSpPr>
        <p:spPr bwMode="auto">
          <a:xfrm>
            <a:off x="1094793" y="5620461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A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2320830" y="4277787"/>
            <a:ext cx="643098" cy="223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2963928" y="4198875"/>
            <a:ext cx="0" cy="30858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e 3"/>
          <p:cNvGrpSpPr>
            <a:grpSpLocks/>
          </p:cNvGrpSpPr>
          <p:nvPr/>
        </p:nvGrpSpPr>
        <p:grpSpPr bwMode="auto">
          <a:xfrm>
            <a:off x="2852803" y="4390198"/>
            <a:ext cx="222250" cy="222250"/>
            <a:chOff x="87709" y="2265759"/>
            <a:chExt cx="222250" cy="222250"/>
          </a:xfrm>
        </p:grpSpPr>
        <p:sp>
          <p:nvSpPr>
            <p:cNvPr id="26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27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sp>
        <p:nvSpPr>
          <p:cNvPr id="28" name="Rectangle 736"/>
          <p:cNvSpPr>
            <a:spLocks noChangeArrowheads="1"/>
          </p:cNvSpPr>
          <p:nvPr/>
        </p:nvSpPr>
        <p:spPr bwMode="auto">
          <a:xfrm>
            <a:off x="2848064" y="3288432"/>
            <a:ext cx="118250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3    </a:t>
            </a:r>
            <a:r>
              <a:rPr lang="fr-FR" altLang="fr-FR" sz="1400" dirty="0">
                <a:latin typeface="Arial" charset="0"/>
              </a:rPr>
              <a:t>A    B   C</a:t>
            </a:r>
          </a:p>
        </p:txBody>
      </p:sp>
      <p:sp>
        <p:nvSpPr>
          <p:cNvPr id="29" name="Rectangle 737"/>
          <p:cNvSpPr>
            <a:spLocks noChangeArrowheads="1"/>
          </p:cNvSpPr>
          <p:nvPr/>
        </p:nvSpPr>
        <p:spPr bwMode="auto">
          <a:xfrm>
            <a:off x="2533051" y="3285857"/>
            <a:ext cx="1466850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0" name="Line 738"/>
          <p:cNvSpPr>
            <a:spLocks noChangeShapeType="1"/>
          </p:cNvSpPr>
          <p:nvPr/>
        </p:nvSpPr>
        <p:spPr bwMode="auto">
          <a:xfrm>
            <a:off x="2856901" y="32795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" name="Group 739"/>
          <p:cNvGrpSpPr>
            <a:grpSpLocks/>
          </p:cNvGrpSpPr>
          <p:nvPr/>
        </p:nvGrpSpPr>
        <p:grpSpPr bwMode="auto">
          <a:xfrm>
            <a:off x="2583851" y="3371582"/>
            <a:ext cx="231775" cy="115887"/>
            <a:chOff x="468" y="3046"/>
            <a:chExt cx="146" cy="73"/>
          </a:xfrm>
        </p:grpSpPr>
        <p:sp>
          <p:nvSpPr>
            <p:cNvPr id="32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" name="Line 742"/>
          <p:cNvSpPr>
            <a:spLocks noChangeShapeType="1"/>
          </p:cNvSpPr>
          <p:nvPr/>
        </p:nvSpPr>
        <p:spPr bwMode="auto">
          <a:xfrm>
            <a:off x="3106139" y="327950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Line 746"/>
          <p:cNvSpPr>
            <a:spLocks noChangeShapeType="1"/>
          </p:cNvSpPr>
          <p:nvPr/>
        </p:nvSpPr>
        <p:spPr bwMode="auto">
          <a:xfrm>
            <a:off x="3407764" y="328268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746"/>
          <p:cNvSpPr>
            <a:spLocks noChangeShapeType="1"/>
          </p:cNvSpPr>
          <p:nvPr/>
        </p:nvSpPr>
        <p:spPr bwMode="auto">
          <a:xfrm>
            <a:off x="3710289" y="329061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736"/>
          <p:cNvSpPr>
            <a:spLocks noChangeArrowheads="1"/>
          </p:cNvSpPr>
          <p:nvPr/>
        </p:nvSpPr>
        <p:spPr bwMode="auto">
          <a:xfrm>
            <a:off x="2868015" y="3916300"/>
            <a:ext cx="92172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0,05 / </a:t>
            </a:r>
            <a:r>
              <a:rPr lang="fr-FR" altLang="fr-FR" sz="1400" dirty="0" smtClean="0">
                <a:latin typeface="Arial"/>
                <a:cs typeface="Arial"/>
              </a:rPr>
              <a:t>Ø4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38" name="Rectangle 737"/>
          <p:cNvSpPr>
            <a:spLocks noChangeArrowheads="1"/>
          </p:cNvSpPr>
          <p:nvPr/>
        </p:nvSpPr>
        <p:spPr bwMode="auto">
          <a:xfrm>
            <a:off x="2533052" y="3894075"/>
            <a:ext cx="125669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9" name="Line 738"/>
          <p:cNvSpPr>
            <a:spLocks noChangeShapeType="1"/>
          </p:cNvSpPr>
          <p:nvPr/>
        </p:nvSpPr>
        <p:spPr bwMode="auto">
          <a:xfrm>
            <a:off x="2856902" y="38940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0" name="Group 739"/>
          <p:cNvGrpSpPr>
            <a:grpSpLocks/>
          </p:cNvGrpSpPr>
          <p:nvPr/>
        </p:nvGrpSpPr>
        <p:grpSpPr bwMode="auto">
          <a:xfrm>
            <a:off x="2583852" y="3986150"/>
            <a:ext cx="231775" cy="115887"/>
            <a:chOff x="468" y="3046"/>
            <a:chExt cx="146" cy="73"/>
          </a:xfrm>
        </p:grpSpPr>
        <p:sp>
          <p:nvSpPr>
            <p:cNvPr id="41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" name="ZoneTexte 47"/>
          <p:cNvSpPr txBox="1"/>
          <p:nvPr/>
        </p:nvSpPr>
        <p:spPr>
          <a:xfrm rot="10800000" flipH="1" flipV="1">
            <a:off x="4196652" y="3256232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49" name="Freeform 1215"/>
          <p:cNvSpPr>
            <a:spLocks/>
          </p:cNvSpPr>
          <p:nvPr/>
        </p:nvSpPr>
        <p:spPr bwMode="auto">
          <a:xfrm flipH="1">
            <a:off x="1540863" y="5399843"/>
            <a:ext cx="687387" cy="166644"/>
          </a:xfrm>
          <a:custGeom>
            <a:avLst/>
            <a:gdLst>
              <a:gd name="T0" fmla="*/ 0 w 546"/>
              <a:gd name="T1" fmla="*/ 2147483647 h 190"/>
              <a:gd name="T2" fmla="*/ 2147483647 w 546"/>
              <a:gd name="T3" fmla="*/ 2147483647 h 190"/>
              <a:gd name="T4" fmla="*/ 2147483647 w 546"/>
              <a:gd name="T5" fmla="*/ 0 h 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6" h="190">
                <a:moveTo>
                  <a:pt x="0" y="190"/>
                </a:moveTo>
                <a:lnTo>
                  <a:pt x="356" y="190"/>
                </a:lnTo>
                <a:lnTo>
                  <a:pt x="54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Oval 1216"/>
          <p:cNvSpPr>
            <a:spLocks noChangeArrowheads="1"/>
          </p:cNvSpPr>
          <p:nvPr/>
        </p:nvSpPr>
        <p:spPr bwMode="auto">
          <a:xfrm flipH="1">
            <a:off x="1496414" y="5333167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1" name="Rectangle 210"/>
          <p:cNvSpPr>
            <a:spLocks noChangeArrowheads="1"/>
          </p:cNvSpPr>
          <p:nvPr/>
        </p:nvSpPr>
        <p:spPr bwMode="auto">
          <a:xfrm>
            <a:off x="1794985" y="5699100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2" name="Line 211"/>
          <p:cNvSpPr>
            <a:spLocks noChangeShapeType="1"/>
          </p:cNvSpPr>
          <p:nvPr/>
        </p:nvSpPr>
        <p:spPr bwMode="auto">
          <a:xfrm flipV="1">
            <a:off x="1941035" y="5584800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Freeform 212"/>
          <p:cNvSpPr>
            <a:spLocks/>
          </p:cNvSpPr>
          <p:nvPr/>
        </p:nvSpPr>
        <p:spPr bwMode="auto">
          <a:xfrm>
            <a:off x="1863248" y="5568925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Rectangle 223"/>
          <p:cNvSpPr>
            <a:spLocks noChangeArrowheads="1"/>
          </p:cNvSpPr>
          <p:nvPr/>
        </p:nvSpPr>
        <p:spPr bwMode="auto">
          <a:xfrm>
            <a:off x="1788635" y="5692750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B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6" name="Rectangle 736"/>
          <p:cNvSpPr>
            <a:spLocks noChangeArrowheads="1"/>
          </p:cNvSpPr>
          <p:nvPr/>
        </p:nvSpPr>
        <p:spPr bwMode="auto">
          <a:xfrm>
            <a:off x="2868015" y="3611009"/>
            <a:ext cx="109164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0,5  / </a:t>
            </a:r>
            <a:r>
              <a:rPr lang="fr-FR" altLang="fr-FR" sz="1400" dirty="0" smtClean="0">
                <a:latin typeface="Arial"/>
                <a:cs typeface="Arial"/>
              </a:rPr>
              <a:t>SØ50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7" name="Rectangle 737"/>
          <p:cNvSpPr>
            <a:spLocks noChangeArrowheads="1"/>
          </p:cNvSpPr>
          <p:nvPr/>
        </p:nvSpPr>
        <p:spPr bwMode="auto">
          <a:xfrm>
            <a:off x="2533052" y="3588784"/>
            <a:ext cx="1426609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8" name="Line 738"/>
          <p:cNvSpPr>
            <a:spLocks noChangeShapeType="1"/>
          </p:cNvSpPr>
          <p:nvPr/>
        </p:nvSpPr>
        <p:spPr bwMode="auto">
          <a:xfrm>
            <a:off x="2856902" y="358878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9" name="Group 739"/>
          <p:cNvGrpSpPr>
            <a:grpSpLocks/>
          </p:cNvGrpSpPr>
          <p:nvPr/>
        </p:nvGrpSpPr>
        <p:grpSpPr bwMode="auto">
          <a:xfrm>
            <a:off x="2583852" y="3680859"/>
            <a:ext cx="231775" cy="115887"/>
            <a:chOff x="468" y="3046"/>
            <a:chExt cx="146" cy="73"/>
          </a:xfrm>
        </p:grpSpPr>
        <p:sp>
          <p:nvSpPr>
            <p:cNvPr id="60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7" name="ZoneTexte 66"/>
          <p:cNvSpPr txBox="1"/>
          <p:nvPr/>
        </p:nvSpPr>
        <p:spPr>
          <a:xfrm rot="10800000" flipH="1" flipV="1">
            <a:off x="4196652" y="3583974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8" name="ZoneTexte 67"/>
          <p:cNvSpPr txBox="1"/>
          <p:nvPr/>
        </p:nvSpPr>
        <p:spPr>
          <a:xfrm rot="10800000" flipH="1" flipV="1">
            <a:off x="4196652" y="3938415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143" name="Rectangle 210"/>
          <p:cNvSpPr>
            <a:spLocks noChangeArrowheads="1"/>
          </p:cNvSpPr>
          <p:nvPr/>
        </p:nvSpPr>
        <p:spPr bwMode="auto">
          <a:xfrm>
            <a:off x="3311329" y="4322446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44" name="Line 211"/>
          <p:cNvSpPr>
            <a:spLocks noChangeShapeType="1"/>
          </p:cNvSpPr>
          <p:nvPr/>
        </p:nvSpPr>
        <p:spPr bwMode="auto">
          <a:xfrm flipV="1">
            <a:off x="3457379" y="4208146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5" name="Freeform 212"/>
          <p:cNvSpPr>
            <a:spLocks/>
          </p:cNvSpPr>
          <p:nvPr/>
        </p:nvSpPr>
        <p:spPr bwMode="auto">
          <a:xfrm>
            <a:off x="3379592" y="4192271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6" name="Rectangle 223"/>
          <p:cNvSpPr>
            <a:spLocks noChangeArrowheads="1"/>
          </p:cNvSpPr>
          <p:nvPr/>
        </p:nvSpPr>
        <p:spPr bwMode="auto">
          <a:xfrm>
            <a:off x="3304979" y="4316096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V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061" name="ZoneTexte 2060"/>
          <p:cNvSpPr txBox="1"/>
          <p:nvPr/>
        </p:nvSpPr>
        <p:spPr>
          <a:xfrm>
            <a:off x="1913897" y="2608544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 toutes les surfaces sauf le socle</a:t>
            </a:r>
          </a:p>
        </p:txBody>
      </p:sp>
      <p:sp>
        <p:nvSpPr>
          <p:cNvPr id="92" name="Forme libre 91"/>
          <p:cNvSpPr/>
          <p:nvPr/>
        </p:nvSpPr>
        <p:spPr>
          <a:xfrm>
            <a:off x="5346485" y="3722683"/>
            <a:ext cx="2005923" cy="1458468"/>
          </a:xfrm>
          <a:custGeom>
            <a:avLst/>
            <a:gdLst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54380 w 2005923"/>
              <a:gd name="connsiteY16" fmla="*/ 92811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554480 w 2005923"/>
              <a:gd name="connsiteY35" fmla="*/ 1243584 h 1458468"/>
              <a:gd name="connsiteX36" fmla="*/ 1645920 w 2005923"/>
              <a:gd name="connsiteY36" fmla="*/ 1220724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54380 w 2005923"/>
              <a:gd name="connsiteY16" fmla="*/ 92811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554480 w 2005923"/>
              <a:gd name="connsiteY35" fmla="*/ 1243584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54380 w 2005923"/>
              <a:gd name="connsiteY16" fmla="*/ 92811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417320 w 2005923"/>
              <a:gd name="connsiteY35" fmla="*/ 1207008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90956 w 2005923"/>
              <a:gd name="connsiteY16" fmla="*/ 859536 h 1458468"/>
              <a:gd name="connsiteX17" fmla="*/ 914400 w 2005923"/>
              <a:gd name="connsiteY17" fmla="*/ 918972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417320 w 2005923"/>
              <a:gd name="connsiteY35" fmla="*/ 1207008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  <a:gd name="connsiteX0" fmla="*/ 0 w 2005923"/>
              <a:gd name="connsiteY0" fmla="*/ 0 h 1458468"/>
              <a:gd name="connsiteX1" fmla="*/ 50292 w 2005923"/>
              <a:gd name="connsiteY1" fmla="*/ 365760 h 1458468"/>
              <a:gd name="connsiteX2" fmla="*/ 210312 w 2005923"/>
              <a:gd name="connsiteY2" fmla="*/ 690372 h 1458468"/>
              <a:gd name="connsiteX3" fmla="*/ 132588 w 2005923"/>
              <a:gd name="connsiteY3" fmla="*/ 946404 h 1458468"/>
              <a:gd name="connsiteX4" fmla="*/ 132588 w 2005923"/>
              <a:gd name="connsiteY4" fmla="*/ 1010412 h 1458468"/>
              <a:gd name="connsiteX5" fmla="*/ 265176 w 2005923"/>
              <a:gd name="connsiteY5" fmla="*/ 909828 h 1458468"/>
              <a:gd name="connsiteX6" fmla="*/ 452628 w 2005923"/>
              <a:gd name="connsiteY6" fmla="*/ 758952 h 1458468"/>
              <a:gd name="connsiteX7" fmla="*/ 662940 w 2005923"/>
              <a:gd name="connsiteY7" fmla="*/ 603504 h 1458468"/>
              <a:gd name="connsiteX8" fmla="*/ 859536 w 2005923"/>
              <a:gd name="connsiteY8" fmla="*/ 480060 h 1458468"/>
              <a:gd name="connsiteX9" fmla="*/ 1037844 w 2005923"/>
              <a:gd name="connsiteY9" fmla="*/ 438912 h 1458468"/>
              <a:gd name="connsiteX10" fmla="*/ 1106424 w 2005923"/>
              <a:gd name="connsiteY10" fmla="*/ 425196 h 1458468"/>
              <a:gd name="connsiteX11" fmla="*/ 877824 w 2005923"/>
              <a:gd name="connsiteY11" fmla="*/ 571500 h 1458468"/>
              <a:gd name="connsiteX12" fmla="*/ 690372 w 2005923"/>
              <a:gd name="connsiteY12" fmla="*/ 658368 h 1458468"/>
              <a:gd name="connsiteX13" fmla="*/ 672084 w 2005923"/>
              <a:gd name="connsiteY13" fmla="*/ 754380 h 1458468"/>
              <a:gd name="connsiteX14" fmla="*/ 649224 w 2005923"/>
              <a:gd name="connsiteY14" fmla="*/ 886968 h 1458468"/>
              <a:gd name="connsiteX15" fmla="*/ 603504 w 2005923"/>
              <a:gd name="connsiteY15" fmla="*/ 946404 h 1458468"/>
              <a:gd name="connsiteX16" fmla="*/ 790956 w 2005923"/>
              <a:gd name="connsiteY16" fmla="*/ 859536 h 1458468"/>
              <a:gd name="connsiteX17" fmla="*/ 960120 w 2005923"/>
              <a:gd name="connsiteY17" fmla="*/ 854964 h 1458468"/>
              <a:gd name="connsiteX18" fmla="*/ 1069848 w 2005923"/>
              <a:gd name="connsiteY18" fmla="*/ 909828 h 1458468"/>
              <a:gd name="connsiteX19" fmla="*/ 699516 w 2005923"/>
              <a:gd name="connsiteY19" fmla="*/ 973836 h 1458468"/>
              <a:gd name="connsiteX20" fmla="*/ 498348 w 2005923"/>
              <a:gd name="connsiteY20" fmla="*/ 996696 h 1458468"/>
              <a:gd name="connsiteX21" fmla="*/ 484632 w 2005923"/>
              <a:gd name="connsiteY21" fmla="*/ 1056132 h 1458468"/>
              <a:gd name="connsiteX22" fmla="*/ 484632 w 2005923"/>
              <a:gd name="connsiteY22" fmla="*/ 1165860 h 1458468"/>
              <a:gd name="connsiteX23" fmla="*/ 603504 w 2005923"/>
              <a:gd name="connsiteY23" fmla="*/ 1216152 h 1458468"/>
              <a:gd name="connsiteX24" fmla="*/ 777240 w 2005923"/>
              <a:gd name="connsiteY24" fmla="*/ 1202436 h 1458468"/>
              <a:gd name="connsiteX25" fmla="*/ 891540 w 2005923"/>
              <a:gd name="connsiteY25" fmla="*/ 1138428 h 1458468"/>
              <a:gd name="connsiteX26" fmla="*/ 1033272 w 2005923"/>
              <a:gd name="connsiteY26" fmla="*/ 1074420 h 1458468"/>
              <a:gd name="connsiteX27" fmla="*/ 1495044 w 2005923"/>
              <a:gd name="connsiteY27" fmla="*/ 1024128 h 1458468"/>
              <a:gd name="connsiteX28" fmla="*/ 1591056 w 2005923"/>
              <a:gd name="connsiteY28" fmla="*/ 1001268 h 1458468"/>
              <a:gd name="connsiteX29" fmla="*/ 1714500 w 2005923"/>
              <a:gd name="connsiteY29" fmla="*/ 955548 h 1458468"/>
              <a:gd name="connsiteX30" fmla="*/ 1581912 w 2005923"/>
              <a:gd name="connsiteY30" fmla="*/ 1056132 h 1458468"/>
              <a:gd name="connsiteX31" fmla="*/ 1271016 w 2005923"/>
              <a:gd name="connsiteY31" fmla="*/ 1120140 h 1458468"/>
              <a:gd name="connsiteX32" fmla="*/ 1175004 w 2005923"/>
              <a:gd name="connsiteY32" fmla="*/ 1143000 h 1458468"/>
              <a:gd name="connsiteX33" fmla="*/ 1143000 w 2005923"/>
              <a:gd name="connsiteY33" fmla="*/ 1220724 h 1458468"/>
              <a:gd name="connsiteX34" fmla="*/ 1184148 w 2005923"/>
              <a:gd name="connsiteY34" fmla="*/ 1252728 h 1458468"/>
              <a:gd name="connsiteX35" fmla="*/ 1417320 w 2005923"/>
              <a:gd name="connsiteY35" fmla="*/ 1207008 h 1458468"/>
              <a:gd name="connsiteX36" fmla="*/ 1591056 w 2005923"/>
              <a:gd name="connsiteY36" fmla="*/ 1124712 h 1458468"/>
              <a:gd name="connsiteX37" fmla="*/ 1732788 w 2005923"/>
              <a:gd name="connsiteY37" fmla="*/ 1170432 h 1458468"/>
              <a:gd name="connsiteX38" fmla="*/ 1988820 w 2005923"/>
              <a:gd name="connsiteY38" fmla="*/ 1046988 h 1458468"/>
              <a:gd name="connsiteX39" fmla="*/ 1943100 w 2005923"/>
              <a:gd name="connsiteY39" fmla="*/ 1170432 h 1458468"/>
              <a:gd name="connsiteX40" fmla="*/ 1627632 w 2005923"/>
              <a:gd name="connsiteY40" fmla="*/ 1252728 h 1458468"/>
              <a:gd name="connsiteX41" fmla="*/ 1490472 w 2005923"/>
              <a:gd name="connsiteY41" fmla="*/ 1335024 h 1458468"/>
              <a:gd name="connsiteX42" fmla="*/ 1463040 w 2005923"/>
              <a:gd name="connsiteY42" fmla="*/ 1431036 h 1458468"/>
              <a:gd name="connsiteX43" fmla="*/ 1449324 w 2005923"/>
              <a:gd name="connsiteY43" fmla="*/ 1458468 h 145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05923" h="1458468">
                <a:moveTo>
                  <a:pt x="0" y="0"/>
                </a:moveTo>
                <a:cubicBezTo>
                  <a:pt x="7620" y="125349"/>
                  <a:pt x="15240" y="250698"/>
                  <a:pt x="50292" y="365760"/>
                </a:cubicBezTo>
                <a:cubicBezTo>
                  <a:pt x="85344" y="480822"/>
                  <a:pt x="196596" y="593598"/>
                  <a:pt x="210312" y="690372"/>
                </a:cubicBezTo>
                <a:cubicBezTo>
                  <a:pt x="224028" y="787146"/>
                  <a:pt x="145542" y="893064"/>
                  <a:pt x="132588" y="946404"/>
                </a:cubicBezTo>
                <a:cubicBezTo>
                  <a:pt x="119634" y="999744"/>
                  <a:pt x="110490" y="1016508"/>
                  <a:pt x="132588" y="1010412"/>
                </a:cubicBezTo>
                <a:cubicBezTo>
                  <a:pt x="154686" y="1004316"/>
                  <a:pt x="211836" y="951738"/>
                  <a:pt x="265176" y="909828"/>
                </a:cubicBezTo>
                <a:cubicBezTo>
                  <a:pt x="318516" y="867918"/>
                  <a:pt x="386334" y="810006"/>
                  <a:pt x="452628" y="758952"/>
                </a:cubicBezTo>
                <a:cubicBezTo>
                  <a:pt x="518922" y="707898"/>
                  <a:pt x="595122" y="649986"/>
                  <a:pt x="662940" y="603504"/>
                </a:cubicBezTo>
                <a:cubicBezTo>
                  <a:pt x="730758" y="557022"/>
                  <a:pt x="797052" y="507492"/>
                  <a:pt x="859536" y="480060"/>
                </a:cubicBezTo>
                <a:cubicBezTo>
                  <a:pt x="922020" y="452628"/>
                  <a:pt x="996696" y="448056"/>
                  <a:pt x="1037844" y="438912"/>
                </a:cubicBezTo>
                <a:cubicBezTo>
                  <a:pt x="1078992" y="429768"/>
                  <a:pt x="1133094" y="403098"/>
                  <a:pt x="1106424" y="425196"/>
                </a:cubicBezTo>
                <a:cubicBezTo>
                  <a:pt x="1079754" y="447294"/>
                  <a:pt x="947166" y="532638"/>
                  <a:pt x="877824" y="571500"/>
                </a:cubicBezTo>
                <a:cubicBezTo>
                  <a:pt x="808482" y="610362"/>
                  <a:pt x="724662" y="627888"/>
                  <a:pt x="690372" y="658368"/>
                </a:cubicBezTo>
                <a:cubicBezTo>
                  <a:pt x="656082" y="688848"/>
                  <a:pt x="678942" y="716280"/>
                  <a:pt x="672084" y="754380"/>
                </a:cubicBezTo>
                <a:cubicBezTo>
                  <a:pt x="665226" y="792480"/>
                  <a:pt x="660654" y="854964"/>
                  <a:pt x="649224" y="886968"/>
                </a:cubicBezTo>
                <a:cubicBezTo>
                  <a:pt x="637794" y="918972"/>
                  <a:pt x="579882" y="950976"/>
                  <a:pt x="603504" y="946404"/>
                </a:cubicBezTo>
                <a:cubicBezTo>
                  <a:pt x="627126" y="941832"/>
                  <a:pt x="731520" y="874776"/>
                  <a:pt x="790956" y="859536"/>
                </a:cubicBezTo>
                <a:cubicBezTo>
                  <a:pt x="850392" y="844296"/>
                  <a:pt x="913638" y="846582"/>
                  <a:pt x="960120" y="854964"/>
                </a:cubicBezTo>
                <a:cubicBezTo>
                  <a:pt x="1006602" y="863346"/>
                  <a:pt x="1113282" y="890016"/>
                  <a:pt x="1069848" y="909828"/>
                </a:cubicBezTo>
                <a:cubicBezTo>
                  <a:pt x="1026414" y="929640"/>
                  <a:pt x="794766" y="959358"/>
                  <a:pt x="699516" y="973836"/>
                </a:cubicBezTo>
                <a:cubicBezTo>
                  <a:pt x="604266" y="988314"/>
                  <a:pt x="534162" y="982980"/>
                  <a:pt x="498348" y="996696"/>
                </a:cubicBezTo>
                <a:cubicBezTo>
                  <a:pt x="462534" y="1010412"/>
                  <a:pt x="486918" y="1027938"/>
                  <a:pt x="484632" y="1056132"/>
                </a:cubicBezTo>
                <a:cubicBezTo>
                  <a:pt x="482346" y="1084326"/>
                  <a:pt x="464820" y="1139190"/>
                  <a:pt x="484632" y="1165860"/>
                </a:cubicBezTo>
                <a:cubicBezTo>
                  <a:pt x="504444" y="1192530"/>
                  <a:pt x="554736" y="1210056"/>
                  <a:pt x="603504" y="1216152"/>
                </a:cubicBezTo>
                <a:cubicBezTo>
                  <a:pt x="652272" y="1222248"/>
                  <a:pt x="729234" y="1215390"/>
                  <a:pt x="777240" y="1202436"/>
                </a:cubicBezTo>
                <a:cubicBezTo>
                  <a:pt x="825246" y="1189482"/>
                  <a:pt x="848868" y="1159764"/>
                  <a:pt x="891540" y="1138428"/>
                </a:cubicBezTo>
                <a:cubicBezTo>
                  <a:pt x="934212" y="1117092"/>
                  <a:pt x="932688" y="1093470"/>
                  <a:pt x="1033272" y="1074420"/>
                </a:cubicBezTo>
                <a:cubicBezTo>
                  <a:pt x="1133856" y="1055370"/>
                  <a:pt x="1402080" y="1036320"/>
                  <a:pt x="1495044" y="1024128"/>
                </a:cubicBezTo>
                <a:cubicBezTo>
                  <a:pt x="1588008" y="1011936"/>
                  <a:pt x="1554480" y="1012698"/>
                  <a:pt x="1591056" y="1001268"/>
                </a:cubicBezTo>
                <a:cubicBezTo>
                  <a:pt x="1627632" y="989838"/>
                  <a:pt x="1716024" y="946404"/>
                  <a:pt x="1714500" y="955548"/>
                </a:cubicBezTo>
                <a:cubicBezTo>
                  <a:pt x="1712976" y="964692"/>
                  <a:pt x="1655826" y="1028700"/>
                  <a:pt x="1581912" y="1056132"/>
                </a:cubicBezTo>
                <a:cubicBezTo>
                  <a:pt x="1507998" y="1083564"/>
                  <a:pt x="1338834" y="1105662"/>
                  <a:pt x="1271016" y="1120140"/>
                </a:cubicBezTo>
                <a:cubicBezTo>
                  <a:pt x="1203198" y="1134618"/>
                  <a:pt x="1196340" y="1126236"/>
                  <a:pt x="1175004" y="1143000"/>
                </a:cubicBezTo>
                <a:cubicBezTo>
                  <a:pt x="1153668" y="1159764"/>
                  <a:pt x="1141476" y="1202436"/>
                  <a:pt x="1143000" y="1220724"/>
                </a:cubicBezTo>
                <a:cubicBezTo>
                  <a:pt x="1144524" y="1239012"/>
                  <a:pt x="1138428" y="1255014"/>
                  <a:pt x="1184148" y="1252728"/>
                </a:cubicBezTo>
                <a:cubicBezTo>
                  <a:pt x="1229868" y="1250442"/>
                  <a:pt x="1349502" y="1228344"/>
                  <a:pt x="1417320" y="1207008"/>
                </a:cubicBezTo>
                <a:cubicBezTo>
                  <a:pt x="1485138" y="1185672"/>
                  <a:pt x="1538478" y="1130808"/>
                  <a:pt x="1591056" y="1124712"/>
                </a:cubicBezTo>
                <a:cubicBezTo>
                  <a:pt x="1643634" y="1118616"/>
                  <a:pt x="1666494" y="1183386"/>
                  <a:pt x="1732788" y="1170432"/>
                </a:cubicBezTo>
                <a:cubicBezTo>
                  <a:pt x="1799082" y="1157478"/>
                  <a:pt x="1953768" y="1046988"/>
                  <a:pt x="1988820" y="1046988"/>
                </a:cubicBezTo>
                <a:cubicBezTo>
                  <a:pt x="2023872" y="1046988"/>
                  <a:pt x="2003298" y="1136142"/>
                  <a:pt x="1943100" y="1170432"/>
                </a:cubicBezTo>
                <a:cubicBezTo>
                  <a:pt x="1882902" y="1204722"/>
                  <a:pt x="1703070" y="1225296"/>
                  <a:pt x="1627632" y="1252728"/>
                </a:cubicBezTo>
                <a:cubicBezTo>
                  <a:pt x="1552194" y="1280160"/>
                  <a:pt x="1517904" y="1305306"/>
                  <a:pt x="1490472" y="1335024"/>
                </a:cubicBezTo>
                <a:cubicBezTo>
                  <a:pt x="1463040" y="1364742"/>
                  <a:pt x="1469898" y="1410462"/>
                  <a:pt x="1463040" y="1431036"/>
                </a:cubicBezTo>
                <a:cubicBezTo>
                  <a:pt x="1456182" y="1451610"/>
                  <a:pt x="1449324" y="1458468"/>
                  <a:pt x="1449324" y="14584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orme libre 92"/>
          <p:cNvSpPr/>
          <p:nvPr/>
        </p:nvSpPr>
        <p:spPr>
          <a:xfrm>
            <a:off x="5040658" y="3734087"/>
            <a:ext cx="1768975" cy="1457325"/>
          </a:xfrm>
          <a:custGeom>
            <a:avLst/>
            <a:gdLst>
              <a:gd name="connsiteX0" fmla="*/ 292600 w 1768975"/>
              <a:gd name="connsiteY0" fmla="*/ 0 h 1457325"/>
              <a:gd name="connsiteX1" fmla="*/ 235450 w 1768975"/>
              <a:gd name="connsiteY1" fmla="*/ 752475 h 1457325"/>
              <a:gd name="connsiteX2" fmla="*/ 92575 w 1768975"/>
              <a:gd name="connsiteY2" fmla="*/ 1038225 h 1457325"/>
              <a:gd name="connsiteX3" fmla="*/ 16375 w 1768975"/>
              <a:gd name="connsiteY3" fmla="*/ 1428750 h 1457325"/>
              <a:gd name="connsiteX4" fmla="*/ 416425 w 1768975"/>
              <a:gd name="connsiteY4" fmla="*/ 1409700 h 1457325"/>
              <a:gd name="connsiteX5" fmla="*/ 902200 w 1768975"/>
              <a:gd name="connsiteY5" fmla="*/ 1390650 h 1457325"/>
              <a:gd name="connsiteX6" fmla="*/ 1311775 w 1768975"/>
              <a:gd name="connsiteY6" fmla="*/ 1419225 h 1457325"/>
              <a:gd name="connsiteX7" fmla="*/ 1768975 w 1768975"/>
              <a:gd name="connsiteY7" fmla="*/ 14573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8975" h="1457325">
                <a:moveTo>
                  <a:pt x="292600" y="0"/>
                </a:moveTo>
                <a:cubicBezTo>
                  <a:pt x="280693" y="289719"/>
                  <a:pt x="268787" y="579438"/>
                  <a:pt x="235450" y="752475"/>
                </a:cubicBezTo>
                <a:cubicBezTo>
                  <a:pt x="202112" y="925513"/>
                  <a:pt x="129087" y="925513"/>
                  <a:pt x="92575" y="1038225"/>
                </a:cubicBezTo>
                <a:cubicBezTo>
                  <a:pt x="56063" y="1150937"/>
                  <a:pt x="-37600" y="1366838"/>
                  <a:pt x="16375" y="1428750"/>
                </a:cubicBezTo>
                <a:cubicBezTo>
                  <a:pt x="70350" y="1490662"/>
                  <a:pt x="416425" y="1409700"/>
                  <a:pt x="416425" y="1409700"/>
                </a:cubicBezTo>
                <a:cubicBezTo>
                  <a:pt x="564062" y="1403350"/>
                  <a:pt x="752975" y="1389063"/>
                  <a:pt x="902200" y="1390650"/>
                </a:cubicBezTo>
                <a:cubicBezTo>
                  <a:pt x="1051425" y="1392238"/>
                  <a:pt x="1311775" y="1419225"/>
                  <a:pt x="1311775" y="1419225"/>
                </a:cubicBezTo>
                <a:lnTo>
                  <a:pt x="1768975" y="14573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Rectangle 736"/>
          <p:cNvSpPr>
            <a:spLocks noChangeArrowheads="1"/>
          </p:cNvSpPr>
          <p:nvPr/>
        </p:nvSpPr>
        <p:spPr bwMode="auto">
          <a:xfrm>
            <a:off x="7327968" y="3387565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3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95" name="Rectangle 737"/>
          <p:cNvSpPr>
            <a:spLocks noChangeArrowheads="1"/>
          </p:cNvSpPr>
          <p:nvPr/>
        </p:nvSpPr>
        <p:spPr bwMode="auto">
          <a:xfrm>
            <a:off x="6993005" y="3371690"/>
            <a:ext cx="620298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96" name="Line 738"/>
          <p:cNvSpPr>
            <a:spLocks noChangeShapeType="1"/>
          </p:cNvSpPr>
          <p:nvPr/>
        </p:nvSpPr>
        <p:spPr bwMode="auto">
          <a:xfrm>
            <a:off x="7316855" y="336534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7" name="Group 739"/>
          <p:cNvGrpSpPr>
            <a:grpSpLocks/>
          </p:cNvGrpSpPr>
          <p:nvPr/>
        </p:nvGrpSpPr>
        <p:grpSpPr bwMode="auto">
          <a:xfrm>
            <a:off x="7043805" y="3457415"/>
            <a:ext cx="231775" cy="115887"/>
            <a:chOff x="468" y="3046"/>
            <a:chExt cx="146" cy="73"/>
          </a:xfrm>
        </p:grpSpPr>
        <p:sp>
          <p:nvSpPr>
            <p:cNvPr id="98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00" name="Connecteur droit avec flèche 99"/>
          <p:cNvCxnSpPr>
            <a:endCxn id="92" idx="9"/>
          </p:cNvCxnSpPr>
          <p:nvPr/>
        </p:nvCxnSpPr>
        <p:spPr>
          <a:xfrm flipH="1">
            <a:off x="6384329" y="3533007"/>
            <a:ext cx="243740" cy="628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6628068" y="3513188"/>
            <a:ext cx="364937" cy="613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e 3"/>
          <p:cNvGrpSpPr>
            <a:grpSpLocks/>
          </p:cNvGrpSpPr>
          <p:nvPr/>
        </p:nvGrpSpPr>
        <p:grpSpPr bwMode="auto">
          <a:xfrm>
            <a:off x="6516943" y="3420446"/>
            <a:ext cx="222250" cy="222250"/>
            <a:chOff x="87709" y="2265759"/>
            <a:chExt cx="222250" cy="222250"/>
          </a:xfrm>
        </p:grpSpPr>
        <p:sp>
          <p:nvSpPr>
            <p:cNvPr id="103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04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sp>
        <p:nvSpPr>
          <p:cNvPr id="105" name="Rectangle 210"/>
          <p:cNvSpPr>
            <a:spLocks noChangeArrowheads="1"/>
          </p:cNvSpPr>
          <p:nvPr/>
        </p:nvSpPr>
        <p:spPr bwMode="auto">
          <a:xfrm>
            <a:off x="7050155" y="3799791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07" name="Line 211"/>
          <p:cNvSpPr>
            <a:spLocks noChangeShapeType="1"/>
          </p:cNvSpPr>
          <p:nvPr/>
        </p:nvSpPr>
        <p:spPr bwMode="auto">
          <a:xfrm flipV="1">
            <a:off x="7196205" y="3685491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Freeform 212"/>
          <p:cNvSpPr>
            <a:spLocks/>
          </p:cNvSpPr>
          <p:nvPr/>
        </p:nvSpPr>
        <p:spPr bwMode="auto">
          <a:xfrm>
            <a:off x="7118418" y="3669616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Rectangle 223"/>
          <p:cNvSpPr>
            <a:spLocks noChangeArrowheads="1"/>
          </p:cNvSpPr>
          <p:nvPr/>
        </p:nvSpPr>
        <p:spPr bwMode="auto">
          <a:xfrm>
            <a:off x="7043805" y="3793441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V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35" name="ZoneTexte 134"/>
          <p:cNvSpPr txBox="1"/>
          <p:nvPr/>
        </p:nvSpPr>
        <p:spPr>
          <a:xfrm rot="10800000" flipH="1" flipV="1">
            <a:off x="7901843" y="3371690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0349" y="157812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5040658" y="157812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76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8744958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GENERALE DES SURFACES COMPLEXES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1564" y="28869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6993005" y="29927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10" name="AutoShape 2" descr="Résultat de recherche d'images pour &quot;structure treill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03635" y="1547350"/>
            <a:ext cx="173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Avec référence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610050" y="154735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Sans référence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3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664485"/>
            <a:ext cx="3821091" cy="154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8211287" cy="40011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dirty="0" smtClean="0">
                <a:solidFill>
                  <a:schemeClr val="tx1"/>
                </a:solidFill>
              </a:rPr>
              <a:t>SPECIFICATION MULTI ECHELLES DES GRANDES STRUCTURES</a:t>
            </a:r>
            <a:endParaRPr lang="fr-FR" altLang="fr-FR" sz="2000" dirty="0">
              <a:solidFill>
                <a:schemeClr val="tx1"/>
              </a:solidFill>
            </a:endParaRPr>
          </a:p>
        </p:txBody>
      </p:sp>
      <p:sp>
        <p:nvSpPr>
          <p:cNvPr id="7" name="AutoShape 2" descr="Résultat de recherche d'images pour &quot;structure treill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766290" y="2553360"/>
            <a:ext cx="430877" cy="3816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197167" y="2250912"/>
            <a:ext cx="0" cy="30858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3"/>
          <p:cNvGrpSpPr>
            <a:grpSpLocks/>
          </p:cNvGrpSpPr>
          <p:nvPr/>
        </p:nvGrpSpPr>
        <p:grpSpPr bwMode="auto">
          <a:xfrm>
            <a:off x="2086042" y="2442235"/>
            <a:ext cx="222250" cy="222250"/>
            <a:chOff x="87709" y="2265759"/>
            <a:chExt cx="222250" cy="222250"/>
          </a:xfrm>
        </p:grpSpPr>
        <p:sp>
          <p:nvSpPr>
            <p:cNvPr id="12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3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sp>
        <p:nvSpPr>
          <p:cNvPr id="14" name="Rectangle 736"/>
          <p:cNvSpPr>
            <a:spLocks noChangeArrowheads="1"/>
          </p:cNvSpPr>
          <p:nvPr/>
        </p:nvSpPr>
        <p:spPr bwMode="auto">
          <a:xfrm>
            <a:off x="2081303" y="1340469"/>
            <a:ext cx="118250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3    </a:t>
            </a:r>
            <a:r>
              <a:rPr lang="fr-FR" altLang="fr-FR" sz="1400" dirty="0">
                <a:latin typeface="Arial" charset="0"/>
              </a:rPr>
              <a:t>A    B   C</a:t>
            </a:r>
          </a:p>
        </p:txBody>
      </p:sp>
      <p:sp>
        <p:nvSpPr>
          <p:cNvPr id="15" name="Rectangle 737"/>
          <p:cNvSpPr>
            <a:spLocks noChangeArrowheads="1"/>
          </p:cNvSpPr>
          <p:nvPr/>
        </p:nvSpPr>
        <p:spPr bwMode="auto">
          <a:xfrm>
            <a:off x="1766290" y="1337894"/>
            <a:ext cx="1466850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6" name="Line 738"/>
          <p:cNvSpPr>
            <a:spLocks noChangeShapeType="1"/>
          </p:cNvSpPr>
          <p:nvPr/>
        </p:nvSpPr>
        <p:spPr bwMode="auto">
          <a:xfrm>
            <a:off x="2090140" y="13315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" name="Group 739"/>
          <p:cNvGrpSpPr>
            <a:grpSpLocks/>
          </p:cNvGrpSpPr>
          <p:nvPr/>
        </p:nvGrpSpPr>
        <p:grpSpPr bwMode="auto">
          <a:xfrm>
            <a:off x="1817090" y="1423619"/>
            <a:ext cx="231775" cy="115887"/>
            <a:chOff x="468" y="3046"/>
            <a:chExt cx="146" cy="73"/>
          </a:xfrm>
        </p:grpSpPr>
        <p:sp>
          <p:nvSpPr>
            <p:cNvPr id="18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Line 742"/>
          <p:cNvSpPr>
            <a:spLocks noChangeShapeType="1"/>
          </p:cNvSpPr>
          <p:nvPr/>
        </p:nvSpPr>
        <p:spPr bwMode="auto">
          <a:xfrm>
            <a:off x="2339378" y="133154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Line 746"/>
          <p:cNvSpPr>
            <a:spLocks noChangeShapeType="1"/>
          </p:cNvSpPr>
          <p:nvPr/>
        </p:nvSpPr>
        <p:spPr bwMode="auto">
          <a:xfrm>
            <a:off x="2641003" y="133471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746"/>
          <p:cNvSpPr>
            <a:spLocks noChangeShapeType="1"/>
          </p:cNvSpPr>
          <p:nvPr/>
        </p:nvSpPr>
        <p:spPr bwMode="auto">
          <a:xfrm>
            <a:off x="2943528" y="134265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736"/>
          <p:cNvSpPr>
            <a:spLocks noChangeArrowheads="1"/>
          </p:cNvSpPr>
          <p:nvPr/>
        </p:nvSpPr>
        <p:spPr bwMode="auto">
          <a:xfrm>
            <a:off x="2101254" y="1968337"/>
            <a:ext cx="92172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0,05 / </a:t>
            </a:r>
            <a:r>
              <a:rPr lang="fr-FR" altLang="fr-FR" sz="1400" dirty="0" smtClean="0">
                <a:latin typeface="Arial"/>
                <a:cs typeface="Arial"/>
              </a:rPr>
              <a:t>Ø4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4" name="Rectangle 737"/>
          <p:cNvSpPr>
            <a:spLocks noChangeArrowheads="1"/>
          </p:cNvSpPr>
          <p:nvPr/>
        </p:nvSpPr>
        <p:spPr bwMode="auto">
          <a:xfrm>
            <a:off x="1766291" y="1946112"/>
            <a:ext cx="125669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5" name="Line 738"/>
          <p:cNvSpPr>
            <a:spLocks noChangeShapeType="1"/>
          </p:cNvSpPr>
          <p:nvPr/>
        </p:nvSpPr>
        <p:spPr bwMode="auto">
          <a:xfrm>
            <a:off x="2090141" y="194611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" name="Group 739"/>
          <p:cNvGrpSpPr>
            <a:grpSpLocks/>
          </p:cNvGrpSpPr>
          <p:nvPr/>
        </p:nvGrpSpPr>
        <p:grpSpPr bwMode="auto">
          <a:xfrm>
            <a:off x="1817091" y="2038187"/>
            <a:ext cx="231775" cy="115887"/>
            <a:chOff x="468" y="3046"/>
            <a:chExt cx="146" cy="73"/>
          </a:xfrm>
        </p:grpSpPr>
        <p:sp>
          <p:nvSpPr>
            <p:cNvPr id="27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" name="Rectangle 736"/>
          <p:cNvSpPr>
            <a:spLocks noChangeArrowheads="1"/>
          </p:cNvSpPr>
          <p:nvPr/>
        </p:nvSpPr>
        <p:spPr bwMode="auto">
          <a:xfrm>
            <a:off x="2101254" y="1663046"/>
            <a:ext cx="109164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0,5  / </a:t>
            </a:r>
            <a:r>
              <a:rPr lang="fr-FR" altLang="fr-FR" sz="1400" dirty="0" smtClean="0">
                <a:latin typeface="Arial"/>
                <a:cs typeface="Arial"/>
              </a:rPr>
              <a:t>SØ50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30" name="Rectangle 737"/>
          <p:cNvSpPr>
            <a:spLocks noChangeArrowheads="1"/>
          </p:cNvSpPr>
          <p:nvPr/>
        </p:nvSpPr>
        <p:spPr bwMode="auto">
          <a:xfrm>
            <a:off x="1766291" y="1640821"/>
            <a:ext cx="1466849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1" name="Line 738"/>
          <p:cNvSpPr>
            <a:spLocks noChangeShapeType="1"/>
          </p:cNvSpPr>
          <p:nvPr/>
        </p:nvSpPr>
        <p:spPr bwMode="auto">
          <a:xfrm>
            <a:off x="2090141" y="1640821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" name="Group 739"/>
          <p:cNvGrpSpPr>
            <a:grpSpLocks/>
          </p:cNvGrpSpPr>
          <p:nvPr/>
        </p:nvGrpSpPr>
        <p:grpSpPr bwMode="auto">
          <a:xfrm>
            <a:off x="1817091" y="1732896"/>
            <a:ext cx="231775" cy="115887"/>
            <a:chOff x="468" y="3046"/>
            <a:chExt cx="146" cy="73"/>
          </a:xfrm>
        </p:grpSpPr>
        <p:sp>
          <p:nvSpPr>
            <p:cNvPr id="33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" name="Rectangle 210"/>
          <p:cNvSpPr>
            <a:spLocks noChangeArrowheads="1"/>
          </p:cNvSpPr>
          <p:nvPr/>
        </p:nvSpPr>
        <p:spPr bwMode="auto">
          <a:xfrm>
            <a:off x="2544568" y="2374483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6" name="Line 211"/>
          <p:cNvSpPr>
            <a:spLocks noChangeShapeType="1"/>
          </p:cNvSpPr>
          <p:nvPr/>
        </p:nvSpPr>
        <p:spPr bwMode="auto">
          <a:xfrm flipV="1">
            <a:off x="2690618" y="2260183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Freeform 212"/>
          <p:cNvSpPr>
            <a:spLocks/>
          </p:cNvSpPr>
          <p:nvPr/>
        </p:nvSpPr>
        <p:spPr bwMode="auto">
          <a:xfrm>
            <a:off x="2612831" y="2244308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223"/>
          <p:cNvSpPr>
            <a:spLocks noChangeArrowheads="1"/>
          </p:cNvSpPr>
          <p:nvPr/>
        </p:nvSpPr>
        <p:spPr bwMode="auto">
          <a:xfrm>
            <a:off x="2538218" y="2368133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V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14803" y="93893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978540" y="3518455"/>
            <a:ext cx="125730" cy="9049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85799" y="4461272"/>
            <a:ext cx="58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Bras</a:t>
            </a:r>
            <a:endParaRPr lang="fr-FR" dirty="0"/>
          </a:p>
        </p:txBody>
      </p:sp>
      <p:cxnSp>
        <p:nvCxnSpPr>
          <p:cNvPr id="44" name="Connecteur droit avec flèche 43"/>
          <p:cNvCxnSpPr/>
          <p:nvPr/>
        </p:nvCxnSpPr>
        <p:spPr>
          <a:xfrm flipH="1" flipV="1">
            <a:off x="1553850" y="3783806"/>
            <a:ext cx="20554" cy="10467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35211" y="4978004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Raccordement</a:t>
            </a:r>
            <a:endParaRPr lang="fr-FR" dirty="0"/>
          </a:p>
        </p:txBody>
      </p:sp>
      <p:cxnSp>
        <p:nvCxnSpPr>
          <p:cNvPr id="47" name="Connecteur droit avec flèche 46"/>
          <p:cNvCxnSpPr/>
          <p:nvPr/>
        </p:nvCxnSpPr>
        <p:spPr>
          <a:xfrm flipH="1" flipV="1">
            <a:off x="2394289" y="3970932"/>
            <a:ext cx="493428" cy="10467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2887717" y="4212406"/>
            <a:ext cx="232673" cy="7655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490581" y="5031066"/>
            <a:ext cx="116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Répétition</a:t>
            </a:r>
            <a:endParaRPr lang="fr-FR" dirty="0"/>
          </a:p>
        </p:txBody>
      </p:sp>
      <p:sp>
        <p:nvSpPr>
          <p:cNvPr id="45" name="Rectangle 736"/>
          <p:cNvSpPr>
            <a:spLocks noChangeArrowheads="1"/>
          </p:cNvSpPr>
          <p:nvPr/>
        </p:nvSpPr>
        <p:spPr bwMode="auto">
          <a:xfrm>
            <a:off x="5534284" y="4007652"/>
            <a:ext cx="992259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3 / </a:t>
            </a:r>
            <a:r>
              <a:rPr lang="fr-FR" altLang="fr-FR" sz="1400" dirty="0" smtClean="0">
                <a:latin typeface="Arial"/>
                <a:cs typeface="Arial"/>
              </a:rPr>
              <a:t>SØ500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48" name="Rectangle 737"/>
          <p:cNvSpPr>
            <a:spLocks noChangeArrowheads="1"/>
          </p:cNvSpPr>
          <p:nvPr/>
        </p:nvSpPr>
        <p:spPr bwMode="auto">
          <a:xfrm>
            <a:off x="5199321" y="3985427"/>
            <a:ext cx="1665456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1" name="Line 738"/>
          <p:cNvSpPr>
            <a:spLocks noChangeShapeType="1"/>
          </p:cNvSpPr>
          <p:nvPr/>
        </p:nvSpPr>
        <p:spPr bwMode="auto">
          <a:xfrm>
            <a:off x="5523171" y="398542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2" name="Group 739"/>
          <p:cNvGrpSpPr>
            <a:grpSpLocks/>
          </p:cNvGrpSpPr>
          <p:nvPr/>
        </p:nvGrpSpPr>
        <p:grpSpPr bwMode="auto">
          <a:xfrm>
            <a:off x="5250121" y="4077502"/>
            <a:ext cx="231775" cy="115887"/>
            <a:chOff x="468" y="3046"/>
            <a:chExt cx="146" cy="73"/>
          </a:xfrm>
        </p:grpSpPr>
        <p:sp>
          <p:nvSpPr>
            <p:cNvPr id="54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6" name="Rectangle 736"/>
          <p:cNvSpPr>
            <a:spLocks noChangeArrowheads="1"/>
          </p:cNvSpPr>
          <p:nvPr/>
        </p:nvSpPr>
        <p:spPr bwMode="auto">
          <a:xfrm>
            <a:off x="5534285" y="4319748"/>
            <a:ext cx="109164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0,5  / </a:t>
            </a:r>
            <a:r>
              <a:rPr lang="fr-FR" altLang="fr-FR" sz="1400" dirty="0" smtClean="0">
                <a:latin typeface="Arial"/>
                <a:cs typeface="Arial"/>
              </a:rPr>
              <a:t>SØ50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7" name="Rectangle 737"/>
          <p:cNvSpPr>
            <a:spLocks noChangeArrowheads="1"/>
          </p:cNvSpPr>
          <p:nvPr/>
        </p:nvSpPr>
        <p:spPr bwMode="auto">
          <a:xfrm>
            <a:off x="5199322" y="4297523"/>
            <a:ext cx="1665456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8" name="Line 738"/>
          <p:cNvSpPr>
            <a:spLocks noChangeShapeType="1"/>
          </p:cNvSpPr>
          <p:nvPr/>
        </p:nvSpPr>
        <p:spPr bwMode="auto">
          <a:xfrm>
            <a:off x="5523172" y="429752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9" name="Group 739"/>
          <p:cNvGrpSpPr>
            <a:grpSpLocks/>
          </p:cNvGrpSpPr>
          <p:nvPr/>
        </p:nvGrpSpPr>
        <p:grpSpPr bwMode="auto">
          <a:xfrm>
            <a:off x="5250122" y="4389598"/>
            <a:ext cx="231775" cy="115887"/>
            <a:chOff x="468" y="3046"/>
            <a:chExt cx="146" cy="73"/>
          </a:xfrm>
        </p:grpSpPr>
        <p:sp>
          <p:nvSpPr>
            <p:cNvPr id="60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5146245" y="36215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5276672" y="1761286"/>
            <a:ext cx="1233140" cy="1150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/>
          <p:cNvSpPr/>
          <p:nvPr/>
        </p:nvSpPr>
        <p:spPr>
          <a:xfrm>
            <a:off x="5199321" y="1338288"/>
            <a:ext cx="1977241" cy="1955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5233462" y="2435171"/>
            <a:ext cx="1885950" cy="180975"/>
          </a:xfrm>
          <a:custGeom>
            <a:avLst/>
            <a:gdLst>
              <a:gd name="connsiteX0" fmla="*/ 66675 w 1885950"/>
              <a:gd name="connsiteY0" fmla="*/ 0 h 180975"/>
              <a:gd name="connsiteX1" fmla="*/ 1123950 w 1885950"/>
              <a:gd name="connsiteY1" fmla="*/ 9525 h 180975"/>
              <a:gd name="connsiteX2" fmla="*/ 1885950 w 1885950"/>
              <a:gd name="connsiteY2" fmla="*/ 180975 h 180975"/>
              <a:gd name="connsiteX3" fmla="*/ 0 w 1885950"/>
              <a:gd name="connsiteY3" fmla="*/ 180975 h 180975"/>
              <a:gd name="connsiteX4" fmla="*/ 66675 w 1885950"/>
              <a:gd name="connsiteY4" fmla="*/ 0 h 180975"/>
              <a:gd name="connsiteX0" fmla="*/ 66675 w 1885950"/>
              <a:gd name="connsiteY0" fmla="*/ 0 h 180975"/>
              <a:gd name="connsiteX1" fmla="*/ 1266825 w 1885950"/>
              <a:gd name="connsiteY1" fmla="*/ 9525 h 180975"/>
              <a:gd name="connsiteX2" fmla="*/ 1885950 w 1885950"/>
              <a:gd name="connsiteY2" fmla="*/ 180975 h 180975"/>
              <a:gd name="connsiteX3" fmla="*/ 0 w 1885950"/>
              <a:gd name="connsiteY3" fmla="*/ 180975 h 180975"/>
              <a:gd name="connsiteX4" fmla="*/ 66675 w 1885950"/>
              <a:gd name="connsiteY4" fmla="*/ 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0975">
                <a:moveTo>
                  <a:pt x="66675" y="0"/>
                </a:moveTo>
                <a:lnTo>
                  <a:pt x="1266825" y="9525"/>
                </a:lnTo>
                <a:lnTo>
                  <a:pt x="1885950" y="180975"/>
                </a:lnTo>
                <a:lnTo>
                  <a:pt x="0" y="180975"/>
                </a:lnTo>
                <a:lnTo>
                  <a:pt x="6667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rme libre 3"/>
          <p:cNvSpPr/>
          <p:nvPr/>
        </p:nvSpPr>
        <p:spPr>
          <a:xfrm>
            <a:off x="5242987" y="2616146"/>
            <a:ext cx="1885950" cy="114300"/>
          </a:xfrm>
          <a:custGeom>
            <a:avLst/>
            <a:gdLst>
              <a:gd name="connsiteX0" fmla="*/ 0 w 1885950"/>
              <a:gd name="connsiteY0" fmla="*/ 0 h 114300"/>
              <a:gd name="connsiteX1" fmla="*/ 1885950 w 1885950"/>
              <a:gd name="connsiteY1" fmla="*/ 19050 h 114300"/>
              <a:gd name="connsiteX2" fmla="*/ 1847850 w 1885950"/>
              <a:gd name="connsiteY2" fmla="*/ 114300 h 114300"/>
              <a:gd name="connsiteX3" fmla="*/ 66675 w 1885950"/>
              <a:gd name="connsiteY3" fmla="*/ 104775 h 114300"/>
              <a:gd name="connsiteX4" fmla="*/ 0 w 188595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14300">
                <a:moveTo>
                  <a:pt x="0" y="0"/>
                </a:moveTo>
                <a:lnTo>
                  <a:pt x="1885950" y="19050"/>
                </a:lnTo>
                <a:lnTo>
                  <a:pt x="1847850" y="114300"/>
                </a:lnTo>
                <a:lnTo>
                  <a:pt x="66675" y="1047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5276672" y="1158821"/>
            <a:ext cx="18427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612821" y="787981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7 000 mm</a:t>
            </a:r>
            <a:endParaRPr lang="fr-FR" dirty="0"/>
          </a:p>
        </p:txBody>
      </p:sp>
      <p:cxnSp>
        <p:nvCxnSpPr>
          <p:cNvPr id="25600" name="Connecteur droit avec flèche 25599"/>
          <p:cNvCxnSpPr/>
          <p:nvPr/>
        </p:nvCxnSpPr>
        <p:spPr>
          <a:xfrm flipV="1">
            <a:off x="5807931" y="3293712"/>
            <a:ext cx="222482" cy="691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ZoneTexte 25600"/>
          <p:cNvSpPr txBox="1"/>
          <p:nvPr/>
        </p:nvSpPr>
        <p:spPr>
          <a:xfrm>
            <a:off x="6976537" y="3955992"/>
            <a:ext cx="169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Défauts globaux</a:t>
            </a:r>
          </a:p>
          <a:p>
            <a:r>
              <a:rPr lang="fr-FR" dirty="0" smtClean="0"/>
              <a:t>Défauts locaux</a:t>
            </a:r>
            <a:endParaRPr lang="fr-FR" dirty="0"/>
          </a:p>
        </p:txBody>
      </p:sp>
      <p:sp>
        <p:nvSpPr>
          <p:cNvPr id="25603" name="ZoneTexte 25602"/>
          <p:cNvSpPr txBox="1"/>
          <p:nvPr/>
        </p:nvSpPr>
        <p:spPr>
          <a:xfrm>
            <a:off x="7734300" y="1761286"/>
            <a:ext cx="83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(avion)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0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be 92"/>
          <p:cNvSpPr/>
          <p:nvPr/>
        </p:nvSpPr>
        <p:spPr>
          <a:xfrm>
            <a:off x="5026526" y="2860443"/>
            <a:ext cx="3414582" cy="294455"/>
          </a:xfrm>
          <a:prstGeom prst="cube">
            <a:avLst>
              <a:gd name="adj" fmla="val 462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Cube 68"/>
          <p:cNvSpPr/>
          <p:nvPr/>
        </p:nvSpPr>
        <p:spPr>
          <a:xfrm>
            <a:off x="519932" y="6372820"/>
            <a:ext cx="3414582" cy="294455"/>
          </a:xfrm>
          <a:prstGeom prst="cube">
            <a:avLst>
              <a:gd name="adj" fmla="val 462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Cylindre 71"/>
          <p:cNvSpPr/>
          <p:nvPr/>
        </p:nvSpPr>
        <p:spPr>
          <a:xfrm rot="418943">
            <a:off x="1974697" y="4696784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Cylindre 70"/>
          <p:cNvSpPr/>
          <p:nvPr/>
        </p:nvSpPr>
        <p:spPr>
          <a:xfrm rot="418943">
            <a:off x="1526792" y="4696782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2827634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MULTI ECHELLES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AutoShape 2" descr="Résultat de recherche d'images pour &quot;structure treill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Cube 5"/>
          <p:cNvSpPr/>
          <p:nvPr/>
        </p:nvSpPr>
        <p:spPr>
          <a:xfrm>
            <a:off x="899750" y="2862992"/>
            <a:ext cx="3414582" cy="294455"/>
          </a:xfrm>
          <a:prstGeom prst="cube">
            <a:avLst>
              <a:gd name="adj" fmla="val 462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ylindre 7"/>
          <p:cNvSpPr/>
          <p:nvPr/>
        </p:nvSpPr>
        <p:spPr>
          <a:xfrm>
            <a:off x="1038717" y="1185493"/>
            <a:ext cx="228300" cy="1748883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ylindre 8"/>
          <p:cNvSpPr/>
          <p:nvPr/>
        </p:nvSpPr>
        <p:spPr>
          <a:xfrm>
            <a:off x="1558182" y="1185493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ylindre 9"/>
          <p:cNvSpPr/>
          <p:nvPr/>
        </p:nvSpPr>
        <p:spPr>
          <a:xfrm>
            <a:off x="2067723" y="1185494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ylindre 10"/>
          <p:cNvSpPr/>
          <p:nvPr/>
        </p:nvSpPr>
        <p:spPr>
          <a:xfrm>
            <a:off x="2666598" y="1185494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ylindre 11"/>
          <p:cNvSpPr/>
          <p:nvPr/>
        </p:nvSpPr>
        <p:spPr>
          <a:xfrm>
            <a:off x="3265473" y="1185494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Cylindre 12"/>
          <p:cNvSpPr/>
          <p:nvPr/>
        </p:nvSpPr>
        <p:spPr>
          <a:xfrm>
            <a:off x="3864348" y="1185494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Cube 13"/>
          <p:cNvSpPr/>
          <p:nvPr/>
        </p:nvSpPr>
        <p:spPr>
          <a:xfrm>
            <a:off x="899750" y="1038265"/>
            <a:ext cx="3414582" cy="294455"/>
          </a:xfrm>
          <a:prstGeom prst="cube">
            <a:avLst>
              <a:gd name="adj" fmla="val 462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736"/>
          <p:cNvSpPr>
            <a:spLocks noChangeArrowheads="1"/>
          </p:cNvSpPr>
          <p:nvPr/>
        </p:nvSpPr>
        <p:spPr bwMode="auto">
          <a:xfrm>
            <a:off x="3669474" y="530915"/>
            <a:ext cx="118250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1    </a:t>
            </a:r>
            <a:r>
              <a:rPr lang="fr-FR" altLang="fr-FR" sz="1400" dirty="0">
                <a:latin typeface="Arial" charset="0"/>
              </a:rPr>
              <a:t>A    B   C</a:t>
            </a:r>
          </a:p>
        </p:txBody>
      </p:sp>
      <p:sp>
        <p:nvSpPr>
          <p:cNvPr id="17" name="Rectangle 737"/>
          <p:cNvSpPr>
            <a:spLocks noChangeArrowheads="1"/>
          </p:cNvSpPr>
          <p:nvPr/>
        </p:nvSpPr>
        <p:spPr bwMode="auto">
          <a:xfrm>
            <a:off x="3354461" y="528340"/>
            <a:ext cx="1466850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8" name="Line 738"/>
          <p:cNvSpPr>
            <a:spLocks noChangeShapeType="1"/>
          </p:cNvSpPr>
          <p:nvPr/>
        </p:nvSpPr>
        <p:spPr bwMode="auto">
          <a:xfrm>
            <a:off x="3678311" y="52199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9" name="Group 739"/>
          <p:cNvGrpSpPr>
            <a:grpSpLocks/>
          </p:cNvGrpSpPr>
          <p:nvPr/>
        </p:nvGrpSpPr>
        <p:grpSpPr bwMode="auto">
          <a:xfrm>
            <a:off x="3405261" y="614065"/>
            <a:ext cx="231775" cy="115887"/>
            <a:chOff x="468" y="3046"/>
            <a:chExt cx="146" cy="73"/>
          </a:xfrm>
        </p:grpSpPr>
        <p:sp>
          <p:nvSpPr>
            <p:cNvPr id="20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Line 742"/>
          <p:cNvSpPr>
            <a:spLocks noChangeShapeType="1"/>
          </p:cNvSpPr>
          <p:nvPr/>
        </p:nvSpPr>
        <p:spPr bwMode="auto">
          <a:xfrm>
            <a:off x="3927549" y="52199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Line 746"/>
          <p:cNvSpPr>
            <a:spLocks noChangeShapeType="1"/>
          </p:cNvSpPr>
          <p:nvPr/>
        </p:nvSpPr>
        <p:spPr bwMode="auto">
          <a:xfrm>
            <a:off x="4229174" y="52516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Line 746"/>
          <p:cNvSpPr>
            <a:spLocks noChangeShapeType="1"/>
          </p:cNvSpPr>
          <p:nvPr/>
        </p:nvSpPr>
        <p:spPr bwMode="auto">
          <a:xfrm>
            <a:off x="4531699" y="53310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1241"/>
          <p:cNvSpPr>
            <a:spLocks noChangeArrowheads="1"/>
          </p:cNvSpPr>
          <p:nvPr/>
        </p:nvSpPr>
        <p:spPr bwMode="auto">
          <a:xfrm flipH="1">
            <a:off x="444128" y="2866793"/>
            <a:ext cx="29105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6" name="Line 1242"/>
          <p:cNvSpPr>
            <a:spLocks noChangeShapeType="1"/>
          </p:cNvSpPr>
          <p:nvPr/>
        </p:nvSpPr>
        <p:spPr bwMode="auto">
          <a:xfrm>
            <a:off x="741509" y="3012843"/>
            <a:ext cx="1202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Freeform 1243"/>
          <p:cNvSpPr>
            <a:spLocks/>
          </p:cNvSpPr>
          <p:nvPr/>
        </p:nvSpPr>
        <p:spPr bwMode="auto">
          <a:xfrm flipH="1">
            <a:off x="806364" y="2935056"/>
            <a:ext cx="77508" cy="153987"/>
          </a:xfrm>
          <a:custGeom>
            <a:avLst/>
            <a:gdLst>
              <a:gd name="T0" fmla="*/ 0 w 49"/>
              <a:gd name="T1" fmla="*/ 2147483647 h 97"/>
              <a:gd name="T2" fmla="*/ 0 w 49"/>
              <a:gd name="T3" fmla="*/ 0 h 97"/>
              <a:gd name="T4" fmla="*/ 2147483647 w 49"/>
              <a:gd name="T5" fmla="*/ 2147483647 h 97"/>
              <a:gd name="T6" fmla="*/ 0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0" y="96"/>
                </a:moveTo>
                <a:lnTo>
                  <a:pt x="0" y="0"/>
                </a:lnTo>
                <a:lnTo>
                  <a:pt x="48" y="48"/>
                </a:lnTo>
                <a:lnTo>
                  <a:pt x="0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Rectangle 1244"/>
          <p:cNvSpPr>
            <a:spLocks noChangeArrowheads="1"/>
          </p:cNvSpPr>
          <p:nvPr/>
        </p:nvSpPr>
        <p:spPr bwMode="auto">
          <a:xfrm flipH="1">
            <a:off x="442547" y="2860443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C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9" name="Rectangle 210"/>
          <p:cNvSpPr>
            <a:spLocks noChangeArrowheads="1"/>
          </p:cNvSpPr>
          <p:nvPr/>
        </p:nvSpPr>
        <p:spPr bwMode="auto">
          <a:xfrm>
            <a:off x="897951" y="3308130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0" name="Line 211"/>
          <p:cNvSpPr>
            <a:spLocks noChangeShapeType="1"/>
          </p:cNvSpPr>
          <p:nvPr/>
        </p:nvSpPr>
        <p:spPr bwMode="auto">
          <a:xfrm flipV="1">
            <a:off x="1044001" y="3193830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Freeform 212"/>
          <p:cNvSpPr>
            <a:spLocks/>
          </p:cNvSpPr>
          <p:nvPr/>
        </p:nvSpPr>
        <p:spPr bwMode="auto">
          <a:xfrm>
            <a:off x="966214" y="3177955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Rectangle 223"/>
          <p:cNvSpPr>
            <a:spLocks noChangeArrowheads="1"/>
          </p:cNvSpPr>
          <p:nvPr/>
        </p:nvSpPr>
        <p:spPr bwMode="auto">
          <a:xfrm>
            <a:off x="891601" y="3301780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A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33" name="Freeform 1215"/>
          <p:cNvSpPr>
            <a:spLocks/>
          </p:cNvSpPr>
          <p:nvPr/>
        </p:nvSpPr>
        <p:spPr bwMode="auto">
          <a:xfrm flipH="1">
            <a:off x="1337671" y="3081162"/>
            <a:ext cx="687387" cy="166644"/>
          </a:xfrm>
          <a:custGeom>
            <a:avLst/>
            <a:gdLst>
              <a:gd name="T0" fmla="*/ 0 w 546"/>
              <a:gd name="T1" fmla="*/ 2147483647 h 190"/>
              <a:gd name="T2" fmla="*/ 2147483647 w 546"/>
              <a:gd name="T3" fmla="*/ 2147483647 h 190"/>
              <a:gd name="T4" fmla="*/ 2147483647 w 546"/>
              <a:gd name="T5" fmla="*/ 0 h 1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6" h="190">
                <a:moveTo>
                  <a:pt x="0" y="190"/>
                </a:moveTo>
                <a:lnTo>
                  <a:pt x="356" y="190"/>
                </a:lnTo>
                <a:lnTo>
                  <a:pt x="54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Oval 1216"/>
          <p:cNvSpPr>
            <a:spLocks noChangeArrowheads="1"/>
          </p:cNvSpPr>
          <p:nvPr/>
        </p:nvSpPr>
        <p:spPr bwMode="auto">
          <a:xfrm flipH="1">
            <a:off x="1293222" y="3014486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5" name="Rectangle 210"/>
          <p:cNvSpPr>
            <a:spLocks noChangeArrowheads="1"/>
          </p:cNvSpPr>
          <p:nvPr/>
        </p:nvSpPr>
        <p:spPr bwMode="auto">
          <a:xfrm>
            <a:off x="1591793" y="338041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6" name="Line 211"/>
          <p:cNvSpPr>
            <a:spLocks noChangeShapeType="1"/>
          </p:cNvSpPr>
          <p:nvPr/>
        </p:nvSpPr>
        <p:spPr bwMode="auto">
          <a:xfrm flipV="1">
            <a:off x="1737843" y="3266119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Freeform 212"/>
          <p:cNvSpPr>
            <a:spLocks/>
          </p:cNvSpPr>
          <p:nvPr/>
        </p:nvSpPr>
        <p:spPr bwMode="auto">
          <a:xfrm>
            <a:off x="1660056" y="3250244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223"/>
          <p:cNvSpPr>
            <a:spLocks noChangeArrowheads="1"/>
          </p:cNvSpPr>
          <p:nvPr/>
        </p:nvSpPr>
        <p:spPr bwMode="auto">
          <a:xfrm>
            <a:off x="1585443" y="3374069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B</a:t>
            </a:r>
            <a:endParaRPr lang="fr-FR" altLang="fr-FR" sz="1400" dirty="0">
              <a:latin typeface="Arial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 flipH="1">
            <a:off x="4092648" y="826790"/>
            <a:ext cx="541321" cy="1041568"/>
            <a:chOff x="445496" y="914083"/>
            <a:chExt cx="541321" cy="1041568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569708" y="1841120"/>
              <a:ext cx="41710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556621" y="914083"/>
              <a:ext cx="0" cy="97361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e 3"/>
            <p:cNvGrpSpPr>
              <a:grpSpLocks/>
            </p:cNvGrpSpPr>
            <p:nvPr/>
          </p:nvGrpSpPr>
          <p:grpSpPr bwMode="auto">
            <a:xfrm>
              <a:off x="445496" y="1733401"/>
              <a:ext cx="222250" cy="222250"/>
              <a:chOff x="87709" y="2265759"/>
              <a:chExt cx="222250" cy="222250"/>
            </a:xfrm>
          </p:grpSpPr>
          <p:sp>
            <p:nvSpPr>
              <p:cNvPr id="42" name="Ellipse 1"/>
              <p:cNvSpPr>
                <a:spLocks noChangeArrowheads="1"/>
              </p:cNvSpPr>
              <p:nvPr/>
            </p:nvSpPr>
            <p:spPr bwMode="auto">
              <a:xfrm>
                <a:off x="87709" y="2265759"/>
                <a:ext cx="222250" cy="22225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600">
                  <a:latin typeface="Arial" charset="0"/>
                </a:endParaRPr>
              </a:p>
            </p:txBody>
          </p:sp>
          <p:sp>
            <p:nvSpPr>
              <p:cNvPr id="43" name="Ellipse 198"/>
              <p:cNvSpPr>
                <a:spLocks noChangeArrowheads="1"/>
              </p:cNvSpPr>
              <p:nvPr/>
            </p:nvSpPr>
            <p:spPr bwMode="auto">
              <a:xfrm>
                <a:off x="144834" y="2322884"/>
                <a:ext cx="108000" cy="108000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fr-FR" sz="1600">
                  <a:latin typeface="Arial" charset="0"/>
                </a:endParaRPr>
              </a:p>
            </p:txBody>
          </p:sp>
        </p:grpSp>
      </p:grpSp>
      <p:sp>
        <p:nvSpPr>
          <p:cNvPr id="46" name="Cylindre 45"/>
          <p:cNvSpPr/>
          <p:nvPr/>
        </p:nvSpPr>
        <p:spPr>
          <a:xfrm>
            <a:off x="5244607" y="1229599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Cylindre 46"/>
          <p:cNvSpPr/>
          <p:nvPr/>
        </p:nvSpPr>
        <p:spPr>
          <a:xfrm rot="418943">
            <a:off x="5754418" y="1270925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>
            <a:off x="7900640" y="1257162"/>
            <a:ext cx="193092" cy="1662545"/>
          </a:xfrm>
          <a:custGeom>
            <a:avLst/>
            <a:gdLst>
              <a:gd name="connsiteX0" fmla="*/ 192661 w 193092"/>
              <a:gd name="connsiteY0" fmla="*/ 0 h 1662545"/>
              <a:gd name="connsiteX1" fmla="*/ 174848 w 193092"/>
              <a:gd name="connsiteY1" fmla="*/ 362197 h 1662545"/>
              <a:gd name="connsiteX2" fmla="*/ 73907 w 193092"/>
              <a:gd name="connsiteY2" fmla="*/ 754083 h 1662545"/>
              <a:gd name="connsiteX3" fmla="*/ 115471 w 193092"/>
              <a:gd name="connsiteY3" fmla="*/ 1033153 h 1662545"/>
              <a:gd name="connsiteX4" fmla="*/ 73907 w 193092"/>
              <a:gd name="connsiteY4" fmla="*/ 1335974 h 1662545"/>
              <a:gd name="connsiteX5" fmla="*/ 8593 w 193092"/>
              <a:gd name="connsiteY5" fmla="*/ 1561605 h 1662545"/>
              <a:gd name="connsiteX6" fmla="*/ 2655 w 193092"/>
              <a:gd name="connsiteY6" fmla="*/ 1662545 h 16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92" h="1662545">
                <a:moveTo>
                  <a:pt x="192661" y="0"/>
                </a:moveTo>
                <a:cubicBezTo>
                  <a:pt x="193650" y="118258"/>
                  <a:pt x="194640" y="236517"/>
                  <a:pt x="174848" y="362197"/>
                </a:cubicBezTo>
                <a:cubicBezTo>
                  <a:pt x="155056" y="487878"/>
                  <a:pt x="83803" y="642257"/>
                  <a:pt x="73907" y="754083"/>
                </a:cubicBezTo>
                <a:cubicBezTo>
                  <a:pt x="64011" y="865909"/>
                  <a:pt x="115471" y="936171"/>
                  <a:pt x="115471" y="1033153"/>
                </a:cubicBezTo>
                <a:cubicBezTo>
                  <a:pt x="115471" y="1130135"/>
                  <a:pt x="91720" y="1247899"/>
                  <a:pt x="73907" y="1335974"/>
                </a:cubicBezTo>
                <a:cubicBezTo>
                  <a:pt x="56094" y="1424049"/>
                  <a:pt x="20468" y="1507177"/>
                  <a:pt x="8593" y="1561605"/>
                </a:cubicBezTo>
                <a:cubicBezTo>
                  <a:pt x="-3282" y="1616034"/>
                  <a:pt x="-314" y="1639289"/>
                  <a:pt x="2655" y="16625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8075488" y="1248184"/>
            <a:ext cx="187495" cy="1671523"/>
          </a:xfrm>
          <a:custGeom>
            <a:avLst/>
            <a:gdLst>
              <a:gd name="connsiteX0" fmla="*/ 184067 w 187495"/>
              <a:gd name="connsiteY0" fmla="*/ 3040 h 1671523"/>
              <a:gd name="connsiteX1" fmla="*/ 184067 w 187495"/>
              <a:gd name="connsiteY1" fmla="*/ 56479 h 1671523"/>
              <a:gd name="connsiteX2" fmla="*/ 148441 w 187495"/>
              <a:gd name="connsiteY2" fmla="*/ 388988 h 1671523"/>
              <a:gd name="connsiteX3" fmla="*/ 17813 w 187495"/>
              <a:gd name="connsiteY3" fmla="*/ 715560 h 1671523"/>
              <a:gd name="connsiteX4" fmla="*/ 118753 w 187495"/>
              <a:gd name="connsiteY4" fmla="*/ 982754 h 1671523"/>
              <a:gd name="connsiteX5" fmla="*/ 124691 w 187495"/>
              <a:gd name="connsiteY5" fmla="*/ 1184635 h 1671523"/>
              <a:gd name="connsiteX6" fmla="*/ 71252 w 187495"/>
              <a:gd name="connsiteY6" fmla="*/ 1339014 h 1671523"/>
              <a:gd name="connsiteX7" fmla="*/ 23750 w 187495"/>
              <a:gd name="connsiteY7" fmla="*/ 1552770 h 1671523"/>
              <a:gd name="connsiteX8" fmla="*/ 0 w 187495"/>
              <a:gd name="connsiteY8" fmla="*/ 1671523 h 167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495" h="1671523">
                <a:moveTo>
                  <a:pt x="184067" y="3040"/>
                </a:moveTo>
                <a:cubicBezTo>
                  <a:pt x="187036" y="-2403"/>
                  <a:pt x="190005" y="-7846"/>
                  <a:pt x="184067" y="56479"/>
                </a:cubicBezTo>
                <a:cubicBezTo>
                  <a:pt x="178129" y="120804"/>
                  <a:pt x="176150" y="279141"/>
                  <a:pt x="148441" y="388988"/>
                </a:cubicBezTo>
                <a:cubicBezTo>
                  <a:pt x="120732" y="498835"/>
                  <a:pt x="22761" y="616599"/>
                  <a:pt x="17813" y="715560"/>
                </a:cubicBezTo>
                <a:cubicBezTo>
                  <a:pt x="12865" y="814521"/>
                  <a:pt x="100940" y="904575"/>
                  <a:pt x="118753" y="982754"/>
                </a:cubicBezTo>
                <a:cubicBezTo>
                  <a:pt x="136566" y="1060933"/>
                  <a:pt x="132608" y="1125258"/>
                  <a:pt x="124691" y="1184635"/>
                </a:cubicBezTo>
                <a:cubicBezTo>
                  <a:pt x="116774" y="1244012"/>
                  <a:pt x="88075" y="1277658"/>
                  <a:pt x="71252" y="1339014"/>
                </a:cubicBezTo>
                <a:cubicBezTo>
                  <a:pt x="54429" y="1400370"/>
                  <a:pt x="35625" y="1497352"/>
                  <a:pt x="23750" y="1552770"/>
                </a:cubicBezTo>
                <a:cubicBezTo>
                  <a:pt x="11875" y="1608188"/>
                  <a:pt x="5937" y="1639855"/>
                  <a:pt x="0" y="16715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orme libre 49"/>
          <p:cNvSpPr/>
          <p:nvPr/>
        </p:nvSpPr>
        <p:spPr>
          <a:xfrm>
            <a:off x="7044412" y="1290868"/>
            <a:ext cx="247304" cy="1674421"/>
          </a:xfrm>
          <a:custGeom>
            <a:avLst/>
            <a:gdLst>
              <a:gd name="connsiteX0" fmla="*/ 247304 w 247304"/>
              <a:gd name="connsiteY0" fmla="*/ 0 h 1674421"/>
              <a:gd name="connsiteX1" fmla="*/ 15735 w 247304"/>
              <a:gd name="connsiteY1" fmla="*/ 908463 h 1674421"/>
              <a:gd name="connsiteX2" fmla="*/ 39486 w 247304"/>
              <a:gd name="connsiteY2" fmla="*/ 1674421 h 16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304" h="1674421">
                <a:moveTo>
                  <a:pt x="247304" y="0"/>
                </a:moveTo>
                <a:cubicBezTo>
                  <a:pt x="148837" y="314696"/>
                  <a:pt x="50371" y="629393"/>
                  <a:pt x="15735" y="908463"/>
                </a:cubicBezTo>
                <a:cubicBezTo>
                  <a:pt x="-18901" y="1187533"/>
                  <a:pt x="10292" y="1430977"/>
                  <a:pt x="39486" y="16744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>
            <a:off x="7272963" y="1285633"/>
            <a:ext cx="247304" cy="1674421"/>
          </a:xfrm>
          <a:custGeom>
            <a:avLst/>
            <a:gdLst>
              <a:gd name="connsiteX0" fmla="*/ 247304 w 247304"/>
              <a:gd name="connsiteY0" fmla="*/ 0 h 1674421"/>
              <a:gd name="connsiteX1" fmla="*/ 15735 w 247304"/>
              <a:gd name="connsiteY1" fmla="*/ 908463 h 1674421"/>
              <a:gd name="connsiteX2" fmla="*/ 39486 w 247304"/>
              <a:gd name="connsiteY2" fmla="*/ 1674421 h 167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304" h="1674421">
                <a:moveTo>
                  <a:pt x="247304" y="0"/>
                </a:moveTo>
                <a:cubicBezTo>
                  <a:pt x="148837" y="314696"/>
                  <a:pt x="50371" y="629393"/>
                  <a:pt x="15735" y="908463"/>
                </a:cubicBezTo>
                <a:cubicBezTo>
                  <a:pt x="-18901" y="1187533"/>
                  <a:pt x="10292" y="1430977"/>
                  <a:pt x="39486" y="16744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291716" y="1257162"/>
            <a:ext cx="228551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>
            <a:off x="7063165" y="2921846"/>
            <a:ext cx="228551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896947" y="2887969"/>
            <a:ext cx="196785" cy="54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8075488" y="1214250"/>
            <a:ext cx="196785" cy="54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736"/>
          <p:cNvSpPr>
            <a:spLocks noChangeArrowheads="1"/>
          </p:cNvSpPr>
          <p:nvPr/>
        </p:nvSpPr>
        <p:spPr bwMode="auto">
          <a:xfrm>
            <a:off x="3016216" y="4060027"/>
            <a:ext cx="94256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/ </a:t>
            </a:r>
            <a:r>
              <a:rPr lang="fr-FR" altLang="fr-FR" sz="1400" dirty="0" smtClean="0">
                <a:latin typeface="Arial"/>
                <a:cs typeface="Arial"/>
              </a:rPr>
              <a:t>SØ5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7" name="Rectangle 737"/>
          <p:cNvSpPr>
            <a:spLocks noChangeArrowheads="1"/>
          </p:cNvSpPr>
          <p:nvPr/>
        </p:nvSpPr>
        <p:spPr bwMode="auto">
          <a:xfrm>
            <a:off x="2713738" y="4056280"/>
            <a:ext cx="1665456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8" name="Line 738"/>
          <p:cNvSpPr>
            <a:spLocks noChangeShapeType="1"/>
          </p:cNvSpPr>
          <p:nvPr/>
        </p:nvSpPr>
        <p:spPr bwMode="auto">
          <a:xfrm>
            <a:off x="3037588" y="405628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9" name="Group 739"/>
          <p:cNvGrpSpPr>
            <a:grpSpLocks/>
          </p:cNvGrpSpPr>
          <p:nvPr/>
        </p:nvGrpSpPr>
        <p:grpSpPr bwMode="auto">
          <a:xfrm>
            <a:off x="2764538" y="4148355"/>
            <a:ext cx="231775" cy="115887"/>
            <a:chOff x="468" y="3046"/>
            <a:chExt cx="146" cy="73"/>
          </a:xfrm>
        </p:grpSpPr>
        <p:sp>
          <p:nvSpPr>
            <p:cNvPr id="60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8" name="Cylindre 67"/>
          <p:cNvSpPr/>
          <p:nvPr/>
        </p:nvSpPr>
        <p:spPr>
          <a:xfrm rot="418943">
            <a:off x="1078887" y="4696780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Cylindre 72"/>
          <p:cNvSpPr/>
          <p:nvPr/>
        </p:nvSpPr>
        <p:spPr>
          <a:xfrm rot="248417">
            <a:off x="2422602" y="4696786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Cylindre 73"/>
          <p:cNvSpPr/>
          <p:nvPr/>
        </p:nvSpPr>
        <p:spPr>
          <a:xfrm>
            <a:off x="2877483" y="4696363"/>
            <a:ext cx="221349" cy="174973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Cylindre 74"/>
          <p:cNvSpPr/>
          <p:nvPr/>
        </p:nvSpPr>
        <p:spPr>
          <a:xfrm rot="21216600">
            <a:off x="3318412" y="4696790"/>
            <a:ext cx="22830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Cube 69"/>
          <p:cNvSpPr/>
          <p:nvPr/>
        </p:nvSpPr>
        <p:spPr>
          <a:xfrm>
            <a:off x="519932" y="4481099"/>
            <a:ext cx="3414582" cy="294455"/>
          </a:xfrm>
          <a:prstGeom prst="cube">
            <a:avLst>
              <a:gd name="adj" fmla="val 462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778128" y="4941993"/>
            <a:ext cx="1258475" cy="1258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droit avec flèche 76"/>
          <p:cNvCxnSpPr/>
          <p:nvPr/>
        </p:nvCxnSpPr>
        <p:spPr>
          <a:xfrm flipV="1">
            <a:off x="504983" y="5834271"/>
            <a:ext cx="340135" cy="184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24456" y="564960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/>
                <a:cs typeface="Arial"/>
              </a:rPr>
              <a:t>Ø5</a:t>
            </a:r>
            <a:endParaRPr lang="fr-FR" dirty="0"/>
          </a:p>
        </p:txBody>
      </p:sp>
      <p:cxnSp>
        <p:nvCxnSpPr>
          <p:cNvPr id="80" name="Connecteur droit 79"/>
          <p:cNvCxnSpPr/>
          <p:nvPr/>
        </p:nvCxnSpPr>
        <p:spPr>
          <a:xfrm flipH="1">
            <a:off x="24456" y="6018937"/>
            <a:ext cx="4924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ylindre 80"/>
          <p:cNvSpPr/>
          <p:nvPr/>
        </p:nvSpPr>
        <p:spPr>
          <a:xfrm rot="418943">
            <a:off x="6313719" y="1283079"/>
            <a:ext cx="428270" cy="1748882"/>
          </a:xfrm>
          <a:prstGeom prst="ca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736"/>
          <p:cNvSpPr>
            <a:spLocks noChangeArrowheads="1"/>
          </p:cNvSpPr>
          <p:nvPr/>
        </p:nvSpPr>
        <p:spPr bwMode="auto">
          <a:xfrm>
            <a:off x="5865485" y="5067780"/>
            <a:ext cx="159928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0,5  &gt;&lt; / </a:t>
            </a:r>
            <a:r>
              <a:rPr lang="fr-FR" altLang="fr-FR" sz="1400" dirty="0" smtClean="0">
                <a:latin typeface="Arial"/>
                <a:cs typeface="Arial"/>
              </a:rPr>
              <a:t>SØ5   A  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83" name="Rectangle 737"/>
          <p:cNvSpPr>
            <a:spLocks noChangeArrowheads="1"/>
          </p:cNvSpPr>
          <p:nvPr/>
        </p:nvSpPr>
        <p:spPr bwMode="auto">
          <a:xfrm>
            <a:off x="5563006" y="5076276"/>
            <a:ext cx="1833609" cy="29255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84" name="Line 738"/>
          <p:cNvSpPr>
            <a:spLocks noChangeShapeType="1"/>
          </p:cNvSpPr>
          <p:nvPr/>
        </p:nvSpPr>
        <p:spPr bwMode="auto">
          <a:xfrm>
            <a:off x="5886857" y="506403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5" name="Group 739"/>
          <p:cNvGrpSpPr>
            <a:grpSpLocks/>
          </p:cNvGrpSpPr>
          <p:nvPr/>
        </p:nvGrpSpPr>
        <p:grpSpPr bwMode="auto">
          <a:xfrm>
            <a:off x="5613807" y="5156108"/>
            <a:ext cx="231775" cy="115887"/>
            <a:chOff x="468" y="3046"/>
            <a:chExt cx="146" cy="73"/>
          </a:xfrm>
        </p:grpSpPr>
        <p:sp>
          <p:nvSpPr>
            <p:cNvPr id="86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8" name="Line 738"/>
          <p:cNvSpPr>
            <a:spLocks noChangeShapeType="1"/>
          </p:cNvSpPr>
          <p:nvPr/>
        </p:nvSpPr>
        <p:spPr bwMode="auto">
          <a:xfrm>
            <a:off x="7088366" y="509093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Flèche droite 89"/>
          <p:cNvSpPr/>
          <p:nvPr/>
        </p:nvSpPr>
        <p:spPr>
          <a:xfrm>
            <a:off x="5044004" y="5129277"/>
            <a:ext cx="427511" cy="2396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5472907" y="617208"/>
            <a:ext cx="1789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Tolérance "large"</a:t>
            </a:r>
            <a:endParaRPr lang="fr-FR" dirty="0"/>
          </a:p>
        </p:txBody>
      </p:sp>
      <p:sp>
        <p:nvSpPr>
          <p:cNvPr id="92" name="Cube 91"/>
          <p:cNvSpPr/>
          <p:nvPr/>
        </p:nvSpPr>
        <p:spPr>
          <a:xfrm>
            <a:off x="5026526" y="1067022"/>
            <a:ext cx="3414582" cy="294455"/>
          </a:xfrm>
          <a:prstGeom prst="cube">
            <a:avLst>
              <a:gd name="adj" fmla="val 46212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-47818" y="3780115"/>
            <a:ext cx="27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"Forme et position relative"</a:t>
            </a: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4850859" y="4208680"/>
            <a:ext cx="333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"Forme et position relative, avec contrainte d'orientation"</a:t>
            </a:r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3352714" y="14862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95" name="ZoneTexte 94"/>
          <p:cNvSpPr txBox="1"/>
          <p:nvPr/>
        </p:nvSpPr>
        <p:spPr>
          <a:xfrm>
            <a:off x="2713738" y="366873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96" name="ZoneTexte 95"/>
          <p:cNvSpPr txBox="1"/>
          <p:nvPr/>
        </p:nvSpPr>
        <p:spPr>
          <a:xfrm>
            <a:off x="5533334" y="4706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7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7864" y="2232623"/>
            <a:ext cx="273132" cy="1193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107257" y="2246403"/>
            <a:ext cx="2610250" cy="1984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266096" y="3426591"/>
            <a:ext cx="266072" cy="475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15013" y="3426590"/>
            <a:ext cx="266072" cy="475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710626" y="2557712"/>
            <a:ext cx="266072" cy="475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7864" y="2557712"/>
            <a:ext cx="629393" cy="475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93619" y="1859047"/>
            <a:ext cx="178778" cy="385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819796" y="1859047"/>
            <a:ext cx="178778" cy="3854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V="1">
            <a:off x="1157287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 flipV="1">
            <a:off x="1783008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 flipV="1">
            <a:off x="2408729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 flipV="1">
            <a:off x="3034450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 flipV="1">
            <a:off x="3660171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 flipV="1">
            <a:off x="4285892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 flipV="1">
            <a:off x="4911613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 flipV="1">
            <a:off x="5537334" y="4560787"/>
            <a:ext cx="357555" cy="558038"/>
          </a:xfrm>
          <a:custGeom>
            <a:avLst/>
            <a:gdLst>
              <a:gd name="connsiteX0" fmla="*/ 0 w 419548"/>
              <a:gd name="connsiteY0" fmla="*/ 1256505 h 1285981"/>
              <a:gd name="connsiteX1" fmla="*/ 172122 w 419548"/>
              <a:gd name="connsiteY1" fmla="*/ 1138171 h 1285981"/>
              <a:gd name="connsiteX2" fmla="*/ 215153 w 419548"/>
              <a:gd name="connsiteY2" fmla="*/ 105437 h 1285981"/>
              <a:gd name="connsiteX3" fmla="*/ 268941 w 419548"/>
              <a:gd name="connsiteY3" fmla="*/ 148467 h 1285981"/>
              <a:gd name="connsiteX4" fmla="*/ 301214 w 419548"/>
              <a:gd name="connsiteY4" fmla="*/ 1116656 h 1285981"/>
              <a:gd name="connsiteX5" fmla="*/ 419548 w 419548"/>
              <a:gd name="connsiteY5" fmla="*/ 1267263 h 1285981"/>
              <a:gd name="connsiteX0" fmla="*/ 0 w 419548"/>
              <a:gd name="connsiteY0" fmla="*/ 1282335 h 1304898"/>
              <a:gd name="connsiteX1" fmla="*/ 172122 w 419548"/>
              <a:gd name="connsiteY1" fmla="*/ 1138171 h 1304898"/>
              <a:gd name="connsiteX2" fmla="*/ 215153 w 419548"/>
              <a:gd name="connsiteY2" fmla="*/ 105437 h 1304898"/>
              <a:gd name="connsiteX3" fmla="*/ 268941 w 419548"/>
              <a:gd name="connsiteY3" fmla="*/ 148467 h 1304898"/>
              <a:gd name="connsiteX4" fmla="*/ 301214 w 419548"/>
              <a:gd name="connsiteY4" fmla="*/ 1116656 h 1304898"/>
              <a:gd name="connsiteX5" fmla="*/ 419548 w 419548"/>
              <a:gd name="connsiteY5" fmla="*/ 1267263 h 1304898"/>
              <a:gd name="connsiteX0" fmla="*/ 0 w 419548"/>
              <a:gd name="connsiteY0" fmla="*/ 1282335 h 1288837"/>
              <a:gd name="connsiteX1" fmla="*/ 172122 w 419548"/>
              <a:gd name="connsiteY1" fmla="*/ 1138171 h 1288837"/>
              <a:gd name="connsiteX2" fmla="*/ 215153 w 419548"/>
              <a:gd name="connsiteY2" fmla="*/ 105437 h 1288837"/>
              <a:gd name="connsiteX3" fmla="*/ 268941 w 419548"/>
              <a:gd name="connsiteY3" fmla="*/ 148467 h 1288837"/>
              <a:gd name="connsiteX4" fmla="*/ 301214 w 419548"/>
              <a:gd name="connsiteY4" fmla="*/ 1116656 h 1288837"/>
              <a:gd name="connsiteX5" fmla="*/ 419548 w 419548"/>
              <a:gd name="connsiteY5" fmla="*/ 1267263 h 1288837"/>
              <a:gd name="connsiteX0" fmla="*/ 0 w 419548"/>
              <a:gd name="connsiteY0" fmla="*/ 1282335 h 1282335"/>
              <a:gd name="connsiteX1" fmla="*/ 172122 w 419548"/>
              <a:gd name="connsiteY1" fmla="*/ 1138171 h 1282335"/>
              <a:gd name="connsiteX2" fmla="*/ 215153 w 419548"/>
              <a:gd name="connsiteY2" fmla="*/ 105437 h 1282335"/>
              <a:gd name="connsiteX3" fmla="*/ 268941 w 419548"/>
              <a:gd name="connsiteY3" fmla="*/ 148467 h 1282335"/>
              <a:gd name="connsiteX4" fmla="*/ 301214 w 419548"/>
              <a:gd name="connsiteY4" fmla="*/ 1116656 h 1282335"/>
              <a:gd name="connsiteX5" fmla="*/ 419548 w 419548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  <a:gd name="connsiteX0" fmla="*/ 0 w 357555"/>
              <a:gd name="connsiteY0" fmla="*/ 1282335 h 1282335"/>
              <a:gd name="connsiteX1" fmla="*/ 110129 w 357555"/>
              <a:gd name="connsiteY1" fmla="*/ 1138171 h 1282335"/>
              <a:gd name="connsiteX2" fmla="*/ 153160 w 357555"/>
              <a:gd name="connsiteY2" fmla="*/ 105437 h 1282335"/>
              <a:gd name="connsiteX3" fmla="*/ 206948 w 357555"/>
              <a:gd name="connsiteY3" fmla="*/ 148467 h 1282335"/>
              <a:gd name="connsiteX4" fmla="*/ 239221 w 357555"/>
              <a:gd name="connsiteY4" fmla="*/ 1116656 h 1282335"/>
              <a:gd name="connsiteX5" fmla="*/ 357555 w 357555"/>
              <a:gd name="connsiteY5" fmla="*/ 1267263 h 128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55" h="1282335">
                <a:moveTo>
                  <a:pt x="0" y="1282335"/>
                </a:moveTo>
                <a:cubicBezTo>
                  <a:pt x="114626" y="1200269"/>
                  <a:pt x="79436" y="1236165"/>
                  <a:pt x="110129" y="1138171"/>
                </a:cubicBezTo>
                <a:cubicBezTo>
                  <a:pt x="140822" y="1040177"/>
                  <a:pt x="137024" y="270388"/>
                  <a:pt x="153160" y="105437"/>
                </a:cubicBezTo>
                <a:cubicBezTo>
                  <a:pt x="169297" y="-59514"/>
                  <a:pt x="192605" y="-20069"/>
                  <a:pt x="206948" y="148467"/>
                </a:cubicBezTo>
                <a:cubicBezTo>
                  <a:pt x="221291" y="317003"/>
                  <a:pt x="214120" y="930190"/>
                  <a:pt x="239221" y="1116656"/>
                </a:cubicBezTo>
                <a:cubicBezTo>
                  <a:pt x="264322" y="1303122"/>
                  <a:pt x="310938" y="1285192"/>
                  <a:pt x="357555" y="1267263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66439" y="1863895"/>
            <a:ext cx="1228748" cy="685800"/>
          </a:xfrm>
          <a:custGeom>
            <a:avLst/>
            <a:gdLst>
              <a:gd name="connsiteX0" fmla="*/ 0 w 1228725"/>
              <a:gd name="connsiteY0" fmla="*/ 685800 h 685800"/>
              <a:gd name="connsiteX1" fmla="*/ 657225 w 1228725"/>
              <a:gd name="connsiteY1" fmla="*/ 685800 h 685800"/>
              <a:gd name="connsiteX2" fmla="*/ 657225 w 1228725"/>
              <a:gd name="connsiteY2" fmla="*/ 400050 h 685800"/>
              <a:gd name="connsiteX3" fmla="*/ 1228725 w 1228725"/>
              <a:gd name="connsiteY3" fmla="*/ 400050 h 685800"/>
              <a:gd name="connsiteX4" fmla="*/ 1228725 w 1228725"/>
              <a:gd name="connsiteY4" fmla="*/ 0 h 685800"/>
              <a:gd name="connsiteX5" fmla="*/ 285750 w 1228725"/>
              <a:gd name="connsiteY5" fmla="*/ 0 h 685800"/>
              <a:gd name="connsiteX6" fmla="*/ 285750 w 1228725"/>
              <a:gd name="connsiteY6" fmla="*/ 361950 h 685800"/>
              <a:gd name="connsiteX7" fmla="*/ 19050 w 1228725"/>
              <a:gd name="connsiteY7" fmla="*/ 361950 h 685800"/>
              <a:gd name="connsiteX8" fmla="*/ 0 w 1228725"/>
              <a:gd name="connsiteY8" fmla="*/ 685800 h 685800"/>
              <a:gd name="connsiteX0" fmla="*/ 1346 w 1230071"/>
              <a:gd name="connsiteY0" fmla="*/ 685800 h 685800"/>
              <a:gd name="connsiteX1" fmla="*/ 658571 w 1230071"/>
              <a:gd name="connsiteY1" fmla="*/ 685800 h 685800"/>
              <a:gd name="connsiteX2" fmla="*/ 658571 w 1230071"/>
              <a:gd name="connsiteY2" fmla="*/ 400050 h 685800"/>
              <a:gd name="connsiteX3" fmla="*/ 1230071 w 1230071"/>
              <a:gd name="connsiteY3" fmla="*/ 400050 h 685800"/>
              <a:gd name="connsiteX4" fmla="*/ 1230071 w 1230071"/>
              <a:gd name="connsiteY4" fmla="*/ 0 h 685800"/>
              <a:gd name="connsiteX5" fmla="*/ 287096 w 1230071"/>
              <a:gd name="connsiteY5" fmla="*/ 0 h 685800"/>
              <a:gd name="connsiteX6" fmla="*/ 287096 w 1230071"/>
              <a:gd name="connsiteY6" fmla="*/ 361950 h 685800"/>
              <a:gd name="connsiteX7" fmla="*/ 0 w 1230071"/>
              <a:gd name="connsiteY7" fmla="*/ 361950 h 685800"/>
              <a:gd name="connsiteX8" fmla="*/ 1346 w 1230071"/>
              <a:gd name="connsiteY8" fmla="*/ 685800 h 685800"/>
              <a:gd name="connsiteX0" fmla="*/ 23 w 1228748"/>
              <a:gd name="connsiteY0" fmla="*/ 685800 h 685800"/>
              <a:gd name="connsiteX1" fmla="*/ 657248 w 1228748"/>
              <a:gd name="connsiteY1" fmla="*/ 685800 h 685800"/>
              <a:gd name="connsiteX2" fmla="*/ 657248 w 1228748"/>
              <a:gd name="connsiteY2" fmla="*/ 400050 h 685800"/>
              <a:gd name="connsiteX3" fmla="*/ 1228748 w 1228748"/>
              <a:gd name="connsiteY3" fmla="*/ 400050 h 685800"/>
              <a:gd name="connsiteX4" fmla="*/ 1228748 w 1228748"/>
              <a:gd name="connsiteY4" fmla="*/ 0 h 685800"/>
              <a:gd name="connsiteX5" fmla="*/ 285773 w 1228748"/>
              <a:gd name="connsiteY5" fmla="*/ 0 h 685800"/>
              <a:gd name="connsiteX6" fmla="*/ 285773 w 1228748"/>
              <a:gd name="connsiteY6" fmla="*/ 361950 h 685800"/>
              <a:gd name="connsiteX7" fmla="*/ 5475 w 1228748"/>
              <a:gd name="connsiteY7" fmla="*/ 361950 h 685800"/>
              <a:gd name="connsiteX8" fmla="*/ 23 w 1228748"/>
              <a:gd name="connsiteY8" fmla="*/ 685800 h 685800"/>
              <a:gd name="connsiteX0" fmla="*/ 23 w 1228748"/>
              <a:gd name="connsiteY0" fmla="*/ 685800 h 685800"/>
              <a:gd name="connsiteX1" fmla="*/ 657248 w 1228748"/>
              <a:gd name="connsiteY1" fmla="*/ 685800 h 685800"/>
              <a:gd name="connsiteX2" fmla="*/ 657248 w 1228748"/>
              <a:gd name="connsiteY2" fmla="*/ 400050 h 685800"/>
              <a:gd name="connsiteX3" fmla="*/ 1228748 w 1228748"/>
              <a:gd name="connsiteY3" fmla="*/ 379654 h 685800"/>
              <a:gd name="connsiteX4" fmla="*/ 1228748 w 1228748"/>
              <a:gd name="connsiteY4" fmla="*/ 0 h 685800"/>
              <a:gd name="connsiteX5" fmla="*/ 285773 w 1228748"/>
              <a:gd name="connsiteY5" fmla="*/ 0 h 685800"/>
              <a:gd name="connsiteX6" fmla="*/ 285773 w 1228748"/>
              <a:gd name="connsiteY6" fmla="*/ 361950 h 685800"/>
              <a:gd name="connsiteX7" fmla="*/ 5475 w 1228748"/>
              <a:gd name="connsiteY7" fmla="*/ 361950 h 685800"/>
              <a:gd name="connsiteX8" fmla="*/ 23 w 1228748"/>
              <a:gd name="connsiteY8" fmla="*/ 685800 h 685800"/>
              <a:gd name="connsiteX0" fmla="*/ 23 w 1228748"/>
              <a:gd name="connsiteY0" fmla="*/ 685800 h 685800"/>
              <a:gd name="connsiteX1" fmla="*/ 657248 w 1228748"/>
              <a:gd name="connsiteY1" fmla="*/ 685800 h 685800"/>
              <a:gd name="connsiteX2" fmla="*/ 657248 w 1228748"/>
              <a:gd name="connsiteY2" fmla="*/ 383053 h 685800"/>
              <a:gd name="connsiteX3" fmla="*/ 1228748 w 1228748"/>
              <a:gd name="connsiteY3" fmla="*/ 379654 h 685800"/>
              <a:gd name="connsiteX4" fmla="*/ 1228748 w 1228748"/>
              <a:gd name="connsiteY4" fmla="*/ 0 h 685800"/>
              <a:gd name="connsiteX5" fmla="*/ 285773 w 1228748"/>
              <a:gd name="connsiteY5" fmla="*/ 0 h 685800"/>
              <a:gd name="connsiteX6" fmla="*/ 285773 w 1228748"/>
              <a:gd name="connsiteY6" fmla="*/ 361950 h 685800"/>
              <a:gd name="connsiteX7" fmla="*/ 5475 w 1228748"/>
              <a:gd name="connsiteY7" fmla="*/ 361950 h 685800"/>
              <a:gd name="connsiteX8" fmla="*/ 23 w 1228748"/>
              <a:gd name="connsiteY8" fmla="*/ 685800 h 685800"/>
              <a:gd name="connsiteX0" fmla="*/ 23 w 1228748"/>
              <a:gd name="connsiteY0" fmla="*/ 685800 h 685800"/>
              <a:gd name="connsiteX1" fmla="*/ 640251 w 1228748"/>
              <a:gd name="connsiteY1" fmla="*/ 685800 h 685800"/>
              <a:gd name="connsiteX2" fmla="*/ 657248 w 1228748"/>
              <a:gd name="connsiteY2" fmla="*/ 383053 h 685800"/>
              <a:gd name="connsiteX3" fmla="*/ 1228748 w 1228748"/>
              <a:gd name="connsiteY3" fmla="*/ 379654 h 685800"/>
              <a:gd name="connsiteX4" fmla="*/ 1228748 w 1228748"/>
              <a:gd name="connsiteY4" fmla="*/ 0 h 685800"/>
              <a:gd name="connsiteX5" fmla="*/ 285773 w 1228748"/>
              <a:gd name="connsiteY5" fmla="*/ 0 h 685800"/>
              <a:gd name="connsiteX6" fmla="*/ 285773 w 1228748"/>
              <a:gd name="connsiteY6" fmla="*/ 361950 h 685800"/>
              <a:gd name="connsiteX7" fmla="*/ 5475 w 1228748"/>
              <a:gd name="connsiteY7" fmla="*/ 361950 h 685800"/>
              <a:gd name="connsiteX8" fmla="*/ 23 w 1228748"/>
              <a:gd name="connsiteY8" fmla="*/ 685800 h 685800"/>
              <a:gd name="connsiteX0" fmla="*/ 23 w 1228748"/>
              <a:gd name="connsiteY0" fmla="*/ 685800 h 685800"/>
              <a:gd name="connsiteX1" fmla="*/ 640251 w 1228748"/>
              <a:gd name="connsiteY1" fmla="*/ 685800 h 685800"/>
              <a:gd name="connsiteX2" fmla="*/ 640251 w 1228748"/>
              <a:gd name="connsiteY2" fmla="*/ 383053 h 685800"/>
              <a:gd name="connsiteX3" fmla="*/ 1228748 w 1228748"/>
              <a:gd name="connsiteY3" fmla="*/ 379654 h 685800"/>
              <a:gd name="connsiteX4" fmla="*/ 1228748 w 1228748"/>
              <a:gd name="connsiteY4" fmla="*/ 0 h 685800"/>
              <a:gd name="connsiteX5" fmla="*/ 285773 w 1228748"/>
              <a:gd name="connsiteY5" fmla="*/ 0 h 685800"/>
              <a:gd name="connsiteX6" fmla="*/ 285773 w 1228748"/>
              <a:gd name="connsiteY6" fmla="*/ 361950 h 685800"/>
              <a:gd name="connsiteX7" fmla="*/ 5475 w 1228748"/>
              <a:gd name="connsiteY7" fmla="*/ 361950 h 685800"/>
              <a:gd name="connsiteX8" fmla="*/ 23 w 1228748"/>
              <a:gd name="connsiteY8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748" h="685800">
                <a:moveTo>
                  <a:pt x="23" y="685800"/>
                </a:moveTo>
                <a:lnTo>
                  <a:pt x="640251" y="685800"/>
                </a:lnTo>
                <a:lnTo>
                  <a:pt x="640251" y="383053"/>
                </a:lnTo>
                <a:lnTo>
                  <a:pt x="1228748" y="379654"/>
                </a:lnTo>
                <a:lnTo>
                  <a:pt x="1228748" y="0"/>
                </a:lnTo>
                <a:lnTo>
                  <a:pt x="285773" y="0"/>
                </a:lnTo>
                <a:lnTo>
                  <a:pt x="285773" y="361950"/>
                </a:lnTo>
                <a:lnTo>
                  <a:pt x="5475" y="361950"/>
                </a:lnTo>
                <a:cubicBezTo>
                  <a:pt x="5924" y="469900"/>
                  <a:pt x="-426" y="577850"/>
                  <a:pt x="23" y="6858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872397" y="1863895"/>
            <a:ext cx="947399" cy="3805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2995797" y="1857403"/>
            <a:ext cx="3534587" cy="1562270"/>
          </a:xfrm>
          <a:custGeom>
            <a:avLst/>
            <a:gdLst>
              <a:gd name="connsiteX0" fmla="*/ 4100 w 3534587"/>
              <a:gd name="connsiteY0" fmla="*/ 0 h 1562270"/>
              <a:gd name="connsiteX1" fmla="*/ 3534587 w 3534587"/>
              <a:gd name="connsiteY1" fmla="*/ 0 h 1562270"/>
              <a:gd name="connsiteX2" fmla="*/ 3534587 w 3534587"/>
              <a:gd name="connsiteY2" fmla="*/ 1562270 h 1562270"/>
              <a:gd name="connsiteX3" fmla="*/ 3268057 w 3534587"/>
              <a:gd name="connsiteY3" fmla="*/ 1562270 h 1562270"/>
              <a:gd name="connsiteX4" fmla="*/ 3268057 w 3534587"/>
              <a:gd name="connsiteY4" fmla="*/ 385442 h 1562270"/>
              <a:gd name="connsiteX5" fmla="*/ 988208 w 3534587"/>
              <a:gd name="connsiteY5" fmla="*/ 385442 h 1562270"/>
              <a:gd name="connsiteX6" fmla="*/ 988208 w 3534587"/>
              <a:gd name="connsiteY6" fmla="*/ 697076 h 1562270"/>
              <a:gd name="connsiteX7" fmla="*/ 717578 w 3534587"/>
              <a:gd name="connsiteY7" fmla="*/ 697076 h 1562270"/>
              <a:gd name="connsiteX8" fmla="*/ 717578 w 3534587"/>
              <a:gd name="connsiteY8" fmla="*/ 381341 h 1562270"/>
              <a:gd name="connsiteX9" fmla="*/ 0 w 3534587"/>
              <a:gd name="connsiteY9" fmla="*/ 381341 h 1562270"/>
              <a:gd name="connsiteX10" fmla="*/ 4100 w 3534587"/>
              <a:gd name="connsiteY10" fmla="*/ 0 h 156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4587" h="1562270">
                <a:moveTo>
                  <a:pt x="4100" y="0"/>
                </a:moveTo>
                <a:lnTo>
                  <a:pt x="3534587" y="0"/>
                </a:lnTo>
                <a:lnTo>
                  <a:pt x="3534587" y="1562270"/>
                </a:lnTo>
                <a:lnTo>
                  <a:pt x="3268057" y="1562270"/>
                </a:lnTo>
                <a:lnTo>
                  <a:pt x="3268057" y="385442"/>
                </a:lnTo>
                <a:lnTo>
                  <a:pt x="988208" y="385442"/>
                </a:lnTo>
                <a:lnTo>
                  <a:pt x="988208" y="697076"/>
                </a:lnTo>
                <a:lnTo>
                  <a:pt x="717578" y="697076"/>
                </a:lnTo>
                <a:lnTo>
                  <a:pt x="717578" y="381341"/>
                </a:lnTo>
                <a:lnTo>
                  <a:pt x="0" y="381341"/>
                </a:lnTo>
                <a:cubicBezTo>
                  <a:pt x="1367" y="254227"/>
                  <a:pt x="2733" y="127114"/>
                  <a:pt x="410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710626" y="3032725"/>
            <a:ext cx="266072" cy="39386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5038503" y="3236580"/>
            <a:ext cx="230665" cy="2921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478707" y="3040534"/>
            <a:ext cx="6056416" cy="1549730"/>
          </a:xfrm>
          <a:custGeom>
            <a:avLst/>
            <a:gdLst>
              <a:gd name="connsiteX0" fmla="*/ 6056416 w 6056416"/>
              <a:gd name="connsiteY0" fmla="*/ 860961 h 1549730"/>
              <a:gd name="connsiteX1" fmla="*/ 5789221 w 6056416"/>
              <a:gd name="connsiteY1" fmla="*/ 860961 h 1549730"/>
              <a:gd name="connsiteX2" fmla="*/ 5789221 w 6056416"/>
              <a:gd name="connsiteY2" fmla="*/ 1187532 h 1549730"/>
              <a:gd name="connsiteX3" fmla="*/ 4791694 w 6056416"/>
              <a:gd name="connsiteY3" fmla="*/ 1187532 h 1549730"/>
              <a:gd name="connsiteX4" fmla="*/ 4791694 w 6056416"/>
              <a:gd name="connsiteY4" fmla="*/ 866898 h 1549730"/>
              <a:gd name="connsiteX5" fmla="*/ 4560125 w 6056416"/>
              <a:gd name="connsiteY5" fmla="*/ 866898 h 1549730"/>
              <a:gd name="connsiteX6" fmla="*/ 4560125 w 6056416"/>
              <a:gd name="connsiteY6" fmla="*/ 1181595 h 1549730"/>
              <a:gd name="connsiteX7" fmla="*/ 3497284 w 6056416"/>
              <a:gd name="connsiteY7" fmla="*/ 1181595 h 1549730"/>
              <a:gd name="connsiteX8" fmla="*/ 3497284 w 6056416"/>
              <a:gd name="connsiteY8" fmla="*/ 855023 h 1549730"/>
              <a:gd name="connsiteX9" fmla="*/ 3241964 w 6056416"/>
              <a:gd name="connsiteY9" fmla="*/ 855023 h 1549730"/>
              <a:gd name="connsiteX10" fmla="*/ 3241964 w 6056416"/>
              <a:gd name="connsiteY10" fmla="*/ 1187532 h 1549730"/>
              <a:gd name="connsiteX11" fmla="*/ 635330 w 6056416"/>
              <a:gd name="connsiteY11" fmla="*/ 1187532 h 1549730"/>
              <a:gd name="connsiteX12" fmla="*/ 635330 w 6056416"/>
              <a:gd name="connsiteY12" fmla="*/ 0 h 1549730"/>
              <a:gd name="connsiteX13" fmla="*/ 0 w 6056416"/>
              <a:gd name="connsiteY13" fmla="*/ 0 h 1549730"/>
              <a:gd name="connsiteX14" fmla="*/ 0 w 6056416"/>
              <a:gd name="connsiteY14" fmla="*/ 385948 h 1549730"/>
              <a:gd name="connsiteX15" fmla="*/ 273133 w 6056416"/>
              <a:gd name="connsiteY15" fmla="*/ 385948 h 1549730"/>
              <a:gd name="connsiteX16" fmla="*/ 273133 w 6056416"/>
              <a:gd name="connsiteY16" fmla="*/ 1549730 h 1549730"/>
              <a:gd name="connsiteX17" fmla="*/ 6056416 w 6056416"/>
              <a:gd name="connsiteY17" fmla="*/ 1549730 h 1549730"/>
              <a:gd name="connsiteX18" fmla="*/ 6056416 w 6056416"/>
              <a:gd name="connsiteY18" fmla="*/ 860961 h 1549730"/>
              <a:gd name="connsiteX0" fmla="*/ 6056416 w 6056416"/>
              <a:gd name="connsiteY0" fmla="*/ 860961 h 1549730"/>
              <a:gd name="connsiteX1" fmla="*/ 5789221 w 6056416"/>
              <a:gd name="connsiteY1" fmla="*/ 860961 h 1549730"/>
              <a:gd name="connsiteX2" fmla="*/ 5789221 w 6056416"/>
              <a:gd name="connsiteY2" fmla="*/ 1187532 h 1549730"/>
              <a:gd name="connsiteX3" fmla="*/ 4791694 w 6056416"/>
              <a:gd name="connsiteY3" fmla="*/ 1187532 h 1549730"/>
              <a:gd name="connsiteX4" fmla="*/ 4791694 w 6056416"/>
              <a:gd name="connsiteY4" fmla="*/ 817323 h 1549730"/>
              <a:gd name="connsiteX5" fmla="*/ 4560125 w 6056416"/>
              <a:gd name="connsiteY5" fmla="*/ 866898 h 1549730"/>
              <a:gd name="connsiteX6" fmla="*/ 4560125 w 6056416"/>
              <a:gd name="connsiteY6" fmla="*/ 1181595 h 1549730"/>
              <a:gd name="connsiteX7" fmla="*/ 3497284 w 6056416"/>
              <a:gd name="connsiteY7" fmla="*/ 1181595 h 1549730"/>
              <a:gd name="connsiteX8" fmla="*/ 3497284 w 6056416"/>
              <a:gd name="connsiteY8" fmla="*/ 855023 h 1549730"/>
              <a:gd name="connsiteX9" fmla="*/ 3241964 w 6056416"/>
              <a:gd name="connsiteY9" fmla="*/ 855023 h 1549730"/>
              <a:gd name="connsiteX10" fmla="*/ 3241964 w 6056416"/>
              <a:gd name="connsiteY10" fmla="*/ 1187532 h 1549730"/>
              <a:gd name="connsiteX11" fmla="*/ 635330 w 6056416"/>
              <a:gd name="connsiteY11" fmla="*/ 1187532 h 1549730"/>
              <a:gd name="connsiteX12" fmla="*/ 635330 w 6056416"/>
              <a:gd name="connsiteY12" fmla="*/ 0 h 1549730"/>
              <a:gd name="connsiteX13" fmla="*/ 0 w 6056416"/>
              <a:gd name="connsiteY13" fmla="*/ 0 h 1549730"/>
              <a:gd name="connsiteX14" fmla="*/ 0 w 6056416"/>
              <a:gd name="connsiteY14" fmla="*/ 385948 h 1549730"/>
              <a:gd name="connsiteX15" fmla="*/ 273133 w 6056416"/>
              <a:gd name="connsiteY15" fmla="*/ 385948 h 1549730"/>
              <a:gd name="connsiteX16" fmla="*/ 273133 w 6056416"/>
              <a:gd name="connsiteY16" fmla="*/ 1549730 h 1549730"/>
              <a:gd name="connsiteX17" fmla="*/ 6056416 w 6056416"/>
              <a:gd name="connsiteY17" fmla="*/ 1549730 h 1549730"/>
              <a:gd name="connsiteX18" fmla="*/ 6056416 w 6056416"/>
              <a:gd name="connsiteY18" fmla="*/ 860961 h 1549730"/>
              <a:gd name="connsiteX0" fmla="*/ 6056416 w 6056416"/>
              <a:gd name="connsiteY0" fmla="*/ 860961 h 1549730"/>
              <a:gd name="connsiteX1" fmla="*/ 5789221 w 6056416"/>
              <a:gd name="connsiteY1" fmla="*/ 860961 h 1549730"/>
              <a:gd name="connsiteX2" fmla="*/ 5789221 w 6056416"/>
              <a:gd name="connsiteY2" fmla="*/ 1187532 h 1549730"/>
              <a:gd name="connsiteX3" fmla="*/ 4791694 w 6056416"/>
              <a:gd name="connsiteY3" fmla="*/ 1187532 h 1549730"/>
              <a:gd name="connsiteX4" fmla="*/ 4791694 w 6056416"/>
              <a:gd name="connsiteY4" fmla="*/ 817323 h 1549730"/>
              <a:gd name="connsiteX5" fmla="*/ 4560125 w 6056416"/>
              <a:gd name="connsiteY5" fmla="*/ 814568 h 1549730"/>
              <a:gd name="connsiteX6" fmla="*/ 4560125 w 6056416"/>
              <a:gd name="connsiteY6" fmla="*/ 1181595 h 1549730"/>
              <a:gd name="connsiteX7" fmla="*/ 3497284 w 6056416"/>
              <a:gd name="connsiteY7" fmla="*/ 1181595 h 1549730"/>
              <a:gd name="connsiteX8" fmla="*/ 3497284 w 6056416"/>
              <a:gd name="connsiteY8" fmla="*/ 855023 h 1549730"/>
              <a:gd name="connsiteX9" fmla="*/ 3241964 w 6056416"/>
              <a:gd name="connsiteY9" fmla="*/ 855023 h 1549730"/>
              <a:gd name="connsiteX10" fmla="*/ 3241964 w 6056416"/>
              <a:gd name="connsiteY10" fmla="*/ 1187532 h 1549730"/>
              <a:gd name="connsiteX11" fmla="*/ 635330 w 6056416"/>
              <a:gd name="connsiteY11" fmla="*/ 1187532 h 1549730"/>
              <a:gd name="connsiteX12" fmla="*/ 635330 w 6056416"/>
              <a:gd name="connsiteY12" fmla="*/ 0 h 1549730"/>
              <a:gd name="connsiteX13" fmla="*/ 0 w 6056416"/>
              <a:gd name="connsiteY13" fmla="*/ 0 h 1549730"/>
              <a:gd name="connsiteX14" fmla="*/ 0 w 6056416"/>
              <a:gd name="connsiteY14" fmla="*/ 385948 h 1549730"/>
              <a:gd name="connsiteX15" fmla="*/ 273133 w 6056416"/>
              <a:gd name="connsiteY15" fmla="*/ 385948 h 1549730"/>
              <a:gd name="connsiteX16" fmla="*/ 273133 w 6056416"/>
              <a:gd name="connsiteY16" fmla="*/ 1549730 h 1549730"/>
              <a:gd name="connsiteX17" fmla="*/ 6056416 w 6056416"/>
              <a:gd name="connsiteY17" fmla="*/ 1549730 h 1549730"/>
              <a:gd name="connsiteX18" fmla="*/ 6056416 w 6056416"/>
              <a:gd name="connsiteY18" fmla="*/ 860961 h 154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6416" h="1549730">
                <a:moveTo>
                  <a:pt x="6056416" y="860961"/>
                </a:moveTo>
                <a:lnTo>
                  <a:pt x="5789221" y="860961"/>
                </a:lnTo>
                <a:lnTo>
                  <a:pt x="5789221" y="1187532"/>
                </a:lnTo>
                <a:lnTo>
                  <a:pt x="4791694" y="1187532"/>
                </a:lnTo>
                <a:lnTo>
                  <a:pt x="4791694" y="817323"/>
                </a:lnTo>
                <a:lnTo>
                  <a:pt x="4560125" y="814568"/>
                </a:lnTo>
                <a:lnTo>
                  <a:pt x="4560125" y="1181595"/>
                </a:lnTo>
                <a:lnTo>
                  <a:pt x="3497284" y="1181595"/>
                </a:lnTo>
                <a:lnTo>
                  <a:pt x="3497284" y="855023"/>
                </a:lnTo>
                <a:lnTo>
                  <a:pt x="3241964" y="855023"/>
                </a:lnTo>
                <a:lnTo>
                  <a:pt x="3241964" y="1187532"/>
                </a:lnTo>
                <a:lnTo>
                  <a:pt x="635330" y="1187532"/>
                </a:lnTo>
                <a:lnTo>
                  <a:pt x="635330" y="0"/>
                </a:lnTo>
                <a:lnTo>
                  <a:pt x="0" y="0"/>
                </a:lnTo>
                <a:lnTo>
                  <a:pt x="0" y="385948"/>
                </a:lnTo>
                <a:lnTo>
                  <a:pt x="273133" y="385948"/>
                </a:lnTo>
                <a:lnTo>
                  <a:pt x="273133" y="1549730"/>
                </a:lnTo>
                <a:lnTo>
                  <a:pt x="6056416" y="1549730"/>
                </a:lnTo>
                <a:lnTo>
                  <a:pt x="6056416" y="860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50996" y="1976682"/>
            <a:ext cx="153615" cy="155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2200011" y="4212285"/>
            <a:ext cx="209550" cy="95250"/>
          </a:xfrm>
          <a:custGeom>
            <a:avLst/>
            <a:gdLst>
              <a:gd name="connsiteX0" fmla="*/ 0 w 209550"/>
              <a:gd name="connsiteY0" fmla="*/ 0 h 95250"/>
              <a:gd name="connsiteX1" fmla="*/ 0 w 209550"/>
              <a:gd name="connsiteY1" fmla="*/ 95250 h 95250"/>
              <a:gd name="connsiteX2" fmla="*/ 209550 w 209550"/>
              <a:gd name="connsiteY2" fmla="*/ 95250 h 95250"/>
              <a:gd name="connsiteX3" fmla="*/ 209550 w 209550"/>
              <a:gd name="connsiteY3" fmla="*/ 9525 h 95250"/>
              <a:gd name="connsiteX0" fmla="*/ 0 w 209550"/>
              <a:gd name="connsiteY0" fmla="*/ 0 h 95250"/>
              <a:gd name="connsiteX1" fmla="*/ 0 w 209550"/>
              <a:gd name="connsiteY1" fmla="*/ 95250 h 95250"/>
              <a:gd name="connsiteX2" fmla="*/ 209550 w 209550"/>
              <a:gd name="connsiteY2" fmla="*/ 95250 h 95250"/>
              <a:gd name="connsiteX3" fmla="*/ 209550 w 209550"/>
              <a:gd name="connsiteY3" fmla="*/ 166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50" h="95250">
                <a:moveTo>
                  <a:pt x="0" y="0"/>
                </a:moveTo>
                <a:lnTo>
                  <a:pt x="0" y="95250"/>
                </a:lnTo>
                <a:lnTo>
                  <a:pt x="209550" y="95250"/>
                </a:lnTo>
                <a:lnTo>
                  <a:pt x="209550" y="1665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1241"/>
          <p:cNvSpPr>
            <a:spLocks noChangeArrowheads="1"/>
          </p:cNvSpPr>
          <p:nvPr/>
        </p:nvSpPr>
        <p:spPr bwMode="auto">
          <a:xfrm flipH="1">
            <a:off x="311787" y="4009085"/>
            <a:ext cx="29105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43" name="Line 1242"/>
          <p:cNvSpPr>
            <a:spLocks noChangeShapeType="1"/>
          </p:cNvSpPr>
          <p:nvPr/>
        </p:nvSpPr>
        <p:spPr bwMode="auto">
          <a:xfrm>
            <a:off x="609168" y="4155135"/>
            <a:ext cx="1202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Freeform 1243"/>
          <p:cNvSpPr>
            <a:spLocks/>
          </p:cNvSpPr>
          <p:nvPr/>
        </p:nvSpPr>
        <p:spPr bwMode="auto">
          <a:xfrm flipH="1">
            <a:off x="674023" y="4077348"/>
            <a:ext cx="77508" cy="153987"/>
          </a:xfrm>
          <a:custGeom>
            <a:avLst/>
            <a:gdLst>
              <a:gd name="T0" fmla="*/ 0 w 49"/>
              <a:gd name="T1" fmla="*/ 2147483647 h 97"/>
              <a:gd name="T2" fmla="*/ 0 w 49"/>
              <a:gd name="T3" fmla="*/ 0 h 97"/>
              <a:gd name="T4" fmla="*/ 2147483647 w 49"/>
              <a:gd name="T5" fmla="*/ 2147483647 h 97"/>
              <a:gd name="T6" fmla="*/ 0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0" y="96"/>
                </a:moveTo>
                <a:lnTo>
                  <a:pt x="0" y="0"/>
                </a:lnTo>
                <a:lnTo>
                  <a:pt x="48" y="48"/>
                </a:lnTo>
                <a:lnTo>
                  <a:pt x="0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Rectangle 1244"/>
          <p:cNvSpPr>
            <a:spLocks noChangeArrowheads="1"/>
          </p:cNvSpPr>
          <p:nvPr/>
        </p:nvSpPr>
        <p:spPr bwMode="auto">
          <a:xfrm flipH="1">
            <a:off x="310206" y="4002735"/>
            <a:ext cx="30212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</a:t>
            </a:r>
          </a:p>
        </p:txBody>
      </p:sp>
      <p:sp>
        <p:nvSpPr>
          <p:cNvPr id="47" name="Rectangle 1229"/>
          <p:cNvSpPr>
            <a:spLocks noChangeArrowheads="1"/>
          </p:cNvSpPr>
          <p:nvPr/>
        </p:nvSpPr>
        <p:spPr bwMode="auto">
          <a:xfrm>
            <a:off x="331863" y="1529327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48" name="Line 1230"/>
          <p:cNvSpPr>
            <a:spLocks noChangeShapeType="1"/>
          </p:cNvSpPr>
          <p:nvPr/>
        </p:nvSpPr>
        <p:spPr bwMode="auto">
          <a:xfrm>
            <a:off x="477913" y="1819839"/>
            <a:ext cx="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9" name="Freeform 1231"/>
          <p:cNvSpPr>
            <a:spLocks/>
          </p:cNvSpPr>
          <p:nvPr/>
        </p:nvSpPr>
        <p:spPr bwMode="auto">
          <a:xfrm>
            <a:off x="400126" y="1913502"/>
            <a:ext cx="153987" cy="77787"/>
          </a:xfrm>
          <a:custGeom>
            <a:avLst/>
            <a:gdLst>
              <a:gd name="T0" fmla="*/ 0 w 97"/>
              <a:gd name="T1" fmla="*/ 2147483647 h 49"/>
              <a:gd name="T2" fmla="*/ 2147483647 w 97"/>
              <a:gd name="T3" fmla="*/ 2147483647 h 49"/>
              <a:gd name="T4" fmla="*/ 2147483647 w 97"/>
              <a:gd name="T5" fmla="*/ 0 h 49"/>
              <a:gd name="T6" fmla="*/ 0 w 97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48"/>
                </a:moveTo>
                <a:lnTo>
                  <a:pt x="96" y="48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Rectangle 1232"/>
          <p:cNvSpPr>
            <a:spLocks noChangeArrowheads="1"/>
          </p:cNvSpPr>
          <p:nvPr/>
        </p:nvSpPr>
        <p:spPr bwMode="auto">
          <a:xfrm>
            <a:off x="325513" y="1519802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C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 flipV="1">
            <a:off x="155633" y="3416527"/>
            <a:ext cx="337301" cy="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210"/>
          <p:cNvSpPr>
            <a:spLocks noChangeArrowheads="1"/>
          </p:cNvSpPr>
          <p:nvPr/>
        </p:nvSpPr>
        <p:spPr bwMode="auto">
          <a:xfrm>
            <a:off x="133463" y="3559610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54" name="Line 211"/>
          <p:cNvSpPr>
            <a:spLocks noChangeShapeType="1"/>
          </p:cNvSpPr>
          <p:nvPr/>
        </p:nvSpPr>
        <p:spPr bwMode="auto">
          <a:xfrm flipV="1">
            <a:off x="279513" y="3445310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Freeform 212"/>
          <p:cNvSpPr>
            <a:spLocks/>
          </p:cNvSpPr>
          <p:nvPr/>
        </p:nvSpPr>
        <p:spPr bwMode="auto">
          <a:xfrm>
            <a:off x="201726" y="3429435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Rectangle 223"/>
          <p:cNvSpPr>
            <a:spLocks noChangeArrowheads="1"/>
          </p:cNvSpPr>
          <p:nvPr/>
        </p:nvSpPr>
        <p:spPr bwMode="auto">
          <a:xfrm>
            <a:off x="127113" y="3553260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B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58" name="Connecteur droit 57"/>
          <p:cNvCxnSpPr>
            <a:stCxn id="38" idx="0"/>
          </p:cNvCxnSpPr>
          <p:nvPr/>
        </p:nvCxnSpPr>
        <p:spPr>
          <a:xfrm flipH="1">
            <a:off x="400126" y="1976682"/>
            <a:ext cx="4276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970843" y="1537020"/>
            <a:ext cx="5556" cy="32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976399" y="1336393"/>
            <a:ext cx="0" cy="2578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3"/>
          <p:cNvGrpSpPr>
            <a:grpSpLocks/>
          </p:cNvGrpSpPr>
          <p:nvPr/>
        </p:nvGrpSpPr>
        <p:grpSpPr bwMode="auto">
          <a:xfrm>
            <a:off x="865274" y="1503794"/>
            <a:ext cx="222250" cy="222250"/>
            <a:chOff x="87709" y="2265759"/>
            <a:chExt cx="222250" cy="222250"/>
          </a:xfrm>
        </p:grpSpPr>
        <p:sp>
          <p:nvSpPr>
            <p:cNvPr id="62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63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cxnSp>
        <p:nvCxnSpPr>
          <p:cNvPr id="80" name="Connecteur droit 79"/>
          <p:cNvCxnSpPr/>
          <p:nvPr/>
        </p:nvCxnSpPr>
        <p:spPr>
          <a:xfrm>
            <a:off x="355713" y="2795218"/>
            <a:ext cx="4049976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736"/>
          <p:cNvSpPr>
            <a:spLocks noChangeArrowheads="1"/>
          </p:cNvSpPr>
          <p:nvPr/>
        </p:nvSpPr>
        <p:spPr bwMode="auto">
          <a:xfrm>
            <a:off x="598876" y="1039753"/>
            <a:ext cx="11318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3   </a:t>
            </a:r>
            <a:r>
              <a:rPr lang="fr-FR" altLang="fr-FR" sz="1400" dirty="0">
                <a:latin typeface="Arial" charset="0"/>
              </a:rPr>
              <a:t>A    B   C</a:t>
            </a:r>
          </a:p>
        </p:txBody>
      </p:sp>
      <p:sp>
        <p:nvSpPr>
          <p:cNvPr id="99" name="Rectangle 737"/>
          <p:cNvSpPr>
            <a:spLocks noChangeArrowheads="1"/>
          </p:cNvSpPr>
          <p:nvPr/>
        </p:nvSpPr>
        <p:spPr bwMode="auto">
          <a:xfrm>
            <a:off x="263913" y="1023878"/>
            <a:ext cx="1466850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00" name="Line 738"/>
          <p:cNvSpPr>
            <a:spLocks noChangeShapeType="1"/>
          </p:cNvSpPr>
          <p:nvPr/>
        </p:nvSpPr>
        <p:spPr bwMode="auto">
          <a:xfrm>
            <a:off x="587763" y="101752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1" name="Group 739"/>
          <p:cNvGrpSpPr>
            <a:grpSpLocks/>
          </p:cNvGrpSpPr>
          <p:nvPr/>
        </p:nvGrpSpPr>
        <p:grpSpPr bwMode="auto">
          <a:xfrm>
            <a:off x="314713" y="1109603"/>
            <a:ext cx="231775" cy="115887"/>
            <a:chOff x="468" y="3046"/>
            <a:chExt cx="146" cy="73"/>
          </a:xfrm>
        </p:grpSpPr>
        <p:sp>
          <p:nvSpPr>
            <p:cNvPr id="102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3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4" name="Line 742"/>
          <p:cNvSpPr>
            <a:spLocks noChangeShapeType="1"/>
          </p:cNvSpPr>
          <p:nvPr/>
        </p:nvSpPr>
        <p:spPr bwMode="auto">
          <a:xfrm>
            <a:off x="837001" y="101752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Line 746"/>
          <p:cNvSpPr>
            <a:spLocks noChangeShapeType="1"/>
          </p:cNvSpPr>
          <p:nvPr/>
        </p:nvSpPr>
        <p:spPr bwMode="auto">
          <a:xfrm>
            <a:off x="1138626" y="102070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" name="Line 746"/>
          <p:cNvSpPr>
            <a:spLocks noChangeShapeType="1"/>
          </p:cNvSpPr>
          <p:nvPr/>
        </p:nvSpPr>
        <p:spPr bwMode="auto">
          <a:xfrm>
            <a:off x="1421201" y="102864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17" name="Connecteur droit 116"/>
          <p:cNvCxnSpPr/>
          <p:nvPr/>
        </p:nvCxnSpPr>
        <p:spPr>
          <a:xfrm flipV="1">
            <a:off x="1540748" y="5544386"/>
            <a:ext cx="338964" cy="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e 3"/>
          <p:cNvGrpSpPr>
            <a:grpSpLocks/>
          </p:cNvGrpSpPr>
          <p:nvPr/>
        </p:nvGrpSpPr>
        <p:grpSpPr bwMode="auto">
          <a:xfrm>
            <a:off x="1429447" y="5428729"/>
            <a:ext cx="222250" cy="222250"/>
            <a:chOff x="87709" y="2265759"/>
            <a:chExt cx="222250" cy="222250"/>
          </a:xfrm>
        </p:grpSpPr>
        <p:sp>
          <p:nvSpPr>
            <p:cNvPr id="119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20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sp>
        <p:nvSpPr>
          <p:cNvPr id="121" name="Rectangle 736"/>
          <p:cNvSpPr>
            <a:spLocks noChangeArrowheads="1"/>
          </p:cNvSpPr>
          <p:nvPr/>
        </p:nvSpPr>
        <p:spPr bwMode="auto">
          <a:xfrm>
            <a:off x="2207361" y="5406745"/>
            <a:ext cx="123110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1</a:t>
            </a:r>
            <a:r>
              <a:rPr lang="fr-FR" altLang="fr-FR" sz="1400" dirty="0" smtClean="0">
                <a:latin typeface="Arial" charset="0"/>
              </a:rPr>
              <a:t>   D-E   F  G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22" name="Rectangle 737"/>
          <p:cNvSpPr>
            <a:spLocks noChangeArrowheads="1"/>
          </p:cNvSpPr>
          <p:nvPr/>
        </p:nvSpPr>
        <p:spPr bwMode="auto">
          <a:xfrm>
            <a:off x="1872397" y="5390870"/>
            <a:ext cx="1566069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23" name="Line 738"/>
          <p:cNvSpPr>
            <a:spLocks noChangeShapeType="1"/>
          </p:cNvSpPr>
          <p:nvPr/>
        </p:nvSpPr>
        <p:spPr bwMode="auto">
          <a:xfrm>
            <a:off x="2196248" y="538452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4" name="Group 739"/>
          <p:cNvGrpSpPr>
            <a:grpSpLocks/>
          </p:cNvGrpSpPr>
          <p:nvPr/>
        </p:nvGrpSpPr>
        <p:grpSpPr bwMode="auto">
          <a:xfrm>
            <a:off x="1923198" y="5476595"/>
            <a:ext cx="231775" cy="115887"/>
            <a:chOff x="468" y="3046"/>
            <a:chExt cx="146" cy="73"/>
          </a:xfrm>
        </p:grpSpPr>
        <p:sp>
          <p:nvSpPr>
            <p:cNvPr id="125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6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7" name="Line 742"/>
          <p:cNvSpPr>
            <a:spLocks noChangeShapeType="1"/>
          </p:cNvSpPr>
          <p:nvPr/>
        </p:nvSpPr>
        <p:spPr bwMode="auto">
          <a:xfrm>
            <a:off x="2445486" y="538452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Line 746"/>
          <p:cNvSpPr>
            <a:spLocks noChangeShapeType="1"/>
          </p:cNvSpPr>
          <p:nvPr/>
        </p:nvSpPr>
        <p:spPr bwMode="auto">
          <a:xfrm>
            <a:off x="2947136" y="538769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Line 746"/>
          <p:cNvSpPr>
            <a:spLocks noChangeShapeType="1"/>
          </p:cNvSpPr>
          <p:nvPr/>
        </p:nvSpPr>
        <p:spPr bwMode="auto">
          <a:xfrm>
            <a:off x="3143986" y="539563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ZoneTexte 135"/>
          <p:cNvSpPr txBox="1"/>
          <p:nvPr/>
        </p:nvSpPr>
        <p:spPr>
          <a:xfrm>
            <a:off x="1652440" y="5099619"/>
            <a:ext cx="205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avité </a:t>
            </a:r>
          </a:p>
        </p:txBody>
      </p:sp>
      <p:cxnSp>
        <p:nvCxnSpPr>
          <p:cNvPr id="138" name="Connecteur droit 137"/>
          <p:cNvCxnSpPr/>
          <p:nvPr/>
        </p:nvCxnSpPr>
        <p:spPr>
          <a:xfrm flipH="1" flipV="1">
            <a:off x="1014149" y="3032976"/>
            <a:ext cx="59502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210"/>
          <p:cNvSpPr>
            <a:spLocks noChangeArrowheads="1"/>
          </p:cNvSpPr>
          <p:nvPr/>
        </p:nvSpPr>
        <p:spPr bwMode="auto">
          <a:xfrm>
            <a:off x="1249697" y="3175660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40" name="Line 211"/>
          <p:cNvSpPr>
            <a:spLocks noChangeShapeType="1"/>
          </p:cNvSpPr>
          <p:nvPr/>
        </p:nvSpPr>
        <p:spPr bwMode="auto">
          <a:xfrm flipV="1">
            <a:off x="1395747" y="3061360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1" name="Freeform 212"/>
          <p:cNvSpPr>
            <a:spLocks/>
          </p:cNvSpPr>
          <p:nvPr/>
        </p:nvSpPr>
        <p:spPr bwMode="auto">
          <a:xfrm>
            <a:off x="1317960" y="3045485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2" name="Rectangle 223"/>
          <p:cNvSpPr>
            <a:spLocks noChangeArrowheads="1"/>
          </p:cNvSpPr>
          <p:nvPr/>
        </p:nvSpPr>
        <p:spPr bwMode="auto">
          <a:xfrm>
            <a:off x="1243347" y="3169310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D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144" name="Connecteur droit 143"/>
          <p:cNvCxnSpPr/>
          <p:nvPr/>
        </p:nvCxnSpPr>
        <p:spPr>
          <a:xfrm flipH="1" flipV="1">
            <a:off x="3375315" y="3034386"/>
            <a:ext cx="337301" cy="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210"/>
          <p:cNvSpPr>
            <a:spLocks noChangeArrowheads="1"/>
          </p:cNvSpPr>
          <p:nvPr/>
        </p:nvSpPr>
        <p:spPr bwMode="auto">
          <a:xfrm>
            <a:off x="3353145" y="317746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46" name="Line 211"/>
          <p:cNvSpPr>
            <a:spLocks noChangeShapeType="1"/>
          </p:cNvSpPr>
          <p:nvPr/>
        </p:nvSpPr>
        <p:spPr bwMode="auto">
          <a:xfrm flipV="1">
            <a:off x="3499195" y="3063169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7" name="Freeform 212"/>
          <p:cNvSpPr>
            <a:spLocks/>
          </p:cNvSpPr>
          <p:nvPr/>
        </p:nvSpPr>
        <p:spPr bwMode="auto">
          <a:xfrm>
            <a:off x="3421408" y="3047294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Rectangle 223"/>
          <p:cNvSpPr>
            <a:spLocks noChangeArrowheads="1"/>
          </p:cNvSpPr>
          <p:nvPr/>
        </p:nvSpPr>
        <p:spPr bwMode="auto">
          <a:xfrm>
            <a:off x="3346795" y="3171119"/>
            <a:ext cx="31579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E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49" name="Rectangle 1241"/>
          <p:cNvSpPr>
            <a:spLocks noChangeArrowheads="1"/>
          </p:cNvSpPr>
          <p:nvPr/>
        </p:nvSpPr>
        <p:spPr bwMode="auto">
          <a:xfrm>
            <a:off x="1270215" y="2340088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50" name="Line 1242"/>
          <p:cNvSpPr>
            <a:spLocks noChangeShapeType="1"/>
          </p:cNvSpPr>
          <p:nvPr/>
        </p:nvSpPr>
        <p:spPr bwMode="auto">
          <a:xfrm flipH="1">
            <a:off x="1143215" y="2486138"/>
            <a:ext cx="12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Freeform 1243"/>
          <p:cNvSpPr>
            <a:spLocks/>
          </p:cNvSpPr>
          <p:nvPr/>
        </p:nvSpPr>
        <p:spPr bwMode="auto">
          <a:xfrm>
            <a:off x="1120990" y="2408351"/>
            <a:ext cx="77787" cy="153987"/>
          </a:xfrm>
          <a:custGeom>
            <a:avLst/>
            <a:gdLst>
              <a:gd name="T0" fmla="*/ 0 w 49"/>
              <a:gd name="T1" fmla="*/ 2147483647 h 97"/>
              <a:gd name="T2" fmla="*/ 0 w 49"/>
              <a:gd name="T3" fmla="*/ 0 h 97"/>
              <a:gd name="T4" fmla="*/ 2147483647 w 49"/>
              <a:gd name="T5" fmla="*/ 2147483647 h 97"/>
              <a:gd name="T6" fmla="*/ 0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0" y="96"/>
                </a:moveTo>
                <a:lnTo>
                  <a:pt x="0" y="0"/>
                </a:lnTo>
                <a:lnTo>
                  <a:pt x="48" y="48"/>
                </a:lnTo>
                <a:lnTo>
                  <a:pt x="0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2" name="Rectangle 1244"/>
          <p:cNvSpPr>
            <a:spLocks noChangeArrowheads="1"/>
          </p:cNvSpPr>
          <p:nvPr/>
        </p:nvSpPr>
        <p:spPr bwMode="auto">
          <a:xfrm>
            <a:off x="1260690" y="2333738"/>
            <a:ext cx="29495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F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53" name="Rectangle 1229"/>
          <p:cNvSpPr>
            <a:spLocks noChangeArrowheads="1"/>
          </p:cNvSpPr>
          <p:nvPr/>
        </p:nvSpPr>
        <p:spPr bwMode="auto">
          <a:xfrm>
            <a:off x="4139842" y="2946947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54" name="Line 1230"/>
          <p:cNvSpPr>
            <a:spLocks noChangeShapeType="1"/>
          </p:cNvSpPr>
          <p:nvPr/>
        </p:nvSpPr>
        <p:spPr bwMode="auto">
          <a:xfrm>
            <a:off x="4285892" y="3237459"/>
            <a:ext cx="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Freeform 1231"/>
          <p:cNvSpPr>
            <a:spLocks/>
          </p:cNvSpPr>
          <p:nvPr/>
        </p:nvSpPr>
        <p:spPr bwMode="auto">
          <a:xfrm>
            <a:off x="4208105" y="3331122"/>
            <a:ext cx="153987" cy="77787"/>
          </a:xfrm>
          <a:custGeom>
            <a:avLst/>
            <a:gdLst>
              <a:gd name="T0" fmla="*/ 0 w 97"/>
              <a:gd name="T1" fmla="*/ 2147483647 h 49"/>
              <a:gd name="T2" fmla="*/ 2147483647 w 97"/>
              <a:gd name="T3" fmla="*/ 2147483647 h 49"/>
              <a:gd name="T4" fmla="*/ 2147483647 w 97"/>
              <a:gd name="T5" fmla="*/ 0 h 49"/>
              <a:gd name="T6" fmla="*/ 0 w 97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48"/>
                </a:moveTo>
                <a:lnTo>
                  <a:pt x="96" y="48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Rectangle 1232"/>
          <p:cNvSpPr>
            <a:spLocks noChangeArrowheads="1"/>
          </p:cNvSpPr>
          <p:nvPr/>
        </p:nvSpPr>
        <p:spPr bwMode="auto">
          <a:xfrm>
            <a:off x="4133492" y="2937422"/>
            <a:ext cx="32541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H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61" name="Rectangle 1229"/>
          <p:cNvSpPr>
            <a:spLocks noChangeArrowheads="1"/>
          </p:cNvSpPr>
          <p:nvPr/>
        </p:nvSpPr>
        <p:spPr bwMode="auto">
          <a:xfrm>
            <a:off x="5895712" y="296592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62" name="Line 1230"/>
          <p:cNvSpPr>
            <a:spLocks noChangeShapeType="1"/>
          </p:cNvSpPr>
          <p:nvPr/>
        </p:nvSpPr>
        <p:spPr bwMode="auto">
          <a:xfrm>
            <a:off x="6041762" y="3256441"/>
            <a:ext cx="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" name="Freeform 1231"/>
          <p:cNvSpPr>
            <a:spLocks/>
          </p:cNvSpPr>
          <p:nvPr/>
        </p:nvSpPr>
        <p:spPr bwMode="auto">
          <a:xfrm>
            <a:off x="5963975" y="3350104"/>
            <a:ext cx="153987" cy="77787"/>
          </a:xfrm>
          <a:custGeom>
            <a:avLst/>
            <a:gdLst>
              <a:gd name="T0" fmla="*/ 0 w 97"/>
              <a:gd name="T1" fmla="*/ 2147483647 h 49"/>
              <a:gd name="T2" fmla="*/ 2147483647 w 97"/>
              <a:gd name="T3" fmla="*/ 2147483647 h 49"/>
              <a:gd name="T4" fmla="*/ 2147483647 w 97"/>
              <a:gd name="T5" fmla="*/ 0 h 49"/>
              <a:gd name="T6" fmla="*/ 0 w 97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48"/>
                </a:moveTo>
                <a:lnTo>
                  <a:pt x="96" y="48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4" name="Rectangle 1232"/>
          <p:cNvSpPr>
            <a:spLocks noChangeArrowheads="1"/>
          </p:cNvSpPr>
          <p:nvPr/>
        </p:nvSpPr>
        <p:spPr bwMode="auto">
          <a:xfrm>
            <a:off x="5889362" y="2956404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K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8503" y="3481140"/>
            <a:ext cx="230665" cy="3728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168" name="Connecteur droit 167"/>
          <p:cNvCxnSpPr>
            <a:endCxn id="33" idx="2"/>
          </p:cNvCxnSpPr>
          <p:nvPr/>
        </p:nvCxnSpPr>
        <p:spPr>
          <a:xfrm flipV="1">
            <a:off x="6040968" y="3419673"/>
            <a:ext cx="489416" cy="9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 flipV="1">
            <a:off x="3947536" y="3409911"/>
            <a:ext cx="489416" cy="9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/>
          <p:nvPr/>
        </p:nvCxnSpPr>
        <p:spPr>
          <a:xfrm>
            <a:off x="3592353" y="3664096"/>
            <a:ext cx="308753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241"/>
          <p:cNvSpPr>
            <a:spLocks noChangeArrowheads="1"/>
          </p:cNvSpPr>
          <p:nvPr/>
        </p:nvSpPr>
        <p:spPr bwMode="auto">
          <a:xfrm>
            <a:off x="6677508" y="307543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71" name="Line 1242"/>
          <p:cNvSpPr>
            <a:spLocks noChangeShapeType="1"/>
          </p:cNvSpPr>
          <p:nvPr/>
        </p:nvSpPr>
        <p:spPr bwMode="auto">
          <a:xfrm flipH="1">
            <a:off x="6550508" y="3221489"/>
            <a:ext cx="120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2" name="Freeform 1243"/>
          <p:cNvSpPr>
            <a:spLocks/>
          </p:cNvSpPr>
          <p:nvPr/>
        </p:nvSpPr>
        <p:spPr bwMode="auto">
          <a:xfrm>
            <a:off x="6528283" y="3143702"/>
            <a:ext cx="77787" cy="153987"/>
          </a:xfrm>
          <a:custGeom>
            <a:avLst/>
            <a:gdLst>
              <a:gd name="T0" fmla="*/ 0 w 49"/>
              <a:gd name="T1" fmla="*/ 2147483647 h 97"/>
              <a:gd name="T2" fmla="*/ 0 w 49"/>
              <a:gd name="T3" fmla="*/ 0 h 97"/>
              <a:gd name="T4" fmla="*/ 2147483647 w 49"/>
              <a:gd name="T5" fmla="*/ 2147483647 h 97"/>
              <a:gd name="T6" fmla="*/ 0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0" y="96"/>
                </a:moveTo>
                <a:lnTo>
                  <a:pt x="0" y="0"/>
                </a:lnTo>
                <a:lnTo>
                  <a:pt x="48" y="48"/>
                </a:lnTo>
                <a:lnTo>
                  <a:pt x="0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3" name="Rectangle 1244"/>
          <p:cNvSpPr>
            <a:spLocks noChangeArrowheads="1"/>
          </p:cNvSpPr>
          <p:nvPr/>
        </p:nvSpPr>
        <p:spPr bwMode="auto">
          <a:xfrm>
            <a:off x="6667983" y="3069089"/>
            <a:ext cx="28533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L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74" name="Rectangle 736"/>
          <p:cNvSpPr>
            <a:spLocks noChangeArrowheads="1"/>
          </p:cNvSpPr>
          <p:nvPr/>
        </p:nvSpPr>
        <p:spPr bwMode="auto">
          <a:xfrm>
            <a:off x="6973471" y="1523329"/>
            <a:ext cx="164788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0,5 CZ / </a:t>
            </a:r>
            <a:r>
              <a:rPr lang="fr-FR" altLang="fr-FR" sz="1400" dirty="0" smtClean="0">
                <a:latin typeface="Arial"/>
                <a:cs typeface="Arial"/>
              </a:rPr>
              <a:t>50x50x50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75" name="Rectangle 737"/>
          <p:cNvSpPr>
            <a:spLocks noChangeArrowheads="1"/>
          </p:cNvSpPr>
          <p:nvPr/>
        </p:nvSpPr>
        <p:spPr bwMode="auto">
          <a:xfrm>
            <a:off x="6638507" y="1473352"/>
            <a:ext cx="1982851" cy="3325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76" name="Line 738"/>
          <p:cNvSpPr>
            <a:spLocks noChangeShapeType="1"/>
          </p:cNvSpPr>
          <p:nvPr/>
        </p:nvSpPr>
        <p:spPr bwMode="auto">
          <a:xfrm>
            <a:off x="6962358" y="150110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7" name="Group 739"/>
          <p:cNvGrpSpPr>
            <a:grpSpLocks/>
          </p:cNvGrpSpPr>
          <p:nvPr/>
        </p:nvGrpSpPr>
        <p:grpSpPr bwMode="auto">
          <a:xfrm>
            <a:off x="6689308" y="1593179"/>
            <a:ext cx="231775" cy="115887"/>
            <a:chOff x="468" y="3046"/>
            <a:chExt cx="146" cy="73"/>
          </a:xfrm>
        </p:grpSpPr>
        <p:sp>
          <p:nvSpPr>
            <p:cNvPr id="178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9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83" name="Connecteur droit 182"/>
          <p:cNvCxnSpPr/>
          <p:nvPr/>
        </p:nvCxnSpPr>
        <p:spPr>
          <a:xfrm flipV="1">
            <a:off x="7295582" y="1802530"/>
            <a:ext cx="0" cy="2578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" name="Groupe 3"/>
          <p:cNvGrpSpPr>
            <a:grpSpLocks/>
          </p:cNvGrpSpPr>
          <p:nvPr/>
        </p:nvGrpSpPr>
        <p:grpSpPr bwMode="auto">
          <a:xfrm>
            <a:off x="7184457" y="1969931"/>
            <a:ext cx="222250" cy="222250"/>
            <a:chOff x="87709" y="2265759"/>
            <a:chExt cx="222250" cy="222250"/>
          </a:xfrm>
        </p:grpSpPr>
        <p:sp>
          <p:nvSpPr>
            <p:cNvPr id="185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86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cxnSp>
        <p:nvCxnSpPr>
          <p:cNvPr id="188" name="Connecteur droit avec flèche 187"/>
          <p:cNvCxnSpPr/>
          <p:nvPr/>
        </p:nvCxnSpPr>
        <p:spPr>
          <a:xfrm flipH="1" flipV="1">
            <a:off x="6503496" y="2083901"/>
            <a:ext cx="783310" cy="2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1690739" y="102489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93" name="ZoneTexte 192"/>
          <p:cNvSpPr txBox="1"/>
          <p:nvPr/>
        </p:nvSpPr>
        <p:spPr>
          <a:xfrm>
            <a:off x="3395013" y="540588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195" name="ZoneTexte 194"/>
          <p:cNvSpPr txBox="1"/>
          <p:nvPr/>
        </p:nvSpPr>
        <p:spPr>
          <a:xfrm>
            <a:off x="8676180" y="150819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cxnSp>
        <p:nvCxnSpPr>
          <p:cNvPr id="196" name="Connecteur droit 195"/>
          <p:cNvCxnSpPr/>
          <p:nvPr/>
        </p:nvCxnSpPr>
        <p:spPr>
          <a:xfrm flipH="1" flipV="1">
            <a:off x="698428" y="4588597"/>
            <a:ext cx="337301" cy="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210"/>
          <p:cNvSpPr>
            <a:spLocks noChangeArrowheads="1"/>
          </p:cNvSpPr>
          <p:nvPr/>
        </p:nvSpPr>
        <p:spPr bwMode="auto">
          <a:xfrm>
            <a:off x="676258" y="4731680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98" name="Line 211"/>
          <p:cNvSpPr>
            <a:spLocks noChangeShapeType="1"/>
          </p:cNvSpPr>
          <p:nvPr/>
        </p:nvSpPr>
        <p:spPr bwMode="auto">
          <a:xfrm flipV="1">
            <a:off x="822308" y="4617380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9" name="Freeform 212"/>
          <p:cNvSpPr>
            <a:spLocks/>
          </p:cNvSpPr>
          <p:nvPr/>
        </p:nvSpPr>
        <p:spPr bwMode="auto">
          <a:xfrm>
            <a:off x="744521" y="4601505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0" name="Rectangle 223"/>
          <p:cNvSpPr>
            <a:spLocks noChangeArrowheads="1"/>
          </p:cNvSpPr>
          <p:nvPr/>
        </p:nvSpPr>
        <p:spPr bwMode="auto">
          <a:xfrm>
            <a:off x="669908" y="4725330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P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01" name="Rectangle 736"/>
          <p:cNvSpPr>
            <a:spLocks noChangeArrowheads="1"/>
          </p:cNvSpPr>
          <p:nvPr/>
        </p:nvSpPr>
        <p:spPr bwMode="auto">
          <a:xfrm>
            <a:off x="7035453" y="4306022"/>
            <a:ext cx="80310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0,5     </a:t>
            </a:r>
            <a:r>
              <a:rPr lang="fr-FR" altLang="fr-FR" sz="1400" dirty="0" smtClean="0">
                <a:latin typeface="Arial"/>
                <a:cs typeface="Arial"/>
              </a:rPr>
              <a:t>P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02" name="Rectangle 737"/>
          <p:cNvSpPr>
            <a:spLocks noChangeArrowheads="1"/>
          </p:cNvSpPr>
          <p:nvPr/>
        </p:nvSpPr>
        <p:spPr bwMode="auto">
          <a:xfrm>
            <a:off x="6700490" y="4290147"/>
            <a:ext cx="1120168" cy="29110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03" name="Line 738"/>
          <p:cNvSpPr>
            <a:spLocks noChangeShapeType="1"/>
          </p:cNvSpPr>
          <p:nvPr/>
        </p:nvSpPr>
        <p:spPr bwMode="auto">
          <a:xfrm>
            <a:off x="7024340" y="428379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07" name="Connecteur droit 206"/>
          <p:cNvCxnSpPr/>
          <p:nvPr/>
        </p:nvCxnSpPr>
        <p:spPr>
          <a:xfrm flipV="1">
            <a:off x="7357564" y="4585223"/>
            <a:ext cx="0" cy="2578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avec flèche 210"/>
          <p:cNvCxnSpPr/>
          <p:nvPr/>
        </p:nvCxnSpPr>
        <p:spPr>
          <a:xfrm flipH="1">
            <a:off x="5732427" y="4862042"/>
            <a:ext cx="161486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ZoneTexte 211"/>
          <p:cNvSpPr txBox="1"/>
          <p:nvPr/>
        </p:nvSpPr>
        <p:spPr>
          <a:xfrm rot="10800000" flipH="1" flipV="1">
            <a:off x="8029403" y="4296317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</a:p>
        </p:txBody>
      </p:sp>
      <p:sp>
        <p:nvSpPr>
          <p:cNvPr id="213" name="Line 738"/>
          <p:cNvSpPr>
            <a:spLocks noChangeShapeType="1"/>
          </p:cNvSpPr>
          <p:nvPr/>
        </p:nvSpPr>
        <p:spPr bwMode="auto">
          <a:xfrm>
            <a:off x="7490977" y="4271018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4" name="Rectangle 213"/>
          <p:cNvSpPr/>
          <p:nvPr/>
        </p:nvSpPr>
        <p:spPr>
          <a:xfrm>
            <a:off x="5434419" y="4482027"/>
            <a:ext cx="586002" cy="760033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220" name="Group 999"/>
          <p:cNvGrpSpPr>
            <a:grpSpLocks/>
          </p:cNvGrpSpPr>
          <p:nvPr/>
        </p:nvGrpSpPr>
        <p:grpSpPr bwMode="auto">
          <a:xfrm>
            <a:off x="6798277" y="4359997"/>
            <a:ext cx="152400" cy="152400"/>
            <a:chOff x="480" y="2784"/>
            <a:chExt cx="96" cy="96"/>
          </a:xfrm>
        </p:grpSpPr>
        <p:sp>
          <p:nvSpPr>
            <p:cNvPr id="221" name="Line 1000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" name="Line 1001"/>
            <p:cNvSpPr>
              <a:spLocks noChangeShapeType="1"/>
            </p:cNvSpPr>
            <p:nvPr/>
          </p:nvSpPr>
          <p:spPr bwMode="auto">
            <a:xfrm flipV="1">
              <a:off x="480" y="278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723469" y="399371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8r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5585401" y="4547726"/>
            <a:ext cx="0" cy="85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>
            <a:off x="5828198" y="4560787"/>
            <a:ext cx="0" cy="850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139251" y="4039575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Q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09421" y="458125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5728881" y="457779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0406" y="1866670"/>
            <a:ext cx="170074" cy="3659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4545443" y="1697860"/>
            <a:ext cx="0" cy="6857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4418876" y="1859047"/>
            <a:ext cx="253134" cy="373576"/>
            <a:chOff x="4823282" y="2634820"/>
            <a:chExt cx="253134" cy="373576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4823282" y="2634820"/>
              <a:ext cx="0" cy="373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>
              <a:off x="5076416" y="2634820"/>
              <a:ext cx="0" cy="373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Rectangle 180"/>
          <p:cNvSpPr/>
          <p:nvPr/>
        </p:nvSpPr>
        <p:spPr>
          <a:xfrm>
            <a:off x="5197817" y="1865026"/>
            <a:ext cx="170074" cy="3659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181"/>
          <p:cNvCxnSpPr/>
          <p:nvPr/>
        </p:nvCxnSpPr>
        <p:spPr>
          <a:xfrm>
            <a:off x="5282854" y="1696216"/>
            <a:ext cx="0" cy="6857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5156287" y="1857403"/>
            <a:ext cx="253134" cy="373576"/>
            <a:chOff x="4823282" y="2634820"/>
            <a:chExt cx="253134" cy="373576"/>
          </a:xfrm>
        </p:grpSpPr>
        <p:cxnSp>
          <p:nvCxnSpPr>
            <p:cNvPr id="189" name="Connecteur droit 188"/>
            <p:cNvCxnSpPr/>
            <p:nvPr/>
          </p:nvCxnSpPr>
          <p:spPr>
            <a:xfrm>
              <a:off x="4823282" y="2634820"/>
              <a:ext cx="0" cy="373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>
              <a:off x="5076416" y="2634820"/>
              <a:ext cx="0" cy="373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Connecteur droit 40"/>
          <p:cNvCxnSpPr/>
          <p:nvPr/>
        </p:nvCxnSpPr>
        <p:spPr>
          <a:xfrm>
            <a:off x="311787" y="2047482"/>
            <a:ext cx="1006173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V="1">
            <a:off x="1541797" y="4212285"/>
            <a:ext cx="13846" cy="1327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/>
          <p:cNvCxnSpPr/>
          <p:nvPr/>
        </p:nvCxnSpPr>
        <p:spPr>
          <a:xfrm flipV="1">
            <a:off x="4177349" y="5542576"/>
            <a:ext cx="338964" cy="2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e 3"/>
          <p:cNvGrpSpPr>
            <a:grpSpLocks/>
          </p:cNvGrpSpPr>
          <p:nvPr/>
        </p:nvGrpSpPr>
        <p:grpSpPr bwMode="auto">
          <a:xfrm>
            <a:off x="4066048" y="5426919"/>
            <a:ext cx="222250" cy="222250"/>
            <a:chOff x="87709" y="2265759"/>
            <a:chExt cx="222250" cy="222250"/>
          </a:xfrm>
        </p:grpSpPr>
        <p:sp>
          <p:nvSpPr>
            <p:cNvPr id="205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206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sp>
        <p:nvSpPr>
          <p:cNvPr id="215" name="Rectangle 736"/>
          <p:cNvSpPr>
            <a:spLocks noChangeArrowheads="1"/>
          </p:cNvSpPr>
          <p:nvPr/>
        </p:nvSpPr>
        <p:spPr bwMode="auto">
          <a:xfrm>
            <a:off x="4843962" y="5404935"/>
            <a:ext cx="123110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1</a:t>
            </a:r>
            <a:r>
              <a:rPr lang="fr-FR" altLang="fr-FR" sz="1400" dirty="0" smtClean="0">
                <a:latin typeface="Arial" charset="0"/>
              </a:rPr>
              <a:t>   H-K   L  E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16" name="Rectangle 737"/>
          <p:cNvSpPr>
            <a:spLocks noChangeArrowheads="1"/>
          </p:cNvSpPr>
          <p:nvPr/>
        </p:nvSpPr>
        <p:spPr bwMode="auto">
          <a:xfrm>
            <a:off x="4508998" y="5389060"/>
            <a:ext cx="1566069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17" name="Line 738"/>
          <p:cNvSpPr>
            <a:spLocks noChangeShapeType="1"/>
          </p:cNvSpPr>
          <p:nvPr/>
        </p:nvSpPr>
        <p:spPr bwMode="auto">
          <a:xfrm>
            <a:off x="4832849" y="538271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18" name="Group 739"/>
          <p:cNvGrpSpPr>
            <a:grpSpLocks/>
          </p:cNvGrpSpPr>
          <p:nvPr/>
        </p:nvGrpSpPr>
        <p:grpSpPr bwMode="auto">
          <a:xfrm>
            <a:off x="4559799" y="5474785"/>
            <a:ext cx="231775" cy="115887"/>
            <a:chOff x="468" y="3046"/>
            <a:chExt cx="146" cy="73"/>
          </a:xfrm>
        </p:grpSpPr>
        <p:sp>
          <p:nvSpPr>
            <p:cNvPr id="219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4" name="Line 742"/>
          <p:cNvSpPr>
            <a:spLocks noChangeShapeType="1"/>
          </p:cNvSpPr>
          <p:nvPr/>
        </p:nvSpPr>
        <p:spPr bwMode="auto">
          <a:xfrm>
            <a:off x="5082087" y="538271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" name="Line 746"/>
          <p:cNvSpPr>
            <a:spLocks noChangeShapeType="1"/>
          </p:cNvSpPr>
          <p:nvPr/>
        </p:nvSpPr>
        <p:spPr bwMode="auto">
          <a:xfrm>
            <a:off x="5583737" y="53858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" name="Line 746"/>
          <p:cNvSpPr>
            <a:spLocks noChangeShapeType="1"/>
          </p:cNvSpPr>
          <p:nvPr/>
        </p:nvSpPr>
        <p:spPr bwMode="auto">
          <a:xfrm>
            <a:off x="5780587" y="539382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7" name="ZoneTexte 226"/>
          <p:cNvSpPr txBox="1"/>
          <p:nvPr/>
        </p:nvSpPr>
        <p:spPr>
          <a:xfrm>
            <a:off x="4702794" y="5097809"/>
            <a:ext cx="720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avité </a:t>
            </a:r>
          </a:p>
        </p:txBody>
      </p:sp>
      <p:sp>
        <p:nvSpPr>
          <p:cNvPr id="228" name="ZoneTexte 227"/>
          <p:cNvSpPr txBox="1"/>
          <p:nvPr/>
        </p:nvSpPr>
        <p:spPr>
          <a:xfrm>
            <a:off x="6031614" y="540407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cxnSp>
        <p:nvCxnSpPr>
          <p:cNvPr id="229" name="Connecteur droit avec flèche 228"/>
          <p:cNvCxnSpPr/>
          <p:nvPr/>
        </p:nvCxnSpPr>
        <p:spPr>
          <a:xfrm flipV="1">
            <a:off x="4178398" y="4210475"/>
            <a:ext cx="13846" cy="13275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Connecteur droit avec flèche 229"/>
          <p:cNvCxnSpPr/>
          <p:nvPr/>
        </p:nvCxnSpPr>
        <p:spPr>
          <a:xfrm flipH="1">
            <a:off x="5883108" y="1519426"/>
            <a:ext cx="5556" cy="32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/>
          <p:cNvCxnSpPr/>
          <p:nvPr/>
        </p:nvCxnSpPr>
        <p:spPr>
          <a:xfrm flipV="1">
            <a:off x="5888664" y="1318799"/>
            <a:ext cx="0" cy="2578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e 3"/>
          <p:cNvGrpSpPr>
            <a:grpSpLocks/>
          </p:cNvGrpSpPr>
          <p:nvPr/>
        </p:nvGrpSpPr>
        <p:grpSpPr bwMode="auto">
          <a:xfrm>
            <a:off x="5777539" y="1486200"/>
            <a:ext cx="222250" cy="222250"/>
            <a:chOff x="87709" y="2265759"/>
            <a:chExt cx="222250" cy="222250"/>
          </a:xfrm>
        </p:grpSpPr>
        <p:sp>
          <p:nvSpPr>
            <p:cNvPr id="233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234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sp>
        <p:nvSpPr>
          <p:cNvPr id="235" name="ZoneTexte 234"/>
          <p:cNvSpPr txBox="1"/>
          <p:nvPr/>
        </p:nvSpPr>
        <p:spPr>
          <a:xfrm>
            <a:off x="5352640" y="717689"/>
            <a:ext cx="1094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Extérieur</a:t>
            </a:r>
          </a:p>
        </p:txBody>
      </p:sp>
      <p:sp>
        <p:nvSpPr>
          <p:cNvPr id="236" name="Rectangle 736"/>
          <p:cNvSpPr>
            <a:spLocks noChangeArrowheads="1"/>
          </p:cNvSpPr>
          <p:nvPr/>
        </p:nvSpPr>
        <p:spPr bwMode="auto">
          <a:xfrm>
            <a:off x="5511141" y="1022159"/>
            <a:ext cx="11318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2   A    B   C</a:t>
            </a:r>
          </a:p>
        </p:txBody>
      </p:sp>
      <p:sp>
        <p:nvSpPr>
          <p:cNvPr id="237" name="Rectangle 737"/>
          <p:cNvSpPr>
            <a:spLocks noChangeArrowheads="1"/>
          </p:cNvSpPr>
          <p:nvPr/>
        </p:nvSpPr>
        <p:spPr bwMode="auto">
          <a:xfrm>
            <a:off x="5176178" y="1006284"/>
            <a:ext cx="1466850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38" name="Line 738"/>
          <p:cNvSpPr>
            <a:spLocks noChangeShapeType="1"/>
          </p:cNvSpPr>
          <p:nvPr/>
        </p:nvSpPr>
        <p:spPr bwMode="auto">
          <a:xfrm>
            <a:off x="5500028" y="9999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9" name="Group 739"/>
          <p:cNvGrpSpPr>
            <a:grpSpLocks/>
          </p:cNvGrpSpPr>
          <p:nvPr/>
        </p:nvGrpSpPr>
        <p:grpSpPr bwMode="auto">
          <a:xfrm>
            <a:off x="5226978" y="1092009"/>
            <a:ext cx="231775" cy="115887"/>
            <a:chOff x="468" y="3046"/>
            <a:chExt cx="146" cy="73"/>
          </a:xfrm>
        </p:grpSpPr>
        <p:sp>
          <p:nvSpPr>
            <p:cNvPr id="240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1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2" name="Line 742"/>
          <p:cNvSpPr>
            <a:spLocks noChangeShapeType="1"/>
          </p:cNvSpPr>
          <p:nvPr/>
        </p:nvSpPr>
        <p:spPr bwMode="auto">
          <a:xfrm>
            <a:off x="5749266" y="9999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3" name="Line 746"/>
          <p:cNvSpPr>
            <a:spLocks noChangeShapeType="1"/>
          </p:cNvSpPr>
          <p:nvPr/>
        </p:nvSpPr>
        <p:spPr bwMode="auto">
          <a:xfrm>
            <a:off x="6050891" y="100310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" name="Line 746"/>
          <p:cNvSpPr>
            <a:spLocks noChangeShapeType="1"/>
          </p:cNvSpPr>
          <p:nvPr/>
        </p:nvSpPr>
        <p:spPr bwMode="auto">
          <a:xfrm>
            <a:off x="6333466" y="10110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" name="ZoneTexte 244"/>
          <p:cNvSpPr txBox="1"/>
          <p:nvPr/>
        </p:nvSpPr>
        <p:spPr>
          <a:xfrm>
            <a:off x="6603004" y="100729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cxnSp>
        <p:nvCxnSpPr>
          <p:cNvPr id="246" name="Connecteur droit avec flèche 245"/>
          <p:cNvCxnSpPr/>
          <p:nvPr/>
        </p:nvCxnSpPr>
        <p:spPr>
          <a:xfrm flipH="1">
            <a:off x="3116491" y="1532863"/>
            <a:ext cx="5556" cy="32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/>
          <p:cNvCxnSpPr/>
          <p:nvPr/>
        </p:nvCxnSpPr>
        <p:spPr>
          <a:xfrm flipV="1">
            <a:off x="3122047" y="1332236"/>
            <a:ext cx="0" cy="2578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8" name="Groupe 3"/>
          <p:cNvGrpSpPr>
            <a:grpSpLocks/>
          </p:cNvGrpSpPr>
          <p:nvPr/>
        </p:nvGrpSpPr>
        <p:grpSpPr bwMode="auto">
          <a:xfrm>
            <a:off x="3010922" y="1499637"/>
            <a:ext cx="222250" cy="222250"/>
            <a:chOff x="87709" y="2265759"/>
            <a:chExt cx="222250" cy="222250"/>
          </a:xfrm>
        </p:grpSpPr>
        <p:sp>
          <p:nvSpPr>
            <p:cNvPr id="249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250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sp>
        <p:nvSpPr>
          <p:cNvPr id="251" name="ZoneTexte 250"/>
          <p:cNvSpPr txBox="1"/>
          <p:nvPr/>
        </p:nvSpPr>
        <p:spPr>
          <a:xfrm>
            <a:off x="2393900" y="681746"/>
            <a:ext cx="2229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Alésages et  taraudages </a:t>
            </a:r>
          </a:p>
        </p:txBody>
      </p:sp>
      <p:sp>
        <p:nvSpPr>
          <p:cNvPr id="252" name="Rectangle 736"/>
          <p:cNvSpPr>
            <a:spLocks noChangeArrowheads="1"/>
          </p:cNvSpPr>
          <p:nvPr/>
        </p:nvSpPr>
        <p:spPr bwMode="auto">
          <a:xfrm>
            <a:off x="2744524" y="1001042"/>
            <a:ext cx="1720599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/>
                <a:cs typeface="Arial"/>
              </a:rPr>
              <a:t>Ø</a:t>
            </a:r>
            <a:r>
              <a:rPr lang="fr-FR" altLang="fr-FR" sz="1400" dirty="0" smtClean="0">
                <a:latin typeface="Arial" charset="0"/>
              </a:rPr>
              <a:t>0,5  </a:t>
            </a:r>
            <a:r>
              <a:rPr lang="fr-FR" altLang="fr-FR" sz="1100" dirty="0" smtClean="0">
                <a:latin typeface="Arial" charset="0"/>
              </a:rPr>
              <a:t>A</a:t>
            </a:r>
            <a:r>
              <a:rPr lang="fr-FR" altLang="fr-FR" sz="1400" dirty="0" smtClean="0">
                <a:latin typeface="Arial" charset="0"/>
              </a:rPr>
              <a:t>     </a:t>
            </a:r>
            <a:r>
              <a:rPr lang="fr-FR" altLang="fr-FR" sz="1400" dirty="0">
                <a:latin typeface="Arial" charset="0"/>
              </a:rPr>
              <a:t>A    B   C</a:t>
            </a:r>
          </a:p>
        </p:txBody>
      </p:sp>
      <p:sp>
        <p:nvSpPr>
          <p:cNvPr id="253" name="Rectangle 737"/>
          <p:cNvSpPr>
            <a:spLocks noChangeArrowheads="1"/>
          </p:cNvSpPr>
          <p:nvPr/>
        </p:nvSpPr>
        <p:spPr bwMode="auto">
          <a:xfrm>
            <a:off x="2409561" y="1008609"/>
            <a:ext cx="2027724" cy="309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54" name="Line 738"/>
          <p:cNvSpPr>
            <a:spLocks noChangeShapeType="1"/>
          </p:cNvSpPr>
          <p:nvPr/>
        </p:nvSpPr>
        <p:spPr bwMode="auto">
          <a:xfrm>
            <a:off x="2733411" y="1013371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8" name="Line 742"/>
          <p:cNvSpPr>
            <a:spLocks noChangeShapeType="1"/>
          </p:cNvSpPr>
          <p:nvPr/>
        </p:nvSpPr>
        <p:spPr bwMode="auto">
          <a:xfrm>
            <a:off x="3557421" y="1013371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" name="Line 746"/>
          <p:cNvSpPr>
            <a:spLocks noChangeShapeType="1"/>
          </p:cNvSpPr>
          <p:nvPr/>
        </p:nvSpPr>
        <p:spPr bwMode="auto">
          <a:xfrm>
            <a:off x="3872109" y="10165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0" name="Line 746"/>
          <p:cNvSpPr>
            <a:spLocks noChangeShapeType="1"/>
          </p:cNvSpPr>
          <p:nvPr/>
        </p:nvSpPr>
        <p:spPr bwMode="auto">
          <a:xfrm>
            <a:off x="4167747" y="102448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" name="ZoneTexte 260"/>
          <p:cNvSpPr txBox="1"/>
          <p:nvPr/>
        </p:nvSpPr>
        <p:spPr>
          <a:xfrm>
            <a:off x="4437285" y="102073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grpSp>
        <p:nvGrpSpPr>
          <p:cNvPr id="262" name="Group 317"/>
          <p:cNvGrpSpPr>
            <a:grpSpLocks/>
          </p:cNvGrpSpPr>
          <p:nvPr/>
        </p:nvGrpSpPr>
        <p:grpSpPr bwMode="auto">
          <a:xfrm>
            <a:off x="2462336" y="1073827"/>
            <a:ext cx="190500" cy="192087"/>
            <a:chOff x="4360" y="1124"/>
            <a:chExt cx="120" cy="120"/>
          </a:xfrm>
        </p:grpSpPr>
        <p:sp>
          <p:nvSpPr>
            <p:cNvPr id="263" name="Oval 318"/>
            <p:cNvSpPr>
              <a:spLocks noChangeArrowheads="1"/>
            </p:cNvSpPr>
            <p:nvPr/>
          </p:nvSpPr>
          <p:spPr bwMode="auto">
            <a:xfrm>
              <a:off x="4376" y="1140"/>
              <a:ext cx="88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 b="0">
                <a:latin typeface="Calibri" pitchFamily="34" charset="0"/>
              </a:endParaRPr>
            </a:p>
          </p:txBody>
        </p:sp>
        <p:sp>
          <p:nvSpPr>
            <p:cNvPr id="264" name="Line 319"/>
            <p:cNvSpPr>
              <a:spLocks noChangeShapeType="1"/>
            </p:cNvSpPr>
            <p:nvPr/>
          </p:nvSpPr>
          <p:spPr bwMode="auto">
            <a:xfrm>
              <a:off x="4360" y="1184"/>
              <a:ext cx="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" name="Line 320"/>
            <p:cNvSpPr>
              <a:spLocks noChangeShapeType="1"/>
            </p:cNvSpPr>
            <p:nvPr/>
          </p:nvSpPr>
          <p:spPr bwMode="auto">
            <a:xfrm rot="-5400000">
              <a:off x="4360" y="1184"/>
              <a:ext cx="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9" name="Ellipse 68"/>
          <p:cNvSpPr/>
          <p:nvPr/>
        </p:nvSpPr>
        <p:spPr>
          <a:xfrm>
            <a:off x="3260770" y="1059568"/>
            <a:ext cx="216000" cy="21600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Rectangle 1229"/>
          <p:cNvSpPr>
            <a:spLocks noChangeArrowheads="1"/>
          </p:cNvSpPr>
          <p:nvPr/>
        </p:nvSpPr>
        <p:spPr bwMode="auto">
          <a:xfrm>
            <a:off x="2143599" y="3861235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67" name="Line 1230"/>
          <p:cNvSpPr>
            <a:spLocks noChangeShapeType="1"/>
          </p:cNvSpPr>
          <p:nvPr/>
        </p:nvSpPr>
        <p:spPr bwMode="auto">
          <a:xfrm>
            <a:off x="2289649" y="4151747"/>
            <a:ext cx="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8" name="Freeform 1231"/>
          <p:cNvSpPr>
            <a:spLocks/>
          </p:cNvSpPr>
          <p:nvPr/>
        </p:nvSpPr>
        <p:spPr bwMode="auto">
          <a:xfrm>
            <a:off x="2211862" y="4235886"/>
            <a:ext cx="153987" cy="77787"/>
          </a:xfrm>
          <a:custGeom>
            <a:avLst/>
            <a:gdLst>
              <a:gd name="T0" fmla="*/ 0 w 97"/>
              <a:gd name="T1" fmla="*/ 2147483647 h 49"/>
              <a:gd name="T2" fmla="*/ 2147483647 w 97"/>
              <a:gd name="T3" fmla="*/ 2147483647 h 49"/>
              <a:gd name="T4" fmla="*/ 2147483647 w 97"/>
              <a:gd name="T5" fmla="*/ 0 h 49"/>
              <a:gd name="T6" fmla="*/ 0 w 97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48"/>
                </a:moveTo>
                <a:lnTo>
                  <a:pt x="96" y="48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9" name="Rectangle 1232"/>
          <p:cNvSpPr>
            <a:spLocks noChangeArrowheads="1"/>
          </p:cNvSpPr>
          <p:nvPr/>
        </p:nvSpPr>
        <p:spPr bwMode="auto">
          <a:xfrm>
            <a:off x="2156299" y="3851710"/>
            <a:ext cx="32541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G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255" name="Connecteur droit 254"/>
          <p:cNvCxnSpPr/>
          <p:nvPr/>
        </p:nvCxnSpPr>
        <p:spPr>
          <a:xfrm>
            <a:off x="1790738" y="1756727"/>
            <a:ext cx="0" cy="6857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/>
          <p:cNvCxnSpPr/>
          <p:nvPr/>
        </p:nvCxnSpPr>
        <p:spPr>
          <a:xfrm>
            <a:off x="2903430" y="1740794"/>
            <a:ext cx="0" cy="685731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736"/>
          <p:cNvSpPr>
            <a:spLocks noChangeArrowheads="1"/>
          </p:cNvSpPr>
          <p:nvPr/>
        </p:nvSpPr>
        <p:spPr bwMode="auto">
          <a:xfrm>
            <a:off x="7002143" y="2414447"/>
            <a:ext cx="92172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0,05 / </a:t>
            </a:r>
            <a:r>
              <a:rPr lang="fr-FR" altLang="fr-FR" sz="1400" dirty="0" smtClean="0">
                <a:latin typeface="Arial"/>
                <a:cs typeface="Arial"/>
              </a:rPr>
              <a:t>Ø4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09" name="Rectangle 737"/>
          <p:cNvSpPr>
            <a:spLocks noChangeArrowheads="1"/>
          </p:cNvSpPr>
          <p:nvPr/>
        </p:nvSpPr>
        <p:spPr bwMode="auto">
          <a:xfrm>
            <a:off x="6667180" y="2364470"/>
            <a:ext cx="1256690" cy="3325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10" name="Line 738"/>
          <p:cNvSpPr>
            <a:spLocks noChangeShapeType="1"/>
          </p:cNvSpPr>
          <p:nvPr/>
        </p:nvSpPr>
        <p:spPr bwMode="auto">
          <a:xfrm>
            <a:off x="6991030" y="239222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7" name="Group 739"/>
          <p:cNvGrpSpPr>
            <a:grpSpLocks/>
          </p:cNvGrpSpPr>
          <p:nvPr/>
        </p:nvGrpSpPr>
        <p:grpSpPr bwMode="auto">
          <a:xfrm>
            <a:off x="6717980" y="2484297"/>
            <a:ext cx="231775" cy="115887"/>
            <a:chOff x="468" y="3046"/>
            <a:chExt cx="146" cy="73"/>
          </a:xfrm>
        </p:grpSpPr>
        <p:sp>
          <p:nvSpPr>
            <p:cNvPr id="270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272" name="Connecteur droit 271"/>
          <p:cNvCxnSpPr/>
          <p:nvPr/>
        </p:nvCxnSpPr>
        <p:spPr>
          <a:xfrm flipV="1">
            <a:off x="7324254" y="2693648"/>
            <a:ext cx="0" cy="25789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3" name="Groupe 3"/>
          <p:cNvGrpSpPr>
            <a:grpSpLocks/>
          </p:cNvGrpSpPr>
          <p:nvPr/>
        </p:nvGrpSpPr>
        <p:grpSpPr bwMode="auto">
          <a:xfrm>
            <a:off x="7213129" y="2861049"/>
            <a:ext cx="222250" cy="222250"/>
            <a:chOff x="87709" y="2265759"/>
            <a:chExt cx="222250" cy="222250"/>
          </a:xfrm>
        </p:grpSpPr>
        <p:sp>
          <p:nvSpPr>
            <p:cNvPr id="274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275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cxnSp>
        <p:nvCxnSpPr>
          <p:cNvPr id="276" name="Connecteur droit avec flèche 275"/>
          <p:cNvCxnSpPr/>
          <p:nvPr/>
        </p:nvCxnSpPr>
        <p:spPr>
          <a:xfrm flipH="1" flipV="1">
            <a:off x="6532168" y="2975019"/>
            <a:ext cx="783310" cy="2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ZoneTexte 276"/>
          <p:cNvSpPr txBox="1"/>
          <p:nvPr/>
        </p:nvSpPr>
        <p:spPr>
          <a:xfrm rot="10800000" flipH="1" flipV="1">
            <a:off x="7947785" y="2393647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278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4556888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TOLERANCEMENT GENERAL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279" name="ZoneTexte 278"/>
          <p:cNvSpPr txBox="1"/>
          <p:nvPr/>
        </p:nvSpPr>
        <p:spPr>
          <a:xfrm>
            <a:off x="186023" y="68691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80" name="ZoneTexte 279"/>
          <p:cNvSpPr txBox="1"/>
          <p:nvPr/>
        </p:nvSpPr>
        <p:spPr>
          <a:xfrm>
            <a:off x="2163482" y="644039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81" name="ZoneTexte 280"/>
          <p:cNvSpPr txBox="1"/>
          <p:nvPr/>
        </p:nvSpPr>
        <p:spPr>
          <a:xfrm>
            <a:off x="5101953" y="63530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82" name="ZoneTexte 281"/>
          <p:cNvSpPr txBox="1"/>
          <p:nvPr/>
        </p:nvSpPr>
        <p:spPr>
          <a:xfrm>
            <a:off x="6953944" y="115233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83" name="ZoneTexte 282"/>
          <p:cNvSpPr txBox="1"/>
          <p:nvPr/>
        </p:nvSpPr>
        <p:spPr>
          <a:xfrm>
            <a:off x="6657023" y="203869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84" name="ZoneTexte 283"/>
          <p:cNvSpPr txBox="1"/>
          <p:nvPr/>
        </p:nvSpPr>
        <p:spPr>
          <a:xfrm>
            <a:off x="6695112" y="371693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pic>
        <p:nvPicPr>
          <p:cNvPr id="2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64" y="3677407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" name="ZoneTexte 285"/>
          <p:cNvSpPr txBox="1"/>
          <p:nvPr/>
        </p:nvSpPr>
        <p:spPr>
          <a:xfrm>
            <a:off x="1852298" y="505029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87" name="ZoneTexte 286"/>
          <p:cNvSpPr txBox="1"/>
          <p:nvPr/>
        </p:nvSpPr>
        <p:spPr>
          <a:xfrm>
            <a:off x="4404424" y="506884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1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2"/>
          <p:cNvGrpSpPr>
            <a:grpSpLocks/>
          </p:cNvGrpSpPr>
          <p:nvPr/>
        </p:nvGrpSpPr>
        <p:grpSpPr bwMode="auto">
          <a:xfrm>
            <a:off x="3631582" y="3544906"/>
            <a:ext cx="349250" cy="173038"/>
            <a:chOff x="344" y="856"/>
            <a:chExt cx="220" cy="109"/>
          </a:xfrm>
        </p:grpSpPr>
        <p:sp>
          <p:nvSpPr>
            <p:cNvPr id="5" name="Arc 210"/>
            <p:cNvSpPr>
              <a:spLocks/>
            </p:cNvSpPr>
            <p:nvPr/>
          </p:nvSpPr>
          <p:spPr bwMode="auto">
            <a:xfrm>
              <a:off x="344" y="856"/>
              <a:ext cx="220" cy="109"/>
            </a:xfrm>
            <a:custGeom>
              <a:avLst/>
              <a:gdLst>
                <a:gd name="T0" fmla="*/ 0 w 43199"/>
                <a:gd name="T1" fmla="*/ 0 h 21600"/>
                <a:gd name="T2" fmla="*/ 0 w 43199"/>
                <a:gd name="T3" fmla="*/ 0 h 21600"/>
                <a:gd name="T4" fmla="*/ 0 w 431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01"/>
                  </a:moveTo>
                  <a:cubicBezTo>
                    <a:pt x="108" y="9550"/>
                    <a:pt x="9746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01"/>
                  </a:moveTo>
                  <a:cubicBezTo>
                    <a:pt x="108" y="9550"/>
                    <a:pt x="9746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lnTo>
                    <a:pt x="-1" y="21401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" name="Line 211"/>
            <p:cNvSpPr>
              <a:spLocks noChangeShapeType="1"/>
            </p:cNvSpPr>
            <p:nvPr/>
          </p:nvSpPr>
          <p:spPr bwMode="auto">
            <a:xfrm>
              <a:off x="351" y="960"/>
              <a:ext cx="2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" name="Rectangle 213"/>
          <p:cNvSpPr>
            <a:spLocks noChangeArrowheads="1"/>
          </p:cNvSpPr>
          <p:nvPr/>
        </p:nvSpPr>
        <p:spPr bwMode="auto">
          <a:xfrm>
            <a:off x="4066557" y="3456006"/>
            <a:ext cx="307777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fr-FR" altLang="fr-FR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14"/>
          <p:cNvSpPr>
            <a:spLocks noChangeArrowheads="1"/>
          </p:cNvSpPr>
          <p:nvPr/>
        </p:nvSpPr>
        <p:spPr bwMode="auto">
          <a:xfrm>
            <a:off x="4412632" y="3456006"/>
            <a:ext cx="988219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00" dirty="0">
                <a:solidFill>
                  <a:srgbClr val="000000"/>
                </a:solidFill>
                <a:latin typeface="Arial" charset="0"/>
              </a:rPr>
              <a:t>A   </a:t>
            </a:r>
            <a:r>
              <a:rPr lang="fr-FR" altLang="fr-FR" sz="1700" dirty="0" smtClean="0">
                <a:solidFill>
                  <a:srgbClr val="000000"/>
                </a:solidFill>
                <a:latin typeface="Arial" charset="0"/>
              </a:rPr>
              <a:t>B   </a:t>
            </a:r>
            <a:r>
              <a:rPr lang="fr-FR" altLang="fr-FR" sz="1700" dirty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9" name="Rectangle 215"/>
          <p:cNvSpPr>
            <a:spLocks noChangeArrowheads="1"/>
          </p:cNvSpPr>
          <p:nvPr/>
        </p:nvSpPr>
        <p:spPr bwMode="auto">
          <a:xfrm>
            <a:off x="3556971" y="3446481"/>
            <a:ext cx="1860550" cy="369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0" name="Line 216"/>
          <p:cNvSpPr>
            <a:spLocks noChangeShapeType="1"/>
          </p:cNvSpPr>
          <p:nvPr/>
        </p:nvSpPr>
        <p:spPr bwMode="auto">
          <a:xfrm flipV="1">
            <a:off x="4064401" y="3452831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217"/>
          <p:cNvSpPr>
            <a:spLocks noChangeShapeType="1"/>
          </p:cNvSpPr>
          <p:nvPr/>
        </p:nvSpPr>
        <p:spPr bwMode="auto">
          <a:xfrm flipV="1">
            <a:off x="4420456" y="3452831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218"/>
          <p:cNvSpPr>
            <a:spLocks noChangeShapeType="1"/>
          </p:cNvSpPr>
          <p:nvPr/>
        </p:nvSpPr>
        <p:spPr bwMode="auto">
          <a:xfrm flipV="1">
            <a:off x="4734326" y="3452831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Line 219"/>
          <p:cNvSpPr>
            <a:spLocks noChangeShapeType="1"/>
          </p:cNvSpPr>
          <p:nvPr/>
        </p:nvSpPr>
        <p:spPr bwMode="auto">
          <a:xfrm flipV="1">
            <a:off x="5067590" y="3452831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4601587" y="4128427"/>
            <a:ext cx="105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4601587" y="3806164"/>
            <a:ext cx="0" cy="30162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3"/>
          <p:cNvGrpSpPr>
            <a:grpSpLocks/>
          </p:cNvGrpSpPr>
          <p:nvPr/>
        </p:nvGrpSpPr>
        <p:grpSpPr bwMode="auto">
          <a:xfrm>
            <a:off x="4490462" y="4017302"/>
            <a:ext cx="222250" cy="222250"/>
            <a:chOff x="87709" y="2265759"/>
            <a:chExt cx="222250" cy="222250"/>
          </a:xfrm>
        </p:grpSpPr>
        <p:sp>
          <p:nvSpPr>
            <p:cNvPr id="17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8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grpSp>
        <p:nvGrpSpPr>
          <p:cNvPr id="19" name="Group 212"/>
          <p:cNvGrpSpPr>
            <a:grpSpLocks/>
          </p:cNvGrpSpPr>
          <p:nvPr/>
        </p:nvGrpSpPr>
        <p:grpSpPr bwMode="auto">
          <a:xfrm>
            <a:off x="3636796" y="3175018"/>
            <a:ext cx="349250" cy="173038"/>
            <a:chOff x="344" y="856"/>
            <a:chExt cx="220" cy="109"/>
          </a:xfrm>
        </p:grpSpPr>
        <p:sp>
          <p:nvSpPr>
            <p:cNvPr id="20" name="Arc 210"/>
            <p:cNvSpPr>
              <a:spLocks/>
            </p:cNvSpPr>
            <p:nvPr/>
          </p:nvSpPr>
          <p:spPr bwMode="auto">
            <a:xfrm>
              <a:off x="344" y="856"/>
              <a:ext cx="220" cy="109"/>
            </a:xfrm>
            <a:custGeom>
              <a:avLst/>
              <a:gdLst>
                <a:gd name="T0" fmla="*/ 0 w 43199"/>
                <a:gd name="T1" fmla="*/ 0 h 21600"/>
                <a:gd name="T2" fmla="*/ 0 w 43199"/>
                <a:gd name="T3" fmla="*/ 0 h 21600"/>
                <a:gd name="T4" fmla="*/ 0 w 431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01"/>
                  </a:moveTo>
                  <a:cubicBezTo>
                    <a:pt x="108" y="9550"/>
                    <a:pt x="9746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01"/>
                  </a:moveTo>
                  <a:cubicBezTo>
                    <a:pt x="108" y="9550"/>
                    <a:pt x="9746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lnTo>
                    <a:pt x="-1" y="21401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211"/>
            <p:cNvSpPr>
              <a:spLocks noChangeShapeType="1"/>
            </p:cNvSpPr>
            <p:nvPr/>
          </p:nvSpPr>
          <p:spPr bwMode="auto">
            <a:xfrm>
              <a:off x="351" y="960"/>
              <a:ext cx="2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" name="Rectangle 213"/>
          <p:cNvSpPr>
            <a:spLocks noChangeArrowheads="1"/>
          </p:cNvSpPr>
          <p:nvPr/>
        </p:nvSpPr>
        <p:spPr bwMode="auto">
          <a:xfrm>
            <a:off x="4005096" y="3086118"/>
            <a:ext cx="490519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00" dirty="0" smtClean="0">
                <a:solidFill>
                  <a:srgbClr val="000000"/>
                </a:solidFill>
                <a:latin typeface="Arial" charset="0"/>
              </a:rPr>
              <a:t>0,8</a:t>
            </a:r>
            <a:endParaRPr lang="fr-FR" altLang="fr-FR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Rectangle 214"/>
          <p:cNvSpPr>
            <a:spLocks noChangeArrowheads="1"/>
          </p:cNvSpPr>
          <p:nvPr/>
        </p:nvSpPr>
        <p:spPr bwMode="auto">
          <a:xfrm>
            <a:off x="4417846" y="3086118"/>
            <a:ext cx="988219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00" dirty="0">
                <a:solidFill>
                  <a:srgbClr val="000000"/>
                </a:solidFill>
                <a:latin typeface="Arial" charset="0"/>
              </a:rPr>
              <a:t>A   </a:t>
            </a:r>
            <a:r>
              <a:rPr lang="fr-FR" altLang="fr-FR" sz="1700" dirty="0" smtClean="0">
                <a:solidFill>
                  <a:srgbClr val="000000"/>
                </a:solidFill>
                <a:latin typeface="Arial" charset="0"/>
              </a:rPr>
              <a:t>B   </a:t>
            </a:r>
            <a:r>
              <a:rPr lang="fr-FR" altLang="fr-FR" sz="1700" dirty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24" name="Rectangle 215"/>
          <p:cNvSpPr>
            <a:spLocks noChangeArrowheads="1"/>
          </p:cNvSpPr>
          <p:nvPr/>
        </p:nvSpPr>
        <p:spPr bwMode="auto">
          <a:xfrm>
            <a:off x="3562185" y="3076593"/>
            <a:ext cx="1860550" cy="369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25" name="Line 216"/>
          <p:cNvSpPr>
            <a:spLocks noChangeShapeType="1"/>
          </p:cNvSpPr>
          <p:nvPr/>
        </p:nvSpPr>
        <p:spPr bwMode="auto">
          <a:xfrm flipV="1">
            <a:off x="4064401" y="3082943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Line 217"/>
          <p:cNvSpPr>
            <a:spLocks noChangeShapeType="1"/>
          </p:cNvSpPr>
          <p:nvPr/>
        </p:nvSpPr>
        <p:spPr bwMode="auto">
          <a:xfrm flipV="1">
            <a:off x="4420456" y="3082943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218"/>
          <p:cNvSpPr>
            <a:spLocks noChangeShapeType="1"/>
          </p:cNvSpPr>
          <p:nvPr/>
        </p:nvSpPr>
        <p:spPr bwMode="auto">
          <a:xfrm flipV="1">
            <a:off x="4734326" y="3082943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Line 219"/>
          <p:cNvSpPr>
            <a:spLocks noChangeShapeType="1"/>
          </p:cNvSpPr>
          <p:nvPr/>
        </p:nvSpPr>
        <p:spPr bwMode="auto">
          <a:xfrm flipV="1">
            <a:off x="5072804" y="3082943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5499599" y="3477536"/>
            <a:ext cx="30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 toutes les surfaces non usinées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99599" y="3107648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Sur toutes les surfaces usinées</a:t>
            </a:r>
          </a:p>
        </p:txBody>
      </p:sp>
      <p:cxnSp>
        <p:nvCxnSpPr>
          <p:cNvPr id="99" name="Connecteur droit avec flèche 98"/>
          <p:cNvCxnSpPr/>
          <p:nvPr/>
        </p:nvCxnSpPr>
        <p:spPr>
          <a:xfrm>
            <a:off x="1458077" y="4169687"/>
            <a:ext cx="10599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flipV="1">
            <a:off x="1458077" y="3847424"/>
            <a:ext cx="0" cy="30162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e 3"/>
          <p:cNvGrpSpPr>
            <a:grpSpLocks/>
          </p:cNvGrpSpPr>
          <p:nvPr/>
        </p:nvGrpSpPr>
        <p:grpSpPr bwMode="auto">
          <a:xfrm>
            <a:off x="1346952" y="4058562"/>
            <a:ext cx="222250" cy="222250"/>
            <a:chOff x="87709" y="2265759"/>
            <a:chExt cx="222250" cy="222250"/>
          </a:xfrm>
        </p:grpSpPr>
        <p:sp>
          <p:nvSpPr>
            <p:cNvPr id="102" name="Ellipse 1"/>
            <p:cNvSpPr>
              <a:spLocks noChangeArrowheads="1"/>
            </p:cNvSpPr>
            <p:nvPr/>
          </p:nvSpPr>
          <p:spPr bwMode="auto">
            <a:xfrm>
              <a:off x="87709" y="2265759"/>
              <a:ext cx="222250" cy="22225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  <p:sp>
          <p:nvSpPr>
            <p:cNvPr id="103" name="Ellipse 198"/>
            <p:cNvSpPr>
              <a:spLocks noChangeArrowheads="1"/>
            </p:cNvSpPr>
            <p:nvPr/>
          </p:nvSpPr>
          <p:spPr bwMode="auto">
            <a:xfrm>
              <a:off x="144834" y="2322884"/>
              <a:ext cx="108000" cy="10800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600">
                <a:latin typeface="Arial" charset="0"/>
              </a:endParaRPr>
            </a:p>
          </p:txBody>
        </p:sp>
      </p:grpSp>
      <p:grpSp>
        <p:nvGrpSpPr>
          <p:cNvPr id="104" name="Group 212"/>
          <p:cNvGrpSpPr>
            <a:grpSpLocks/>
          </p:cNvGrpSpPr>
          <p:nvPr/>
        </p:nvGrpSpPr>
        <p:grpSpPr bwMode="auto">
          <a:xfrm>
            <a:off x="496441" y="3575961"/>
            <a:ext cx="349250" cy="173038"/>
            <a:chOff x="344" y="856"/>
            <a:chExt cx="220" cy="109"/>
          </a:xfrm>
        </p:grpSpPr>
        <p:sp>
          <p:nvSpPr>
            <p:cNvPr id="105" name="Arc 210"/>
            <p:cNvSpPr>
              <a:spLocks/>
            </p:cNvSpPr>
            <p:nvPr/>
          </p:nvSpPr>
          <p:spPr bwMode="auto">
            <a:xfrm>
              <a:off x="344" y="856"/>
              <a:ext cx="220" cy="109"/>
            </a:xfrm>
            <a:custGeom>
              <a:avLst/>
              <a:gdLst>
                <a:gd name="T0" fmla="*/ 0 w 43199"/>
                <a:gd name="T1" fmla="*/ 0 h 21600"/>
                <a:gd name="T2" fmla="*/ 0 w 43199"/>
                <a:gd name="T3" fmla="*/ 0 h 21600"/>
                <a:gd name="T4" fmla="*/ 0 w 4319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01"/>
                  </a:moveTo>
                  <a:cubicBezTo>
                    <a:pt x="108" y="9550"/>
                    <a:pt x="9746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01"/>
                  </a:moveTo>
                  <a:cubicBezTo>
                    <a:pt x="108" y="9550"/>
                    <a:pt x="9746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lnTo>
                    <a:pt x="-1" y="21401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Line 211"/>
            <p:cNvSpPr>
              <a:spLocks noChangeShapeType="1"/>
            </p:cNvSpPr>
            <p:nvPr/>
          </p:nvSpPr>
          <p:spPr bwMode="auto">
            <a:xfrm>
              <a:off x="351" y="960"/>
              <a:ext cx="2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7" name="Rectangle 213"/>
          <p:cNvSpPr>
            <a:spLocks noChangeArrowheads="1"/>
          </p:cNvSpPr>
          <p:nvPr/>
        </p:nvSpPr>
        <p:spPr bwMode="auto">
          <a:xfrm>
            <a:off x="864741" y="3487061"/>
            <a:ext cx="490519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00" dirty="0" smtClean="0">
                <a:solidFill>
                  <a:srgbClr val="000000"/>
                </a:solidFill>
                <a:latin typeface="Arial" charset="0"/>
              </a:rPr>
              <a:t>0,8</a:t>
            </a:r>
            <a:endParaRPr lang="fr-FR" altLang="fr-FR" sz="17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8" name="Rectangle 214"/>
          <p:cNvSpPr>
            <a:spLocks noChangeArrowheads="1"/>
          </p:cNvSpPr>
          <p:nvPr/>
        </p:nvSpPr>
        <p:spPr bwMode="auto">
          <a:xfrm>
            <a:off x="1277491" y="3487061"/>
            <a:ext cx="988219" cy="3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00" dirty="0">
                <a:solidFill>
                  <a:srgbClr val="000000"/>
                </a:solidFill>
                <a:latin typeface="Arial" charset="0"/>
              </a:rPr>
              <a:t>A   </a:t>
            </a:r>
            <a:r>
              <a:rPr lang="fr-FR" altLang="fr-FR" sz="1700" dirty="0" smtClean="0">
                <a:solidFill>
                  <a:srgbClr val="000000"/>
                </a:solidFill>
                <a:latin typeface="Arial" charset="0"/>
              </a:rPr>
              <a:t>B   </a:t>
            </a:r>
            <a:r>
              <a:rPr lang="fr-FR" altLang="fr-FR" sz="1700" dirty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109" name="Rectangle 215"/>
          <p:cNvSpPr>
            <a:spLocks noChangeArrowheads="1"/>
          </p:cNvSpPr>
          <p:nvPr/>
        </p:nvSpPr>
        <p:spPr bwMode="auto">
          <a:xfrm>
            <a:off x="421830" y="3477536"/>
            <a:ext cx="1860550" cy="3698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Arial" charset="0"/>
            </a:endParaRPr>
          </a:p>
        </p:txBody>
      </p:sp>
      <p:sp>
        <p:nvSpPr>
          <p:cNvPr id="110" name="Line 216"/>
          <p:cNvSpPr>
            <a:spLocks noChangeShapeType="1"/>
          </p:cNvSpPr>
          <p:nvPr/>
        </p:nvSpPr>
        <p:spPr bwMode="auto">
          <a:xfrm flipV="1">
            <a:off x="924046" y="3483886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1" name="Line 217"/>
          <p:cNvSpPr>
            <a:spLocks noChangeShapeType="1"/>
          </p:cNvSpPr>
          <p:nvPr/>
        </p:nvSpPr>
        <p:spPr bwMode="auto">
          <a:xfrm flipV="1">
            <a:off x="1280101" y="3483886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" name="Line 218"/>
          <p:cNvSpPr>
            <a:spLocks noChangeShapeType="1"/>
          </p:cNvSpPr>
          <p:nvPr/>
        </p:nvSpPr>
        <p:spPr bwMode="auto">
          <a:xfrm flipV="1">
            <a:off x="1593971" y="3483886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3" name="Line 219"/>
          <p:cNvSpPr>
            <a:spLocks noChangeShapeType="1"/>
          </p:cNvSpPr>
          <p:nvPr/>
        </p:nvSpPr>
        <p:spPr bwMode="auto">
          <a:xfrm flipV="1">
            <a:off x="1932449" y="3483886"/>
            <a:ext cx="0" cy="357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5" name="ZoneTexte 114"/>
          <p:cNvSpPr txBox="1"/>
          <p:nvPr/>
        </p:nvSpPr>
        <p:spPr>
          <a:xfrm>
            <a:off x="759717" y="3150727"/>
            <a:ext cx="2352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outes les surfaces en bleu</a:t>
            </a:r>
          </a:p>
        </p:txBody>
      </p:sp>
      <p:sp>
        <p:nvSpPr>
          <p:cNvPr id="116" name="ZoneTexte 115"/>
          <p:cNvSpPr txBox="1"/>
          <p:nvPr/>
        </p:nvSpPr>
        <p:spPr>
          <a:xfrm>
            <a:off x="92904" y="283513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3112605" y="283513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6" y="2293806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712111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PROBLEME DE DESIGNATION DES SURFACES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93464" y="310820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3526571" y="273831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57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45"/>
          <p:cNvSpPr>
            <a:spLocks noChangeShapeType="1"/>
          </p:cNvSpPr>
          <p:nvPr/>
        </p:nvSpPr>
        <p:spPr bwMode="auto">
          <a:xfrm flipV="1">
            <a:off x="2463224" y="1896491"/>
            <a:ext cx="0" cy="3152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Line 50"/>
          <p:cNvSpPr>
            <a:spLocks noChangeShapeType="1"/>
          </p:cNvSpPr>
          <p:nvPr/>
        </p:nvSpPr>
        <p:spPr bwMode="auto">
          <a:xfrm>
            <a:off x="1598739" y="2054136"/>
            <a:ext cx="414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2459608" y="1899927"/>
            <a:ext cx="66204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{2} </a:t>
            </a:r>
            <a:r>
              <a:rPr lang="fr-FR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</a:t>
            </a:r>
            <a:endParaRPr lang="fr-FR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1582577" y="2048890"/>
            <a:ext cx="0" cy="411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/>
          <p:cNvGrpSpPr/>
          <p:nvPr/>
        </p:nvGrpSpPr>
        <p:grpSpPr>
          <a:xfrm>
            <a:off x="1491057" y="1951417"/>
            <a:ext cx="205438" cy="205438"/>
            <a:chOff x="5264680" y="2675467"/>
            <a:chExt cx="266876" cy="266876"/>
          </a:xfrm>
        </p:grpSpPr>
        <p:sp>
          <p:nvSpPr>
            <p:cNvPr id="65" name="Ellipse 64"/>
            <p:cNvSpPr/>
            <p:nvPr/>
          </p:nvSpPr>
          <p:spPr>
            <a:xfrm>
              <a:off x="5326118" y="2736905"/>
              <a:ext cx="144000" cy="144000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264680" y="2675467"/>
              <a:ext cx="266876" cy="266876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901859" y="2534533"/>
            <a:ext cx="2452803" cy="1287395"/>
            <a:chOff x="548955" y="4647763"/>
            <a:chExt cx="5084643" cy="2714298"/>
          </a:xfrm>
        </p:grpSpPr>
        <p:sp>
          <p:nvSpPr>
            <p:cNvPr id="68" name="Arc 24"/>
            <p:cNvSpPr>
              <a:spLocks/>
            </p:cNvSpPr>
            <p:nvPr/>
          </p:nvSpPr>
          <p:spPr bwMode="auto">
            <a:xfrm>
              <a:off x="2293617" y="4854138"/>
              <a:ext cx="1384300" cy="1935163"/>
            </a:xfrm>
            <a:custGeom>
              <a:avLst/>
              <a:gdLst>
                <a:gd name="T0" fmla="*/ 0 w 15390"/>
                <a:gd name="T1" fmla="*/ 0 h 21600"/>
                <a:gd name="T2" fmla="*/ 2147483647 w 15390"/>
                <a:gd name="T3" fmla="*/ 2147483647 h 21600"/>
                <a:gd name="T4" fmla="*/ 2147483647 w 1539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90" h="21600" fill="none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5839" y="0"/>
                    <a:pt x="11338" y="2279"/>
                    <a:pt x="15390" y="6336"/>
                  </a:cubicBezTo>
                </a:path>
                <a:path w="15390" h="21600" stroke="0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5839" y="0"/>
                    <a:pt x="11338" y="2279"/>
                    <a:pt x="15390" y="6336"/>
                  </a:cubicBezTo>
                  <a:lnTo>
                    <a:pt x="106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9" name="Group 30"/>
            <p:cNvGrpSpPr>
              <a:grpSpLocks/>
            </p:cNvGrpSpPr>
            <p:nvPr/>
          </p:nvGrpSpPr>
          <p:grpSpPr bwMode="auto">
            <a:xfrm>
              <a:off x="585467" y="4647763"/>
              <a:ext cx="1779588" cy="415925"/>
              <a:chOff x="1301" y="1378"/>
              <a:chExt cx="1121" cy="262"/>
            </a:xfrm>
          </p:grpSpPr>
          <p:sp>
            <p:nvSpPr>
              <p:cNvPr id="81" name="Line 31"/>
              <p:cNvSpPr>
                <a:spLocks noChangeShapeType="1"/>
              </p:cNvSpPr>
              <p:nvPr/>
            </p:nvSpPr>
            <p:spPr bwMode="auto">
              <a:xfrm>
                <a:off x="1301" y="1378"/>
                <a:ext cx="112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Line 32"/>
              <p:cNvSpPr>
                <a:spLocks noChangeShapeType="1"/>
              </p:cNvSpPr>
              <p:nvPr/>
            </p:nvSpPr>
            <p:spPr bwMode="auto">
              <a:xfrm>
                <a:off x="1301" y="1639"/>
                <a:ext cx="112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Line 33"/>
              <p:cNvSpPr>
                <a:spLocks noChangeShapeType="1"/>
              </p:cNvSpPr>
              <p:nvPr/>
            </p:nvSpPr>
            <p:spPr bwMode="auto">
              <a:xfrm flipV="1">
                <a:off x="1301" y="1378"/>
                <a:ext cx="1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>
              <a:off x="4936419" y="6905887"/>
              <a:ext cx="449734" cy="4561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Line 37"/>
            <p:cNvSpPr>
              <a:spLocks noChangeShapeType="1"/>
            </p:cNvSpPr>
            <p:nvPr/>
          </p:nvSpPr>
          <p:spPr bwMode="auto">
            <a:xfrm flipV="1">
              <a:off x="3486253" y="5545404"/>
              <a:ext cx="24686" cy="34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Arc 38"/>
            <p:cNvSpPr>
              <a:spLocks/>
            </p:cNvSpPr>
            <p:nvPr/>
          </p:nvSpPr>
          <p:spPr bwMode="auto">
            <a:xfrm>
              <a:off x="2365055" y="4647763"/>
              <a:ext cx="1460500" cy="2141538"/>
            </a:xfrm>
            <a:custGeom>
              <a:avLst/>
              <a:gdLst>
                <a:gd name="T0" fmla="*/ 0 w 14729"/>
                <a:gd name="T1" fmla="*/ 0 h 21600"/>
                <a:gd name="T2" fmla="*/ 2147483647 w 14729"/>
                <a:gd name="T3" fmla="*/ 2147483647 h 21600"/>
                <a:gd name="T4" fmla="*/ 2147483647 w 14729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29" h="21600" fill="none" extrusionOk="0">
                  <a:moveTo>
                    <a:pt x="0" y="0"/>
                  </a:moveTo>
                  <a:cubicBezTo>
                    <a:pt x="5" y="0"/>
                    <a:pt x="10" y="-1"/>
                    <a:pt x="16" y="0"/>
                  </a:cubicBezTo>
                  <a:cubicBezTo>
                    <a:pt x="5475" y="0"/>
                    <a:pt x="10732" y="2067"/>
                    <a:pt x="14729" y="5785"/>
                  </a:cubicBezTo>
                </a:path>
                <a:path w="14729" h="21600" stroke="0" extrusionOk="0">
                  <a:moveTo>
                    <a:pt x="0" y="0"/>
                  </a:moveTo>
                  <a:cubicBezTo>
                    <a:pt x="5" y="0"/>
                    <a:pt x="10" y="-1"/>
                    <a:pt x="16" y="0"/>
                  </a:cubicBezTo>
                  <a:cubicBezTo>
                    <a:pt x="5475" y="0"/>
                    <a:pt x="10732" y="2067"/>
                    <a:pt x="14729" y="5785"/>
                  </a:cubicBezTo>
                  <a:lnTo>
                    <a:pt x="16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Arc 39"/>
            <p:cNvSpPr>
              <a:spLocks/>
            </p:cNvSpPr>
            <p:nvPr/>
          </p:nvSpPr>
          <p:spPr bwMode="auto">
            <a:xfrm>
              <a:off x="2311080" y="5062101"/>
              <a:ext cx="1211262" cy="1736725"/>
            </a:xfrm>
            <a:custGeom>
              <a:avLst/>
              <a:gdLst>
                <a:gd name="T0" fmla="*/ 0 w 15151"/>
                <a:gd name="T1" fmla="*/ 0 h 21600"/>
                <a:gd name="T2" fmla="*/ 2147483647 w 15151"/>
                <a:gd name="T3" fmla="*/ 2147483647 h 21600"/>
                <a:gd name="T4" fmla="*/ 0 w 15151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51" h="21600" fill="none" extrusionOk="0">
                  <a:moveTo>
                    <a:pt x="-1" y="0"/>
                  </a:moveTo>
                  <a:cubicBezTo>
                    <a:pt x="5668" y="0"/>
                    <a:pt x="11110" y="2228"/>
                    <a:pt x="15151" y="6204"/>
                  </a:cubicBezTo>
                </a:path>
                <a:path w="15151" h="21600" stroke="0" extrusionOk="0">
                  <a:moveTo>
                    <a:pt x="-1" y="0"/>
                  </a:moveTo>
                  <a:cubicBezTo>
                    <a:pt x="5668" y="0"/>
                    <a:pt x="11110" y="2228"/>
                    <a:pt x="15151" y="62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Line 60"/>
            <p:cNvSpPr>
              <a:spLocks noChangeShapeType="1"/>
            </p:cNvSpPr>
            <p:nvPr/>
          </p:nvSpPr>
          <p:spPr bwMode="auto">
            <a:xfrm>
              <a:off x="548955" y="4847788"/>
              <a:ext cx="1816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Line 37"/>
            <p:cNvSpPr>
              <a:spLocks noChangeShapeType="1"/>
            </p:cNvSpPr>
            <p:nvPr/>
          </p:nvSpPr>
          <p:spPr bwMode="auto">
            <a:xfrm flipV="1">
              <a:off x="3538305" y="5262804"/>
              <a:ext cx="284075" cy="282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Line 60"/>
            <p:cNvSpPr>
              <a:spLocks noChangeShapeType="1"/>
            </p:cNvSpPr>
            <p:nvPr/>
          </p:nvSpPr>
          <p:spPr bwMode="auto">
            <a:xfrm>
              <a:off x="3652243" y="5404105"/>
              <a:ext cx="1891512" cy="18669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2759063">
              <a:off x="3555670" y="5734601"/>
              <a:ext cx="1749777" cy="935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Line 37"/>
            <p:cNvSpPr>
              <a:spLocks noChangeShapeType="1"/>
            </p:cNvSpPr>
            <p:nvPr/>
          </p:nvSpPr>
          <p:spPr bwMode="auto">
            <a:xfrm flipH="1" flipV="1">
              <a:off x="3835901" y="5247455"/>
              <a:ext cx="3451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5183864" y="6678531"/>
              <a:ext cx="449734" cy="4561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Line 35"/>
            <p:cNvSpPr>
              <a:spLocks noChangeShapeType="1"/>
            </p:cNvSpPr>
            <p:nvPr/>
          </p:nvSpPr>
          <p:spPr bwMode="auto">
            <a:xfrm rot="16200000">
              <a:off x="5407121" y="7113298"/>
              <a:ext cx="224867" cy="228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Rectangle 849"/>
          <p:cNvSpPr>
            <a:spLocks noChangeArrowheads="1"/>
          </p:cNvSpPr>
          <p:nvPr/>
        </p:nvSpPr>
        <p:spPr bwMode="auto">
          <a:xfrm>
            <a:off x="2012864" y="1908085"/>
            <a:ext cx="1149972" cy="3036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219"/>
          <p:cNvGrpSpPr>
            <a:grpSpLocks/>
          </p:cNvGrpSpPr>
          <p:nvPr/>
        </p:nvGrpSpPr>
        <p:grpSpPr bwMode="auto">
          <a:xfrm>
            <a:off x="2118153" y="1985155"/>
            <a:ext cx="231775" cy="115888"/>
            <a:chOff x="5076" y="1738"/>
            <a:chExt cx="146" cy="73"/>
          </a:xfrm>
        </p:grpSpPr>
        <p:sp>
          <p:nvSpPr>
            <p:cNvPr id="86" name="Arc 220"/>
            <p:cNvSpPr>
              <a:spLocks/>
            </p:cNvSpPr>
            <p:nvPr/>
          </p:nvSpPr>
          <p:spPr bwMode="auto">
            <a:xfrm>
              <a:off x="5077" y="1738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87" name="Line 221"/>
            <p:cNvSpPr>
              <a:spLocks noChangeShapeType="1"/>
            </p:cNvSpPr>
            <p:nvPr/>
          </p:nvSpPr>
          <p:spPr bwMode="auto">
            <a:xfrm>
              <a:off x="5076" y="1809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495842" y="1086735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Volume englobant</a:t>
            </a:r>
          </a:p>
        </p:txBody>
      </p:sp>
      <p:sp>
        <p:nvSpPr>
          <p:cNvPr id="32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571784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MAXIMUM ET MINIMUM DE MATIERE 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6" y="819336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Line 45"/>
          <p:cNvSpPr>
            <a:spLocks noChangeShapeType="1"/>
          </p:cNvSpPr>
          <p:nvPr/>
        </p:nvSpPr>
        <p:spPr bwMode="auto">
          <a:xfrm flipV="1">
            <a:off x="6475274" y="1963737"/>
            <a:ext cx="0" cy="3152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50"/>
          <p:cNvSpPr>
            <a:spLocks noChangeShapeType="1"/>
          </p:cNvSpPr>
          <p:nvPr/>
        </p:nvSpPr>
        <p:spPr bwMode="auto">
          <a:xfrm>
            <a:off x="5610789" y="2121382"/>
            <a:ext cx="414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6471658" y="1967173"/>
            <a:ext cx="71173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{2} </a:t>
            </a:r>
            <a:r>
              <a:rPr lang="fr-FR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</a:t>
            </a:r>
            <a:r>
              <a:rPr lang="fr-FR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 </a:t>
            </a:r>
            <a:endParaRPr lang="fr-FR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5594627" y="2116136"/>
            <a:ext cx="0" cy="4119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5503107" y="2018663"/>
            <a:ext cx="205438" cy="205438"/>
            <a:chOff x="5264680" y="2675467"/>
            <a:chExt cx="266876" cy="266876"/>
          </a:xfrm>
        </p:grpSpPr>
        <p:sp>
          <p:nvSpPr>
            <p:cNvPr id="39" name="Ellipse 38"/>
            <p:cNvSpPr/>
            <p:nvPr/>
          </p:nvSpPr>
          <p:spPr>
            <a:xfrm>
              <a:off x="5326118" y="2736905"/>
              <a:ext cx="144000" cy="144000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5264680" y="2675467"/>
              <a:ext cx="266876" cy="266876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410744" y="2516704"/>
            <a:ext cx="2452803" cy="1287395"/>
            <a:chOff x="548955" y="4647763"/>
            <a:chExt cx="5084643" cy="2714298"/>
          </a:xfrm>
        </p:grpSpPr>
        <p:sp>
          <p:nvSpPr>
            <p:cNvPr id="42" name="Arc 24"/>
            <p:cNvSpPr>
              <a:spLocks/>
            </p:cNvSpPr>
            <p:nvPr/>
          </p:nvSpPr>
          <p:spPr bwMode="auto">
            <a:xfrm>
              <a:off x="2293617" y="4854138"/>
              <a:ext cx="1384300" cy="1935163"/>
            </a:xfrm>
            <a:custGeom>
              <a:avLst/>
              <a:gdLst>
                <a:gd name="T0" fmla="*/ 0 w 15390"/>
                <a:gd name="T1" fmla="*/ 0 h 21600"/>
                <a:gd name="T2" fmla="*/ 2147483647 w 15390"/>
                <a:gd name="T3" fmla="*/ 2147483647 h 21600"/>
                <a:gd name="T4" fmla="*/ 2147483647 w 1539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90" h="21600" fill="none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5839" y="0"/>
                    <a:pt x="11338" y="2279"/>
                    <a:pt x="15390" y="6336"/>
                  </a:cubicBezTo>
                </a:path>
                <a:path w="15390" h="21600" stroke="0" extrusionOk="0">
                  <a:moveTo>
                    <a:pt x="0" y="0"/>
                  </a:moveTo>
                  <a:cubicBezTo>
                    <a:pt x="35" y="0"/>
                    <a:pt x="70" y="-1"/>
                    <a:pt x="106" y="0"/>
                  </a:cubicBezTo>
                  <a:cubicBezTo>
                    <a:pt x="5839" y="0"/>
                    <a:pt x="11338" y="2279"/>
                    <a:pt x="15390" y="6336"/>
                  </a:cubicBezTo>
                  <a:lnTo>
                    <a:pt x="106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Group 30"/>
            <p:cNvGrpSpPr>
              <a:grpSpLocks/>
            </p:cNvGrpSpPr>
            <p:nvPr/>
          </p:nvGrpSpPr>
          <p:grpSpPr bwMode="auto">
            <a:xfrm>
              <a:off x="585467" y="4647763"/>
              <a:ext cx="1779588" cy="415925"/>
              <a:chOff x="1301" y="1378"/>
              <a:chExt cx="1121" cy="262"/>
            </a:xfrm>
          </p:grpSpPr>
          <p:sp>
            <p:nvSpPr>
              <p:cNvPr id="55" name="Line 31"/>
              <p:cNvSpPr>
                <a:spLocks noChangeShapeType="1"/>
              </p:cNvSpPr>
              <p:nvPr/>
            </p:nvSpPr>
            <p:spPr bwMode="auto">
              <a:xfrm>
                <a:off x="1301" y="1378"/>
                <a:ext cx="112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Line 32"/>
              <p:cNvSpPr>
                <a:spLocks noChangeShapeType="1"/>
              </p:cNvSpPr>
              <p:nvPr/>
            </p:nvSpPr>
            <p:spPr bwMode="auto">
              <a:xfrm>
                <a:off x="1301" y="1639"/>
                <a:ext cx="112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Line 33"/>
              <p:cNvSpPr>
                <a:spLocks noChangeShapeType="1"/>
              </p:cNvSpPr>
              <p:nvPr/>
            </p:nvSpPr>
            <p:spPr bwMode="auto">
              <a:xfrm flipV="1">
                <a:off x="1301" y="1378"/>
                <a:ext cx="1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Line 35"/>
            <p:cNvSpPr>
              <a:spLocks noChangeShapeType="1"/>
            </p:cNvSpPr>
            <p:nvPr/>
          </p:nvSpPr>
          <p:spPr bwMode="auto">
            <a:xfrm>
              <a:off x="4936419" y="6905887"/>
              <a:ext cx="449734" cy="4561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Line 37"/>
            <p:cNvSpPr>
              <a:spLocks noChangeShapeType="1"/>
            </p:cNvSpPr>
            <p:nvPr/>
          </p:nvSpPr>
          <p:spPr bwMode="auto">
            <a:xfrm flipV="1">
              <a:off x="3486253" y="5545404"/>
              <a:ext cx="24686" cy="34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Arc 38"/>
            <p:cNvSpPr>
              <a:spLocks/>
            </p:cNvSpPr>
            <p:nvPr/>
          </p:nvSpPr>
          <p:spPr bwMode="auto">
            <a:xfrm>
              <a:off x="2365055" y="4647763"/>
              <a:ext cx="1460500" cy="2141538"/>
            </a:xfrm>
            <a:custGeom>
              <a:avLst/>
              <a:gdLst>
                <a:gd name="T0" fmla="*/ 0 w 14729"/>
                <a:gd name="T1" fmla="*/ 0 h 21600"/>
                <a:gd name="T2" fmla="*/ 2147483647 w 14729"/>
                <a:gd name="T3" fmla="*/ 2147483647 h 21600"/>
                <a:gd name="T4" fmla="*/ 2147483647 w 14729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29" h="21600" fill="none" extrusionOk="0">
                  <a:moveTo>
                    <a:pt x="0" y="0"/>
                  </a:moveTo>
                  <a:cubicBezTo>
                    <a:pt x="5" y="0"/>
                    <a:pt x="10" y="-1"/>
                    <a:pt x="16" y="0"/>
                  </a:cubicBezTo>
                  <a:cubicBezTo>
                    <a:pt x="5475" y="0"/>
                    <a:pt x="10732" y="2067"/>
                    <a:pt x="14729" y="5785"/>
                  </a:cubicBezTo>
                </a:path>
                <a:path w="14729" h="21600" stroke="0" extrusionOk="0">
                  <a:moveTo>
                    <a:pt x="0" y="0"/>
                  </a:moveTo>
                  <a:cubicBezTo>
                    <a:pt x="5" y="0"/>
                    <a:pt x="10" y="-1"/>
                    <a:pt x="16" y="0"/>
                  </a:cubicBezTo>
                  <a:cubicBezTo>
                    <a:pt x="5475" y="0"/>
                    <a:pt x="10732" y="2067"/>
                    <a:pt x="14729" y="5785"/>
                  </a:cubicBezTo>
                  <a:lnTo>
                    <a:pt x="16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Arc 39"/>
            <p:cNvSpPr>
              <a:spLocks/>
            </p:cNvSpPr>
            <p:nvPr/>
          </p:nvSpPr>
          <p:spPr bwMode="auto">
            <a:xfrm>
              <a:off x="2311080" y="5062101"/>
              <a:ext cx="1211262" cy="1736725"/>
            </a:xfrm>
            <a:custGeom>
              <a:avLst/>
              <a:gdLst>
                <a:gd name="T0" fmla="*/ 0 w 15151"/>
                <a:gd name="T1" fmla="*/ 0 h 21600"/>
                <a:gd name="T2" fmla="*/ 2147483647 w 15151"/>
                <a:gd name="T3" fmla="*/ 2147483647 h 21600"/>
                <a:gd name="T4" fmla="*/ 0 w 15151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51" h="21600" fill="none" extrusionOk="0">
                  <a:moveTo>
                    <a:pt x="-1" y="0"/>
                  </a:moveTo>
                  <a:cubicBezTo>
                    <a:pt x="5668" y="0"/>
                    <a:pt x="11110" y="2228"/>
                    <a:pt x="15151" y="6204"/>
                  </a:cubicBezTo>
                </a:path>
                <a:path w="15151" h="21600" stroke="0" extrusionOk="0">
                  <a:moveTo>
                    <a:pt x="-1" y="0"/>
                  </a:moveTo>
                  <a:cubicBezTo>
                    <a:pt x="5668" y="0"/>
                    <a:pt x="11110" y="2228"/>
                    <a:pt x="15151" y="620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>
              <a:off x="548955" y="4847788"/>
              <a:ext cx="18161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37"/>
            <p:cNvSpPr>
              <a:spLocks noChangeShapeType="1"/>
            </p:cNvSpPr>
            <p:nvPr/>
          </p:nvSpPr>
          <p:spPr bwMode="auto">
            <a:xfrm flipV="1">
              <a:off x="3538305" y="5262804"/>
              <a:ext cx="284075" cy="2826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3652243" y="5404105"/>
              <a:ext cx="1891512" cy="18669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2759063">
              <a:off x="3555670" y="5734601"/>
              <a:ext cx="1749777" cy="935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 flipH="1" flipV="1">
              <a:off x="3835901" y="5247455"/>
              <a:ext cx="3451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5183864" y="6678531"/>
              <a:ext cx="449734" cy="4561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35"/>
            <p:cNvSpPr>
              <a:spLocks noChangeShapeType="1"/>
            </p:cNvSpPr>
            <p:nvPr/>
          </p:nvSpPr>
          <p:spPr bwMode="auto">
            <a:xfrm rot="16200000">
              <a:off x="5407121" y="7113298"/>
              <a:ext cx="224867" cy="2280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ctangle 849"/>
          <p:cNvSpPr>
            <a:spLocks noChangeArrowheads="1"/>
          </p:cNvSpPr>
          <p:nvPr/>
        </p:nvSpPr>
        <p:spPr bwMode="auto">
          <a:xfrm>
            <a:off x="6024914" y="1975331"/>
            <a:ext cx="1112800" cy="3036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219"/>
          <p:cNvGrpSpPr>
            <a:grpSpLocks/>
          </p:cNvGrpSpPr>
          <p:nvPr/>
        </p:nvGrpSpPr>
        <p:grpSpPr bwMode="auto">
          <a:xfrm>
            <a:off x="6130203" y="2052401"/>
            <a:ext cx="231775" cy="115888"/>
            <a:chOff x="5076" y="1738"/>
            <a:chExt cx="146" cy="73"/>
          </a:xfrm>
        </p:grpSpPr>
        <p:sp>
          <p:nvSpPr>
            <p:cNvPr id="88" name="Arc 220"/>
            <p:cNvSpPr>
              <a:spLocks/>
            </p:cNvSpPr>
            <p:nvPr/>
          </p:nvSpPr>
          <p:spPr bwMode="auto">
            <a:xfrm>
              <a:off x="5077" y="1738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89" name="Line 221"/>
            <p:cNvSpPr>
              <a:spLocks noChangeShapeType="1"/>
            </p:cNvSpPr>
            <p:nvPr/>
          </p:nvSpPr>
          <p:spPr bwMode="auto">
            <a:xfrm>
              <a:off x="5076" y="1809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4990081" y="10193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RDM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11438" y="285839"/>
            <a:ext cx="2274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CATIA Symbols"/>
              </a:rPr>
              <a:t> =&gt; CZ implicite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59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14889" y="2962172"/>
            <a:ext cx="2077061" cy="1592455"/>
            <a:chOff x="3575550" y="3236990"/>
            <a:chExt cx="3084108" cy="2364544"/>
          </a:xfrm>
        </p:grpSpPr>
        <p:sp>
          <p:nvSpPr>
            <p:cNvPr id="5" name="Forme libre 4"/>
            <p:cNvSpPr/>
            <p:nvPr/>
          </p:nvSpPr>
          <p:spPr>
            <a:xfrm>
              <a:off x="3687733" y="3285179"/>
              <a:ext cx="2162175" cy="1304925"/>
            </a:xfrm>
            <a:custGeom>
              <a:avLst/>
              <a:gdLst>
                <a:gd name="connsiteX0" fmla="*/ 0 w 2162175"/>
                <a:gd name="connsiteY0" fmla="*/ 1304925 h 1304925"/>
                <a:gd name="connsiteX1" fmla="*/ 590550 w 2162175"/>
                <a:gd name="connsiteY1" fmla="*/ 1123950 h 1304925"/>
                <a:gd name="connsiteX2" fmla="*/ 1247775 w 2162175"/>
                <a:gd name="connsiteY2" fmla="*/ 971550 h 1304925"/>
                <a:gd name="connsiteX3" fmla="*/ 1543050 w 2162175"/>
                <a:gd name="connsiteY3" fmla="*/ 771525 h 1304925"/>
                <a:gd name="connsiteX4" fmla="*/ 2019300 w 2162175"/>
                <a:gd name="connsiteY4" fmla="*/ 247650 h 1304925"/>
                <a:gd name="connsiteX5" fmla="*/ 2162175 w 2162175"/>
                <a:gd name="connsiteY5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175" h="1304925">
                  <a:moveTo>
                    <a:pt x="0" y="1304925"/>
                  </a:moveTo>
                  <a:cubicBezTo>
                    <a:pt x="191294" y="1242218"/>
                    <a:pt x="382588" y="1179512"/>
                    <a:pt x="590550" y="1123950"/>
                  </a:cubicBezTo>
                  <a:cubicBezTo>
                    <a:pt x="798513" y="1068387"/>
                    <a:pt x="1089025" y="1030287"/>
                    <a:pt x="1247775" y="971550"/>
                  </a:cubicBezTo>
                  <a:cubicBezTo>
                    <a:pt x="1406525" y="912813"/>
                    <a:pt x="1414463" y="892175"/>
                    <a:pt x="1543050" y="771525"/>
                  </a:cubicBezTo>
                  <a:cubicBezTo>
                    <a:pt x="1671638" y="650875"/>
                    <a:pt x="1916113" y="376237"/>
                    <a:pt x="2019300" y="247650"/>
                  </a:cubicBezTo>
                  <a:cubicBezTo>
                    <a:pt x="2122487" y="119063"/>
                    <a:pt x="2162175" y="0"/>
                    <a:pt x="21621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4287808" y="3990029"/>
              <a:ext cx="2317060" cy="1581150"/>
            </a:xfrm>
            <a:custGeom>
              <a:avLst/>
              <a:gdLst>
                <a:gd name="connsiteX0" fmla="*/ 0 w 2317060"/>
                <a:gd name="connsiteY0" fmla="*/ 1581150 h 1581150"/>
                <a:gd name="connsiteX1" fmla="*/ 466725 w 2317060"/>
                <a:gd name="connsiteY1" fmla="*/ 1066800 h 1581150"/>
                <a:gd name="connsiteX2" fmla="*/ 904875 w 2317060"/>
                <a:gd name="connsiteY2" fmla="*/ 714375 h 1581150"/>
                <a:gd name="connsiteX3" fmla="*/ 1323975 w 2317060"/>
                <a:gd name="connsiteY3" fmla="*/ 514350 h 1581150"/>
                <a:gd name="connsiteX4" fmla="*/ 1762125 w 2317060"/>
                <a:gd name="connsiteY4" fmla="*/ 381000 h 1581150"/>
                <a:gd name="connsiteX5" fmla="*/ 2095500 w 2317060"/>
                <a:gd name="connsiteY5" fmla="*/ 285750 h 1581150"/>
                <a:gd name="connsiteX6" fmla="*/ 2286000 w 2317060"/>
                <a:gd name="connsiteY6" fmla="*/ 66675 h 1581150"/>
                <a:gd name="connsiteX7" fmla="*/ 2314575 w 2317060"/>
                <a:gd name="connsiteY7" fmla="*/ 0 h 158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7060" h="1581150">
                  <a:moveTo>
                    <a:pt x="0" y="1581150"/>
                  </a:moveTo>
                  <a:cubicBezTo>
                    <a:pt x="157956" y="1396206"/>
                    <a:pt x="315913" y="1211262"/>
                    <a:pt x="466725" y="1066800"/>
                  </a:cubicBezTo>
                  <a:cubicBezTo>
                    <a:pt x="617538" y="922337"/>
                    <a:pt x="762000" y="806450"/>
                    <a:pt x="904875" y="714375"/>
                  </a:cubicBezTo>
                  <a:cubicBezTo>
                    <a:pt x="1047750" y="622300"/>
                    <a:pt x="1181100" y="569912"/>
                    <a:pt x="1323975" y="514350"/>
                  </a:cubicBezTo>
                  <a:cubicBezTo>
                    <a:pt x="1466850" y="458787"/>
                    <a:pt x="1633538" y="419100"/>
                    <a:pt x="1762125" y="381000"/>
                  </a:cubicBezTo>
                  <a:cubicBezTo>
                    <a:pt x="1890713" y="342900"/>
                    <a:pt x="2008188" y="338137"/>
                    <a:pt x="2095500" y="285750"/>
                  </a:cubicBezTo>
                  <a:cubicBezTo>
                    <a:pt x="2182812" y="233363"/>
                    <a:pt x="2249488" y="114300"/>
                    <a:pt x="2286000" y="66675"/>
                  </a:cubicBezTo>
                  <a:cubicBezTo>
                    <a:pt x="2322513" y="19050"/>
                    <a:pt x="2318544" y="9525"/>
                    <a:pt x="231457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575550" y="4578580"/>
              <a:ext cx="755768" cy="1022954"/>
            </a:xfrm>
            <a:custGeom>
              <a:avLst/>
              <a:gdLst>
                <a:gd name="connsiteX0" fmla="*/ 131233 w 755768"/>
                <a:gd name="connsiteY0" fmla="*/ 1999 h 1022954"/>
                <a:gd name="connsiteX1" fmla="*/ 7408 w 755768"/>
                <a:gd name="connsiteY1" fmla="*/ 402049 h 1022954"/>
                <a:gd name="connsiteX2" fmla="*/ 55033 w 755768"/>
                <a:gd name="connsiteY2" fmla="*/ 706849 h 1022954"/>
                <a:gd name="connsiteX3" fmla="*/ 388408 w 755768"/>
                <a:gd name="connsiteY3" fmla="*/ 1002124 h 1022954"/>
                <a:gd name="connsiteX4" fmla="*/ 607483 w 755768"/>
                <a:gd name="connsiteY4" fmla="*/ 992599 h 1022954"/>
                <a:gd name="connsiteX5" fmla="*/ 750358 w 755768"/>
                <a:gd name="connsiteY5" fmla="*/ 944974 h 1022954"/>
                <a:gd name="connsiteX6" fmla="*/ 721783 w 755768"/>
                <a:gd name="connsiteY6" fmla="*/ 773524 h 1022954"/>
                <a:gd name="connsiteX7" fmla="*/ 683683 w 755768"/>
                <a:gd name="connsiteY7" fmla="*/ 402049 h 1022954"/>
                <a:gd name="connsiteX8" fmla="*/ 502708 w 755768"/>
                <a:gd name="connsiteY8" fmla="*/ 182974 h 1022954"/>
                <a:gd name="connsiteX9" fmla="*/ 331258 w 755768"/>
                <a:gd name="connsiteY9" fmla="*/ 21049 h 1022954"/>
                <a:gd name="connsiteX10" fmla="*/ 188383 w 755768"/>
                <a:gd name="connsiteY10" fmla="*/ 1999 h 102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5768" h="1022954">
                  <a:moveTo>
                    <a:pt x="131233" y="1999"/>
                  </a:moveTo>
                  <a:cubicBezTo>
                    <a:pt x="75670" y="143286"/>
                    <a:pt x="20108" y="284574"/>
                    <a:pt x="7408" y="402049"/>
                  </a:cubicBezTo>
                  <a:cubicBezTo>
                    <a:pt x="-5292" y="519524"/>
                    <a:pt x="-8467" y="606837"/>
                    <a:pt x="55033" y="706849"/>
                  </a:cubicBezTo>
                  <a:cubicBezTo>
                    <a:pt x="118533" y="806862"/>
                    <a:pt x="296333" y="954499"/>
                    <a:pt x="388408" y="1002124"/>
                  </a:cubicBezTo>
                  <a:cubicBezTo>
                    <a:pt x="480483" y="1049749"/>
                    <a:pt x="547158" y="1002124"/>
                    <a:pt x="607483" y="992599"/>
                  </a:cubicBezTo>
                  <a:cubicBezTo>
                    <a:pt x="667808" y="983074"/>
                    <a:pt x="731308" y="981486"/>
                    <a:pt x="750358" y="944974"/>
                  </a:cubicBezTo>
                  <a:cubicBezTo>
                    <a:pt x="769408" y="908462"/>
                    <a:pt x="732895" y="864011"/>
                    <a:pt x="721783" y="773524"/>
                  </a:cubicBezTo>
                  <a:cubicBezTo>
                    <a:pt x="710671" y="683037"/>
                    <a:pt x="720195" y="500474"/>
                    <a:pt x="683683" y="402049"/>
                  </a:cubicBezTo>
                  <a:cubicBezTo>
                    <a:pt x="647171" y="303624"/>
                    <a:pt x="561446" y="246474"/>
                    <a:pt x="502708" y="182974"/>
                  </a:cubicBezTo>
                  <a:cubicBezTo>
                    <a:pt x="443971" y="119474"/>
                    <a:pt x="383645" y="51211"/>
                    <a:pt x="331258" y="21049"/>
                  </a:cubicBezTo>
                  <a:cubicBezTo>
                    <a:pt x="278871" y="-9113"/>
                    <a:pt x="188383" y="1999"/>
                    <a:pt x="188383" y="199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5783233" y="3323279"/>
              <a:ext cx="838200" cy="685800"/>
            </a:xfrm>
            <a:custGeom>
              <a:avLst/>
              <a:gdLst>
                <a:gd name="connsiteX0" fmla="*/ 47625 w 838200"/>
                <a:gd name="connsiteY0" fmla="*/ 0 h 685800"/>
                <a:gd name="connsiteX1" fmla="*/ 0 w 838200"/>
                <a:gd name="connsiteY1" fmla="*/ 333375 h 685800"/>
                <a:gd name="connsiteX2" fmla="*/ 47625 w 838200"/>
                <a:gd name="connsiteY2" fmla="*/ 561975 h 685800"/>
                <a:gd name="connsiteX3" fmla="*/ 66675 w 838200"/>
                <a:gd name="connsiteY3" fmla="*/ 571500 h 685800"/>
                <a:gd name="connsiteX4" fmla="*/ 257175 w 838200"/>
                <a:gd name="connsiteY4" fmla="*/ 619125 h 685800"/>
                <a:gd name="connsiteX5" fmla="*/ 371475 w 838200"/>
                <a:gd name="connsiteY5" fmla="*/ 619125 h 685800"/>
                <a:gd name="connsiteX6" fmla="*/ 457200 w 838200"/>
                <a:gd name="connsiteY6" fmla="*/ 647700 h 685800"/>
                <a:gd name="connsiteX7" fmla="*/ 838200 w 838200"/>
                <a:gd name="connsiteY7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8200" h="685800">
                  <a:moveTo>
                    <a:pt x="47625" y="0"/>
                  </a:moveTo>
                  <a:cubicBezTo>
                    <a:pt x="23812" y="119856"/>
                    <a:pt x="0" y="239713"/>
                    <a:pt x="0" y="333375"/>
                  </a:cubicBezTo>
                  <a:cubicBezTo>
                    <a:pt x="0" y="427037"/>
                    <a:pt x="36512" y="522288"/>
                    <a:pt x="47625" y="561975"/>
                  </a:cubicBezTo>
                  <a:cubicBezTo>
                    <a:pt x="58738" y="601663"/>
                    <a:pt x="31750" y="561975"/>
                    <a:pt x="66675" y="571500"/>
                  </a:cubicBezTo>
                  <a:cubicBezTo>
                    <a:pt x="101600" y="581025"/>
                    <a:pt x="206375" y="611187"/>
                    <a:pt x="257175" y="619125"/>
                  </a:cubicBezTo>
                  <a:cubicBezTo>
                    <a:pt x="307975" y="627063"/>
                    <a:pt x="338138" y="614363"/>
                    <a:pt x="371475" y="619125"/>
                  </a:cubicBezTo>
                  <a:cubicBezTo>
                    <a:pt x="404812" y="623887"/>
                    <a:pt x="379413" y="636588"/>
                    <a:pt x="457200" y="647700"/>
                  </a:cubicBezTo>
                  <a:cubicBezTo>
                    <a:pt x="534988" y="658813"/>
                    <a:pt x="686594" y="672306"/>
                    <a:pt x="838200" y="68580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5849908" y="3236990"/>
              <a:ext cx="809750" cy="753039"/>
            </a:xfrm>
            <a:custGeom>
              <a:avLst/>
              <a:gdLst>
                <a:gd name="connsiteX0" fmla="*/ 0 w 906042"/>
                <a:gd name="connsiteY0" fmla="*/ 48189 h 753039"/>
                <a:gd name="connsiteX1" fmla="*/ 276225 w 906042"/>
                <a:gd name="connsiteY1" fmla="*/ 564 h 753039"/>
                <a:gd name="connsiteX2" fmla="*/ 552450 w 906042"/>
                <a:gd name="connsiteY2" fmla="*/ 76764 h 753039"/>
                <a:gd name="connsiteX3" fmla="*/ 857250 w 906042"/>
                <a:gd name="connsiteY3" fmla="*/ 257739 h 753039"/>
                <a:gd name="connsiteX4" fmla="*/ 895350 w 906042"/>
                <a:gd name="connsiteY4" fmla="*/ 381564 h 753039"/>
                <a:gd name="connsiteX5" fmla="*/ 752475 w 906042"/>
                <a:gd name="connsiteY5" fmla="*/ 753039 h 753039"/>
                <a:gd name="connsiteX0" fmla="*/ 0 w 895350"/>
                <a:gd name="connsiteY0" fmla="*/ 48189 h 753039"/>
                <a:gd name="connsiteX1" fmla="*/ 276225 w 895350"/>
                <a:gd name="connsiteY1" fmla="*/ 564 h 753039"/>
                <a:gd name="connsiteX2" fmla="*/ 552450 w 895350"/>
                <a:gd name="connsiteY2" fmla="*/ 76764 h 753039"/>
                <a:gd name="connsiteX3" fmla="*/ 752475 w 895350"/>
                <a:gd name="connsiteY3" fmla="*/ 210114 h 753039"/>
                <a:gd name="connsiteX4" fmla="*/ 895350 w 895350"/>
                <a:gd name="connsiteY4" fmla="*/ 381564 h 753039"/>
                <a:gd name="connsiteX5" fmla="*/ 752475 w 895350"/>
                <a:gd name="connsiteY5" fmla="*/ 753039 h 753039"/>
                <a:gd name="connsiteX0" fmla="*/ 0 w 809750"/>
                <a:gd name="connsiteY0" fmla="*/ 48189 h 753039"/>
                <a:gd name="connsiteX1" fmla="*/ 276225 w 809750"/>
                <a:gd name="connsiteY1" fmla="*/ 564 h 753039"/>
                <a:gd name="connsiteX2" fmla="*/ 552450 w 809750"/>
                <a:gd name="connsiteY2" fmla="*/ 76764 h 753039"/>
                <a:gd name="connsiteX3" fmla="*/ 752475 w 809750"/>
                <a:gd name="connsiteY3" fmla="*/ 210114 h 753039"/>
                <a:gd name="connsiteX4" fmla="*/ 809625 w 809750"/>
                <a:gd name="connsiteY4" fmla="*/ 419664 h 753039"/>
                <a:gd name="connsiteX5" fmla="*/ 752475 w 809750"/>
                <a:gd name="connsiteY5" fmla="*/ 753039 h 75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750" h="753039">
                  <a:moveTo>
                    <a:pt x="0" y="48189"/>
                  </a:moveTo>
                  <a:cubicBezTo>
                    <a:pt x="92075" y="21995"/>
                    <a:pt x="184150" y="-4198"/>
                    <a:pt x="276225" y="564"/>
                  </a:cubicBezTo>
                  <a:cubicBezTo>
                    <a:pt x="368300" y="5326"/>
                    <a:pt x="473075" y="41839"/>
                    <a:pt x="552450" y="76764"/>
                  </a:cubicBezTo>
                  <a:cubicBezTo>
                    <a:pt x="631825" y="111689"/>
                    <a:pt x="709612" y="152964"/>
                    <a:pt x="752475" y="210114"/>
                  </a:cubicBezTo>
                  <a:cubicBezTo>
                    <a:pt x="795338" y="267264"/>
                    <a:pt x="809625" y="329177"/>
                    <a:pt x="809625" y="419664"/>
                  </a:cubicBezTo>
                  <a:cubicBezTo>
                    <a:pt x="809625" y="510151"/>
                    <a:pt x="815181" y="608576"/>
                    <a:pt x="752475" y="75303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" name="Connecteur droit 9"/>
          <p:cNvCxnSpPr/>
          <p:nvPr/>
        </p:nvCxnSpPr>
        <p:spPr>
          <a:xfrm flipV="1">
            <a:off x="369383" y="3135430"/>
            <a:ext cx="1865853" cy="107473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5019660" y="1963904"/>
            <a:ext cx="1470329" cy="2574628"/>
            <a:chOff x="4797121" y="1952625"/>
            <a:chExt cx="2072894" cy="3629753"/>
          </a:xfrm>
        </p:grpSpPr>
        <p:sp>
          <p:nvSpPr>
            <p:cNvPr id="11" name="Forme libre 10"/>
            <p:cNvSpPr/>
            <p:nvPr/>
          </p:nvSpPr>
          <p:spPr>
            <a:xfrm>
              <a:off x="4867275" y="1981200"/>
              <a:ext cx="1327164" cy="2933700"/>
            </a:xfrm>
            <a:custGeom>
              <a:avLst/>
              <a:gdLst>
                <a:gd name="connsiteX0" fmla="*/ 800100 w 1327164"/>
                <a:gd name="connsiteY0" fmla="*/ 0 h 2933700"/>
                <a:gd name="connsiteX1" fmla="*/ 742950 w 1327164"/>
                <a:gd name="connsiteY1" fmla="*/ 466725 h 2933700"/>
                <a:gd name="connsiteX2" fmla="*/ 1047750 w 1327164"/>
                <a:gd name="connsiteY2" fmla="*/ 942975 h 2933700"/>
                <a:gd name="connsiteX3" fmla="*/ 1247775 w 1327164"/>
                <a:gd name="connsiteY3" fmla="*/ 1219200 h 2933700"/>
                <a:gd name="connsiteX4" fmla="*/ 1314450 w 1327164"/>
                <a:gd name="connsiteY4" fmla="*/ 1838325 h 2933700"/>
                <a:gd name="connsiteX5" fmla="*/ 1009650 w 1327164"/>
                <a:gd name="connsiteY5" fmla="*/ 2266950 h 2933700"/>
                <a:gd name="connsiteX6" fmla="*/ 314325 w 1327164"/>
                <a:gd name="connsiteY6" fmla="*/ 2781300 h 2933700"/>
                <a:gd name="connsiteX7" fmla="*/ 0 w 1327164"/>
                <a:gd name="connsiteY7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7164" h="2933700">
                  <a:moveTo>
                    <a:pt x="800100" y="0"/>
                  </a:moveTo>
                  <a:cubicBezTo>
                    <a:pt x="750887" y="154781"/>
                    <a:pt x="701675" y="309563"/>
                    <a:pt x="742950" y="466725"/>
                  </a:cubicBezTo>
                  <a:cubicBezTo>
                    <a:pt x="784225" y="623887"/>
                    <a:pt x="963612" y="817562"/>
                    <a:pt x="1047750" y="942975"/>
                  </a:cubicBezTo>
                  <a:cubicBezTo>
                    <a:pt x="1131888" y="1068388"/>
                    <a:pt x="1203325" y="1069975"/>
                    <a:pt x="1247775" y="1219200"/>
                  </a:cubicBezTo>
                  <a:cubicBezTo>
                    <a:pt x="1292225" y="1368425"/>
                    <a:pt x="1354137" y="1663700"/>
                    <a:pt x="1314450" y="1838325"/>
                  </a:cubicBezTo>
                  <a:cubicBezTo>
                    <a:pt x="1274763" y="2012950"/>
                    <a:pt x="1176337" y="2109788"/>
                    <a:pt x="1009650" y="2266950"/>
                  </a:cubicBezTo>
                  <a:cubicBezTo>
                    <a:pt x="842963" y="2424112"/>
                    <a:pt x="482600" y="2670175"/>
                    <a:pt x="314325" y="2781300"/>
                  </a:cubicBezTo>
                  <a:cubicBezTo>
                    <a:pt x="146050" y="2892425"/>
                    <a:pt x="73025" y="2913062"/>
                    <a:pt x="0" y="29337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5391140" y="1952625"/>
              <a:ext cx="1478875" cy="3590925"/>
            </a:xfrm>
            <a:custGeom>
              <a:avLst/>
              <a:gdLst>
                <a:gd name="connsiteX0" fmla="*/ 286116 w 1479231"/>
                <a:gd name="connsiteY0" fmla="*/ 0 h 3590925"/>
                <a:gd name="connsiteX1" fmla="*/ 609966 w 1479231"/>
                <a:gd name="connsiteY1" fmla="*/ 561975 h 3590925"/>
                <a:gd name="connsiteX2" fmla="*/ 990966 w 1479231"/>
                <a:gd name="connsiteY2" fmla="*/ 800100 h 3590925"/>
                <a:gd name="connsiteX3" fmla="*/ 1410066 w 1479231"/>
                <a:gd name="connsiteY3" fmla="*/ 1323975 h 3590925"/>
                <a:gd name="connsiteX4" fmla="*/ 1467216 w 1479231"/>
                <a:gd name="connsiteY4" fmla="*/ 1743075 h 3590925"/>
                <a:gd name="connsiteX5" fmla="*/ 1286241 w 1479231"/>
                <a:gd name="connsiteY5" fmla="*/ 2266950 h 3590925"/>
                <a:gd name="connsiteX6" fmla="*/ 1057641 w 1479231"/>
                <a:gd name="connsiteY6" fmla="*/ 2809875 h 3590925"/>
                <a:gd name="connsiteX7" fmla="*/ 705216 w 1479231"/>
                <a:gd name="connsiteY7" fmla="*/ 3086100 h 3590925"/>
                <a:gd name="connsiteX8" fmla="*/ 114666 w 1479231"/>
                <a:gd name="connsiteY8" fmla="*/ 3267075 h 3590925"/>
                <a:gd name="connsiteX9" fmla="*/ 366 w 1479231"/>
                <a:gd name="connsiteY9" fmla="*/ 3590925 h 3590925"/>
                <a:gd name="connsiteX0" fmla="*/ 285760 w 1478875"/>
                <a:gd name="connsiteY0" fmla="*/ 0 h 3590925"/>
                <a:gd name="connsiteX1" fmla="*/ 609610 w 1478875"/>
                <a:gd name="connsiteY1" fmla="*/ 561975 h 3590925"/>
                <a:gd name="connsiteX2" fmla="*/ 990610 w 1478875"/>
                <a:gd name="connsiteY2" fmla="*/ 800100 h 3590925"/>
                <a:gd name="connsiteX3" fmla="*/ 1409710 w 1478875"/>
                <a:gd name="connsiteY3" fmla="*/ 1323975 h 3590925"/>
                <a:gd name="connsiteX4" fmla="*/ 1466860 w 1478875"/>
                <a:gd name="connsiteY4" fmla="*/ 1743075 h 3590925"/>
                <a:gd name="connsiteX5" fmla="*/ 1285885 w 1478875"/>
                <a:gd name="connsiteY5" fmla="*/ 2266950 h 3590925"/>
                <a:gd name="connsiteX6" fmla="*/ 1057285 w 1478875"/>
                <a:gd name="connsiteY6" fmla="*/ 2809875 h 3590925"/>
                <a:gd name="connsiteX7" fmla="*/ 704860 w 1478875"/>
                <a:gd name="connsiteY7" fmla="*/ 3086100 h 3590925"/>
                <a:gd name="connsiteX8" fmla="*/ 323860 w 1478875"/>
                <a:gd name="connsiteY8" fmla="*/ 3324225 h 3590925"/>
                <a:gd name="connsiteX9" fmla="*/ 10 w 1478875"/>
                <a:gd name="connsiteY9" fmla="*/ 3590925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8875" h="3590925">
                  <a:moveTo>
                    <a:pt x="285760" y="0"/>
                  </a:moveTo>
                  <a:cubicBezTo>
                    <a:pt x="388947" y="214312"/>
                    <a:pt x="492135" y="428625"/>
                    <a:pt x="609610" y="561975"/>
                  </a:cubicBezTo>
                  <a:cubicBezTo>
                    <a:pt x="727085" y="695325"/>
                    <a:pt x="857260" y="673100"/>
                    <a:pt x="990610" y="800100"/>
                  </a:cubicBezTo>
                  <a:cubicBezTo>
                    <a:pt x="1123960" y="927100"/>
                    <a:pt x="1330335" y="1166813"/>
                    <a:pt x="1409710" y="1323975"/>
                  </a:cubicBezTo>
                  <a:cubicBezTo>
                    <a:pt x="1489085" y="1481138"/>
                    <a:pt x="1487497" y="1585913"/>
                    <a:pt x="1466860" y="1743075"/>
                  </a:cubicBezTo>
                  <a:cubicBezTo>
                    <a:pt x="1446223" y="1900237"/>
                    <a:pt x="1354148" y="2089150"/>
                    <a:pt x="1285885" y="2266950"/>
                  </a:cubicBezTo>
                  <a:cubicBezTo>
                    <a:pt x="1217623" y="2444750"/>
                    <a:pt x="1154122" y="2673350"/>
                    <a:pt x="1057285" y="2809875"/>
                  </a:cubicBezTo>
                  <a:cubicBezTo>
                    <a:pt x="960448" y="2946400"/>
                    <a:pt x="827098" y="3000375"/>
                    <a:pt x="704860" y="3086100"/>
                  </a:cubicBezTo>
                  <a:cubicBezTo>
                    <a:pt x="582623" y="3171825"/>
                    <a:pt x="441335" y="3240088"/>
                    <a:pt x="323860" y="3324225"/>
                  </a:cubicBezTo>
                  <a:cubicBezTo>
                    <a:pt x="206385" y="3408363"/>
                    <a:pt x="-1578" y="3471069"/>
                    <a:pt x="10" y="35909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4797121" y="4895850"/>
              <a:ext cx="623718" cy="686528"/>
            </a:xfrm>
            <a:custGeom>
              <a:avLst/>
              <a:gdLst>
                <a:gd name="connsiteX0" fmla="*/ 70154 w 623718"/>
                <a:gd name="connsiteY0" fmla="*/ 38100 h 686528"/>
                <a:gd name="connsiteX1" fmla="*/ 3479 w 623718"/>
                <a:gd name="connsiteY1" fmla="*/ 238125 h 686528"/>
                <a:gd name="connsiteX2" fmla="*/ 165404 w 623718"/>
                <a:gd name="connsiteY2" fmla="*/ 466725 h 686528"/>
                <a:gd name="connsiteX3" fmla="*/ 241604 w 623718"/>
                <a:gd name="connsiteY3" fmla="*/ 657225 h 686528"/>
                <a:gd name="connsiteX4" fmla="*/ 365429 w 623718"/>
                <a:gd name="connsiteY4" fmla="*/ 685800 h 686528"/>
                <a:gd name="connsiteX5" fmla="*/ 574979 w 623718"/>
                <a:gd name="connsiteY5" fmla="*/ 657225 h 686528"/>
                <a:gd name="connsiteX6" fmla="*/ 622604 w 623718"/>
                <a:gd name="connsiteY6" fmla="*/ 561975 h 686528"/>
                <a:gd name="connsiteX7" fmla="*/ 546404 w 623718"/>
                <a:gd name="connsiteY7" fmla="*/ 371475 h 686528"/>
                <a:gd name="connsiteX8" fmla="*/ 479729 w 623718"/>
                <a:gd name="connsiteY8" fmla="*/ 247650 h 686528"/>
                <a:gd name="connsiteX9" fmla="*/ 289229 w 623718"/>
                <a:gd name="connsiteY9" fmla="*/ 152400 h 686528"/>
                <a:gd name="connsiteX10" fmla="*/ 136829 w 623718"/>
                <a:gd name="connsiteY10" fmla="*/ 0 h 68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3718" h="686528">
                  <a:moveTo>
                    <a:pt x="70154" y="38100"/>
                  </a:moveTo>
                  <a:cubicBezTo>
                    <a:pt x="28879" y="102394"/>
                    <a:pt x="-12396" y="166688"/>
                    <a:pt x="3479" y="238125"/>
                  </a:cubicBezTo>
                  <a:cubicBezTo>
                    <a:pt x="19354" y="309562"/>
                    <a:pt x="125717" y="396875"/>
                    <a:pt x="165404" y="466725"/>
                  </a:cubicBezTo>
                  <a:cubicBezTo>
                    <a:pt x="205091" y="536575"/>
                    <a:pt x="208267" y="620713"/>
                    <a:pt x="241604" y="657225"/>
                  </a:cubicBezTo>
                  <a:cubicBezTo>
                    <a:pt x="274942" y="693738"/>
                    <a:pt x="309867" y="685800"/>
                    <a:pt x="365429" y="685800"/>
                  </a:cubicBezTo>
                  <a:cubicBezTo>
                    <a:pt x="420991" y="685800"/>
                    <a:pt x="532117" y="677862"/>
                    <a:pt x="574979" y="657225"/>
                  </a:cubicBezTo>
                  <a:cubicBezTo>
                    <a:pt x="617841" y="636588"/>
                    <a:pt x="627366" y="609600"/>
                    <a:pt x="622604" y="561975"/>
                  </a:cubicBezTo>
                  <a:cubicBezTo>
                    <a:pt x="617842" y="514350"/>
                    <a:pt x="570216" y="423862"/>
                    <a:pt x="546404" y="371475"/>
                  </a:cubicBezTo>
                  <a:cubicBezTo>
                    <a:pt x="522592" y="319088"/>
                    <a:pt x="522592" y="284163"/>
                    <a:pt x="479729" y="247650"/>
                  </a:cubicBezTo>
                  <a:cubicBezTo>
                    <a:pt x="436867" y="211138"/>
                    <a:pt x="346379" y="193675"/>
                    <a:pt x="289229" y="152400"/>
                  </a:cubicBezTo>
                  <a:cubicBezTo>
                    <a:pt x="232079" y="111125"/>
                    <a:pt x="184454" y="55562"/>
                    <a:pt x="136829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133975" y="2028825"/>
              <a:ext cx="1391266" cy="3276600"/>
            </a:xfrm>
            <a:custGeom>
              <a:avLst/>
              <a:gdLst>
                <a:gd name="connsiteX0" fmla="*/ 542925 w 1391266"/>
                <a:gd name="connsiteY0" fmla="*/ 0 h 3276600"/>
                <a:gd name="connsiteX1" fmla="*/ 647700 w 1391266"/>
                <a:gd name="connsiteY1" fmla="*/ 466725 h 3276600"/>
                <a:gd name="connsiteX2" fmla="*/ 1028700 w 1391266"/>
                <a:gd name="connsiteY2" fmla="*/ 866775 h 3276600"/>
                <a:gd name="connsiteX3" fmla="*/ 1352550 w 1391266"/>
                <a:gd name="connsiteY3" fmla="*/ 1323975 h 3276600"/>
                <a:gd name="connsiteX4" fmla="*/ 1352550 w 1391266"/>
                <a:gd name="connsiteY4" fmla="*/ 2000250 h 3276600"/>
                <a:gd name="connsiteX5" fmla="*/ 1057275 w 1391266"/>
                <a:gd name="connsiteY5" fmla="*/ 2457450 h 3276600"/>
                <a:gd name="connsiteX6" fmla="*/ 600075 w 1391266"/>
                <a:gd name="connsiteY6" fmla="*/ 2933700 h 3276600"/>
                <a:gd name="connsiteX7" fmla="*/ 0 w 1391266"/>
                <a:gd name="connsiteY7" fmla="*/ 327660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1266" h="3276600">
                  <a:moveTo>
                    <a:pt x="542925" y="0"/>
                  </a:moveTo>
                  <a:cubicBezTo>
                    <a:pt x="554831" y="161131"/>
                    <a:pt x="566738" y="322263"/>
                    <a:pt x="647700" y="466725"/>
                  </a:cubicBezTo>
                  <a:cubicBezTo>
                    <a:pt x="728663" y="611188"/>
                    <a:pt x="911225" y="723900"/>
                    <a:pt x="1028700" y="866775"/>
                  </a:cubicBezTo>
                  <a:cubicBezTo>
                    <a:pt x="1146175" y="1009650"/>
                    <a:pt x="1298575" y="1135063"/>
                    <a:pt x="1352550" y="1323975"/>
                  </a:cubicBezTo>
                  <a:cubicBezTo>
                    <a:pt x="1406525" y="1512888"/>
                    <a:pt x="1401763" y="1811338"/>
                    <a:pt x="1352550" y="2000250"/>
                  </a:cubicBezTo>
                  <a:cubicBezTo>
                    <a:pt x="1303338" y="2189163"/>
                    <a:pt x="1182687" y="2301875"/>
                    <a:pt x="1057275" y="2457450"/>
                  </a:cubicBezTo>
                  <a:cubicBezTo>
                    <a:pt x="931863" y="2613025"/>
                    <a:pt x="776288" y="2797175"/>
                    <a:pt x="600075" y="2933700"/>
                  </a:cubicBezTo>
                  <a:cubicBezTo>
                    <a:pt x="423862" y="3070225"/>
                    <a:pt x="211931" y="3173412"/>
                    <a:pt x="0" y="32766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212"/>
          <p:cNvSpPr txBox="1">
            <a:spLocks noChangeArrowheads="1"/>
          </p:cNvSpPr>
          <p:nvPr/>
        </p:nvSpPr>
        <p:spPr bwMode="auto">
          <a:xfrm>
            <a:off x="1210375" y="3020285"/>
            <a:ext cx="204785" cy="2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P</a:t>
            </a:r>
          </a:p>
        </p:txBody>
      </p:sp>
      <p:cxnSp>
        <p:nvCxnSpPr>
          <p:cNvPr id="16" name="Connecteur droit 213"/>
          <p:cNvCxnSpPr>
            <a:cxnSpLocks noChangeShapeType="1"/>
          </p:cNvCxnSpPr>
          <p:nvPr/>
        </p:nvCxnSpPr>
        <p:spPr bwMode="auto">
          <a:xfrm flipH="1" flipV="1">
            <a:off x="1269680" y="3267049"/>
            <a:ext cx="210264" cy="965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ZoneTexte 212"/>
          <p:cNvSpPr txBox="1">
            <a:spLocks noChangeArrowheads="1"/>
          </p:cNvSpPr>
          <p:nvPr/>
        </p:nvSpPr>
        <p:spPr bwMode="auto">
          <a:xfrm>
            <a:off x="238888" y="3354361"/>
            <a:ext cx="217705" cy="2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Q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18" name="Connecteur droit 213"/>
          <p:cNvCxnSpPr>
            <a:cxnSpLocks noChangeShapeType="1"/>
          </p:cNvCxnSpPr>
          <p:nvPr/>
        </p:nvCxnSpPr>
        <p:spPr bwMode="auto">
          <a:xfrm flipH="1" flipV="1">
            <a:off x="456593" y="3600085"/>
            <a:ext cx="105132" cy="23673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0"/>
          <p:cNvCxnSpPr>
            <a:cxnSpLocks noChangeShapeType="1"/>
          </p:cNvCxnSpPr>
          <p:nvPr/>
        </p:nvCxnSpPr>
        <p:spPr bwMode="auto">
          <a:xfrm flipH="1" flipV="1">
            <a:off x="1374814" y="3856015"/>
            <a:ext cx="860422" cy="2251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83"/>
          <p:cNvCxnSpPr>
            <a:cxnSpLocks noChangeShapeType="1"/>
          </p:cNvCxnSpPr>
          <p:nvPr/>
        </p:nvCxnSpPr>
        <p:spPr bwMode="auto">
          <a:xfrm>
            <a:off x="2218376" y="4068498"/>
            <a:ext cx="213214" cy="31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2811002" y="3651733"/>
            <a:ext cx="73257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OZ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2431590" y="3635858"/>
            <a:ext cx="1111985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2797741" y="3637446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Arc 26"/>
          <p:cNvSpPr>
            <a:spLocks/>
          </p:cNvSpPr>
          <p:nvPr/>
        </p:nvSpPr>
        <p:spPr bwMode="auto">
          <a:xfrm>
            <a:off x="2515727" y="3748571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2659915" y="3348542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52"/>
          <p:cNvSpPr txBox="1">
            <a:spLocks noChangeArrowheads="1"/>
          </p:cNvSpPr>
          <p:nvPr/>
        </p:nvSpPr>
        <p:spPr bwMode="auto">
          <a:xfrm>
            <a:off x="2958366" y="3335096"/>
            <a:ext cx="635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P</a:t>
            </a:r>
            <a:r>
              <a:rPr lang="fr-FR" altLang="fr-FR" sz="1400" dirty="0">
                <a:latin typeface="Arial" charset="0"/>
                <a:sym typeface="Wingdings" pitchFamily="2" charset="2"/>
              </a:rPr>
              <a:t></a:t>
            </a:r>
            <a:r>
              <a:rPr lang="fr-FR" altLang="fr-FR" sz="1400" dirty="0">
                <a:latin typeface="Arial" charset="0"/>
              </a:rPr>
              <a:t>Q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633135" y="2972664"/>
            <a:ext cx="285388" cy="6836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24973" y="2586268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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x2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2506764" y="3864458"/>
            <a:ext cx="25834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379864" y="2586240"/>
            <a:ext cx="410370" cy="410370"/>
            <a:chOff x="6507163" y="4079876"/>
            <a:chExt cx="1406524" cy="1406524"/>
          </a:xfrm>
        </p:grpSpPr>
        <p:sp>
          <p:nvSpPr>
            <p:cNvPr id="31" name="Ellipse 30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ZoneTexte 32"/>
          <p:cNvSpPr txBox="1"/>
          <p:nvPr/>
        </p:nvSpPr>
        <p:spPr>
          <a:xfrm>
            <a:off x="398940" y="275374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36" name="Forme libre 35"/>
          <p:cNvSpPr/>
          <p:nvPr/>
        </p:nvSpPr>
        <p:spPr>
          <a:xfrm>
            <a:off x="333243" y="3807781"/>
            <a:ext cx="472254" cy="542046"/>
          </a:xfrm>
          <a:custGeom>
            <a:avLst/>
            <a:gdLst>
              <a:gd name="connsiteX0" fmla="*/ 54196 w 472254"/>
              <a:gd name="connsiteY0" fmla="*/ 5105 h 542046"/>
              <a:gd name="connsiteX1" fmla="*/ 263746 w 472254"/>
              <a:gd name="connsiteY1" fmla="*/ 52730 h 542046"/>
              <a:gd name="connsiteX2" fmla="*/ 339946 w 472254"/>
              <a:gd name="connsiteY2" fmla="*/ 214655 h 542046"/>
              <a:gd name="connsiteX3" fmla="*/ 435196 w 472254"/>
              <a:gd name="connsiteY3" fmla="*/ 376580 h 542046"/>
              <a:gd name="connsiteX4" fmla="*/ 463771 w 472254"/>
              <a:gd name="connsiteY4" fmla="*/ 481355 h 542046"/>
              <a:gd name="connsiteX5" fmla="*/ 292321 w 472254"/>
              <a:gd name="connsiteY5" fmla="*/ 538505 h 542046"/>
              <a:gd name="connsiteX6" fmla="*/ 158971 w 472254"/>
              <a:gd name="connsiteY6" fmla="*/ 509930 h 542046"/>
              <a:gd name="connsiteX7" fmla="*/ 6571 w 472254"/>
              <a:gd name="connsiteY7" fmla="*/ 300380 h 542046"/>
              <a:gd name="connsiteX8" fmla="*/ 25621 w 472254"/>
              <a:gd name="connsiteY8" fmla="*/ 157505 h 542046"/>
              <a:gd name="connsiteX9" fmla="*/ 54196 w 472254"/>
              <a:gd name="connsiteY9" fmla="*/ 5105 h 54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254" h="542046">
                <a:moveTo>
                  <a:pt x="54196" y="5105"/>
                </a:moveTo>
                <a:cubicBezTo>
                  <a:pt x="93884" y="-12358"/>
                  <a:pt x="216121" y="17805"/>
                  <a:pt x="263746" y="52730"/>
                </a:cubicBezTo>
                <a:cubicBezTo>
                  <a:pt x="311371" y="87655"/>
                  <a:pt x="311371" y="160680"/>
                  <a:pt x="339946" y="214655"/>
                </a:cubicBezTo>
                <a:cubicBezTo>
                  <a:pt x="368521" y="268630"/>
                  <a:pt x="414559" y="332130"/>
                  <a:pt x="435196" y="376580"/>
                </a:cubicBezTo>
                <a:cubicBezTo>
                  <a:pt x="455834" y="421030"/>
                  <a:pt x="487583" y="454368"/>
                  <a:pt x="463771" y="481355"/>
                </a:cubicBezTo>
                <a:cubicBezTo>
                  <a:pt x="439959" y="508342"/>
                  <a:pt x="343121" y="533743"/>
                  <a:pt x="292321" y="538505"/>
                </a:cubicBezTo>
                <a:cubicBezTo>
                  <a:pt x="241521" y="543267"/>
                  <a:pt x="206596" y="549617"/>
                  <a:pt x="158971" y="509930"/>
                </a:cubicBezTo>
                <a:cubicBezTo>
                  <a:pt x="111346" y="470243"/>
                  <a:pt x="28796" y="359117"/>
                  <a:pt x="6571" y="300380"/>
                </a:cubicBezTo>
                <a:cubicBezTo>
                  <a:pt x="-15654" y="241643"/>
                  <a:pt x="25621" y="206717"/>
                  <a:pt x="25621" y="157505"/>
                </a:cubicBezTo>
                <a:cubicBezTo>
                  <a:pt x="25621" y="108293"/>
                  <a:pt x="14508" y="22568"/>
                  <a:pt x="54196" y="5105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1361500" y="3337163"/>
            <a:ext cx="375525" cy="447746"/>
          </a:xfrm>
          <a:custGeom>
            <a:avLst/>
            <a:gdLst>
              <a:gd name="connsiteX0" fmla="*/ 7014 w 375525"/>
              <a:gd name="connsiteY0" fmla="*/ 8998 h 447746"/>
              <a:gd name="connsiteX1" fmla="*/ 197514 w 375525"/>
              <a:gd name="connsiteY1" fmla="*/ 28048 h 447746"/>
              <a:gd name="connsiteX2" fmla="*/ 368964 w 375525"/>
              <a:gd name="connsiteY2" fmla="*/ 113773 h 447746"/>
              <a:gd name="connsiteX3" fmla="*/ 330864 w 375525"/>
              <a:gd name="connsiteY3" fmla="*/ 351898 h 447746"/>
              <a:gd name="connsiteX4" fmla="*/ 245139 w 375525"/>
              <a:gd name="connsiteY4" fmla="*/ 447148 h 447746"/>
              <a:gd name="connsiteX5" fmla="*/ 92739 w 375525"/>
              <a:gd name="connsiteY5" fmla="*/ 380473 h 447746"/>
              <a:gd name="connsiteX6" fmla="*/ 45114 w 375525"/>
              <a:gd name="connsiteY6" fmla="*/ 161398 h 447746"/>
              <a:gd name="connsiteX7" fmla="*/ 7014 w 375525"/>
              <a:gd name="connsiteY7" fmla="*/ 8998 h 4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525" h="447746">
                <a:moveTo>
                  <a:pt x="7014" y="8998"/>
                </a:moveTo>
                <a:cubicBezTo>
                  <a:pt x="32414" y="-13227"/>
                  <a:pt x="137189" y="10586"/>
                  <a:pt x="197514" y="28048"/>
                </a:cubicBezTo>
                <a:cubicBezTo>
                  <a:pt x="257839" y="45510"/>
                  <a:pt x="346739" y="59798"/>
                  <a:pt x="368964" y="113773"/>
                </a:cubicBezTo>
                <a:cubicBezTo>
                  <a:pt x="391189" y="167748"/>
                  <a:pt x="351502" y="296336"/>
                  <a:pt x="330864" y="351898"/>
                </a:cubicBezTo>
                <a:cubicBezTo>
                  <a:pt x="310227" y="407461"/>
                  <a:pt x="284827" y="442386"/>
                  <a:pt x="245139" y="447148"/>
                </a:cubicBezTo>
                <a:cubicBezTo>
                  <a:pt x="205452" y="451911"/>
                  <a:pt x="126077" y="428098"/>
                  <a:pt x="92739" y="380473"/>
                </a:cubicBezTo>
                <a:cubicBezTo>
                  <a:pt x="59402" y="332848"/>
                  <a:pt x="57814" y="218548"/>
                  <a:pt x="45114" y="161398"/>
                </a:cubicBezTo>
                <a:cubicBezTo>
                  <a:pt x="32414" y="104248"/>
                  <a:pt x="-18386" y="31223"/>
                  <a:pt x="7014" y="8998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210"/>
          <p:cNvSpPr>
            <a:spLocks noChangeArrowheads="1"/>
          </p:cNvSpPr>
          <p:nvPr/>
        </p:nvSpPr>
        <p:spPr bwMode="auto">
          <a:xfrm>
            <a:off x="2772675" y="2812938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41" name="Line 211"/>
          <p:cNvSpPr>
            <a:spLocks noChangeShapeType="1"/>
          </p:cNvSpPr>
          <p:nvPr/>
        </p:nvSpPr>
        <p:spPr bwMode="auto">
          <a:xfrm flipV="1">
            <a:off x="2918725" y="2698638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Freeform 212"/>
          <p:cNvSpPr>
            <a:spLocks/>
          </p:cNvSpPr>
          <p:nvPr/>
        </p:nvSpPr>
        <p:spPr bwMode="auto">
          <a:xfrm>
            <a:off x="2840938" y="2682763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Rectangle 223"/>
          <p:cNvSpPr>
            <a:spLocks noChangeArrowheads="1"/>
          </p:cNvSpPr>
          <p:nvPr/>
        </p:nvSpPr>
        <p:spPr bwMode="auto">
          <a:xfrm>
            <a:off x="2766325" y="2806588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S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46" name="Connecteur droit 183"/>
          <p:cNvCxnSpPr>
            <a:cxnSpLocks noChangeShapeType="1"/>
          </p:cNvCxnSpPr>
          <p:nvPr/>
        </p:nvCxnSpPr>
        <p:spPr bwMode="auto">
          <a:xfrm>
            <a:off x="1554319" y="2250514"/>
            <a:ext cx="873736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2806936" y="1819470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0,8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48" name="Rectangle 23"/>
          <p:cNvSpPr>
            <a:spLocks noChangeArrowheads="1"/>
          </p:cNvSpPr>
          <p:nvPr/>
        </p:nvSpPr>
        <p:spPr bwMode="auto">
          <a:xfrm>
            <a:off x="2427524" y="1803595"/>
            <a:ext cx="82810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2765775" y="1805183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Arc 26"/>
          <p:cNvSpPr>
            <a:spLocks/>
          </p:cNvSpPr>
          <p:nvPr/>
        </p:nvSpPr>
        <p:spPr bwMode="auto">
          <a:xfrm>
            <a:off x="2488994" y="1916308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>
            <a:off x="2474123" y="2032195"/>
            <a:ext cx="25834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2638030" y="1488998"/>
            <a:ext cx="619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Q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852828" y="179801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2807199" y="3947008"/>
            <a:ext cx="48410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0,3 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2427787" y="3931133"/>
            <a:ext cx="863519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2797741" y="3932721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Arc 26"/>
          <p:cNvSpPr>
            <a:spLocks/>
          </p:cNvSpPr>
          <p:nvPr/>
        </p:nvSpPr>
        <p:spPr bwMode="auto">
          <a:xfrm>
            <a:off x="2511924" y="4043846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>
            <a:off x="2502961" y="4159733"/>
            <a:ext cx="25834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2812759" y="4237899"/>
            <a:ext cx="110235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     A   B 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2433347" y="4222024"/>
            <a:ext cx="143207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71" name="Line 24"/>
          <p:cNvSpPr>
            <a:spLocks noChangeShapeType="1"/>
          </p:cNvSpPr>
          <p:nvPr/>
        </p:nvSpPr>
        <p:spPr bwMode="auto">
          <a:xfrm>
            <a:off x="2797741" y="4223612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3270289" y="4217262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24"/>
          <p:cNvSpPr>
            <a:spLocks noChangeShapeType="1"/>
          </p:cNvSpPr>
          <p:nvPr/>
        </p:nvSpPr>
        <p:spPr bwMode="auto">
          <a:xfrm>
            <a:off x="3581675" y="4210912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6" name="Group 987"/>
          <p:cNvGrpSpPr>
            <a:grpSpLocks/>
          </p:cNvGrpSpPr>
          <p:nvPr/>
        </p:nvGrpSpPr>
        <p:grpSpPr bwMode="auto">
          <a:xfrm>
            <a:off x="2525462" y="4291874"/>
            <a:ext cx="152400" cy="152400"/>
            <a:chOff x="480" y="2784"/>
            <a:chExt cx="96" cy="96"/>
          </a:xfrm>
        </p:grpSpPr>
        <p:sp>
          <p:nvSpPr>
            <p:cNvPr id="77" name="Line 988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989"/>
            <p:cNvSpPr>
              <a:spLocks noChangeShapeType="1"/>
            </p:cNvSpPr>
            <p:nvPr/>
          </p:nvSpPr>
          <p:spPr bwMode="auto">
            <a:xfrm flipV="1">
              <a:off x="480" y="278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38" name="Connecteur droit avec flèche 37"/>
          <p:cNvCxnSpPr>
            <a:endCxn id="5" idx="2"/>
          </p:cNvCxnSpPr>
          <p:nvPr/>
        </p:nvCxnSpPr>
        <p:spPr>
          <a:xfrm flipH="1">
            <a:off x="1030783" y="2241280"/>
            <a:ext cx="518479" cy="1407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3852828" y="209445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3852828" y="242419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952018" y="357905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95" name="ZoneTexte 212"/>
          <p:cNvSpPr txBox="1">
            <a:spLocks noChangeArrowheads="1"/>
          </p:cNvSpPr>
          <p:nvPr/>
        </p:nvSpPr>
        <p:spPr bwMode="auto">
          <a:xfrm>
            <a:off x="5246754" y="3399903"/>
            <a:ext cx="217705" cy="2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Q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96" name="Connecteur droit 213"/>
          <p:cNvCxnSpPr>
            <a:cxnSpLocks noChangeShapeType="1"/>
          </p:cNvCxnSpPr>
          <p:nvPr/>
        </p:nvCxnSpPr>
        <p:spPr bwMode="auto">
          <a:xfrm flipH="1" flipV="1">
            <a:off x="5464459" y="3645627"/>
            <a:ext cx="105132" cy="236731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Forme libre 97"/>
          <p:cNvSpPr/>
          <p:nvPr/>
        </p:nvSpPr>
        <p:spPr>
          <a:xfrm>
            <a:off x="5441005" y="3849683"/>
            <a:ext cx="372358" cy="412335"/>
          </a:xfrm>
          <a:custGeom>
            <a:avLst/>
            <a:gdLst>
              <a:gd name="connsiteX0" fmla="*/ 54196 w 472254"/>
              <a:gd name="connsiteY0" fmla="*/ 5105 h 542046"/>
              <a:gd name="connsiteX1" fmla="*/ 263746 w 472254"/>
              <a:gd name="connsiteY1" fmla="*/ 52730 h 542046"/>
              <a:gd name="connsiteX2" fmla="*/ 339946 w 472254"/>
              <a:gd name="connsiteY2" fmla="*/ 214655 h 542046"/>
              <a:gd name="connsiteX3" fmla="*/ 435196 w 472254"/>
              <a:gd name="connsiteY3" fmla="*/ 376580 h 542046"/>
              <a:gd name="connsiteX4" fmla="*/ 463771 w 472254"/>
              <a:gd name="connsiteY4" fmla="*/ 481355 h 542046"/>
              <a:gd name="connsiteX5" fmla="*/ 292321 w 472254"/>
              <a:gd name="connsiteY5" fmla="*/ 538505 h 542046"/>
              <a:gd name="connsiteX6" fmla="*/ 158971 w 472254"/>
              <a:gd name="connsiteY6" fmla="*/ 509930 h 542046"/>
              <a:gd name="connsiteX7" fmla="*/ 6571 w 472254"/>
              <a:gd name="connsiteY7" fmla="*/ 300380 h 542046"/>
              <a:gd name="connsiteX8" fmla="*/ 25621 w 472254"/>
              <a:gd name="connsiteY8" fmla="*/ 157505 h 542046"/>
              <a:gd name="connsiteX9" fmla="*/ 54196 w 472254"/>
              <a:gd name="connsiteY9" fmla="*/ 5105 h 54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254" h="542046">
                <a:moveTo>
                  <a:pt x="54196" y="5105"/>
                </a:moveTo>
                <a:cubicBezTo>
                  <a:pt x="93884" y="-12358"/>
                  <a:pt x="216121" y="17805"/>
                  <a:pt x="263746" y="52730"/>
                </a:cubicBezTo>
                <a:cubicBezTo>
                  <a:pt x="311371" y="87655"/>
                  <a:pt x="311371" y="160680"/>
                  <a:pt x="339946" y="214655"/>
                </a:cubicBezTo>
                <a:cubicBezTo>
                  <a:pt x="368521" y="268630"/>
                  <a:pt x="414559" y="332130"/>
                  <a:pt x="435196" y="376580"/>
                </a:cubicBezTo>
                <a:cubicBezTo>
                  <a:pt x="455834" y="421030"/>
                  <a:pt x="487583" y="454368"/>
                  <a:pt x="463771" y="481355"/>
                </a:cubicBezTo>
                <a:cubicBezTo>
                  <a:pt x="439959" y="508342"/>
                  <a:pt x="343121" y="533743"/>
                  <a:pt x="292321" y="538505"/>
                </a:cubicBezTo>
                <a:cubicBezTo>
                  <a:pt x="241521" y="543267"/>
                  <a:pt x="206596" y="549617"/>
                  <a:pt x="158971" y="509930"/>
                </a:cubicBezTo>
                <a:cubicBezTo>
                  <a:pt x="111346" y="470243"/>
                  <a:pt x="28796" y="359117"/>
                  <a:pt x="6571" y="300380"/>
                </a:cubicBezTo>
                <a:cubicBezTo>
                  <a:pt x="-15654" y="241643"/>
                  <a:pt x="25621" y="206717"/>
                  <a:pt x="25621" y="157505"/>
                </a:cubicBezTo>
                <a:cubicBezTo>
                  <a:pt x="25621" y="108293"/>
                  <a:pt x="14508" y="22568"/>
                  <a:pt x="54196" y="5105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9" name="Forme libre 98"/>
          <p:cNvSpPr/>
          <p:nvPr/>
        </p:nvSpPr>
        <p:spPr>
          <a:xfrm rot="16200000">
            <a:off x="5607851" y="2280725"/>
            <a:ext cx="257877" cy="153147"/>
          </a:xfrm>
          <a:custGeom>
            <a:avLst/>
            <a:gdLst>
              <a:gd name="connsiteX0" fmla="*/ 7014 w 375525"/>
              <a:gd name="connsiteY0" fmla="*/ 8998 h 447746"/>
              <a:gd name="connsiteX1" fmla="*/ 197514 w 375525"/>
              <a:gd name="connsiteY1" fmla="*/ 28048 h 447746"/>
              <a:gd name="connsiteX2" fmla="*/ 368964 w 375525"/>
              <a:gd name="connsiteY2" fmla="*/ 113773 h 447746"/>
              <a:gd name="connsiteX3" fmla="*/ 330864 w 375525"/>
              <a:gd name="connsiteY3" fmla="*/ 351898 h 447746"/>
              <a:gd name="connsiteX4" fmla="*/ 245139 w 375525"/>
              <a:gd name="connsiteY4" fmla="*/ 447148 h 447746"/>
              <a:gd name="connsiteX5" fmla="*/ 92739 w 375525"/>
              <a:gd name="connsiteY5" fmla="*/ 380473 h 447746"/>
              <a:gd name="connsiteX6" fmla="*/ 45114 w 375525"/>
              <a:gd name="connsiteY6" fmla="*/ 161398 h 447746"/>
              <a:gd name="connsiteX7" fmla="*/ 7014 w 375525"/>
              <a:gd name="connsiteY7" fmla="*/ 8998 h 4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525" h="447746">
                <a:moveTo>
                  <a:pt x="7014" y="8998"/>
                </a:moveTo>
                <a:cubicBezTo>
                  <a:pt x="32414" y="-13227"/>
                  <a:pt x="137189" y="10586"/>
                  <a:pt x="197514" y="28048"/>
                </a:cubicBezTo>
                <a:cubicBezTo>
                  <a:pt x="257839" y="45510"/>
                  <a:pt x="346739" y="59798"/>
                  <a:pt x="368964" y="113773"/>
                </a:cubicBezTo>
                <a:cubicBezTo>
                  <a:pt x="391189" y="167748"/>
                  <a:pt x="351502" y="296336"/>
                  <a:pt x="330864" y="351898"/>
                </a:cubicBezTo>
                <a:cubicBezTo>
                  <a:pt x="310227" y="407461"/>
                  <a:pt x="284827" y="442386"/>
                  <a:pt x="245139" y="447148"/>
                </a:cubicBezTo>
                <a:cubicBezTo>
                  <a:pt x="205452" y="451911"/>
                  <a:pt x="126077" y="428098"/>
                  <a:pt x="92739" y="380473"/>
                </a:cubicBezTo>
                <a:cubicBezTo>
                  <a:pt x="59402" y="332848"/>
                  <a:pt x="57814" y="218548"/>
                  <a:pt x="45114" y="161398"/>
                </a:cubicBezTo>
                <a:cubicBezTo>
                  <a:pt x="32414" y="104248"/>
                  <a:pt x="-18386" y="31223"/>
                  <a:pt x="7014" y="8998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ZoneTexte 212"/>
          <p:cNvSpPr txBox="1">
            <a:spLocks noChangeArrowheads="1"/>
          </p:cNvSpPr>
          <p:nvPr/>
        </p:nvSpPr>
        <p:spPr bwMode="auto">
          <a:xfrm>
            <a:off x="5162989" y="1984173"/>
            <a:ext cx="204785" cy="2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P</a:t>
            </a:r>
          </a:p>
        </p:txBody>
      </p:sp>
      <p:cxnSp>
        <p:nvCxnSpPr>
          <p:cNvPr id="101" name="Connecteur droit 213"/>
          <p:cNvCxnSpPr>
            <a:cxnSpLocks noChangeShapeType="1"/>
          </p:cNvCxnSpPr>
          <p:nvPr/>
        </p:nvCxnSpPr>
        <p:spPr bwMode="auto">
          <a:xfrm flipH="1" flipV="1">
            <a:off x="5447599" y="2141443"/>
            <a:ext cx="210264" cy="965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Connecteur droit 183"/>
          <p:cNvCxnSpPr>
            <a:cxnSpLocks noChangeShapeType="1"/>
          </p:cNvCxnSpPr>
          <p:nvPr/>
        </p:nvCxnSpPr>
        <p:spPr bwMode="auto">
          <a:xfrm>
            <a:off x="6600232" y="2656898"/>
            <a:ext cx="34101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Rectangle 22"/>
          <p:cNvSpPr>
            <a:spLocks noChangeArrowheads="1"/>
          </p:cNvSpPr>
          <p:nvPr/>
        </p:nvSpPr>
        <p:spPr bwMode="auto">
          <a:xfrm>
            <a:off x="7266053" y="2241280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0,8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09" name="Rectangle 23"/>
          <p:cNvSpPr>
            <a:spLocks noChangeArrowheads="1"/>
          </p:cNvSpPr>
          <p:nvPr/>
        </p:nvSpPr>
        <p:spPr bwMode="auto">
          <a:xfrm>
            <a:off x="6941242" y="2225405"/>
            <a:ext cx="828103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10" name="Line 24"/>
          <p:cNvSpPr>
            <a:spLocks noChangeShapeType="1"/>
          </p:cNvSpPr>
          <p:nvPr/>
        </p:nvSpPr>
        <p:spPr bwMode="auto">
          <a:xfrm>
            <a:off x="7313505" y="2226993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3" name="Groupe 162"/>
          <p:cNvGrpSpPr/>
          <p:nvPr/>
        </p:nvGrpSpPr>
        <p:grpSpPr>
          <a:xfrm>
            <a:off x="6987841" y="2338118"/>
            <a:ext cx="258342" cy="115887"/>
            <a:chOff x="7552902" y="2430482"/>
            <a:chExt cx="258342" cy="115887"/>
          </a:xfrm>
        </p:grpSpPr>
        <p:sp>
          <p:nvSpPr>
            <p:cNvPr id="111" name="Arc 26"/>
            <p:cNvSpPr>
              <a:spLocks/>
            </p:cNvSpPr>
            <p:nvPr/>
          </p:nvSpPr>
          <p:spPr bwMode="auto">
            <a:xfrm>
              <a:off x="7561865" y="2430482"/>
              <a:ext cx="228600" cy="115887"/>
            </a:xfrm>
            <a:custGeom>
              <a:avLst/>
              <a:gdLst>
                <a:gd name="T0" fmla="*/ 0 w 43001"/>
                <a:gd name="T1" fmla="*/ 0 h 21600"/>
                <a:gd name="T2" fmla="*/ 0 w 43001"/>
                <a:gd name="T3" fmla="*/ 0 h 21600"/>
                <a:gd name="T4" fmla="*/ 0 w 430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01" h="21600" fill="none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</a:path>
                <a:path w="43001" h="21600" stroke="0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  <a:lnTo>
                    <a:pt x="21403" y="21600"/>
                  </a:lnTo>
                  <a:lnTo>
                    <a:pt x="0" y="1868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12" name="Connecteur droit 111"/>
            <p:cNvCxnSpPr/>
            <p:nvPr/>
          </p:nvCxnSpPr>
          <p:spPr>
            <a:xfrm>
              <a:off x="7552902" y="2546369"/>
              <a:ext cx="258342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ZoneTexte 112"/>
          <p:cNvSpPr txBox="1"/>
          <p:nvPr/>
        </p:nvSpPr>
        <p:spPr>
          <a:xfrm>
            <a:off x="7290736" y="1931150"/>
            <a:ext cx="619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Q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Connecteur droit avec flèche 114"/>
          <p:cNvCxnSpPr/>
          <p:nvPr/>
        </p:nvCxnSpPr>
        <p:spPr>
          <a:xfrm flipH="1">
            <a:off x="6178998" y="2660054"/>
            <a:ext cx="421234" cy="210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4768102" y="240470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S[AL]</a:t>
            </a:r>
          </a:p>
        </p:txBody>
      </p:sp>
      <p:cxnSp>
        <p:nvCxnSpPr>
          <p:cNvPr id="116" name="Connecteur droit avec flèche 115"/>
          <p:cNvCxnSpPr/>
          <p:nvPr/>
        </p:nvCxnSpPr>
        <p:spPr>
          <a:xfrm>
            <a:off x="5669189" y="2757074"/>
            <a:ext cx="557759" cy="342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4825236" y="2757074"/>
            <a:ext cx="852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322"/>
          <p:cNvGrpSpPr>
            <a:grpSpLocks/>
          </p:cNvGrpSpPr>
          <p:nvPr/>
        </p:nvGrpSpPr>
        <p:grpSpPr bwMode="auto">
          <a:xfrm>
            <a:off x="3220772" y="2126468"/>
            <a:ext cx="290512" cy="244475"/>
            <a:chOff x="3398" y="1699"/>
            <a:chExt cx="183" cy="154"/>
          </a:xfrm>
        </p:grpSpPr>
        <p:sp>
          <p:nvSpPr>
            <p:cNvPr id="120" name="Rectangle 323"/>
            <p:cNvSpPr>
              <a:spLocks noChangeArrowheads="1"/>
            </p:cNvSpPr>
            <p:nvPr/>
          </p:nvSpPr>
          <p:spPr bwMode="auto">
            <a:xfrm>
              <a:off x="3398" y="1699"/>
              <a:ext cx="1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M</a:t>
              </a:r>
            </a:p>
          </p:txBody>
        </p:sp>
        <p:sp>
          <p:nvSpPr>
            <p:cNvPr id="121" name="Oval 324"/>
            <p:cNvSpPr>
              <a:spLocks noChangeArrowheads="1"/>
            </p:cNvSpPr>
            <p:nvPr/>
          </p:nvSpPr>
          <p:spPr bwMode="auto">
            <a:xfrm>
              <a:off x="3421" y="1708"/>
              <a:ext cx="136" cy="1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400">
                <a:latin typeface="Arial Unicode MS" pitchFamily="34" charset="-128"/>
              </a:endParaRPr>
            </a:p>
          </p:txBody>
        </p:sp>
      </p:grpSp>
      <p:sp>
        <p:nvSpPr>
          <p:cNvPr id="122" name="Rectangle 325"/>
          <p:cNvSpPr>
            <a:spLocks noChangeArrowheads="1"/>
          </p:cNvSpPr>
          <p:nvPr/>
        </p:nvSpPr>
        <p:spPr bwMode="auto">
          <a:xfrm>
            <a:off x="2717534" y="2096305"/>
            <a:ext cx="55303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{0,1}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23" name="Rectangle 326"/>
          <p:cNvSpPr>
            <a:spLocks noChangeArrowheads="1"/>
          </p:cNvSpPr>
          <p:nvPr/>
        </p:nvSpPr>
        <p:spPr bwMode="auto">
          <a:xfrm>
            <a:off x="2422259" y="2102655"/>
            <a:ext cx="114185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24" name="Line 327"/>
          <p:cNvSpPr>
            <a:spLocks noChangeShapeType="1"/>
          </p:cNvSpPr>
          <p:nvPr/>
        </p:nvSpPr>
        <p:spPr bwMode="auto">
          <a:xfrm>
            <a:off x="2765775" y="209630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ZoneTexte 125"/>
          <p:cNvSpPr txBox="1"/>
          <p:nvPr/>
        </p:nvSpPr>
        <p:spPr>
          <a:xfrm>
            <a:off x="3952018" y="389371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grpSp>
        <p:nvGrpSpPr>
          <p:cNvPr id="127" name="Group 322"/>
          <p:cNvGrpSpPr>
            <a:grpSpLocks/>
          </p:cNvGrpSpPr>
          <p:nvPr/>
        </p:nvGrpSpPr>
        <p:grpSpPr bwMode="auto">
          <a:xfrm>
            <a:off x="3236092" y="2412404"/>
            <a:ext cx="271462" cy="247650"/>
            <a:chOff x="3398" y="1699"/>
            <a:chExt cx="171" cy="156"/>
          </a:xfrm>
        </p:grpSpPr>
        <p:sp>
          <p:nvSpPr>
            <p:cNvPr id="128" name="Rectangle 323"/>
            <p:cNvSpPr>
              <a:spLocks noChangeArrowheads="1"/>
            </p:cNvSpPr>
            <p:nvPr/>
          </p:nvSpPr>
          <p:spPr bwMode="auto">
            <a:xfrm>
              <a:off x="3398" y="1699"/>
              <a:ext cx="17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dirty="0" smtClean="0">
                  <a:latin typeface="Arial" charset="0"/>
                </a:rPr>
                <a:t>A</a:t>
              </a:r>
              <a:endParaRPr lang="fr-FR" altLang="fr-FR" sz="1000" dirty="0">
                <a:latin typeface="Arial" charset="0"/>
              </a:endParaRPr>
            </a:p>
          </p:txBody>
        </p:sp>
        <p:sp>
          <p:nvSpPr>
            <p:cNvPr id="129" name="Oval 324"/>
            <p:cNvSpPr>
              <a:spLocks noChangeArrowheads="1"/>
            </p:cNvSpPr>
            <p:nvPr/>
          </p:nvSpPr>
          <p:spPr bwMode="auto">
            <a:xfrm>
              <a:off x="3421" y="1708"/>
              <a:ext cx="136" cy="1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400">
                <a:latin typeface="Arial Unicode MS" pitchFamily="34" charset="-128"/>
              </a:endParaRPr>
            </a:p>
          </p:txBody>
        </p:sp>
      </p:grpSp>
      <p:sp>
        <p:nvSpPr>
          <p:cNvPr id="130" name="Rectangle 325"/>
          <p:cNvSpPr>
            <a:spLocks noChangeArrowheads="1"/>
          </p:cNvSpPr>
          <p:nvPr/>
        </p:nvSpPr>
        <p:spPr bwMode="auto">
          <a:xfrm>
            <a:off x="2758210" y="2388656"/>
            <a:ext cx="57387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/>
                <a:cs typeface="Arial"/>
              </a:rPr>
              <a:t>Ø0,1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31" name="Rectangle 326"/>
          <p:cNvSpPr>
            <a:spLocks noChangeArrowheads="1"/>
          </p:cNvSpPr>
          <p:nvPr/>
        </p:nvSpPr>
        <p:spPr bwMode="auto">
          <a:xfrm>
            <a:off x="2428055" y="2388591"/>
            <a:ext cx="114185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32" name="Line 327"/>
          <p:cNvSpPr>
            <a:spLocks noChangeShapeType="1"/>
          </p:cNvSpPr>
          <p:nvPr/>
        </p:nvSpPr>
        <p:spPr bwMode="auto">
          <a:xfrm>
            <a:off x="2765775" y="2382241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Line 341"/>
          <p:cNvSpPr>
            <a:spLocks noChangeShapeType="1"/>
          </p:cNvSpPr>
          <p:nvPr/>
        </p:nvSpPr>
        <p:spPr bwMode="auto">
          <a:xfrm>
            <a:off x="2527094" y="2534641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ZoneTexte 134"/>
          <p:cNvSpPr txBox="1"/>
          <p:nvPr/>
        </p:nvSpPr>
        <p:spPr>
          <a:xfrm>
            <a:off x="3952018" y="423712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40" name="Rectangle 210"/>
          <p:cNvSpPr>
            <a:spLocks noChangeArrowheads="1"/>
          </p:cNvSpPr>
          <p:nvPr/>
        </p:nvSpPr>
        <p:spPr bwMode="auto">
          <a:xfrm>
            <a:off x="7283094" y="3227392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41" name="Line 211"/>
          <p:cNvSpPr>
            <a:spLocks noChangeShapeType="1"/>
          </p:cNvSpPr>
          <p:nvPr/>
        </p:nvSpPr>
        <p:spPr bwMode="auto">
          <a:xfrm flipV="1">
            <a:off x="7429144" y="3113092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2" name="Freeform 212"/>
          <p:cNvSpPr>
            <a:spLocks/>
          </p:cNvSpPr>
          <p:nvPr/>
        </p:nvSpPr>
        <p:spPr bwMode="auto">
          <a:xfrm>
            <a:off x="7351357" y="3097217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Rectangle 223"/>
          <p:cNvSpPr>
            <a:spLocks noChangeArrowheads="1"/>
          </p:cNvSpPr>
          <p:nvPr/>
        </p:nvSpPr>
        <p:spPr bwMode="auto">
          <a:xfrm>
            <a:off x="7276744" y="3221042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S</a:t>
            </a:r>
            <a:endParaRPr lang="fr-FR" altLang="fr-FR" sz="1400" dirty="0">
              <a:latin typeface="Arial" charset="0"/>
            </a:endParaRPr>
          </a:p>
        </p:txBody>
      </p:sp>
      <p:grpSp>
        <p:nvGrpSpPr>
          <p:cNvPr id="145" name="Group 322"/>
          <p:cNvGrpSpPr>
            <a:grpSpLocks/>
          </p:cNvGrpSpPr>
          <p:nvPr/>
        </p:nvGrpSpPr>
        <p:grpSpPr bwMode="auto">
          <a:xfrm>
            <a:off x="7740716" y="2540922"/>
            <a:ext cx="290512" cy="244475"/>
            <a:chOff x="3398" y="1699"/>
            <a:chExt cx="183" cy="154"/>
          </a:xfrm>
        </p:grpSpPr>
        <p:sp>
          <p:nvSpPr>
            <p:cNvPr id="146" name="Rectangle 323"/>
            <p:cNvSpPr>
              <a:spLocks noChangeArrowheads="1"/>
            </p:cNvSpPr>
            <p:nvPr/>
          </p:nvSpPr>
          <p:spPr bwMode="auto">
            <a:xfrm>
              <a:off x="3398" y="1699"/>
              <a:ext cx="1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>
                  <a:latin typeface="Arial" charset="0"/>
                </a:rPr>
                <a:t>M</a:t>
              </a:r>
            </a:p>
          </p:txBody>
        </p:sp>
        <p:sp>
          <p:nvSpPr>
            <p:cNvPr id="147" name="Oval 324"/>
            <p:cNvSpPr>
              <a:spLocks noChangeArrowheads="1"/>
            </p:cNvSpPr>
            <p:nvPr/>
          </p:nvSpPr>
          <p:spPr bwMode="auto">
            <a:xfrm>
              <a:off x="3421" y="1708"/>
              <a:ext cx="136" cy="1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400">
                <a:latin typeface="Arial Unicode MS" pitchFamily="34" charset="-128"/>
              </a:endParaRPr>
            </a:p>
          </p:txBody>
        </p:sp>
      </p:grpSp>
      <p:sp>
        <p:nvSpPr>
          <p:cNvPr id="148" name="Rectangle 325"/>
          <p:cNvSpPr>
            <a:spLocks noChangeArrowheads="1"/>
          </p:cNvSpPr>
          <p:nvPr/>
        </p:nvSpPr>
        <p:spPr bwMode="auto">
          <a:xfrm>
            <a:off x="7266053" y="2510759"/>
            <a:ext cx="55303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{0,1}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49" name="Rectangle 326"/>
          <p:cNvSpPr>
            <a:spLocks noChangeArrowheads="1"/>
          </p:cNvSpPr>
          <p:nvPr/>
        </p:nvSpPr>
        <p:spPr bwMode="auto">
          <a:xfrm>
            <a:off x="6942203" y="2517109"/>
            <a:ext cx="114185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50" name="Line 327"/>
          <p:cNvSpPr>
            <a:spLocks noChangeShapeType="1"/>
          </p:cNvSpPr>
          <p:nvPr/>
        </p:nvSpPr>
        <p:spPr bwMode="auto">
          <a:xfrm>
            <a:off x="7313505" y="25107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2" name="Group 322"/>
          <p:cNvGrpSpPr>
            <a:grpSpLocks/>
          </p:cNvGrpSpPr>
          <p:nvPr/>
        </p:nvGrpSpPr>
        <p:grpSpPr bwMode="auto">
          <a:xfrm>
            <a:off x="7746511" y="2826858"/>
            <a:ext cx="271462" cy="247650"/>
            <a:chOff x="3398" y="1699"/>
            <a:chExt cx="171" cy="156"/>
          </a:xfrm>
        </p:grpSpPr>
        <p:sp>
          <p:nvSpPr>
            <p:cNvPr id="153" name="Rectangle 323"/>
            <p:cNvSpPr>
              <a:spLocks noChangeArrowheads="1"/>
            </p:cNvSpPr>
            <p:nvPr/>
          </p:nvSpPr>
          <p:spPr bwMode="auto">
            <a:xfrm>
              <a:off x="3398" y="1699"/>
              <a:ext cx="17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000" dirty="0" smtClean="0">
                  <a:latin typeface="Arial" charset="0"/>
                </a:rPr>
                <a:t>A</a:t>
              </a:r>
              <a:endParaRPr lang="fr-FR" altLang="fr-FR" sz="1000" dirty="0">
                <a:latin typeface="Arial" charset="0"/>
              </a:endParaRPr>
            </a:p>
          </p:txBody>
        </p:sp>
        <p:sp>
          <p:nvSpPr>
            <p:cNvPr id="154" name="Oval 324"/>
            <p:cNvSpPr>
              <a:spLocks noChangeArrowheads="1"/>
            </p:cNvSpPr>
            <p:nvPr/>
          </p:nvSpPr>
          <p:spPr bwMode="auto">
            <a:xfrm>
              <a:off x="3421" y="1708"/>
              <a:ext cx="136" cy="1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1400">
                <a:latin typeface="Arial Unicode MS" pitchFamily="34" charset="-128"/>
              </a:endParaRPr>
            </a:p>
          </p:txBody>
        </p:sp>
      </p:grpSp>
      <p:sp>
        <p:nvSpPr>
          <p:cNvPr id="155" name="Rectangle 325"/>
          <p:cNvSpPr>
            <a:spLocks noChangeArrowheads="1"/>
          </p:cNvSpPr>
          <p:nvPr/>
        </p:nvSpPr>
        <p:spPr bwMode="auto">
          <a:xfrm>
            <a:off x="7256528" y="2803110"/>
            <a:ext cx="57387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/>
                <a:cs typeface="Arial"/>
              </a:rPr>
              <a:t>Ø0,1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56" name="Rectangle 326"/>
          <p:cNvSpPr>
            <a:spLocks noChangeArrowheads="1"/>
          </p:cNvSpPr>
          <p:nvPr/>
        </p:nvSpPr>
        <p:spPr bwMode="auto">
          <a:xfrm>
            <a:off x="6938474" y="2803045"/>
            <a:ext cx="114185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57" name="Line 327"/>
          <p:cNvSpPr>
            <a:spLocks noChangeShapeType="1"/>
          </p:cNvSpPr>
          <p:nvPr/>
        </p:nvSpPr>
        <p:spPr bwMode="auto">
          <a:xfrm>
            <a:off x="7303980" y="279669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0" name="ZoneTexte 159"/>
          <p:cNvSpPr txBox="1"/>
          <p:nvPr/>
        </p:nvSpPr>
        <p:spPr>
          <a:xfrm>
            <a:off x="8098408" y="220798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61" name="ZoneTexte 160"/>
          <p:cNvSpPr txBox="1"/>
          <p:nvPr/>
        </p:nvSpPr>
        <p:spPr>
          <a:xfrm>
            <a:off x="8098408" y="250442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162" name="ZoneTexte 161"/>
          <p:cNvSpPr txBox="1"/>
          <p:nvPr/>
        </p:nvSpPr>
        <p:spPr>
          <a:xfrm>
            <a:off x="8088883" y="283416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grpSp>
        <p:nvGrpSpPr>
          <p:cNvPr id="164" name="Groupe 163"/>
          <p:cNvGrpSpPr/>
          <p:nvPr/>
        </p:nvGrpSpPr>
        <p:grpSpPr>
          <a:xfrm>
            <a:off x="6987841" y="2585768"/>
            <a:ext cx="258342" cy="115887"/>
            <a:chOff x="7552902" y="2430482"/>
            <a:chExt cx="258342" cy="115887"/>
          </a:xfrm>
        </p:grpSpPr>
        <p:sp>
          <p:nvSpPr>
            <p:cNvPr id="165" name="Arc 26"/>
            <p:cNvSpPr>
              <a:spLocks/>
            </p:cNvSpPr>
            <p:nvPr/>
          </p:nvSpPr>
          <p:spPr bwMode="auto">
            <a:xfrm>
              <a:off x="7561865" y="2430482"/>
              <a:ext cx="228600" cy="115887"/>
            </a:xfrm>
            <a:custGeom>
              <a:avLst/>
              <a:gdLst>
                <a:gd name="T0" fmla="*/ 0 w 43001"/>
                <a:gd name="T1" fmla="*/ 0 h 21600"/>
                <a:gd name="T2" fmla="*/ 0 w 43001"/>
                <a:gd name="T3" fmla="*/ 0 h 21600"/>
                <a:gd name="T4" fmla="*/ 0 w 4300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001" h="21600" fill="none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</a:path>
                <a:path w="43001" h="21600" stroke="0" extrusionOk="0">
                  <a:moveTo>
                    <a:pt x="0" y="18688"/>
                  </a:moveTo>
                  <a:cubicBezTo>
                    <a:pt x="1456" y="7982"/>
                    <a:pt x="10598" y="-1"/>
                    <a:pt x="21403" y="0"/>
                  </a:cubicBezTo>
                  <a:cubicBezTo>
                    <a:pt x="33214" y="0"/>
                    <a:pt x="42835" y="9487"/>
                    <a:pt x="43000" y="21298"/>
                  </a:cubicBezTo>
                  <a:lnTo>
                    <a:pt x="21403" y="21600"/>
                  </a:lnTo>
                  <a:lnTo>
                    <a:pt x="0" y="18688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cxnSp>
          <p:nvCxnSpPr>
            <p:cNvPr id="166" name="Connecteur droit 165"/>
            <p:cNvCxnSpPr/>
            <p:nvPr/>
          </p:nvCxnSpPr>
          <p:spPr>
            <a:xfrm>
              <a:off x="7552902" y="2546369"/>
              <a:ext cx="258342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Arc 26"/>
          <p:cNvSpPr>
            <a:spLocks/>
          </p:cNvSpPr>
          <p:nvPr/>
        </p:nvSpPr>
        <p:spPr bwMode="auto">
          <a:xfrm>
            <a:off x="6978574" y="2880723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71" name="Connecteur droit avec flèche 180"/>
          <p:cNvCxnSpPr>
            <a:cxnSpLocks noChangeShapeType="1"/>
          </p:cNvCxnSpPr>
          <p:nvPr/>
        </p:nvCxnSpPr>
        <p:spPr bwMode="auto">
          <a:xfrm flipH="1" flipV="1">
            <a:off x="5939095" y="3893719"/>
            <a:ext cx="736553" cy="50204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Connecteur droit 183"/>
          <p:cNvCxnSpPr>
            <a:cxnSpLocks noChangeShapeType="1"/>
          </p:cNvCxnSpPr>
          <p:nvPr/>
        </p:nvCxnSpPr>
        <p:spPr bwMode="auto">
          <a:xfrm>
            <a:off x="6658788" y="4383112"/>
            <a:ext cx="213214" cy="31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Rectangle 22"/>
          <p:cNvSpPr>
            <a:spLocks noChangeArrowheads="1"/>
          </p:cNvSpPr>
          <p:nvPr/>
        </p:nvSpPr>
        <p:spPr bwMode="auto">
          <a:xfrm>
            <a:off x="7251414" y="3956822"/>
            <a:ext cx="73257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OZ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74" name="Rectangle 23"/>
          <p:cNvSpPr>
            <a:spLocks noChangeArrowheads="1"/>
          </p:cNvSpPr>
          <p:nvPr/>
        </p:nvSpPr>
        <p:spPr bwMode="auto">
          <a:xfrm>
            <a:off x="6872002" y="3940947"/>
            <a:ext cx="1111985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75" name="Line 24"/>
          <p:cNvSpPr>
            <a:spLocks noChangeShapeType="1"/>
          </p:cNvSpPr>
          <p:nvPr/>
        </p:nvSpPr>
        <p:spPr bwMode="auto">
          <a:xfrm>
            <a:off x="7238153" y="3942535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6" name="Arc 26"/>
          <p:cNvSpPr>
            <a:spLocks/>
          </p:cNvSpPr>
          <p:nvPr/>
        </p:nvSpPr>
        <p:spPr bwMode="auto">
          <a:xfrm>
            <a:off x="6956139" y="4053660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" name="ZoneTexte 176"/>
          <p:cNvSpPr txBox="1"/>
          <p:nvPr/>
        </p:nvSpPr>
        <p:spPr>
          <a:xfrm>
            <a:off x="7203197" y="366315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ZoneTexte 52"/>
          <p:cNvSpPr txBox="1">
            <a:spLocks noChangeArrowheads="1"/>
          </p:cNvSpPr>
          <p:nvPr/>
        </p:nvSpPr>
        <p:spPr bwMode="auto">
          <a:xfrm>
            <a:off x="7501648" y="3649710"/>
            <a:ext cx="635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P</a:t>
            </a:r>
            <a:r>
              <a:rPr lang="fr-FR" altLang="fr-FR" sz="1400" dirty="0">
                <a:latin typeface="Arial" charset="0"/>
                <a:sym typeface="Wingdings" pitchFamily="2" charset="2"/>
              </a:rPr>
              <a:t></a:t>
            </a:r>
            <a:r>
              <a:rPr lang="fr-FR" altLang="fr-FR" sz="1400" dirty="0">
                <a:latin typeface="Arial" charset="0"/>
              </a:rPr>
              <a:t>Q</a:t>
            </a:r>
          </a:p>
        </p:txBody>
      </p:sp>
      <p:cxnSp>
        <p:nvCxnSpPr>
          <p:cNvPr id="179" name="Connecteur droit 178"/>
          <p:cNvCxnSpPr/>
          <p:nvPr/>
        </p:nvCxnSpPr>
        <p:spPr>
          <a:xfrm>
            <a:off x="6947176" y="4169547"/>
            <a:ext cx="25834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22"/>
          <p:cNvSpPr>
            <a:spLocks noChangeArrowheads="1"/>
          </p:cNvSpPr>
          <p:nvPr/>
        </p:nvSpPr>
        <p:spPr bwMode="auto">
          <a:xfrm>
            <a:off x="7247611" y="4261622"/>
            <a:ext cx="48410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0,3 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81" name="Rectangle 23"/>
          <p:cNvSpPr>
            <a:spLocks noChangeArrowheads="1"/>
          </p:cNvSpPr>
          <p:nvPr/>
        </p:nvSpPr>
        <p:spPr bwMode="auto">
          <a:xfrm>
            <a:off x="6868199" y="4245747"/>
            <a:ext cx="863519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82" name="Line 24"/>
          <p:cNvSpPr>
            <a:spLocks noChangeShapeType="1"/>
          </p:cNvSpPr>
          <p:nvPr/>
        </p:nvSpPr>
        <p:spPr bwMode="auto">
          <a:xfrm>
            <a:off x="7238153" y="4247335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3" name="Arc 26"/>
          <p:cNvSpPr>
            <a:spLocks/>
          </p:cNvSpPr>
          <p:nvPr/>
        </p:nvSpPr>
        <p:spPr bwMode="auto">
          <a:xfrm>
            <a:off x="6952336" y="4358460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84" name="Connecteur droit 183"/>
          <p:cNvCxnSpPr/>
          <p:nvPr/>
        </p:nvCxnSpPr>
        <p:spPr>
          <a:xfrm>
            <a:off x="6943373" y="4474347"/>
            <a:ext cx="25834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22"/>
          <p:cNvSpPr>
            <a:spLocks noChangeArrowheads="1"/>
          </p:cNvSpPr>
          <p:nvPr/>
        </p:nvSpPr>
        <p:spPr bwMode="auto">
          <a:xfrm>
            <a:off x="7253171" y="4552513"/>
            <a:ext cx="110235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     A   B 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86" name="Rectangle 23"/>
          <p:cNvSpPr>
            <a:spLocks noChangeArrowheads="1"/>
          </p:cNvSpPr>
          <p:nvPr/>
        </p:nvSpPr>
        <p:spPr bwMode="auto">
          <a:xfrm>
            <a:off x="6873759" y="4536638"/>
            <a:ext cx="143207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87" name="Line 24"/>
          <p:cNvSpPr>
            <a:spLocks noChangeShapeType="1"/>
          </p:cNvSpPr>
          <p:nvPr/>
        </p:nvSpPr>
        <p:spPr bwMode="auto">
          <a:xfrm>
            <a:off x="7238153" y="4538226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8" name="Line 24"/>
          <p:cNvSpPr>
            <a:spLocks noChangeShapeType="1"/>
          </p:cNvSpPr>
          <p:nvPr/>
        </p:nvSpPr>
        <p:spPr bwMode="auto">
          <a:xfrm>
            <a:off x="7710701" y="4531876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9" name="Line 24"/>
          <p:cNvSpPr>
            <a:spLocks noChangeShapeType="1"/>
          </p:cNvSpPr>
          <p:nvPr/>
        </p:nvSpPr>
        <p:spPr bwMode="auto">
          <a:xfrm>
            <a:off x="8022087" y="4525526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90" name="Group 987"/>
          <p:cNvGrpSpPr>
            <a:grpSpLocks/>
          </p:cNvGrpSpPr>
          <p:nvPr/>
        </p:nvGrpSpPr>
        <p:grpSpPr bwMode="auto">
          <a:xfrm>
            <a:off x="6965874" y="4606488"/>
            <a:ext cx="152400" cy="152400"/>
            <a:chOff x="480" y="2784"/>
            <a:chExt cx="96" cy="96"/>
          </a:xfrm>
        </p:grpSpPr>
        <p:sp>
          <p:nvSpPr>
            <p:cNvPr id="191" name="Line 988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2" name="Line 989"/>
            <p:cNvSpPr>
              <a:spLocks noChangeShapeType="1"/>
            </p:cNvSpPr>
            <p:nvPr/>
          </p:nvSpPr>
          <p:spPr bwMode="auto">
            <a:xfrm flipV="1">
              <a:off x="480" y="278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3" name="ZoneTexte 192"/>
          <p:cNvSpPr txBox="1"/>
          <p:nvPr/>
        </p:nvSpPr>
        <p:spPr>
          <a:xfrm>
            <a:off x="8392430" y="389367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8392430" y="420833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95" name="ZoneTexte 194"/>
          <p:cNvSpPr txBox="1"/>
          <p:nvPr/>
        </p:nvSpPr>
        <p:spPr>
          <a:xfrm>
            <a:off x="8392430" y="4551739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58" name="Rectangle 22"/>
          <p:cNvSpPr>
            <a:spLocks noChangeArrowheads="1"/>
          </p:cNvSpPr>
          <p:nvPr/>
        </p:nvSpPr>
        <p:spPr bwMode="auto">
          <a:xfrm>
            <a:off x="3348823" y="4647765"/>
            <a:ext cx="803105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     V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59" name="Rectangle 23"/>
          <p:cNvSpPr>
            <a:spLocks noChangeArrowheads="1"/>
          </p:cNvSpPr>
          <p:nvPr/>
        </p:nvSpPr>
        <p:spPr bwMode="auto">
          <a:xfrm>
            <a:off x="2969411" y="4631890"/>
            <a:ext cx="1148328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67" name="Line 24"/>
          <p:cNvSpPr>
            <a:spLocks noChangeShapeType="1"/>
          </p:cNvSpPr>
          <p:nvPr/>
        </p:nvSpPr>
        <p:spPr bwMode="auto">
          <a:xfrm>
            <a:off x="3333805" y="4633478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9" name="Line 24"/>
          <p:cNvSpPr>
            <a:spLocks noChangeShapeType="1"/>
          </p:cNvSpPr>
          <p:nvPr/>
        </p:nvSpPr>
        <p:spPr bwMode="auto">
          <a:xfrm>
            <a:off x="3806353" y="4627128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96" name="Group 987"/>
          <p:cNvGrpSpPr>
            <a:grpSpLocks/>
          </p:cNvGrpSpPr>
          <p:nvPr/>
        </p:nvGrpSpPr>
        <p:grpSpPr bwMode="auto">
          <a:xfrm>
            <a:off x="3061526" y="4701740"/>
            <a:ext cx="152400" cy="152400"/>
            <a:chOff x="480" y="2784"/>
            <a:chExt cx="96" cy="96"/>
          </a:xfrm>
        </p:grpSpPr>
        <p:sp>
          <p:nvSpPr>
            <p:cNvPr id="197" name="Line 988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8" name="Line 989"/>
            <p:cNvSpPr>
              <a:spLocks noChangeShapeType="1"/>
            </p:cNvSpPr>
            <p:nvPr/>
          </p:nvSpPr>
          <p:spPr bwMode="auto">
            <a:xfrm flipV="1">
              <a:off x="480" y="278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9" name="ZoneTexte 198"/>
          <p:cNvSpPr txBox="1"/>
          <p:nvPr/>
        </p:nvSpPr>
        <p:spPr>
          <a:xfrm>
            <a:off x="4389201" y="462368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58283" y="4597243"/>
            <a:ext cx="67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</a:p>
        </p:txBody>
      </p:sp>
      <p:cxnSp>
        <p:nvCxnSpPr>
          <p:cNvPr id="200" name="Connecteur droit avec flèche 199"/>
          <p:cNvCxnSpPr/>
          <p:nvPr/>
        </p:nvCxnSpPr>
        <p:spPr>
          <a:xfrm>
            <a:off x="5176683" y="3136111"/>
            <a:ext cx="1002315" cy="463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ZoneTexte 200"/>
          <p:cNvSpPr txBox="1"/>
          <p:nvPr/>
        </p:nvSpPr>
        <p:spPr>
          <a:xfrm>
            <a:off x="4713286" y="2846629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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x2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2" name="Groupe 201"/>
          <p:cNvGrpSpPr/>
          <p:nvPr/>
        </p:nvGrpSpPr>
        <p:grpSpPr>
          <a:xfrm>
            <a:off x="4768177" y="2846601"/>
            <a:ext cx="410370" cy="410370"/>
            <a:chOff x="6507163" y="4079876"/>
            <a:chExt cx="1406524" cy="1406524"/>
          </a:xfrm>
        </p:grpSpPr>
        <p:sp>
          <p:nvSpPr>
            <p:cNvPr id="203" name="Ellipse 202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04" name="Connecteur droit 203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" name="ZoneTexte 204"/>
          <p:cNvSpPr txBox="1"/>
          <p:nvPr/>
        </p:nvSpPr>
        <p:spPr>
          <a:xfrm>
            <a:off x="4787253" y="301410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06" name="Arc 26"/>
          <p:cNvSpPr>
            <a:spLocks/>
          </p:cNvSpPr>
          <p:nvPr/>
        </p:nvSpPr>
        <p:spPr bwMode="auto">
          <a:xfrm>
            <a:off x="2499876" y="2188454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07" name="Connecteur droit 206"/>
          <p:cNvCxnSpPr/>
          <p:nvPr/>
        </p:nvCxnSpPr>
        <p:spPr>
          <a:xfrm>
            <a:off x="2485005" y="2304341"/>
            <a:ext cx="258342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ZoneTexte 207"/>
          <p:cNvSpPr txBox="1"/>
          <p:nvPr/>
        </p:nvSpPr>
        <p:spPr>
          <a:xfrm>
            <a:off x="292678" y="169976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09" name="ZoneTexte 208"/>
          <p:cNvSpPr txBox="1"/>
          <p:nvPr/>
        </p:nvSpPr>
        <p:spPr>
          <a:xfrm>
            <a:off x="5082987" y="1699762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1118105" y="4501773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S[SL]</a:t>
            </a:r>
          </a:p>
        </p:txBody>
      </p:sp>
      <p:cxnSp>
        <p:nvCxnSpPr>
          <p:cNvPr id="211" name="Connecteur droit avec flèche 210"/>
          <p:cNvCxnSpPr/>
          <p:nvPr/>
        </p:nvCxnSpPr>
        <p:spPr>
          <a:xfrm flipH="1" flipV="1">
            <a:off x="1030783" y="3856015"/>
            <a:ext cx="144456" cy="10049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>
            <a:off x="1175239" y="4854140"/>
            <a:ext cx="8529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419329" y="36797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3" name="ZoneTexte 212"/>
          <p:cNvSpPr txBox="1"/>
          <p:nvPr/>
        </p:nvSpPr>
        <p:spPr>
          <a:xfrm>
            <a:off x="1329951" y="3156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4" name="ZoneTexte 213"/>
          <p:cNvSpPr txBox="1"/>
          <p:nvPr/>
        </p:nvSpPr>
        <p:spPr>
          <a:xfrm>
            <a:off x="5527799" y="2080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5" name="ZoneTexte 214"/>
          <p:cNvSpPr txBox="1"/>
          <p:nvPr/>
        </p:nvSpPr>
        <p:spPr>
          <a:xfrm>
            <a:off x="5419550" y="36819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6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432323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D'UN BRAS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2241554" y="145622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18" name="ZoneTexte 217"/>
          <p:cNvSpPr txBox="1"/>
          <p:nvPr/>
        </p:nvSpPr>
        <p:spPr>
          <a:xfrm>
            <a:off x="2325444" y="328872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19" name="ZoneTexte 218"/>
          <p:cNvSpPr txBox="1"/>
          <p:nvPr/>
        </p:nvSpPr>
        <p:spPr>
          <a:xfrm>
            <a:off x="6820745" y="188618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20" name="ZoneTexte 219"/>
          <p:cNvSpPr txBox="1"/>
          <p:nvPr/>
        </p:nvSpPr>
        <p:spPr>
          <a:xfrm>
            <a:off x="6794148" y="360662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21" name="Rectangle 210"/>
          <p:cNvSpPr>
            <a:spLocks noChangeArrowheads="1"/>
          </p:cNvSpPr>
          <p:nvPr/>
        </p:nvSpPr>
        <p:spPr bwMode="auto">
          <a:xfrm>
            <a:off x="272592" y="4683911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222" name="Line 211"/>
          <p:cNvSpPr>
            <a:spLocks noChangeShapeType="1"/>
          </p:cNvSpPr>
          <p:nvPr/>
        </p:nvSpPr>
        <p:spPr bwMode="auto">
          <a:xfrm flipV="1">
            <a:off x="418642" y="4569611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3" name="Freeform 212"/>
          <p:cNvSpPr>
            <a:spLocks/>
          </p:cNvSpPr>
          <p:nvPr/>
        </p:nvSpPr>
        <p:spPr bwMode="auto">
          <a:xfrm>
            <a:off x="340855" y="4553736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4" name="Rectangle 223"/>
          <p:cNvSpPr>
            <a:spLocks noChangeArrowheads="1"/>
          </p:cNvSpPr>
          <p:nvPr/>
        </p:nvSpPr>
        <p:spPr bwMode="auto">
          <a:xfrm>
            <a:off x="266242" y="4677561"/>
            <a:ext cx="30617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V</a:t>
            </a:r>
            <a:endParaRPr lang="fr-FR" altLang="fr-FR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697620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D'UNE BANDE SUR UN BRAS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1414628" y="1766868"/>
            <a:ext cx="2386849" cy="1440522"/>
          </a:xfrm>
          <a:custGeom>
            <a:avLst/>
            <a:gdLst>
              <a:gd name="connsiteX0" fmla="*/ 0 w 2162175"/>
              <a:gd name="connsiteY0" fmla="*/ 1304925 h 1304925"/>
              <a:gd name="connsiteX1" fmla="*/ 590550 w 2162175"/>
              <a:gd name="connsiteY1" fmla="*/ 1123950 h 1304925"/>
              <a:gd name="connsiteX2" fmla="*/ 1247775 w 2162175"/>
              <a:gd name="connsiteY2" fmla="*/ 971550 h 1304925"/>
              <a:gd name="connsiteX3" fmla="*/ 1543050 w 2162175"/>
              <a:gd name="connsiteY3" fmla="*/ 771525 h 1304925"/>
              <a:gd name="connsiteX4" fmla="*/ 2019300 w 2162175"/>
              <a:gd name="connsiteY4" fmla="*/ 247650 h 1304925"/>
              <a:gd name="connsiteX5" fmla="*/ 2162175 w 2162175"/>
              <a:gd name="connsiteY5" fmla="*/ 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2175" h="1304925">
                <a:moveTo>
                  <a:pt x="0" y="1304925"/>
                </a:moveTo>
                <a:cubicBezTo>
                  <a:pt x="191294" y="1242218"/>
                  <a:pt x="382588" y="1179512"/>
                  <a:pt x="590550" y="1123950"/>
                </a:cubicBezTo>
                <a:cubicBezTo>
                  <a:pt x="798513" y="1068387"/>
                  <a:pt x="1089025" y="1030287"/>
                  <a:pt x="1247775" y="971550"/>
                </a:cubicBezTo>
                <a:cubicBezTo>
                  <a:pt x="1406525" y="912813"/>
                  <a:pt x="1414463" y="892175"/>
                  <a:pt x="1543050" y="771525"/>
                </a:cubicBezTo>
                <a:cubicBezTo>
                  <a:pt x="1671638" y="650875"/>
                  <a:pt x="1916113" y="376237"/>
                  <a:pt x="2019300" y="247650"/>
                </a:cubicBezTo>
                <a:cubicBezTo>
                  <a:pt x="2122487" y="119063"/>
                  <a:pt x="2162175" y="0"/>
                  <a:pt x="216217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6" name="Forme libre 5"/>
          <p:cNvSpPr/>
          <p:nvPr/>
        </p:nvSpPr>
        <p:spPr>
          <a:xfrm>
            <a:off x="2077058" y="2544960"/>
            <a:ext cx="2557828" cy="1745450"/>
          </a:xfrm>
          <a:custGeom>
            <a:avLst/>
            <a:gdLst>
              <a:gd name="connsiteX0" fmla="*/ 0 w 2317060"/>
              <a:gd name="connsiteY0" fmla="*/ 1581150 h 1581150"/>
              <a:gd name="connsiteX1" fmla="*/ 466725 w 2317060"/>
              <a:gd name="connsiteY1" fmla="*/ 1066800 h 1581150"/>
              <a:gd name="connsiteX2" fmla="*/ 904875 w 2317060"/>
              <a:gd name="connsiteY2" fmla="*/ 714375 h 1581150"/>
              <a:gd name="connsiteX3" fmla="*/ 1323975 w 2317060"/>
              <a:gd name="connsiteY3" fmla="*/ 514350 h 1581150"/>
              <a:gd name="connsiteX4" fmla="*/ 1762125 w 2317060"/>
              <a:gd name="connsiteY4" fmla="*/ 381000 h 1581150"/>
              <a:gd name="connsiteX5" fmla="*/ 2095500 w 2317060"/>
              <a:gd name="connsiteY5" fmla="*/ 285750 h 1581150"/>
              <a:gd name="connsiteX6" fmla="*/ 2286000 w 2317060"/>
              <a:gd name="connsiteY6" fmla="*/ 66675 h 1581150"/>
              <a:gd name="connsiteX7" fmla="*/ 2314575 w 2317060"/>
              <a:gd name="connsiteY7" fmla="*/ 0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060" h="1581150">
                <a:moveTo>
                  <a:pt x="0" y="1581150"/>
                </a:moveTo>
                <a:cubicBezTo>
                  <a:pt x="157956" y="1396206"/>
                  <a:pt x="315913" y="1211262"/>
                  <a:pt x="466725" y="1066800"/>
                </a:cubicBezTo>
                <a:cubicBezTo>
                  <a:pt x="617538" y="922337"/>
                  <a:pt x="762000" y="806450"/>
                  <a:pt x="904875" y="714375"/>
                </a:cubicBezTo>
                <a:cubicBezTo>
                  <a:pt x="1047750" y="622300"/>
                  <a:pt x="1181100" y="569912"/>
                  <a:pt x="1323975" y="514350"/>
                </a:cubicBezTo>
                <a:cubicBezTo>
                  <a:pt x="1466850" y="458787"/>
                  <a:pt x="1633538" y="419100"/>
                  <a:pt x="1762125" y="381000"/>
                </a:cubicBezTo>
                <a:cubicBezTo>
                  <a:pt x="1890713" y="342900"/>
                  <a:pt x="2008188" y="338137"/>
                  <a:pt x="2095500" y="285750"/>
                </a:cubicBezTo>
                <a:cubicBezTo>
                  <a:pt x="2182812" y="233363"/>
                  <a:pt x="2249488" y="114300"/>
                  <a:pt x="2286000" y="66675"/>
                </a:cubicBezTo>
                <a:cubicBezTo>
                  <a:pt x="2322513" y="19050"/>
                  <a:pt x="2318544" y="9525"/>
                  <a:pt x="2314575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7" name="Forme libre 6"/>
          <p:cNvSpPr/>
          <p:nvPr/>
        </p:nvSpPr>
        <p:spPr>
          <a:xfrm>
            <a:off x="1290788" y="3194669"/>
            <a:ext cx="834301" cy="1129250"/>
          </a:xfrm>
          <a:custGeom>
            <a:avLst/>
            <a:gdLst>
              <a:gd name="connsiteX0" fmla="*/ 131233 w 755768"/>
              <a:gd name="connsiteY0" fmla="*/ 1999 h 1022954"/>
              <a:gd name="connsiteX1" fmla="*/ 7408 w 755768"/>
              <a:gd name="connsiteY1" fmla="*/ 402049 h 1022954"/>
              <a:gd name="connsiteX2" fmla="*/ 55033 w 755768"/>
              <a:gd name="connsiteY2" fmla="*/ 706849 h 1022954"/>
              <a:gd name="connsiteX3" fmla="*/ 388408 w 755768"/>
              <a:gd name="connsiteY3" fmla="*/ 1002124 h 1022954"/>
              <a:gd name="connsiteX4" fmla="*/ 607483 w 755768"/>
              <a:gd name="connsiteY4" fmla="*/ 992599 h 1022954"/>
              <a:gd name="connsiteX5" fmla="*/ 750358 w 755768"/>
              <a:gd name="connsiteY5" fmla="*/ 944974 h 1022954"/>
              <a:gd name="connsiteX6" fmla="*/ 721783 w 755768"/>
              <a:gd name="connsiteY6" fmla="*/ 773524 h 1022954"/>
              <a:gd name="connsiteX7" fmla="*/ 683683 w 755768"/>
              <a:gd name="connsiteY7" fmla="*/ 402049 h 1022954"/>
              <a:gd name="connsiteX8" fmla="*/ 502708 w 755768"/>
              <a:gd name="connsiteY8" fmla="*/ 182974 h 1022954"/>
              <a:gd name="connsiteX9" fmla="*/ 331258 w 755768"/>
              <a:gd name="connsiteY9" fmla="*/ 21049 h 1022954"/>
              <a:gd name="connsiteX10" fmla="*/ 188383 w 755768"/>
              <a:gd name="connsiteY10" fmla="*/ 1999 h 102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5768" h="1022954">
                <a:moveTo>
                  <a:pt x="131233" y="1999"/>
                </a:moveTo>
                <a:cubicBezTo>
                  <a:pt x="75670" y="143286"/>
                  <a:pt x="20108" y="284574"/>
                  <a:pt x="7408" y="402049"/>
                </a:cubicBezTo>
                <a:cubicBezTo>
                  <a:pt x="-5292" y="519524"/>
                  <a:pt x="-8467" y="606837"/>
                  <a:pt x="55033" y="706849"/>
                </a:cubicBezTo>
                <a:cubicBezTo>
                  <a:pt x="118533" y="806862"/>
                  <a:pt x="296333" y="954499"/>
                  <a:pt x="388408" y="1002124"/>
                </a:cubicBezTo>
                <a:cubicBezTo>
                  <a:pt x="480483" y="1049749"/>
                  <a:pt x="547158" y="1002124"/>
                  <a:pt x="607483" y="992599"/>
                </a:cubicBezTo>
                <a:cubicBezTo>
                  <a:pt x="667808" y="983074"/>
                  <a:pt x="731308" y="981486"/>
                  <a:pt x="750358" y="944974"/>
                </a:cubicBezTo>
                <a:cubicBezTo>
                  <a:pt x="769408" y="908462"/>
                  <a:pt x="732895" y="864011"/>
                  <a:pt x="721783" y="773524"/>
                </a:cubicBezTo>
                <a:cubicBezTo>
                  <a:pt x="710671" y="683037"/>
                  <a:pt x="720195" y="500474"/>
                  <a:pt x="683683" y="402049"/>
                </a:cubicBezTo>
                <a:cubicBezTo>
                  <a:pt x="647171" y="303624"/>
                  <a:pt x="561446" y="246474"/>
                  <a:pt x="502708" y="182974"/>
                </a:cubicBezTo>
                <a:cubicBezTo>
                  <a:pt x="443971" y="119474"/>
                  <a:pt x="383645" y="51211"/>
                  <a:pt x="331258" y="21049"/>
                </a:cubicBezTo>
                <a:cubicBezTo>
                  <a:pt x="278871" y="-9113"/>
                  <a:pt x="188383" y="1999"/>
                  <a:pt x="188383" y="19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8" name="Forme libre 7"/>
          <p:cNvSpPr/>
          <p:nvPr/>
        </p:nvSpPr>
        <p:spPr>
          <a:xfrm>
            <a:off x="3727874" y="1808927"/>
            <a:ext cx="925298" cy="757062"/>
          </a:xfrm>
          <a:custGeom>
            <a:avLst/>
            <a:gdLst>
              <a:gd name="connsiteX0" fmla="*/ 47625 w 838200"/>
              <a:gd name="connsiteY0" fmla="*/ 0 h 685800"/>
              <a:gd name="connsiteX1" fmla="*/ 0 w 838200"/>
              <a:gd name="connsiteY1" fmla="*/ 333375 h 685800"/>
              <a:gd name="connsiteX2" fmla="*/ 47625 w 838200"/>
              <a:gd name="connsiteY2" fmla="*/ 561975 h 685800"/>
              <a:gd name="connsiteX3" fmla="*/ 66675 w 838200"/>
              <a:gd name="connsiteY3" fmla="*/ 571500 h 685800"/>
              <a:gd name="connsiteX4" fmla="*/ 257175 w 838200"/>
              <a:gd name="connsiteY4" fmla="*/ 619125 h 685800"/>
              <a:gd name="connsiteX5" fmla="*/ 371475 w 838200"/>
              <a:gd name="connsiteY5" fmla="*/ 619125 h 685800"/>
              <a:gd name="connsiteX6" fmla="*/ 457200 w 838200"/>
              <a:gd name="connsiteY6" fmla="*/ 647700 h 685800"/>
              <a:gd name="connsiteX7" fmla="*/ 838200 w 838200"/>
              <a:gd name="connsiteY7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200" h="685800">
                <a:moveTo>
                  <a:pt x="47625" y="0"/>
                </a:moveTo>
                <a:cubicBezTo>
                  <a:pt x="23812" y="119856"/>
                  <a:pt x="0" y="239713"/>
                  <a:pt x="0" y="333375"/>
                </a:cubicBezTo>
                <a:cubicBezTo>
                  <a:pt x="0" y="427037"/>
                  <a:pt x="36512" y="522288"/>
                  <a:pt x="47625" y="561975"/>
                </a:cubicBezTo>
                <a:cubicBezTo>
                  <a:pt x="58738" y="601663"/>
                  <a:pt x="31750" y="561975"/>
                  <a:pt x="66675" y="571500"/>
                </a:cubicBezTo>
                <a:cubicBezTo>
                  <a:pt x="101600" y="581025"/>
                  <a:pt x="206375" y="611187"/>
                  <a:pt x="257175" y="619125"/>
                </a:cubicBezTo>
                <a:cubicBezTo>
                  <a:pt x="307975" y="627063"/>
                  <a:pt x="338138" y="614363"/>
                  <a:pt x="371475" y="619125"/>
                </a:cubicBezTo>
                <a:cubicBezTo>
                  <a:pt x="404812" y="623887"/>
                  <a:pt x="379413" y="636588"/>
                  <a:pt x="457200" y="647700"/>
                </a:cubicBezTo>
                <a:cubicBezTo>
                  <a:pt x="534988" y="658813"/>
                  <a:pt x="686594" y="672306"/>
                  <a:pt x="838200" y="6858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9" name="Forme libre 8"/>
          <p:cNvSpPr/>
          <p:nvPr/>
        </p:nvSpPr>
        <p:spPr>
          <a:xfrm>
            <a:off x="3801477" y="1713672"/>
            <a:ext cx="893892" cy="831288"/>
          </a:xfrm>
          <a:custGeom>
            <a:avLst/>
            <a:gdLst>
              <a:gd name="connsiteX0" fmla="*/ 0 w 906042"/>
              <a:gd name="connsiteY0" fmla="*/ 48189 h 753039"/>
              <a:gd name="connsiteX1" fmla="*/ 276225 w 906042"/>
              <a:gd name="connsiteY1" fmla="*/ 564 h 753039"/>
              <a:gd name="connsiteX2" fmla="*/ 552450 w 906042"/>
              <a:gd name="connsiteY2" fmla="*/ 76764 h 753039"/>
              <a:gd name="connsiteX3" fmla="*/ 857250 w 906042"/>
              <a:gd name="connsiteY3" fmla="*/ 257739 h 753039"/>
              <a:gd name="connsiteX4" fmla="*/ 895350 w 906042"/>
              <a:gd name="connsiteY4" fmla="*/ 381564 h 753039"/>
              <a:gd name="connsiteX5" fmla="*/ 752475 w 906042"/>
              <a:gd name="connsiteY5" fmla="*/ 753039 h 753039"/>
              <a:gd name="connsiteX0" fmla="*/ 0 w 895350"/>
              <a:gd name="connsiteY0" fmla="*/ 48189 h 753039"/>
              <a:gd name="connsiteX1" fmla="*/ 276225 w 895350"/>
              <a:gd name="connsiteY1" fmla="*/ 564 h 753039"/>
              <a:gd name="connsiteX2" fmla="*/ 552450 w 895350"/>
              <a:gd name="connsiteY2" fmla="*/ 76764 h 753039"/>
              <a:gd name="connsiteX3" fmla="*/ 752475 w 895350"/>
              <a:gd name="connsiteY3" fmla="*/ 210114 h 753039"/>
              <a:gd name="connsiteX4" fmla="*/ 895350 w 895350"/>
              <a:gd name="connsiteY4" fmla="*/ 381564 h 753039"/>
              <a:gd name="connsiteX5" fmla="*/ 752475 w 895350"/>
              <a:gd name="connsiteY5" fmla="*/ 753039 h 753039"/>
              <a:gd name="connsiteX0" fmla="*/ 0 w 809750"/>
              <a:gd name="connsiteY0" fmla="*/ 48189 h 753039"/>
              <a:gd name="connsiteX1" fmla="*/ 276225 w 809750"/>
              <a:gd name="connsiteY1" fmla="*/ 564 h 753039"/>
              <a:gd name="connsiteX2" fmla="*/ 552450 w 809750"/>
              <a:gd name="connsiteY2" fmla="*/ 76764 h 753039"/>
              <a:gd name="connsiteX3" fmla="*/ 752475 w 809750"/>
              <a:gd name="connsiteY3" fmla="*/ 210114 h 753039"/>
              <a:gd name="connsiteX4" fmla="*/ 809625 w 809750"/>
              <a:gd name="connsiteY4" fmla="*/ 419664 h 753039"/>
              <a:gd name="connsiteX5" fmla="*/ 752475 w 809750"/>
              <a:gd name="connsiteY5" fmla="*/ 753039 h 75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750" h="753039">
                <a:moveTo>
                  <a:pt x="0" y="48189"/>
                </a:moveTo>
                <a:cubicBezTo>
                  <a:pt x="92075" y="21995"/>
                  <a:pt x="184150" y="-4198"/>
                  <a:pt x="276225" y="564"/>
                </a:cubicBezTo>
                <a:cubicBezTo>
                  <a:pt x="368300" y="5326"/>
                  <a:pt x="473075" y="41839"/>
                  <a:pt x="552450" y="76764"/>
                </a:cubicBezTo>
                <a:cubicBezTo>
                  <a:pt x="631825" y="111689"/>
                  <a:pt x="709612" y="152964"/>
                  <a:pt x="752475" y="210114"/>
                </a:cubicBezTo>
                <a:cubicBezTo>
                  <a:pt x="795338" y="267264"/>
                  <a:pt x="809625" y="329177"/>
                  <a:pt x="809625" y="419664"/>
                </a:cubicBezTo>
                <a:cubicBezTo>
                  <a:pt x="809625" y="510151"/>
                  <a:pt x="815181" y="608576"/>
                  <a:pt x="752475" y="75303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1707938" y="1997665"/>
            <a:ext cx="3058383" cy="176163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212"/>
          <p:cNvSpPr txBox="1">
            <a:spLocks noChangeArrowheads="1"/>
          </p:cNvSpPr>
          <p:nvPr/>
        </p:nvSpPr>
        <p:spPr bwMode="auto">
          <a:xfrm>
            <a:off x="2570589" y="3863134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charset="0"/>
              </a:rPr>
              <a:t>P</a:t>
            </a:r>
          </a:p>
        </p:txBody>
      </p:sp>
      <p:sp>
        <p:nvSpPr>
          <p:cNvPr id="13" name="ZoneTexte 212"/>
          <p:cNvSpPr txBox="1">
            <a:spLocks noChangeArrowheads="1"/>
          </p:cNvSpPr>
          <p:nvPr/>
        </p:nvSpPr>
        <p:spPr bwMode="auto">
          <a:xfrm>
            <a:off x="4601942" y="2697201"/>
            <a:ext cx="423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Q</a:t>
            </a:r>
            <a:endParaRPr lang="fr-FR" altLang="fr-FR" sz="2400" dirty="0">
              <a:latin typeface="Arial" charset="0"/>
            </a:endParaRPr>
          </a:p>
        </p:txBody>
      </p:sp>
      <p:cxnSp>
        <p:nvCxnSpPr>
          <p:cNvPr id="14" name="Connecteur droit 213"/>
          <p:cNvCxnSpPr>
            <a:cxnSpLocks noChangeShapeType="1"/>
          </p:cNvCxnSpPr>
          <p:nvPr/>
        </p:nvCxnSpPr>
        <p:spPr bwMode="auto">
          <a:xfrm>
            <a:off x="3973803" y="2787285"/>
            <a:ext cx="661082" cy="9119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80"/>
          <p:cNvCxnSpPr>
            <a:cxnSpLocks noChangeShapeType="1"/>
            <a:stCxn id="43" idx="1"/>
          </p:cNvCxnSpPr>
          <p:nvPr/>
        </p:nvCxnSpPr>
        <p:spPr bwMode="auto">
          <a:xfrm flipH="1" flipV="1">
            <a:off x="2910452" y="3241441"/>
            <a:ext cx="1170373" cy="142435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>
          <a:xfrm>
            <a:off x="2140263" y="1730870"/>
            <a:ext cx="467789" cy="11206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718269" y="1121265"/>
            <a:ext cx="700833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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x2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725118" y="1097469"/>
            <a:ext cx="672651" cy="672651"/>
            <a:chOff x="6507163" y="4079876"/>
            <a:chExt cx="1406524" cy="1406524"/>
          </a:xfrm>
        </p:grpSpPr>
        <p:sp>
          <p:nvSpPr>
            <p:cNvPr id="19" name="Ellipse 18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0" name="Connecteur droit 19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ZoneTexte 20"/>
          <p:cNvSpPr txBox="1"/>
          <p:nvPr/>
        </p:nvSpPr>
        <p:spPr>
          <a:xfrm>
            <a:off x="1756386" y="1372025"/>
            <a:ext cx="498856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1648699" y="3099738"/>
            <a:ext cx="774088" cy="888486"/>
          </a:xfrm>
          <a:custGeom>
            <a:avLst/>
            <a:gdLst>
              <a:gd name="connsiteX0" fmla="*/ 54196 w 472254"/>
              <a:gd name="connsiteY0" fmla="*/ 5105 h 542046"/>
              <a:gd name="connsiteX1" fmla="*/ 263746 w 472254"/>
              <a:gd name="connsiteY1" fmla="*/ 52730 h 542046"/>
              <a:gd name="connsiteX2" fmla="*/ 339946 w 472254"/>
              <a:gd name="connsiteY2" fmla="*/ 214655 h 542046"/>
              <a:gd name="connsiteX3" fmla="*/ 435196 w 472254"/>
              <a:gd name="connsiteY3" fmla="*/ 376580 h 542046"/>
              <a:gd name="connsiteX4" fmla="*/ 463771 w 472254"/>
              <a:gd name="connsiteY4" fmla="*/ 481355 h 542046"/>
              <a:gd name="connsiteX5" fmla="*/ 292321 w 472254"/>
              <a:gd name="connsiteY5" fmla="*/ 538505 h 542046"/>
              <a:gd name="connsiteX6" fmla="*/ 158971 w 472254"/>
              <a:gd name="connsiteY6" fmla="*/ 509930 h 542046"/>
              <a:gd name="connsiteX7" fmla="*/ 6571 w 472254"/>
              <a:gd name="connsiteY7" fmla="*/ 300380 h 542046"/>
              <a:gd name="connsiteX8" fmla="*/ 25621 w 472254"/>
              <a:gd name="connsiteY8" fmla="*/ 157505 h 542046"/>
              <a:gd name="connsiteX9" fmla="*/ 54196 w 472254"/>
              <a:gd name="connsiteY9" fmla="*/ 5105 h 54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254" h="542046">
                <a:moveTo>
                  <a:pt x="54196" y="5105"/>
                </a:moveTo>
                <a:cubicBezTo>
                  <a:pt x="93884" y="-12358"/>
                  <a:pt x="216121" y="17805"/>
                  <a:pt x="263746" y="52730"/>
                </a:cubicBezTo>
                <a:cubicBezTo>
                  <a:pt x="311371" y="87655"/>
                  <a:pt x="311371" y="160680"/>
                  <a:pt x="339946" y="214655"/>
                </a:cubicBezTo>
                <a:cubicBezTo>
                  <a:pt x="368521" y="268630"/>
                  <a:pt x="414559" y="332130"/>
                  <a:pt x="435196" y="376580"/>
                </a:cubicBezTo>
                <a:cubicBezTo>
                  <a:pt x="455834" y="421030"/>
                  <a:pt x="487583" y="454368"/>
                  <a:pt x="463771" y="481355"/>
                </a:cubicBezTo>
                <a:cubicBezTo>
                  <a:pt x="439959" y="508342"/>
                  <a:pt x="343121" y="533743"/>
                  <a:pt x="292321" y="538505"/>
                </a:cubicBezTo>
                <a:cubicBezTo>
                  <a:pt x="241521" y="543267"/>
                  <a:pt x="206596" y="549617"/>
                  <a:pt x="158971" y="509930"/>
                </a:cubicBezTo>
                <a:cubicBezTo>
                  <a:pt x="111346" y="470243"/>
                  <a:pt x="28796" y="359117"/>
                  <a:pt x="6571" y="300380"/>
                </a:cubicBezTo>
                <a:cubicBezTo>
                  <a:pt x="-15654" y="241643"/>
                  <a:pt x="25621" y="206717"/>
                  <a:pt x="25621" y="157505"/>
                </a:cubicBezTo>
                <a:cubicBezTo>
                  <a:pt x="25621" y="108293"/>
                  <a:pt x="14508" y="22568"/>
                  <a:pt x="54196" y="5105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>
              <a:solidFill>
                <a:srgbClr val="FF0000"/>
              </a:solidFill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3334150" y="2328332"/>
            <a:ext cx="615536" cy="733916"/>
          </a:xfrm>
          <a:custGeom>
            <a:avLst/>
            <a:gdLst>
              <a:gd name="connsiteX0" fmla="*/ 7014 w 375525"/>
              <a:gd name="connsiteY0" fmla="*/ 8998 h 447746"/>
              <a:gd name="connsiteX1" fmla="*/ 197514 w 375525"/>
              <a:gd name="connsiteY1" fmla="*/ 28048 h 447746"/>
              <a:gd name="connsiteX2" fmla="*/ 368964 w 375525"/>
              <a:gd name="connsiteY2" fmla="*/ 113773 h 447746"/>
              <a:gd name="connsiteX3" fmla="*/ 330864 w 375525"/>
              <a:gd name="connsiteY3" fmla="*/ 351898 h 447746"/>
              <a:gd name="connsiteX4" fmla="*/ 245139 w 375525"/>
              <a:gd name="connsiteY4" fmla="*/ 447148 h 447746"/>
              <a:gd name="connsiteX5" fmla="*/ 92739 w 375525"/>
              <a:gd name="connsiteY5" fmla="*/ 380473 h 447746"/>
              <a:gd name="connsiteX6" fmla="*/ 45114 w 375525"/>
              <a:gd name="connsiteY6" fmla="*/ 161398 h 447746"/>
              <a:gd name="connsiteX7" fmla="*/ 7014 w 375525"/>
              <a:gd name="connsiteY7" fmla="*/ 8998 h 44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525" h="447746">
                <a:moveTo>
                  <a:pt x="7014" y="8998"/>
                </a:moveTo>
                <a:cubicBezTo>
                  <a:pt x="32414" y="-13227"/>
                  <a:pt x="137189" y="10586"/>
                  <a:pt x="197514" y="28048"/>
                </a:cubicBezTo>
                <a:cubicBezTo>
                  <a:pt x="257839" y="45510"/>
                  <a:pt x="346739" y="59798"/>
                  <a:pt x="368964" y="113773"/>
                </a:cubicBezTo>
                <a:cubicBezTo>
                  <a:pt x="391189" y="167748"/>
                  <a:pt x="351502" y="296336"/>
                  <a:pt x="330864" y="351898"/>
                </a:cubicBezTo>
                <a:cubicBezTo>
                  <a:pt x="310227" y="407461"/>
                  <a:pt x="284827" y="442386"/>
                  <a:pt x="245139" y="447148"/>
                </a:cubicBezTo>
                <a:cubicBezTo>
                  <a:pt x="205452" y="451911"/>
                  <a:pt x="126077" y="428098"/>
                  <a:pt x="92739" y="380473"/>
                </a:cubicBezTo>
                <a:cubicBezTo>
                  <a:pt x="59402" y="332848"/>
                  <a:pt x="57814" y="218548"/>
                  <a:pt x="45114" y="161398"/>
                </a:cubicBezTo>
                <a:cubicBezTo>
                  <a:pt x="32414" y="104248"/>
                  <a:pt x="-18386" y="31223"/>
                  <a:pt x="7014" y="8998"/>
                </a:cubicBezTo>
                <a:close/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4" name="ZoneTexte 23"/>
          <p:cNvSpPr txBox="1"/>
          <p:nvPr/>
        </p:nvSpPr>
        <p:spPr>
          <a:xfrm>
            <a:off x="3005401" y="902525"/>
            <a:ext cx="1188146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S[SL]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2792061" y="1441484"/>
            <a:ext cx="236783" cy="1737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028844" y="1451155"/>
            <a:ext cx="13980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129690" y="3419322"/>
            <a:ext cx="389850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756549" y="2523307"/>
            <a:ext cx="389850" cy="584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4856294" y="3026988"/>
            <a:ext cx="672651" cy="672651"/>
            <a:chOff x="6507163" y="4079876"/>
            <a:chExt cx="1406524" cy="1406524"/>
          </a:xfrm>
        </p:grpSpPr>
        <p:sp>
          <p:nvSpPr>
            <p:cNvPr id="33" name="Ellipse 32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ZoneTexte 34"/>
          <p:cNvSpPr txBox="1"/>
          <p:nvPr/>
        </p:nvSpPr>
        <p:spPr>
          <a:xfrm>
            <a:off x="4887563" y="3301545"/>
            <a:ext cx="498856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 flipV="1">
            <a:off x="3183645" y="3095226"/>
            <a:ext cx="1621315" cy="2505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4080825" y="4426397"/>
            <a:ext cx="1415423" cy="4787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800">
              <a:latin typeface="Arial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4687229" y="4429000"/>
            <a:ext cx="0" cy="4865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3200"/>
          </a:p>
        </p:txBody>
      </p:sp>
      <p:sp>
        <p:nvSpPr>
          <p:cNvPr id="45" name="Arc 26"/>
          <p:cNvSpPr>
            <a:spLocks/>
          </p:cNvSpPr>
          <p:nvPr/>
        </p:nvSpPr>
        <p:spPr bwMode="auto">
          <a:xfrm>
            <a:off x="4218737" y="4611149"/>
            <a:ext cx="374706" cy="189954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3200"/>
          </a:p>
        </p:txBody>
      </p:sp>
      <p:sp>
        <p:nvSpPr>
          <p:cNvPr id="49" name="Forme libre 48"/>
          <p:cNvSpPr/>
          <p:nvPr/>
        </p:nvSpPr>
        <p:spPr>
          <a:xfrm>
            <a:off x="2375628" y="2787282"/>
            <a:ext cx="1620510" cy="940604"/>
          </a:xfrm>
          <a:custGeom>
            <a:avLst/>
            <a:gdLst>
              <a:gd name="connsiteX0" fmla="*/ 0 w 988638"/>
              <a:gd name="connsiteY0" fmla="*/ 573842 h 573842"/>
              <a:gd name="connsiteX1" fmla="*/ 228600 w 988638"/>
              <a:gd name="connsiteY1" fmla="*/ 354767 h 573842"/>
              <a:gd name="connsiteX2" fmla="*/ 361950 w 988638"/>
              <a:gd name="connsiteY2" fmla="*/ 278567 h 573842"/>
              <a:gd name="connsiteX3" fmla="*/ 581025 w 988638"/>
              <a:gd name="connsiteY3" fmla="*/ 164267 h 573842"/>
              <a:gd name="connsiteX4" fmla="*/ 942975 w 988638"/>
              <a:gd name="connsiteY4" fmla="*/ 11867 h 573842"/>
              <a:gd name="connsiteX5" fmla="*/ 971550 w 988638"/>
              <a:gd name="connsiteY5" fmla="*/ 21392 h 57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8638" h="573842">
                <a:moveTo>
                  <a:pt x="0" y="573842"/>
                </a:moveTo>
                <a:cubicBezTo>
                  <a:pt x="84137" y="488910"/>
                  <a:pt x="168275" y="403979"/>
                  <a:pt x="228600" y="354767"/>
                </a:cubicBezTo>
                <a:cubicBezTo>
                  <a:pt x="288925" y="305555"/>
                  <a:pt x="303213" y="310317"/>
                  <a:pt x="361950" y="278567"/>
                </a:cubicBezTo>
                <a:cubicBezTo>
                  <a:pt x="420687" y="246817"/>
                  <a:pt x="484187" y="208717"/>
                  <a:pt x="581025" y="164267"/>
                </a:cubicBezTo>
                <a:cubicBezTo>
                  <a:pt x="677863" y="119817"/>
                  <a:pt x="877888" y="35679"/>
                  <a:pt x="942975" y="11867"/>
                </a:cubicBezTo>
                <a:cubicBezTo>
                  <a:pt x="1008062" y="-11945"/>
                  <a:pt x="989806" y="4723"/>
                  <a:pt x="971550" y="21392"/>
                </a:cubicBez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50" name="ZoneTexte 49"/>
          <p:cNvSpPr txBox="1"/>
          <p:nvPr/>
        </p:nvSpPr>
        <p:spPr>
          <a:xfrm>
            <a:off x="5421115" y="2304380"/>
            <a:ext cx="3629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Ligne intersection de S avec un plan passant par S[SL]</a:t>
            </a:r>
          </a:p>
        </p:txBody>
      </p:sp>
      <p:sp>
        <p:nvSpPr>
          <p:cNvPr id="51" name="Rectangle 736"/>
          <p:cNvSpPr>
            <a:spLocks noChangeArrowheads="1"/>
          </p:cNvSpPr>
          <p:nvPr/>
        </p:nvSpPr>
        <p:spPr bwMode="auto">
          <a:xfrm>
            <a:off x="4709053" y="4399648"/>
            <a:ext cx="613951" cy="46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latin typeface="Arial" charset="0"/>
              </a:rPr>
              <a:t>0,2</a:t>
            </a:r>
            <a:endParaRPr lang="fr-FR" altLang="fr-FR" sz="2400" dirty="0">
              <a:latin typeface="Arial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075006" y="3974962"/>
            <a:ext cx="498856" cy="400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42" name="ZoneTexte 52"/>
          <p:cNvSpPr txBox="1">
            <a:spLocks noChangeArrowheads="1"/>
          </p:cNvSpPr>
          <p:nvPr/>
        </p:nvSpPr>
        <p:spPr bwMode="auto">
          <a:xfrm>
            <a:off x="4709053" y="3926789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Arial" charset="0"/>
              </a:rPr>
              <a:t>P</a:t>
            </a:r>
            <a:r>
              <a:rPr lang="fr-FR" altLang="fr-FR" sz="2400" dirty="0" smtClean="0">
                <a:latin typeface="Arial" charset="0"/>
                <a:sym typeface="Wingdings" pitchFamily="2" charset="2"/>
              </a:rPr>
              <a:t></a:t>
            </a:r>
            <a:r>
              <a:rPr lang="fr-FR" altLang="fr-FR" sz="2400" dirty="0" smtClean="0">
                <a:latin typeface="Arial" charset="0"/>
              </a:rPr>
              <a:t>P</a:t>
            </a:r>
            <a:endParaRPr lang="fr-FR" altLang="fr-FR" sz="2400" dirty="0">
              <a:latin typeface="Arial" charset="0"/>
            </a:endParaRPr>
          </a:p>
        </p:txBody>
      </p:sp>
      <p:sp>
        <p:nvSpPr>
          <p:cNvPr id="58" name="ZoneTexte 57"/>
          <p:cNvSpPr txBox="1">
            <a:spLocks noChangeArrowheads="1"/>
          </p:cNvSpPr>
          <p:nvPr/>
        </p:nvSpPr>
        <p:spPr bwMode="auto">
          <a:xfrm>
            <a:off x="4929005" y="3065046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fr-FR" altLang="fr-FR" sz="1200" dirty="0" smtClean="0">
                <a:latin typeface="Arial" charset="0"/>
                <a:cs typeface="Arial" charset="0"/>
              </a:rPr>
              <a:t>P</a:t>
            </a:r>
            <a:r>
              <a:rPr lang="fr-FR" altLang="fr-FR" sz="1200" dirty="0" smtClean="0">
                <a:latin typeface="Arial" charset="0"/>
                <a:cs typeface="Arial" charset="0"/>
                <a:sym typeface="Wingdings 3"/>
              </a:rPr>
              <a:t> Q</a:t>
            </a:r>
            <a:endParaRPr lang="fr-FR" altLang="fr-FR" sz="1200" dirty="0">
              <a:latin typeface="Arial" charset="0"/>
              <a:cs typeface="Arial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 flipH="1">
            <a:off x="5496248" y="3113522"/>
            <a:ext cx="181282" cy="786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677530" y="3113522"/>
            <a:ext cx="25897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5004647" y="902523"/>
            <a:ext cx="6367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UF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4518" y="3345782"/>
            <a:ext cx="186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Ligne entre P et Q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691018" y="4051905"/>
            <a:ext cx="278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Toutes les lignes glissantes autour de la pièce entre P et P</a:t>
            </a:r>
            <a:endParaRPr lang="fr-FR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7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rme libre 47"/>
          <p:cNvSpPr/>
          <p:nvPr/>
        </p:nvSpPr>
        <p:spPr>
          <a:xfrm>
            <a:off x="1128886" y="4604017"/>
            <a:ext cx="591015" cy="226742"/>
          </a:xfrm>
          <a:custGeom>
            <a:avLst/>
            <a:gdLst>
              <a:gd name="connsiteX0" fmla="*/ 0 w 591015"/>
              <a:gd name="connsiteY0" fmla="*/ 156117 h 226742"/>
              <a:gd name="connsiteX1" fmla="*/ 219307 w 591015"/>
              <a:gd name="connsiteY1" fmla="*/ 174703 h 226742"/>
              <a:gd name="connsiteX2" fmla="*/ 364273 w 591015"/>
              <a:gd name="connsiteY2" fmla="*/ 208156 h 226742"/>
              <a:gd name="connsiteX3" fmla="*/ 468351 w 591015"/>
              <a:gd name="connsiteY3" fmla="*/ 226742 h 226742"/>
              <a:gd name="connsiteX4" fmla="*/ 468351 w 591015"/>
              <a:gd name="connsiteY4" fmla="*/ 226742 h 226742"/>
              <a:gd name="connsiteX5" fmla="*/ 531541 w 591015"/>
              <a:gd name="connsiteY5" fmla="*/ 189571 h 226742"/>
              <a:gd name="connsiteX6" fmla="*/ 591015 w 591015"/>
              <a:gd name="connsiteY6" fmla="*/ 89210 h 226742"/>
              <a:gd name="connsiteX7" fmla="*/ 568712 w 591015"/>
              <a:gd name="connsiteY7" fmla="*/ 89210 h 226742"/>
              <a:gd name="connsiteX8" fmla="*/ 512956 w 591015"/>
              <a:gd name="connsiteY8" fmla="*/ 89210 h 226742"/>
              <a:gd name="connsiteX9" fmla="*/ 308517 w 591015"/>
              <a:gd name="connsiteY9" fmla="*/ 66907 h 226742"/>
              <a:gd name="connsiteX10" fmla="*/ 152400 w 591015"/>
              <a:gd name="connsiteY10" fmla="*/ 7434 h 226742"/>
              <a:gd name="connsiteX11" fmla="*/ 48322 w 591015"/>
              <a:gd name="connsiteY11" fmla="*/ 0 h 226742"/>
              <a:gd name="connsiteX12" fmla="*/ 33454 w 591015"/>
              <a:gd name="connsiteY12" fmla="*/ 55756 h 226742"/>
              <a:gd name="connsiteX13" fmla="*/ 0 w 591015"/>
              <a:gd name="connsiteY13" fmla="*/ 156117 h 226742"/>
              <a:gd name="connsiteX0" fmla="*/ 0 w 591015"/>
              <a:gd name="connsiteY0" fmla="*/ 156117 h 226742"/>
              <a:gd name="connsiteX1" fmla="*/ 219307 w 591015"/>
              <a:gd name="connsiteY1" fmla="*/ 174703 h 226742"/>
              <a:gd name="connsiteX2" fmla="*/ 364273 w 591015"/>
              <a:gd name="connsiteY2" fmla="*/ 208156 h 226742"/>
              <a:gd name="connsiteX3" fmla="*/ 468351 w 591015"/>
              <a:gd name="connsiteY3" fmla="*/ 226742 h 226742"/>
              <a:gd name="connsiteX4" fmla="*/ 468351 w 591015"/>
              <a:gd name="connsiteY4" fmla="*/ 226742 h 226742"/>
              <a:gd name="connsiteX5" fmla="*/ 531541 w 591015"/>
              <a:gd name="connsiteY5" fmla="*/ 189571 h 226742"/>
              <a:gd name="connsiteX6" fmla="*/ 591015 w 591015"/>
              <a:gd name="connsiteY6" fmla="*/ 89210 h 226742"/>
              <a:gd name="connsiteX7" fmla="*/ 568712 w 591015"/>
              <a:gd name="connsiteY7" fmla="*/ 89210 h 226742"/>
              <a:gd name="connsiteX8" fmla="*/ 512956 w 591015"/>
              <a:gd name="connsiteY8" fmla="*/ 89210 h 226742"/>
              <a:gd name="connsiteX9" fmla="*/ 323385 w 591015"/>
              <a:gd name="connsiteY9" fmla="*/ 52038 h 226742"/>
              <a:gd name="connsiteX10" fmla="*/ 152400 w 591015"/>
              <a:gd name="connsiteY10" fmla="*/ 7434 h 226742"/>
              <a:gd name="connsiteX11" fmla="*/ 48322 w 591015"/>
              <a:gd name="connsiteY11" fmla="*/ 0 h 226742"/>
              <a:gd name="connsiteX12" fmla="*/ 33454 w 591015"/>
              <a:gd name="connsiteY12" fmla="*/ 55756 h 226742"/>
              <a:gd name="connsiteX13" fmla="*/ 0 w 591015"/>
              <a:gd name="connsiteY13" fmla="*/ 156117 h 226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015" h="226742">
                <a:moveTo>
                  <a:pt x="0" y="156117"/>
                </a:moveTo>
                <a:lnTo>
                  <a:pt x="219307" y="174703"/>
                </a:lnTo>
                <a:lnTo>
                  <a:pt x="364273" y="208156"/>
                </a:lnTo>
                <a:lnTo>
                  <a:pt x="468351" y="226742"/>
                </a:lnTo>
                <a:lnTo>
                  <a:pt x="468351" y="226742"/>
                </a:lnTo>
                <a:lnTo>
                  <a:pt x="531541" y="189571"/>
                </a:lnTo>
                <a:lnTo>
                  <a:pt x="591015" y="89210"/>
                </a:lnTo>
                <a:lnTo>
                  <a:pt x="568712" y="89210"/>
                </a:lnTo>
                <a:lnTo>
                  <a:pt x="512956" y="89210"/>
                </a:lnTo>
                <a:lnTo>
                  <a:pt x="323385" y="52038"/>
                </a:lnTo>
                <a:lnTo>
                  <a:pt x="152400" y="7434"/>
                </a:lnTo>
                <a:lnTo>
                  <a:pt x="48322" y="0"/>
                </a:lnTo>
                <a:lnTo>
                  <a:pt x="33454" y="55756"/>
                </a:lnTo>
                <a:lnTo>
                  <a:pt x="0" y="156117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5255557" y="3460571"/>
            <a:ext cx="1024175" cy="638704"/>
          </a:xfrm>
          <a:custGeom>
            <a:avLst/>
            <a:gdLst>
              <a:gd name="connsiteX0" fmla="*/ 0 w 1025320"/>
              <a:gd name="connsiteY0" fmla="*/ 7332 h 540732"/>
              <a:gd name="connsiteX1" fmla="*/ 419100 w 1025320"/>
              <a:gd name="connsiteY1" fmla="*/ 7332 h 540732"/>
              <a:gd name="connsiteX2" fmla="*/ 742950 w 1025320"/>
              <a:gd name="connsiteY2" fmla="*/ 83532 h 540732"/>
              <a:gd name="connsiteX3" fmla="*/ 923925 w 1025320"/>
              <a:gd name="connsiteY3" fmla="*/ 159732 h 540732"/>
              <a:gd name="connsiteX4" fmla="*/ 1019175 w 1025320"/>
              <a:gd name="connsiteY4" fmla="*/ 293082 h 540732"/>
              <a:gd name="connsiteX5" fmla="*/ 752475 w 1025320"/>
              <a:gd name="connsiteY5" fmla="*/ 455007 h 540732"/>
              <a:gd name="connsiteX6" fmla="*/ 476250 w 1025320"/>
              <a:gd name="connsiteY6" fmla="*/ 445482 h 540732"/>
              <a:gd name="connsiteX7" fmla="*/ 257175 w 1025320"/>
              <a:gd name="connsiteY7" fmla="*/ 445482 h 540732"/>
              <a:gd name="connsiteX8" fmla="*/ 57150 w 1025320"/>
              <a:gd name="connsiteY8" fmla="*/ 540732 h 540732"/>
              <a:gd name="connsiteX0" fmla="*/ 0 w 1025320"/>
              <a:gd name="connsiteY0" fmla="*/ 7332 h 540732"/>
              <a:gd name="connsiteX1" fmla="*/ 419100 w 1025320"/>
              <a:gd name="connsiteY1" fmla="*/ 7332 h 540732"/>
              <a:gd name="connsiteX2" fmla="*/ 742950 w 1025320"/>
              <a:gd name="connsiteY2" fmla="*/ 83532 h 540732"/>
              <a:gd name="connsiteX3" fmla="*/ 923925 w 1025320"/>
              <a:gd name="connsiteY3" fmla="*/ 159732 h 540732"/>
              <a:gd name="connsiteX4" fmla="*/ 1019175 w 1025320"/>
              <a:gd name="connsiteY4" fmla="*/ 293082 h 540732"/>
              <a:gd name="connsiteX5" fmla="*/ 752475 w 1025320"/>
              <a:gd name="connsiteY5" fmla="*/ 455007 h 540732"/>
              <a:gd name="connsiteX6" fmla="*/ 487136 w 1025320"/>
              <a:gd name="connsiteY6" fmla="*/ 282196 h 540732"/>
              <a:gd name="connsiteX7" fmla="*/ 257175 w 1025320"/>
              <a:gd name="connsiteY7" fmla="*/ 445482 h 540732"/>
              <a:gd name="connsiteX8" fmla="*/ 57150 w 1025320"/>
              <a:gd name="connsiteY8" fmla="*/ 540732 h 540732"/>
              <a:gd name="connsiteX0" fmla="*/ 0 w 1024175"/>
              <a:gd name="connsiteY0" fmla="*/ 7332 h 540732"/>
              <a:gd name="connsiteX1" fmla="*/ 419100 w 1024175"/>
              <a:gd name="connsiteY1" fmla="*/ 7332 h 540732"/>
              <a:gd name="connsiteX2" fmla="*/ 742950 w 1024175"/>
              <a:gd name="connsiteY2" fmla="*/ 83532 h 540732"/>
              <a:gd name="connsiteX3" fmla="*/ 923925 w 1024175"/>
              <a:gd name="connsiteY3" fmla="*/ 159732 h 540732"/>
              <a:gd name="connsiteX4" fmla="*/ 1019175 w 1024175"/>
              <a:gd name="connsiteY4" fmla="*/ 293082 h 540732"/>
              <a:gd name="connsiteX5" fmla="*/ 774246 w 1024175"/>
              <a:gd name="connsiteY5" fmla="*/ 259064 h 540732"/>
              <a:gd name="connsiteX6" fmla="*/ 487136 w 1024175"/>
              <a:gd name="connsiteY6" fmla="*/ 282196 h 540732"/>
              <a:gd name="connsiteX7" fmla="*/ 257175 w 1024175"/>
              <a:gd name="connsiteY7" fmla="*/ 445482 h 540732"/>
              <a:gd name="connsiteX8" fmla="*/ 57150 w 1024175"/>
              <a:gd name="connsiteY8" fmla="*/ 540732 h 540732"/>
              <a:gd name="connsiteX0" fmla="*/ 0 w 1024175"/>
              <a:gd name="connsiteY0" fmla="*/ 7332 h 638704"/>
              <a:gd name="connsiteX1" fmla="*/ 419100 w 1024175"/>
              <a:gd name="connsiteY1" fmla="*/ 7332 h 638704"/>
              <a:gd name="connsiteX2" fmla="*/ 742950 w 1024175"/>
              <a:gd name="connsiteY2" fmla="*/ 83532 h 638704"/>
              <a:gd name="connsiteX3" fmla="*/ 923925 w 1024175"/>
              <a:gd name="connsiteY3" fmla="*/ 159732 h 638704"/>
              <a:gd name="connsiteX4" fmla="*/ 1019175 w 1024175"/>
              <a:gd name="connsiteY4" fmla="*/ 293082 h 638704"/>
              <a:gd name="connsiteX5" fmla="*/ 774246 w 1024175"/>
              <a:gd name="connsiteY5" fmla="*/ 259064 h 638704"/>
              <a:gd name="connsiteX6" fmla="*/ 487136 w 1024175"/>
              <a:gd name="connsiteY6" fmla="*/ 282196 h 638704"/>
              <a:gd name="connsiteX7" fmla="*/ 257175 w 1024175"/>
              <a:gd name="connsiteY7" fmla="*/ 445482 h 638704"/>
              <a:gd name="connsiteX8" fmla="*/ 35378 w 1024175"/>
              <a:gd name="connsiteY8" fmla="*/ 638704 h 6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4175" h="638704">
                <a:moveTo>
                  <a:pt x="0" y="7332"/>
                </a:moveTo>
                <a:cubicBezTo>
                  <a:pt x="147637" y="982"/>
                  <a:pt x="295275" y="-5368"/>
                  <a:pt x="419100" y="7332"/>
                </a:cubicBezTo>
                <a:cubicBezTo>
                  <a:pt x="542925" y="20032"/>
                  <a:pt x="658813" y="58132"/>
                  <a:pt x="742950" y="83532"/>
                </a:cubicBezTo>
                <a:cubicBezTo>
                  <a:pt x="827088" y="108932"/>
                  <a:pt x="877888" y="124807"/>
                  <a:pt x="923925" y="159732"/>
                </a:cubicBezTo>
                <a:cubicBezTo>
                  <a:pt x="969962" y="194657"/>
                  <a:pt x="1044122" y="276527"/>
                  <a:pt x="1019175" y="293082"/>
                </a:cubicBezTo>
                <a:cubicBezTo>
                  <a:pt x="994229" y="309637"/>
                  <a:pt x="862919" y="260878"/>
                  <a:pt x="774246" y="259064"/>
                </a:cubicBezTo>
                <a:cubicBezTo>
                  <a:pt x="685573" y="257250"/>
                  <a:pt x="573315" y="251126"/>
                  <a:pt x="487136" y="282196"/>
                </a:cubicBezTo>
                <a:cubicBezTo>
                  <a:pt x="400957" y="313266"/>
                  <a:pt x="327025" y="429607"/>
                  <a:pt x="257175" y="445482"/>
                </a:cubicBezTo>
                <a:cubicBezTo>
                  <a:pt x="187325" y="461357"/>
                  <a:pt x="35378" y="638704"/>
                  <a:pt x="35378" y="6387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736"/>
          <p:cNvSpPr>
            <a:spLocks noChangeArrowheads="1"/>
          </p:cNvSpPr>
          <p:nvPr/>
        </p:nvSpPr>
        <p:spPr bwMode="auto">
          <a:xfrm>
            <a:off x="6885921" y="2749771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0,1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51" name="Rectangle 737"/>
          <p:cNvSpPr>
            <a:spLocks noChangeArrowheads="1"/>
          </p:cNvSpPr>
          <p:nvPr/>
        </p:nvSpPr>
        <p:spPr bwMode="auto">
          <a:xfrm>
            <a:off x="6550957" y="2733896"/>
            <a:ext cx="769377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60" name="Line 738"/>
          <p:cNvSpPr>
            <a:spLocks noChangeShapeType="1"/>
          </p:cNvSpPr>
          <p:nvPr/>
        </p:nvSpPr>
        <p:spPr bwMode="auto">
          <a:xfrm>
            <a:off x="6874808" y="27275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8" name="Group 739"/>
          <p:cNvGrpSpPr>
            <a:grpSpLocks/>
          </p:cNvGrpSpPr>
          <p:nvPr/>
        </p:nvGrpSpPr>
        <p:grpSpPr bwMode="auto">
          <a:xfrm>
            <a:off x="6601758" y="2819621"/>
            <a:ext cx="231775" cy="115887"/>
            <a:chOff x="468" y="3046"/>
            <a:chExt cx="146" cy="73"/>
          </a:xfrm>
        </p:grpSpPr>
        <p:sp>
          <p:nvSpPr>
            <p:cNvPr id="69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71" name="Connecteur droit avec flèche 70"/>
          <p:cNvCxnSpPr>
            <a:endCxn id="49" idx="2"/>
          </p:cNvCxnSpPr>
          <p:nvPr/>
        </p:nvCxnSpPr>
        <p:spPr>
          <a:xfrm flipH="1">
            <a:off x="5998507" y="2876771"/>
            <a:ext cx="282374" cy="667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6280879" y="2876771"/>
            <a:ext cx="270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36"/>
          <p:cNvSpPr>
            <a:spLocks noChangeArrowheads="1"/>
          </p:cNvSpPr>
          <p:nvPr/>
        </p:nvSpPr>
        <p:spPr bwMode="auto">
          <a:xfrm>
            <a:off x="6885921" y="3053989"/>
            <a:ext cx="10526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   A    B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74" name="Rectangle 737"/>
          <p:cNvSpPr>
            <a:spLocks noChangeArrowheads="1"/>
          </p:cNvSpPr>
          <p:nvPr/>
        </p:nvSpPr>
        <p:spPr bwMode="auto">
          <a:xfrm>
            <a:off x="6550957" y="3038114"/>
            <a:ext cx="1387624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75" name="Line 738"/>
          <p:cNvSpPr>
            <a:spLocks noChangeShapeType="1"/>
          </p:cNvSpPr>
          <p:nvPr/>
        </p:nvSpPr>
        <p:spPr bwMode="auto">
          <a:xfrm>
            <a:off x="6874808" y="303176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6" name="Group 987"/>
          <p:cNvGrpSpPr>
            <a:grpSpLocks/>
          </p:cNvGrpSpPr>
          <p:nvPr/>
        </p:nvGrpSpPr>
        <p:grpSpPr bwMode="auto">
          <a:xfrm>
            <a:off x="6603346" y="3104366"/>
            <a:ext cx="152400" cy="152400"/>
            <a:chOff x="480" y="2784"/>
            <a:chExt cx="96" cy="96"/>
          </a:xfrm>
        </p:grpSpPr>
        <p:sp>
          <p:nvSpPr>
            <p:cNvPr id="77" name="Line 988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989"/>
            <p:cNvSpPr>
              <a:spLocks noChangeShapeType="1"/>
            </p:cNvSpPr>
            <p:nvPr/>
          </p:nvSpPr>
          <p:spPr bwMode="auto">
            <a:xfrm flipV="1">
              <a:off x="480" y="278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9" name="Line 738"/>
          <p:cNvSpPr>
            <a:spLocks noChangeShapeType="1"/>
          </p:cNvSpPr>
          <p:nvPr/>
        </p:nvSpPr>
        <p:spPr bwMode="auto">
          <a:xfrm>
            <a:off x="7320335" y="303176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" name="Line 738"/>
          <p:cNvSpPr>
            <a:spLocks noChangeShapeType="1"/>
          </p:cNvSpPr>
          <p:nvPr/>
        </p:nvSpPr>
        <p:spPr bwMode="auto">
          <a:xfrm>
            <a:off x="7606085" y="303176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ZoneTexte 80"/>
          <p:cNvSpPr txBox="1"/>
          <p:nvPr/>
        </p:nvSpPr>
        <p:spPr>
          <a:xfrm rot="10800000" flipH="1" flipV="1">
            <a:off x="8047451" y="2708397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82" name="ZoneTexte 81"/>
          <p:cNvSpPr txBox="1"/>
          <p:nvPr/>
        </p:nvSpPr>
        <p:spPr>
          <a:xfrm rot="10800000" flipH="1" flipV="1">
            <a:off x="8047451" y="3045664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83" name="Forme libre 82"/>
          <p:cNvSpPr/>
          <p:nvPr/>
        </p:nvSpPr>
        <p:spPr>
          <a:xfrm>
            <a:off x="5410233" y="3483684"/>
            <a:ext cx="125298" cy="419100"/>
          </a:xfrm>
          <a:custGeom>
            <a:avLst/>
            <a:gdLst>
              <a:gd name="connsiteX0" fmla="*/ 68148 w 125298"/>
              <a:gd name="connsiteY0" fmla="*/ 0 h 419100"/>
              <a:gd name="connsiteX1" fmla="*/ 10998 w 125298"/>
              <a:gd name="connsiteY1" fmla="*/ 114300 h 419100"/>
              <a:gd name="connsiteX2" fmla="*/ 10998 w 125298"/>
              <a:gd name="connsiteY2" fmla="*/ 304800 h 419100"/>
              <a:gd name="connsiteX3" fmla="*/ 125298 w 125298"/>
              <a:gd name="connsiteY3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98" h="419100">
                <a:moveTo>
                  <a:pt x="68148" y="0"/>
                </a:moveTo>
                <a:cubicBezTo>
                  <a:pt x="44335" y="31750"/>
                  <a:pt x="20523" y="63500"/>
                  <a:pt x="10998" y="114300"/>
                </a:cubicBezTo>
                <a:cubicBezTo>
                  <a:pt x="1473" y="165100"/>
                  <a:pt x="-8052" y="254000"/>
                  <a:pt x="10998" y="304800"/>
                </a:cubicBezTo>
                <a:cubicBezTo>
                  <a:pt x="30048" y="355600"/>
                  <a:pt x="77673" y="387350"/>
                  <a:pt x="125298" y="41910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orme libre 83"/>
          <p:cNvSpPr/>
          <p:nvPr/>
        </p:nvSpPr>
        <p:spPr>
          <a:xfrm>
            <a:off x="5526006" y="3483684"/>
            <a:ext cx="109199" cy="381000"/>
          </a:xfrm>
          <a:custGeom>
            <a:avLst/>
            <a:gdLst>
              <a:gd name="connsiteX0" fmla="*/ 0 w 109199"/>
              <a:gd name="connsiteY0" fmla="*/ 0 h 381000"/>
              <a:gd name="connsiteX1" fmla="*/ 95250 w 109199"/>
              <a:gd name="connsiteY1" fmla="*/ 104775 h 381000"/>
              <a:gd name="connsiteX2" fmla="*/ 104775 w 109199"/>
              <a:gd name="connsiteY2" fmla="*/ 247650 h 381000"/>
              <a:gd name="connsiteX3" fmla="*/ 57150 w 109199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199" h="381000">
                <a:moveTo>
                  <a:pt x="0" y="0"/>
                </a:moveTo>
                <a:cubicBezTo>
                  <a:pt x="38894" y="31750"/>
                  <a:pt x="77788" y="63500"/>
                  <a:pt x="95250" y="104775"/>
                </a:cubicBezTo>
                <a:cubicBezTo>
                  <a:pt x="112713" y="146050"/>
                  <a:pt x="111125" y="201612"/>
                  <a:pt x="104775" y="247650"/>
                </a:cubicBezTo>
                <a:cubicBezTo>
                  <a:pt x="98425" y="293688"/>
                  <a:pt x="77787" y="337344"/>
                  <a:pt x="57150" y="381000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212"/>
          <p:cNvSpPr txBox="1">
            <a:spLocks noChangeArrowheads="1"/>
          </p:cNvSpPr>
          <p:nvPr/>
        </p:nvSpPr>
        <p:spPr bwMode="auto">
          <a:xfrm>
            <a:off x="5307948" y="3001004"/>
            <a:ext cx="314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R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86" name="Connecteur droit 213"/>
          <p:cNvCxnSpPr>
            <a:cxnSpLocks noChangeShapeType="1"/>
          </p:cNvCxnSpPr>
          <p:nvPr/>
        </p:nvCxnSpPr>
        <p:spPr bwMode="auto">
          <a:xfrm flipV="1">
            <a:off x="5410233" y="3362408"/>
            <a:ext cx="0" cy="18198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ZoneTexte 212"/>
          <p:cNvSpPr txBox="1">
            <a:spLocks noChangeArrowheads="1"/>
          </p:cNvSpPr>
          <p:nvPr/>
        </p:nvSpPr>
        <p:spPr bwMode="auto">
          <a:xfrm>
            <a:off x="6526739" y="3563273"/>
            <a:ext cx="2936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T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88" name="Connecteur droit 213"/>
          <p:cNvCxnSpPr>
            <a:cxnSpLocks noChangeShapeType="1"/>
          </p:cNvCxnSpPr>
          <p:nvPr/>
        </p:nvCxnSpPr>
        <p:spPr bwMode="auto">
          <a:xfrm flipV="1">
            <a:off x="6328204" y="3692479"/>
            <a:ext cx="188112" cy="2413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Ellipse 88"/>
          <p:cNvSpPr/>
          <p:nvPr/>
        </p:nvSpPr>
        <p:spPr>
          <a:xfrm>
            <a:off x="6256204" y="368061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6833534" y="4032872"/>
            <a:ext cx="601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T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Connecteur droit avec flèche 90"/>
          <p:cNvCxnSpPr>
            <a:stCxn id="93" idx="1"/>
          </p:cNvCxnSpPr>
          <p:nvPr/>
        </p:nvCxnSpPr>
        <p:spPr>
          <a:xfrm flipH="1" flipV="1">
            <a:off x="6064816" y="3844570"/>
            <a:ext cx="382791" cy="465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e 91"/>
          <p:cNvGrpSpPr/>
          <p:nvPr/>
        </p:nvGrpSpPr>
        <p:grpSpPr>
          <a:xfrm>
            <a:off x="6387510" y="4249774"/>
            <a:ext cx="410370" cy="410370"/>
            <a:chOff x="6507163" y="4079876"/>
            <a:chExt cx="1406524" cy="1406524"/>
          </a:xfrm>
        </p:grpSpPr>
        <p:sp>
          <p:nvSpPr>
            <p:cNvPr id="93" name="Ellipse 92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94" name="Connecteur droit 93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ZoneTexte 94"/>
          <p:cNvSpPr txBox="1"/>
          <p:nvPr/>
        </p:nvSpPr>
        <p:spPr>
          <a:xfrm>
            <a:off x="6406586" y="441727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V3</a:t>
            </a:r>
          </a:p>
        </p:txBody>
      </p:sp>
      <p:cxnSp>
        <p:nvCxnSpPr>
          <p:cNvPr id="96" name="Connecteur droit 95"/>
          <p:cNvCxnSpPr/>
          <p:nvPr/>
        </p:nvCxnSpPr>
        <p:spPr>
          <a:xfrm flipH="1">
            <a:off x="6864598" y="4309871"/>
            <a:ext cx="58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213"/>
          <p:cNvCxnSpPr>
            <a:cxnSpLocks noChangeShapeType="1"/>
          </p:cNvCxnSpPr>
          <p:nvPr/>
        </p:nvCxnSpPr>
        <p:spPr bwMode="auto">
          <a:xfrm flipV="1">
            <a:off x="6645421" y="4309871"/>
            <a:ext cx="240500" cy="4549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ZoneTexte 97"/>
          <p:cNvSpPr txBox="1"/>
          <p:nvPr/>
        </p:nvSpPr>
        <p:spPr>
          <a:xfrm>
            <a:off x="6912537" y="244782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V3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280523" y="338724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417424" y="4234967"/>
            <a:ext cx="1246639" cy="631372"/>
          </a:xfrm>
          <a:custGeom>
            <a:avLst/>
            <a:gdLst>
              <a:gd name="connsiteX0" fmla="*/ 21771 w 1246639"/>
              <a:gd name="connsiteY0" fmla="*/ 0 h 631372"/>
              <a:gd name="connsiteX1" fmla="*/ 500743 w 1246639"/>
              <a:gd name="connsiteY1" fmla="*/ 76200 h 631372"/>
              <a:gd name="connsiteX2" fmla="*/ 979714 w 1246639"/>
              <a:gd name="connsiteY2" fmla="*/ 315686 h 631372"/>
              <a:gd name="connsiteX3" fmla="*/ 1230086 w 1246639"/>
              <a:gd name="connsiteY3" fmla="*/ 446315 h 631372"/>
              <a:gd name="connsiteX4" fmla="*/ 1197429 w 1246639"/>
              <a:gd name="connsiteY4" fmla="*/ 598715 h 631372"/>
              <a:gd name="connsiteX5" fmla="*/ 990600 w 1246639"/>
              <a:gd name="connsiteY5" fmla="*/ 555172 h 631372"/>
              <a:gd name="connsiteX6" fmla="*/ 729343 w 1246639"/>
              <a:gd name="connsiteY6" fmla="*/ 522515 h 631372"/>
              <a:gd name="connsiteX7" fmla="*/ 315686 w 1246639"/>
              <a:gd name="connsiteY7" fmla="*/ 533400 h 631372"/>
              <a:gd name="connsiteX8" fmla="*/ 54429 w 1246639"/>
              <a:gd name="connsiteY8" fmla="*/ 576943 h 631372"/>
              <a:gd name="connsiteX9" fmla="*/ 0 w 1246639"/>
              <a:gd name="connsiteY9" fmla="*/ 631372 h 63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6639" h="631372">
                <a:moveTo>
                  <a:pt x="21771" y="0"/>
                </a:moveTo>
                <a:cubicBezTo>
                  <a:pt x="181428" y="11793"/>
                  <a:pt x="341086" y="23586"/>
                  <a:pt x="500743" y="76200"/>
                </a:cubicBezTo>
                <a:cubicBezTo>
                  <a:pt x="660400" y="128814"/>
                  <a:pt x="858157" y="254000"/>
                  <a:pt x="979714" y="315686"/>
                </a:cubicBezTo>
                <a:cubicBezTo>
                  <a:pt x="1101271" y="377372"/>
                  <a:pt x="1193800" y="399144"/>
                  <a:pt x="1230086" y="446315"/>
                </a:cubicBezTo>
                <a:cubicBezTo>
                  <a:pt x="1266372" y="493487"/>
                  <a:pt x="1237343" y="580572"/>
                  <a:pt x="1197429" y="598715"/>
                </a:cubicBezTo>
                <a:cubicBezTo>
                  <a:pt x="1157515" y="616858"/>
                  <a:pt x="1068614" y="567872"/>
                  <a:pt x="990600" y="555172"/>
                </a:cubicBezTo>
                <a:cubicBezTo>
                  <a:pt x="912586" y="542472"/>
                  <a:pt x="841829" y="526144"/>
                  <a:pt x="729343" y="522515"/>
                </a:cubicBezTo>
                <a:cubicBezTo>
                  <a:pt x="616857" y="518886"/>
                  <a:pt x="428172" y="524329"/>
                  <a:pt x="315686" y="533400"/>
                </a:cubicBezTo>
                <a:cubicBezTo>
                  <a:pt x="203200" y="542471"/>
                  <a:pt x="107043" y="560614"/>
                  <a:pt x="54429" y="576943"/>
                </a:cubicBezTo>
                <a:cubicBezTo>
                  <a:pt x="1815" y="593272"/>
                  <a:pt x="907" y="612322"/>
                  <a:pt x="0" y="6313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1669281" y="2852482"/>
            <a:ext cx="1002527" cy="1915885"/>
          </a:xfrm>
          <a:custGeom>
            <a:avLst/>
            <a:gdLst>
              <a:gd name="connsiteX0" fmla="*/ 108857 w 1002527"/>
              <a:gd name="connsiteY0" fmla="*/ 0 h 1915885"/>
              <a:gd name="connsiteX1" fmla="*/ 533400 w 1002527"/>
              <a:gd name="connsiteY1" fmla="*/ 206828 h 1915885"/>
              <a:gd name="connsiteX2" fmla="*/ 707572 w 1002527"/>
              <a:gd name="connsiteY2" fmla="*/ 413657 h 1915885"/>
              <a:gd name="connsiteX3" fmla="*/ 903514 w 1002527"/>
              <a:gd name="connsiteY3" fmla="*/ 696685 h 1915885"/>
              <a:gd name="connsiteX4" fmla="*/ 979714 w 1002527"/>
              <a:gd name="connsiteY4" fmla="*/ 838200 h 1915885"/>
              <a:gd name="connsiteX5" fmla="*/ 500743 w 1002527"/>
              <a:gd name="connsiteY5" fmla="*/ 1088571 h 1915885"/>
              <a:gd name="connsiteX6" fmla="*/ 0 w 1002527"/>
              <a:gd name="connsiteY6" fmla="*/ 1915885 h 19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27" h="1915885">
                <a:moveTo>
                  <a:pt x="108857" y="0"/>
                </a:moveTo>
                <a:cubicBezTo>
                  <a:pt x="271235" y="68942"/>
                  <a:pt x="433614" y="137885"/>
                  <a:pt x="533400" y="206828"/>
                </a:cubicBezTo>
                <a:cubicBezTo>
                  <a:pt x="633186" y="275771"/>
                  <a:pt x="645886" y="332014"/>
                  <a:pt x="707572" y="413657"/>
                </a:cubicBezTo>
                <a:cubicBezTo>
                  <a:pt x="769258" y="495300"/>
                  <a:pt x="858157" y="625928"/>
                  <a:pt x="903514" y="696685"/>
                </a:cubicBezTo>
                <a:cubicBezTo>
                  <a:pt x="948871" y="767442"/>
                  <a:pt x="1046842" y="772886"/>
                  <a:pt x="979714" y="838200"/>
                </a:cubicBezTo>
                <a:cubicBezTo>
                  <a:pt x="912586" y="903514"/>
                  <a:pt x="664029" y="908957"/>
                  <a:pt x="500743" y="1088571"/>
                </a:cubicBezTo>
                <a:cubicBezTo>
                  <a:pt x="337457" y="1268185"/>
                  <a:pt x="168728" y="1592035"/>
                  <a:pt x="0" y="191588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1495110" y="3218407"/>
            <a:ext cx="1143000" cy="461389"/>
          </a:xfrm>
          <a:custGeom>
            <a:avLst/>
            <a:gdLst>
              <a:gd name="connsiteX0" fmla="*/ 1143000 w 1143000"/>
              <a:gd name="connsiteY0" fmla="*/ 461389 h 461389"/>
              <a:gd name="connsiteX1" fmla="*/ 849085 w 1143000"/>
              <a:gd name="connsiteY1" fmla="*/ 406960 h 461389"/>
              <a:gd name="connsiteX2" fmla="*/ 664028 w 1143000"/>
              <a:gd name="connsiteY2" fmla="*/ 298103 h 461389"/>
              <a:gd name="connsiteX3" fmla="*/ 370114 w 1143000"/>
              <a:gd name="connsiteY3" fmla="*/ 47732 h 461389"/>
              <a:gd name="connsiteX4" fmla="*/ 76200 w 1143000"/>
              <a:gd name="connsiteY4" fmla="*/ 4189 h 461389"/>
              <a:gd name="connsiteX5" fmla="*/ 0 w 1143000"/>
              <a:gd name="connsiteY5" fmla="*/ 4189 h 46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461389">
                <a:moveTo>
                  <a:pt x="1143000" y="461389"/>
                </a:moveTo>
                <a:cubicBezTo>
                  <a:pt x="1035957" y="447781"/>
                  <a:pt x="928914" y="434174"/>
                  <a:pt x="849085" y="406960"/>
                </a:cubicBezTo>
                <a:cubicBezTo>
                  <a:pt x="769256" y="379746"/>
                  <a:pt x="743857" y="357974"/>
                  <a:pt x="664028" y="298103"/>
                </a:cubicBezTo>
                <a:cubicBezTo>
                  <a:pt x="584199" y="238232"/>
                  <a:pt x="468085" y="96718"/>
                  <a:pt x="370114" y="47732"/>
                </a:cubicBezTo>
                <a:cubicBezTo>
                  <a:pt x="272143" y="-1254"/>
                  <a:pt x="137886" y="11446"/>
                  <a:pt x="76200" y="4189"/>
                </a:cubicBezTo>
                <a:cubicBezTo>
                  <a:pt x="14514" y="-3068"/>
                  <a:pt x="7257" y="560"/>
                  <a:pt x="0" y="4189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1201195" y="3080950"/>
            <a:ext cx="1066800" cy="1349829"/>
          </a:xfrm>
          <a:custGeom>
            <a:avLst/>
            <a:gdLst>
              <a:gd name="connsiteX0" fmla="*/ 1066800 w 1066800"/>
              <a:gd name="connsiteY0" fmla="*/ 0 h 1349829"/>
              <a:gd name="connsiteX1" fmla="*/ 609600 w 1066800"/>
              <a:gd name="connsiteY1" fmla="*/ 337458 h 1349829"/>
              <a:gd name="connsiteX2" fmla="*/ 272143 w 1066800"/>
              <a:gd name="connsiteY2" fmla="*/ 751115 h 1349829"/>
              <a:gd name="connsiteX3" fmla="*/ 108858 w 1066800"/>
              <a:gd name="connsiteY3" fmla="*/ 1088572 h 1349829"/>
              <a:gd name="connsiteX4" fmla="*/ 0 w 1066800"/>
              <a:gd name="connsiteY4" fmla="*/ 1349829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349829">
                <a:moveTo>
                  <a:pt x="1066800" y="0"/>
                </a:moveTo>
                <a:cubicBezTo>
                  <a:pt x="904421" y="106136"/>
                  <a:pt x="742043" y="212272"/>
                  <a:pt x="609600" y="337458"/>
                </a:cubicBezTo>
                <a:cubicBezTo>
                  <a:pt x="477157" y="462644"/>
                  <a:pt x="355600" y="625929"/>
                  <a:pt x="272143" y="751115"/>
                </a:cubicBezTo>
                <a:cubicBezTo>
                  <a:pt x="188686" y="876301"/>
                  <a:pt x="154215" y="988786"/>
                  <a:pt x="108858" y="1088572"/>
                </a:cubicBezTo>
                <a:cubicBezTo>
                  <a:pt x="63501" y="1188358"/>
                  <a:pt x="31750" y="1269093"/>
                  <a:pt x="0" y="1349829"/>
                </a:cubicBezTo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orme libre 111"/>
          <p:cNvSpPr/>
          <p:nvPr/>
        </p:nvSpPr>
        <p:spPr>
          <a:xfrm>
            <a:off x="1130663" y="3424527"/>
            <a:ext cx="854304" cy="1330520"/>
          </a:xfrm>
          <a:custGeom>
            <a:avLst/>
            <a:gdLst>
              <a:gd name="connsiteX0" fmla="*/ 1066800 w 1066800"/>
              <a:gd name="connsiteY0" fmla="*/ 0 h 1349829"/>
              <a:gd name="connsiteX1" fmla="*/ 609600 w 1066800"/>
              <a:gd name="connsiteY1" fmla="*/ 337458 h 1349829"/>
              <a:gd name="connsiteX2" fmla="*/ 272143 w 1066800"/>
              <a:gd name="connsiteY2" fmla="*/ 751115 h 1349829"/>
              <a:gd name="connsiteX3" fmla="*/ 108858 w 1066800"/>
              <a:gd name="connsiteY3" fmla="*/ 1088572 h 1349829"/>
              <a:gd name="connsiteX4" fmla="*/ 0 w 1066800"/>
              <a:gd name="connsiteY4" fmla="*/ 1349829 h 134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349829">
                <a:moveTo>
                  <a:pt x="1066800" y="0"/>
                </a:moveTo>
                <a:cubicBezTo>
                  <a:pt x="904421" y="106136"/>
                  <a:pt x="742043" y="212272"/>
                  <a:pt x="609600" y="337458"/>
                </a:cubicBezTo>
                <a:cubicBezTo>
                  <a:pt x="477157" y="462644"/>
                  <a:pt x="355600" y="625929"/>
                  <a:pt x="272143" y="751115"/>
                </a:cubicBezTo>
                <a:cubicBezTo>
                  <a:pt x="188686" y="876301"/>
                  <a:pt x="154215" y="988786"/>
                  <a:pt x="108858" y="1088572"/>
                </a:cubicBezTo>
                <a:cubicBezTo>
                  <a:pt x="63501" y="1188358"/>
                  <a:pt x="31750" y="1269093"/>
                  <a:pt x="0" y="1349829"/>
                </a:cubicBezTo>
              </a:path>
            </a:pathLst>
          </a:cu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ZoneTexte 212"/>
          <p:cNvSpPr txBox="1">
            <a:spLocks noChangeArrowheads="1"/>
          </p:cNvSpPr>
          <p:nvPr/>
        </p:nvSpPr>
        <p:spPr bwMode="auto">
          <a:xfrm>
            <a:off x="716018" y="32253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L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114" name="Connecteur droit 213"/>
          <p:cNvCxnSpPr>
            <a:cxnSpLocks noChangeShapeType="1"/>
          </p:cNvCxnSpPr>
          <p:nvPr/>
        </p:nvCxnSpPr>
        <p:spPr bwMode="auto">
          <a:xfrm flipH="1" flipV="1">
            <a:off x="1130663" y="3451736"/>
            <a:ext cx="615044" cy="3152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ZoneTexte 114"/>
          <p:cNvSpPr txBox="1"/>
          <p:nvPr/>
        </p:nvSpPr>
        <p:spPr>
          <a:xfrm>
            <a:off x="1595666" y="32644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6" name="ZoneTexte 212"/>
          <p:cNvSpPr txBox="1">
            <a:spLocks noChangeArrowheads="1"/>
          </p:cNvSpPr>
          <p:nvPr/>
        </p:nvSpPr>
        <p:spPr bwMode="auto">
          <a:xfrm>
            <a:off x="596847" y="3700715"/>
            <a:ext cx="314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K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117" name="Connecteur droit 213"/>
          <p:cNvCxnSpPr>
            <a:cxnSpLocks noChangeShapeType="1"/>
          </p:cNvCxnSpPr>
          <p:nvPr/>
        </p:nvCxnSpPr>
        <p:spPr bwMode="auto">
          <a:xfrm flipH="1" flipV="1">
            <a:off x="904196" y="3909370"/>
            <a:ext cx="615044" cy="3152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ZoneTexte 117"/>
          <p:cNvSpPr txBox="1"/>
          <p:nvPr/>
        </p:nvSpPr>
        <p:spPr>
          <a:xfrm>
            <a:off x="1369199" y="37220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9" name="Rectangle 736"/>
          <p:cNvSpPr>
            <a:spLocks noChangeArrowheads="1"/>
          </p:cNvSpPr>
          <p:nvPr/>
        </p:nvSpPr>
        <p:spPr bwMode="auto">
          <a:xfrm>
            <a:off x="3494628" y="3222585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20" name="Rectangle 737"/>
          <p:cNvSpPr>
            <a:spLocks noChangeArrowheads="1"/>
          </p:cNvSpPr>
          <p:nvPr/>
        </p:nvSpPr>
        <p:spPr bwMode="auto">
          <a:xfrm>
            <a:off x="3159664" y="3206710"/>
            <a:ext cx="769377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21" name="Line 738"/>
          <p:cNvSpPr>
            <a:spLocks noChangeShapeType="1"/>
          </p:cNvSpPr>
          <p:nvPr/>
        </p:nvSpPr>
        <p:spPr bwMode="auto">
          <a:xfrm>
            <a:off x="3483515" y="320036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2" name="Group 739"/>
          <p:cNvGrpSpPr>
            <a:grpSpLocks/>
          </p:cNvGrpSpPr>
          <p:nvPr/>
        </p:nvGrpSpPr>
        <p:grpSpPr bwMode="auto">
          <a:xfrm>
            <a:off x="3210465" y="3292435"/>
            <a:ext cx="231775" cy="115887"/>
            <a:chOff x="468" y="3046"/>
            <a:chExt cx="146" cy="73"/>
          </a:xfrm>
        </p:grpSpPr>
        <p:sp>
          <p:nvSpPr>
            <p:cNvPr id="123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5" name="Rectangle 736"/>
          <p:cNvSpPr>
            <a:spLocks noChangeArrowheads="1"/>
          </p:cNvSpPr>
          <p:nvPr/>
        </p:nvSpPr>
        <p:spPr bwMode="auto">
          <a:xfrm>
            <a:off x="3607606" y="4402581"/>
            <a:ext cx="10526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   A    B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26" name="Rectangle 737"/>
          <p:cNvSpPr>
            <a:spLocks noChangeArrowheads="1"/>
          </p:cNvSpPr>
          <p:nvPr/>
        </p:nvSpPr>
        <p:spPr bwMode="auto">
          <a:xfrm>
            <a:off x="3272642" y="4386706"/>
            <a:ext cx="1387624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27" name="Line 738"/>
          <p:cNvSpPr>
            <a:spLocks noChangeShapeType="1"/>
          </p:cNvSpPr>
          <p:nvPr/>
        </p:nvSpPr>
        <p:spPr bwMode="auto">
          <a:xfrm>
            <a:off x="3596493" y="438035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8" name="Group 987"/>
          <p:cNvGrpSpPr>
            <a:grpSpLocks/>
          </p:cNvGrpSpPr>
          <p:nvPr/>
        </p:nvGrpSpPr>
        <p:grpSpPr bwMode="auto">
          <a:xfrm>
            <a:off x="3325031" y="4452958"/>
            <a:ext cx="152400" cy="152400"/>
            <a:chOff x="480" y="2784"/>
            <a:chExt cx="96" cy="96"/>
          </a:xfrm>
        </p:grpSpPr>
        <p:sp>
          <p:nvSpPr>
            <p:cNvPr id="129" name="Line 988"/>
            <p:cNvSpPr>
              <a:spLocks noChangeShapeType="1"/>
            </p:cNvSpPr>
            <p:nvPr/>
          </p:nvSpPr>
          <p:spPr bwMode="auto">
            <a:xfrm>
              <a:off x="480" y="2880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" name="Line 989"/>
            <p:cNvSpPr>
              <a:spLocks noChangeShapeType="1"/>
            </p:cNvSpPr>
            <p:nvPr/>
          </p:nvSpPr>
          <p:spPr bwMode="auto">
            <a:xfrm flipV="1">
              <a:off x="480" y="2784"/>
              <a:ext cx="9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31" name="Line 738"/>
          <p:cNvSpPr>
            <a:spLocks noChangeShapeType="1"/>
          </p:cNvSpPr>
          <p:nvPr/>
        </p:nvSpPr>
        <p:spPr bwMode="auto">
          <a:xfrm>
            <a:off x="4042020" y="438035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Line 738"/>
          <p:cNvSpPr>
            <a:spLocks noChangeShapeType="1"/>
          </p:cNvSpPr>
          <p:nvPr/>
        </p:nvSpPr>
        <p:spPr bwMode="auto">
          <a:xfrm>
            <a:off x="4327770" y="438035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ZoneTexte 132"/>
          <p:cNvSpPr txBox="1"/>
          <p:nvPr/>
        </p:nvSpPr>
        <p:spPr>
          <a:xfrm>
            <a:off x="3045393" y="3641164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L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4" name="Connecteur droit avec flèche 133"/>
          <p:cNvCxnSpPr/>
          <p:nvPr/>
        </p:nvCxnSpPr>
        <p:spPr>
          <a:xfrm flipH="1" flipV="1">
            <a:off x="1909356" y="3838781"/>
            <a:ext cx="709089" cy="202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e 134"/>
          <p:cNvGrpSpPr/>
          <p:nvPr/>
        </p:nvGrpSpPr>
        <p:grpSpPr>
          <a:xfrm>
            <a:off x="2599369" y="3858066"/>
            <a:ext cx="410370" cy="410370"/>
            <a:chOff x="6507163" y="4079876"/>
            <a:chExt cx="1406524" cy="1406524"/>
          </a:xfrm>
        </p:grpSpPr>
        <p:sp>
          <p:nvSpPr>
            <p:cNvPr id="136" name="Ellipse 135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37" name="Connecteur droit 136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8" name="ZoneTexte 137"/>
          <p:cNvSpPr txBox="1"/>
          <p:nvPr/>
        </p:nvSpPr>
        <p:spPr>
          <a:xfrm>
            <a:off x="2618445" y="402556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</a:p>
        </p:txBody>
      </p:sp>
      <p:cxnSp>
        <p:nvCxnSpPr>
          <p:cNvPr id="139" name="Connecteur droit 138"/>
          <p:cNvCxnSpPr/>
          <p:nvPr/>
        </p:nvCxnSpPr>
        <p:spPr>
          <a:xfrm flipH="1">
            <a:off x="3076457" y="3918163"/>
            <a:ext cx="58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213"/>
          <p:cNvCxnSpPr>
            <a:cxnSpLocks noChangeShapeType="1"/>
          </p:cNvCxnSpPr>
          <p:nvPr/>
        </p:nvCxnSpPr>
        <p:spPr bwMode="auto">
          <a:xfrm flipV="1">
            <a:off x="2857280" y="3918163"/>
            <a:ext cx="240500" cy="4549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ZoneTexte 140"/>
          <p:cNvSpPr txBox="1"/>
          <p:nvPr/>
        </p:nvSpPr>
        <p:spPr>
          <a:xfrm>
            <a:off x="3250565" y="287664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</a:p>
        </p:txBody>
      </p:sp>
      <p:cxnSp>
        <p:nvCxnSpPr>
          <p:cNvPr id="142" name="Connecteur droit avec flèche 141"/>
          <p:cNvCxnSpPr/>
          <p:nvPr/>
        </p:nvCxnSpPr>
        <p:spPr>
          <a:xfrm flipH="1">
            <a:off x="2201004" y="3336565"/>
            <a:ext cx="708568" cy="355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2889585" y="3344932"/>
            <a:ext cx="270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rme libre 46"/>
          <p:cNvSpPr/>
          <p:nvPr/>
        </p:nvSpPr>
        <p:spPr>
          <a:xfrm>
            <a:off x="1198825" y="4310368"/>
            <a:ext cx="545063" cy="484512"/>
          </a:xfrm>
          <a:custGeom>
            <a:avLst/>
            <a:gdLst>
              <a:gd name="connsiteX0" fmla="*/ 49007 w 545063"/>
              <a:gd name="connsiteY0" fmla="*/ 0 h 484512"/>
              <a:gd name="connsiteX1" fmla="*/ 685 w 545063"/>
              <a:gd name="connsiteY1" fmla="*/ 118947 h 484512"/>
              <a:gd name="connsiteX2" fmla="*/ 19271 w 545063"/>
              <a:gd name="connsiteY2" fmla="*/ 130098 h 484512"/>
              <a:gd name="connsiteX3" fmla="*/ 234861 w 545063"/>
              <a:gd name="connsiteY3" fmla="*/ 263913 h 484512"/>
              <a:gd name="connsiteX4" fmla="*/ 409563 w 545063"/>
              <a:gd name="connsiteY4" fmla="*/ 330820 h 484512"/>
              <a:gd name="connsiteX5" fmla="*/ 469037 w 545063"/>
              <a:gd name="connsiteY5" fmla="*/ 397727 h 484512"/>
              <a:gd name="connsiteX6" fmla="*/ 465319 w 545063"/>
              <a:gd name="connsiteY6" fmla="*/ 483220 h 484512"/>
              <a:gd name="connsiteX7" fmla="*/ 539661 w 545063"/>
              <a:gd name="connsiteY7" fmla="*/ 327103 h 484512"/>
              <a:gd name="connsiteX8" fmla="*/ 521076 w 545063"/>
              <a:gd name="connsiteY8" fmla="*/ 241610 h 484512"/>
              <a:gd name="connsiteX9" fmla="*/ 376110 w 545063"/>
              <a:gd name="connsiteY9" fmla="*/ 104078 h 484512"/>
              <a:gd name="connsiteX10" fmla="*/ 193973 w 545063"/>
              <a:gd name="connsiteY10" fmla="*/ 48322 h 484512"/>
              <a:gd name="connsiteX11" fmla="*/ 49007 w 545063"/>
              <a:gd name="connsiteY11" fmla="*/ 0 h 48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063" h="484512">
                <a:moveTo>
                  <a:pt x="49007" y="0"/>
                </a:moveTo>
                <a:cubicBezTo>
                  <a:pt x="27324" y="48632"/>
                  <a:pt x="5641" y="97264"/>
                  <a:pt x="685" y="118947"/>
                </a:cubicBezTo>
                <a:cubicBezTo>
                  <a:pt x="-4271" y="140630"/>
                  <a:pt x="19271" y="130098"/>
                  <a:pt x="19271" y="130098"/>
                </a:cubicBezTo>
                <a:cubicBezTo>
                  <a:pt x="58300" y="154259"/>
                  <a:pt x="169812" y="230459"/>
                  <a:pt x="234861" y="263913"/>
                </a:cubicBezTo>
                <a:cubicBezTo>
                  <a:pt x="299910" y="297367"/>
                  <a:pt x="370534" y="308518"/>
                  <a:pt x="409563" y="330820"/>
                </a:cubicBezTo>
                <a:cubicBezTo>
                  <a:pt x="448592" y="353122"/>
                  <a:pt x="459744" y="372327"/>
                  <a:pt x="469037" y="397727"/>
                </a:cubicBezTo>
                <a:cubicBezTo>
                  <a:pt x="478330" y="423127"/>
                  <a:pt x="453548" y="494991"/>
                  <a:pt x="465319" y="483220"/>
                </a:cubicBezTo>
                <a:cubicBezTo>
                  <a:pt x="477090" y="471449"/>
                  <a:pt x="530368" y="367371"/>
                  <a:pt x="539661" y="327103"/>
                </a:cubicBezTo>
                <a:cubicBezTo>
                  <a:pt x="548954" y="286835"/>
                  <a:pt x="548335" y="278781"/>
                  <a:pt x="521076" y="241610"/>
                </a:cubicBezTo>
                <a:cubicBezTo>
                  <a:pt x="493818" y="204439"/>
                  <a:pt x="430627" y="136293"/>
                  <a:pt x="376110" y="104078"/>
                </a:cubicBezTo>
                <a:cubicBezTo>
                  <a:pt x="321593" y="71863"/>
                  <a:pt x="193973" y="48322"/>
                  <a:pt x="193973" y="48322"/>
                </a:cubicBezTo>
                <a:lnTo>
                  <a:pt x="49007" y="0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/>
          <p:cNvSpPr/>
          <p:nvPr/>
        </p:nvSpPr>
        <p:spPr>
          <a:xfrm>
            <a:off x="1735917" y="458308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/>
          <p:cNvSpPr/>
          <p:nvPr/>
        </p:nvSpPr>
        <p:spPr>
          <a:xfrm>
            <a:off x="2671808" y="364705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6" name="Connecteur droit 145"/>
          <p:cNvCxnSpPr>
            <a:stCxn id="144" idx="6"/>
            <a:endCxn id="151" idx="1"/>
          </p:cNvCxnSpPr>
          <p:nvPr/>
        </p:nvCxnSpPr>
        <p:spPr>
          <a:xfrm>
            <a:off x="1781636" y="4605942"/>
            <a:ext cx="113785" cy="153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212"/>
          <p:cNvSpPr txBox="1">
            <a:spLocks noChangeArrowheads="1"/>
          </p:cNvSpPr>
          <p:nvPr/>
        </p:nvSpPr>
        <p:spPr bwMode="auto">
          <a:xfrm>
            <a:off x="1895421" y="4605942"/>
            <a:ext cx="3337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M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52" name="ZoneTexte 212"/>
          <p:cNvSpPr txBox="1">
            <a:spLocks noChangeArrowheads="1"/>
          </p:cNvSpPr>
          <p:nvPr/>
        </p:nvSpPr>
        <p:spPr bwMode="auto">
          <a:xfrm>
            <a:off x="2717527" y="3531004"/>
            <a:ext cx="3145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N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153" name="Connecteur droit avec flèche 152"/>
          <p:cNvCxnSpPr>
            <a:stCxn id="155" idx="0"/>
          </p:cNvCxnSpPr>
          <p:nvPr/>
        </p:nvCxnSpPr>
        <p:spPr>
          <a:xfrm flipH="1" flipV="1">
            <a:off x="1646489" y="4574514"/>
            <a:ext cx="249278" cy="6707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e 153"/>
          <p:cNvGrpSpPr/>
          <p:nvPr/>
        </p:nvGrpSpPr>
        <p:grpSpPr>
          <a:xfrm>
            <a:off x="1690582" y="5245313"/>
            <a:ext cx="410370" cy="410370"/>
            <a:chOff x="6507163" y="4079876"/>
            <a:chExt cx="1406524" cy="1406524"/>
          </a:xfrm>
        </p:grpSpPr>
        <p:sp>
          <p:nvSpPr>
            <p:cNvPr id="155" name="Ellipse 154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56" name="Connecteur droit 155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7" name="ZoneTexte 156"/>
          <p:cNvSpPr txBox="1"/>
          <p:nvPr/>
        </p:nvSpPr>
        <p:spPr>
          <a:xfrm>
            <a:off x="1709658" y="541281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2217534" y="5090319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L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0" name="Connecteur droit 159"/>
          <p:cNvCxnSpPr/>
          <p:nvPr/>
        </p:nvCxnSpPr>
        <p:spPr>
          <a:xfrm flipH="1">
            <a:off x="2248598" y="5367318"/>
            <a:ext cx="5884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213"/>
          <p:cNvCxnSpPr>
            <a:cxnSpLocks noChangeShapeType="1"/>
          </p:cNvCxnSpPr>
          <p:nvPr/>
        </p:nvCxnSpPr>
        <p:spPr bwMode="auto">
          <a:xfrm flipV="1">
            <a:off x="2029421" y="5367318"/>
            <a:ext cx="240500" cy="45496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ZoneTexte 161"/>
          <p:cNvSpPr txBox="1"/>
          <p:nvPr/>
        </p:nvSpPr>
        <p:spPr>
          <a:xfrm>
            <a:off x="3641335" y="407766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ZoneTexte 52"/>
          <p:cNvSpPr txBox="1">
            <a:spLocks noChangeArrowheads="1"/>
          </p:cNvSpPr>
          <p:nvPr/>
        </p:nvSpPr>
        <p:spPr bwMode="auto">
          <a:xfrm>
            <a:off x="3939786" y="4064219"/>
            <a:ext cx="6639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M</a:t>
            </a:r>
            <a:r>
              <a:rPr lang="fr-FR" altLang="fr-FR" sz="1400" dirty="0" smtClean="0">
                <a:latin typeface="Arial" charset="0"/>
                <a:sym typeface="Wingdings" pitchFamily="2" charset="2"/>
              </a:rPr>
              <a:t></a:t>
            </a:r>
            <a:r>
              <a:rPr lang="fr-FR" altLang="fr-FR" sz="1400" dirty="0" smtClean="0">
                <a:latin typeface="Arial" charset="0"/>
              </a:rPr>
              <a:t>N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64" name="Rectangle 736"/>
          <p:cNvSpPr>
            <a:spLocks noChangeArrowheads="1"/>
          </p:cNvSpPr>
          <p:nvPr/>
        </p:nvSpPr>
        <p:spPr bwMode="auto">
          <a:xfrm>
            <a:off x="3613939" y="4695826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0,1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65" name="Rectangle 737"/>
          <p:cNvSpPr>
            <a:spLocks noChangeArrowheads="1"/>
          </p:cNvSpPr>
          <p:nvPr/>
        </p:nvSpPr>
        <p:spPr bwMode="auto">
          <a:xfrm>
            <a:off x="3278975" y="4679951"/>
            <a:ext cx="769377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66" name="Line 738"/>
          <p:cNvSpPr>
            <a:spLocks noChangeShapeType="1"/>
          </p:cNvSpPr>
          <p:nvPr/>
        </p:nvSpPr>
        <p:spPr bwMode="auto">
          <a:xfrm>
            <a:off x="3602826" y="4673601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7" name="Group 739"/>
          <p:cNvGrpSpPr>
            <a:grpSpLocks/>
          </p:cNvGrpSpPr>
          <p:nvPr/>
        </p:nvGrpSpPr>
        <p:grpSpPr bwMode="auto">
          <a:xfrm>
            <a:off x="3329776" y="4765676"/>
            <a:ext cx="231775" cy="115887"/>
            <a:chOff x="468" y="3046"/>
            <a:chExt cx="146" cy="73"/>
          </a:xfrm>
        </p:grpSpPr>
        <p:sp>
          <p:nvSpPr>
            <p:cNvPr id="168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9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4" name="ZoneTexte 173"/>
          <p:cNvSpPr txBox="1"/>
          <p:nvPr/>
        </p:nvSpPr>
        <p:spPr>
          <a:xfrm>
            <a:off x="1640597" y="5259261"/>
            <a:ext cx="482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</a:t>
            </a:r>
            <a:r>
              <a:rPr lang="fr-FR" sz="1000" dirty="0" smtClean="0">
                <a:latin typeface="Arial" panose="020B0604020202020204" pitchFamily="34" charset="0"/>
                <a:cs typeface="Arial" panose="020B0604020202020204" pitchFamily="34" charset="0"/>
                <a:sym typeface="CATIA Symbols"/>
              </a:rPr>
              <a:t>x2</a:t>
            </a:r>
            <a:endParaRPr lang="fr-F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2" name="Connecteur droit avec flèche 181"/>
          <p:cNvCxnSpPr/>
          <p:nvPr/>
        </p:nvCxnSpPr>
        <p:spPr>
          <a:xfrm flipH="1" flipV="1">
            <a:off x="1519241" y="4479505"/>
            <a:ext cx="1759734" cy="19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ZoneTexte 184"/>
          <p:cNvSpPr txBox="1"/>
          <p:nvPr/>
        </p:nvSpPr>
        <p:spPr>
          <a:xfrm>
            <a:off x="322399" y="248436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112708" y="248436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188" name="ZoneTexte 187"/>
          <p:cNvSpPr txBox="1"/>
          <p:nvPr/>
        </p:nvSpPr>
        <p:spPr>
          <a:xfrm rot="10800000" flipH="1" flipV="1">
            <a:off x="4771646" y="4717388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189" name="ZoneTexte 188"/>
          <p:cNvSpPr txBox="1"/>
          <p:nvPr/>
        </p:nvSpPr>
        <p:spPr>
          <a:xfrm rot="10800000" flipH="1" flipV="1">
            <a:off x="4086349" y="3215684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90" name="ZoneTexte 189"/>
          <p:cNvSpPr txBox="1"/>
          <p:nvPr/>
        </p:nvSpPr>
        <p:spPr>
          <a:xfrm rot="10800000" flipH="1" flipV="1">
            <a:off x="4771646" y="4390658"/>
            <a:ext cx="483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105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7780913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D'UN BORD OU D'UNE EXTREMITE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6459807" y="2401655"/>
            <a:ext cx="52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107" name="ZoneTexte 106"/>
          <p:cNvSpPr txBox="1"/>
          <p:nvPr/>
        </p:nvSpPr>
        <p:spPr>
          <a:xfrm>
            <a:off x="2827146" y="2838866"/>
            <a:ext cx="52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179963" y="4019385"/>
            <a:ext cx="52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95909" y="714203"/>
            <a:ext cx="833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Spécification des surfaces au voisinage d'un bord ou d'une extrémité en forme, en orientation et éventuellement en position.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 flipV="1">
            <a:off x="4271768" y="4913719"/>
            <a:ext cx="388498" cy="741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76457" y="5667259"/>
            <a:ext cx="518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Sur un tronçon glissant de largeur 2 mm entre M et 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1888121" y="2216989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Sur toute la zone partielle V1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-6714" y="582097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Modèle nominal</a:t>
            </a:r>
            <a:endParaRPr lang="fr-FR" b="1" dirty="0"/>
          </a:p>
        </p:txBody>
      </p:sp>
      <p:grpSp>
        <p:nvGrpSpPr>
          <p:cNvPr id="6" name="Groupe 5"/>
          <p:cNvGrpSpPr/>
          <p:nvPr/>
        </p:nvGrpSpPr>
        <p:grpSpPr>
          <a:xfrm>
            <a:off x="4953686" y="582097"/>
            <a:ext cx="4019311" cy="2607694"/>
            <a:chOff x="4953686" y="582097"/>
            <a:chExt cx="4019311" cy="2607694"/>
          </a:xfrm>
        </p:grpSpPr>
        <p:sp>
          <p:nvSpPr>
            <p:cNvPr id="8" name="Forme libre 7"/>
            <p:cNvSpPr/>
            <p:nvPr/>
          </p:nvSpPr>
          <p:spPr>
            <a:xfrm>
              <a:off x="6464746" y="1405811"/>
              <a:ext cx="1895475" cy="1257300"/>
            </a:xfrm>
            <a:custGeom>
              <a:avLst/>
              <a:gdLst>
                <a:gd name="connsiteX0" fmla="*/ 0 w 1895475"/>
                <a:gd name="connsiteY0" fmla="*/ 38100 h 1257300"/>
                <a:gd name="connsiteX1" fmla="*/ 19050 w 1895475"/>
                <a:gd name="connsiteY1" fmla="*/ 457200 h 1257300"/>
                <a:gd name="connsiteX2" fmla="*/ 66675 w 1895475"/>
                <a:gd name="connsiteY2" fmla="*/ 676275 h 1257300"/>
                <a:gd name="connsiteX3" fmla="*/ 57150 w 1895475"/>
                <a:gd name="connsiteY3" fmla="*/ 914400 h 1257300"/>
                <a:gd name="connsiteX4" fmla="*/ 66675 w 1895475"/>
                <a:gd name="connsiteY4" fmla="*/ 1076325 h 1257300"/>
                <a:gd name="connsiteX5" fmla="*/ 66675 w 1895475"/>
                <a:gd name="connsiteY5" fmla="*/ 1228725 h 1257300"/>
                <a:gd name="connsiteX6" fmla="*/ 219075 w 1895475"/>
                <a:gd name="connsiteY6" fmla="*/ 1209675 h 1257300"/>
                <a:gd name="connsiteX7" fmla="*/ 571500 w 1895475"/>
                <a:gd name="connsiteY7" fmla="*/ 1190625 h 1257300"/>
                <a:gd name="connsiteX8" fmla="*/ 762000 w 1895475"/>
                <a:gd name="connsiteY8" fmla="*/ 1209675 h 1257300"/>
                <a:gd name="connsiteX9" fmla="*/ 1123950 w 1895475"/>
                <a:gd name="connsiteY9" fmla="*/ 1257300 h 1257300"/>
                <a:gd name="connsiteX10" fmla="*/ 1485900 w 1895475"/>
                <a:gd name="connsiteY10" fmla="*/ 1219200 h 1257300"/>
                <a:gd name="connsiteX11" fmla="*/ 1724025 w 1895475"/>
                <a:gd name="connsiteY11" fmla="*/ 1209675 h 1257300"/>
                <a:gd name="connsiteX12" fmla="*/ 1885950 w 1895475"/>
                <a:gd name="connsiteY12" fmla="*/ 1200150 h 1257300"/>
                <a:gd name="connsiteX13" fmla="*/ 1895475 w 1895475"/>
                <a:gd name="connsiteY13" fmla="*/ 933450 h 1257300"/>
                <a:gd name="connsiteX14" fmla="*/ 1857375 w 1895475"/>
                <a:gd name="connsiteY14" fmla="*/ 809625 h 1257300"/>
                <a:gd name="connsiteX15" fmla="*/ 1876425 w 1895475"/>
                <a:gd name="connsiteY15" fmla="*/ 581025 h 1257300"/>
                <a:gd name="connsiteX16" fmla="*/ 1885950 w 1895475"/>
                <a:gd name="connsiteY16" fmla="*/ 428625 h 1257300"/>
                <a:gd name="connsiteX17" fmla="*/ 1885950 w 1895475"/>
                <a:gd name="connsiteY17" fmla="*/ 371475 h 1257300"/>
                <a:gd name="connsiteX18" fmla="*/ 1609725 w 1895475"/>
                <a:gd name="connsiteY18" fmla="*/ 304800 h 1257300"/>
                <a:gd name="connsiteX19" fmla="*/ 1409700 w 1895475"/>
                <a:gd name="connsiteY19" fmla="*/ 180975 h 1257300"/>
                <a:gd name="connsiteX20" fmla="*/ 1181100 w 1895475"/>
                <a:gd name="connsiteY20" fmla="*/ 47625 h 1257300"/>
                <a:gd name="connsiteX21" fmla="*/ 1123950 w 1895475"/>
                <a:gd name="connsiteY21" fmla="*/ 0 h 1257300"/>
                <a:gd name="connsiteX22" fmla="*/ 962025 w 1895475"/>
                <a:gd name="connsiteY22" fmla="*/ 38100 h 1257300"/>
                <a:gd name="connsiteX23" fmla="*/ 409575 w 1895475"/>
                <a:gd name="connsiteY23" fmla="*/ 19050 h 1257300"/>
                <a:gd name="connsiteX24" fmla="*/ 247650 w 1895475"/>
                <a:gd name="connsiteY24" fmla="*/ 19050 h 1257300"/>
                <a:gd name="connsiteX25" fmla="*/ 76200 w 1895475"/>
                <a:gd name="connsiteY25" fmla="*/ 28575 h 1257300"/>
                <a:gd name="connsiteX26" fmla="*/ 0 w 1895475"/>
                <a:gd name="connsiteY26" fmla="*/ 381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95475" h="1257300">
                  <a:moveTo>
                    <a:pt x="0" y="38100"/>
                  </a:moveTo>
                  <a:lnTo>
                    <a:pt x="19050" y="457200"/>
                  </a:lnTo>
                  <a:lnTo>
                    <a:pt x="66675" y="676275"/>
                  </a:lnTo>
                  <a:lnTo>
                    <a:pt x="57150" y="914400"/>
                  </a:lnTo>
                  <a:lnTo>
                    <a:pt x="66675" y="1076325"/>
                  </a:lnTo>
                  <a:lnTo>
                    <a:pt x="66675" y="1228725"/>
                  </a:lnTo>
                  <a:lnTo>
                    <a:pt x="219075" y="1209675"/>
                  </a:lnTo>
                  <a:lnTo>
                    <a:pt x="571500" y="1190625"/>
                  </a:lnTo>
                  <a:lnTo>
                    <a:pt x="762000" y="1209675"/>
                  </a:lnTo>
                  <a:lnTo>
                    <a:pt x="1123950" y="1257300"/>
                  </a:lnTo>
                  <a:lnTo>
                    <a:pt x="1485900" y="1219200"/>
                  </a:lnTo>
                  <a:lnTo>
                    <a:pt x="1724025" y="1209675"/>
                  </a:lnTo>
                  <a:lnTo>
                    <a:pt x="1885950" y="1200150"/>
                  </a:lnTo>
                  <a:lnTo>
                    <a:pt x="1895475" y="933450"/>
                  </a:lnTo>
                  <a:lnTo>
                    <a:pt x="1857375" y="809625"/>
                  </a:lnTo>
                  <a:lnTo>
                    <a:pt x="1876425" y="581025"/>
                  </a:lnTo>
                  <a:lnTo>
                    <a:pt x="1885950" y="428625"/>
                  </a:lnTo>
                  <a:lnTo>
                    <a:pt x="1885950" y="371475"/>
                  </a:lnTo>
                  <a:lnTo>
                    <a:pt x="1609725" y="304800"/>
                  </a:lnTo>
                  <a:lnTo>
                    <a:pt x="1409700" y="180975"/>
                  </a:lnTo>
                  <a:lnTo>
                    <a:pt x="1181100" y="47625"/>
                  </a:lnTo>
                  <a:lnTo>
                    <a:pt x="1123950" y="0"/>
                  </a:lnTo>
                  <a:lnTo>
                    <a:pt x="962025" y="38100"/>
                  </a:lnTo>
                  <a:lnTo>
                    <a:pt x="409575" y="19050"/>
                  </a:lnTo>
                  <a:lnTo>
                    <a:pt x="247650" y="19050"/>
                  </a:lnTo>
                  <a:lnTo>
                    <a:pt x="76200" y="28575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53686" y="582097"/>
              <a:ext cx="1281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Pièce réelle</a:t>
              </a:r>
              <a:endParaRPr lang="fr-FR" b="1" dirty="0"/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7661722" y="761287"/>
              <a:ext cx="1311275" cy="831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600" i="1" dirty="0" smtClean="0">
                  <a:solidFill>
                    <a:srgbClr val="000000"/>
                  </a:solidFill>
                  <a:latin typeface="Arial" charset="0"/>
                </a:rPr>
                <a:t>Surface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fr-FR" altLang="fr-FR" sz="1600" i="1" dirty="0" smtClean="0">
                  <a:solidFill>
                    <a:srgbClr val="000000"/>
                  </a:solidFill>
                  <a:latin typeface="Arial" charset="0"/>
                </a:rPr>
                <a:t>réelle spécifiée </a:t>
              </a:r>
              <a:endParaRPr lang="fr-FR" altLang="fr-FR" sz="1600" i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71"/>
            <p:cNvSpPr>
              <a:spLocks noChangeShapeType="1"/>
            </p:cNvSpPr>
            <p:nvPr/>
          </p:nvSpPr>
          <p:spPr bwMode="auto">
            <a:xfrm flipV="1">
              <a:off x="8009384" y="1537376"/>
              <a:ext cx="182563" cy="1195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56"/>
            <p:cNvSpPr>
              <a:spLocks noChangeArrowheads="1"/>
            </p:cNvSpPr>
            <p:nvPr/>
          </p:nvSpPr>
          <p:spPr bwMode="auto">
            <a:xfrm>
              <a:off x="5332990" y="2604373"/>
              <a:ext cx="1447808" cy="585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i="1" dirty="0" smtClean="0">
                  <a:solidFill>
                    <a:srgbClr val="000000"/>
                  </a:solidFill>
                  <a:latin typeface="Arial" charset="0"/>
                </a:rPr>
                <a:t>Eléments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fr-FR" altLang="fr-FR" sz="1600" i="1" dirty="0" smtClean="0">
                  <a:solidFill>
                    <a:srgbClr val="000000"/>
                  </a:solidFill>
                  <a:latin typeface="Arial" charset="0"/>
                </a:rPr>
                <a:t>de référence</a:t>
              </a:r>
            </a:p>
          </p:txBody>
        </p:sp>
        <p:sp>
          <p:nvSpPr>
            <p:cNvPr id="14" name="Line 75"/>
            <p:cNvSpPr>
              <a:spLocks noChangeShapeType="1"/>
            </p:cNvSpPr>
            <p:nvPr/>
          </p:nvSpPr>
          <p:spPr bwMode="auto">
            <a:xfrm flipH="1">
              <a:off x="6206489" y="2007340"/>
              <a:ext cx="299017" cy="4501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 flipH="1">
              <a:off x="6505506" y="2604374"/>
              <a:ext cx="709333" cy="2429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" name="Freeform 2"/>
          <p:cNvSpPr>
            <a:spLocks/>
          </p:cNvSpPr>
          <p:nvPr/>
        </p:nvSpPr>
        <p:spPr bwMode="auto">
          <a:xfrm>
            <a:off x="1066343" y="1454071"/>
            <a:ext cx="1906588" cy="1220788"/>
          </a:xfrm>
          <a:custGeom>
            <a:avLst/>
            <a:gdLst>
              <a:gd name="T0" fmla="*/ 0 w 1201"/>
              <a:gd name="T1" fmla="*/ 0 h 769"/>
              <a:gd name="T2" fmla="*/ 0 w 1201"/>
              <a:gd name="T3" fmla="*/ 2147483647 h 769"/>
              <a:gd name="T4" fmla="*/ 2147483647 w 1201"/>
              <a:gd name="T5" fmla="*/ 2147483647 h 769"/>
              <a:gd name="T6" fmla="*/ 2147483647 w 1201"/>
              <a:gd name="T7" fmla="*/ 2147483647 h 769"/>
              <a:gd name="T8" fmla="*/ 2147483647 w 1201"/>
              <a:gd name="T9" fmla="*/ 0 h 769"/>
              <a:gd name="T10" fmla="*/ 0 w 1201"/>
              <a:gd name="T11" fmla="*/ 0 h 7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1" h="769">
                <a:moveTo>
                  <a:pt x="0" y="0"/>
                </a:moveTo>
                <a:lnTo>
                  <a:pt x="0" y="768"/>
                </a:lnTo>
                <a:lnTo>
                  <a:pt x="1200" y="768"/>
                </a:lnTo>
                <a:lnTo>
                  <a:pt x="1200" y="240"/>
                </a:lnTo>
                <a:lnTo>
                  <a:pt x="672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2588578" y="1331812"/>
            <a:ext cx="162895" cy="3282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2307769" y="941654"/>
            <a:ext cx="474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Symbol" pitchFamily="18" charset="2"/>
              </a:rPr>
              <a:t> </a:t>
            </a:r>
            <a:r>
              <a:rPr lang="fr-FR" altLang="fr-FR" sz="1400">
                <a:latin typeface="Arial" charset="0"/>
              </a:rPr>
              <a:t>0,1</a:t>
            </a:r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 flipH="1" flipV="1">
            <a:off x="2741199" y="1257199"/>
            <a:ext cx="3175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093457" y="998804"/>
            <a:ext cx="190500" cy="190500"/>
            <a:chOff x="4360" y="1124"/>
            <a:chExt cx="120" cy="120"/>
          </a:xfrm>
        </p:grpSpPr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4376" y="1140"/>
              <a:ext cx="88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/>
            </a:p>
          </p:txBody>
        </p:sp>
        <p:sp>
          <p:nvSpPr>
            <p:cNvPr id="24" name="Line 38"/>
            <p:cNvSpPr>
              <a:spLocks noChangeShapeType="1"/>
            </p:cNvSpPr>
            <p:nvPr/>
          </p:nvSpPr>
          <p:spPr bwMode="auto">
            <a:xfrm>
              <a:off x="4360" y="1184"/>
              <a:ext cx="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 rot="-5400000">
              <a:off x="4360" y="1184"/>
              <a:ext cx="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41"/>
          <p:cNvSpPr>
            <a:spLocks noChangeArrowheads="1"/>
          </p:cNvSpPr>
          <p:nvPr/>
        </p:nvSpPr>
        <p:spPr bwMode="auto">
          <a:xfrm>
            <a:off x="2774494" y="951179"/>
            <a:ext cx="61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    B</a:t>
            </a: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2034719" y="935304"/>
            <a:ext cx="13589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2333169" y="928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2790369" y="928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>
            <a:off x="3095169" y="928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Line 1238"/>
          <p:cNvSpPr>
            <a:spLocks noChangeShapeType="1"/>
          </p:cNvSpPr>
          <p:nvPr/>
        </p:nvSpPr>
        <p:spPr bwMode="auto">
          <a:xfrm>
            <a:off x="902831" y="1662827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Freeform 1239"/>
          <p:cNvSpPr>
            <a:spLocks/>
          </p:cNvSpPr>
          <p:nvPr/>
        </p:nvSpPr>
        <p:spPr bwMode="auto">
          <a:xfrm>
            <a:off x="988556" y="1585040"/>
            <a:ext cx="77787" cy="153987"/>
          </a:xfrm>
          <a:custGeom>
            <a:avLst/>
            <a:gdLst>
              <a:gd name="T0" fmla="*/ 2147483647 w 49"/>
              <a:gd name="T1" fmla="*/ 2147483647 h 97"/>
              <a:gd name="T2" fmla="*/ 2147483647 w 49"/>
              <a:gd name="T3" fmla="*/ 0 h 97"/>
              <a:gd name="T4" fmla="*/ 0 w 49"/>
              <a:gd name="T5" fmla="*/ 2147483647 h 97"/>
              <a:gd name="T6" fmla="*/ 2147483647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48" y="96"/>
                </a:moveTo>
                <a:lnTo>
                  <a:pt x="48" y="0"/>
                </a:lnTo>
                <a:lnTo>
                  <a:pt x="0" y="48"/>
                </a:lnTo>
                <a:lnTo>
                  <a:pt x="48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Rectangle 1240"/>
          <p:cNvSpPr>
            <a:spLocks noChangeArrowheads="1"/>
          </p:cNvSpPr>
          <p:nvPr/>
        </p:nvSpPr>
        <p:spPr bwMode="auto">
          <a:xfrm>
            <a:off x="588506" y="1497727"/>
            <a:ext cx="31273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B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34" name="Rectangle 210"/>
          <p:cNvSpPr>
            <a:spLocks noChangeArrowheads="1"/>
          </p:cNvSpPr>
          <p:nvPr/>
        </p:nvSpPr>
        <p:spPr bwMode="auto">
          <a:xfrm>
            <a:off x="1584661" y="2805034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5" name="Line 211"/>
          <p:cNvSpPr>
            <a:spLocks noChangeShapeType="1"/>
          </p:cNvSpPr>
          <p:nvPr/>
        </p:nvSpPr>
        <p:spPr bwMode="auto">
          <a:xfrm flipV="1">
            <a:off x="1730711" y="2690734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Freeform 212"/>
          <p:cNvSpPr>
            <a:spLocks/>
          </p:cNvSpPr>
          <p:nvPr/>
        </p:nvSpPr>
        <p:spPr bwMode="auto">
          <a:xfrm>
            <a:off x="1653718" y="2674859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223"/>
          <p:cNvSpPr>
            <a:spLocks noChangeArrowheads="1"/>
          </p:cNvSpPr>
          <p:nvPr/>
        </p:nvSpPr>
        <p:spPr bwMode="auto">
          <a:xfrm>
            <a:off x="1579105" y="2798684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</a:t>
            </a: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3112630" y="1118038"/>
            <a:ext cx="1311275" cy="73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i="1" dirty="0" smtClean="0">
                <a:solidFill>
                  <a:srgbClr val="000000"/>
                </a:solidFill>
                <a:latin typeface="Arial" charset="0"/>
              </a:rPr>
              <a:t>Surface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400" i="1" dirty="0" smtClean="0">
                <a:solidFill>
                  <a:srgbClr val="000000"/>
                </a:solidFill>
                <a:latin typeface="Arial" charset="0"/>
              </a:rPr>
              <a:t>nominale spécifiée </a:t>
            </a:r>
            <a:endParaRPr lang="fr-FR" altLang="fr-FR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" name="Line 71"/>
          <p:cNvSpPr>
            <a:spLocks noChangeShapeType="1"/>
          </p:cNvSpPr>
          <p:nvPr/>
        </p:nvSpPr>
        <p:spPr bwMode="auto">
          <a:xfrm flipV="1">
            <a:off x="2851309" y="1488889"/>
            <a:ext cx="413545" cy="3035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2016462" y="1488889"/>
            <a:ext cx="1358900" cy="61184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093984" y="1331812"/>
            <a:ext cx="1358900" cy="61184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ccolade fermante 46"/>
          <p:cNvSpPr/>
          <p:nvPr/>
        </p:nvSpPr>
        <p:spPr>
          <a:xfrm rot="1623289">
            <a:off x="3442641" y="1937160"/>
            <a:ext cx="130174" cy="327154"/>
          </a:xfrm>
          <a:prstGeom prst="righ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3625727" y="1823076"/>
            <a:ext cx="113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tolérance</a:t>
            </a:r>
          </a:p>
        </p:txBody>
      </p:sp>
      <p:sp>
        <p:nvSpPr>
          <p:cNvPr id="6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5018553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PRINCIPE DE TOLERANCEMENT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65" name="Rectangle 56"/>
          <p:cNvSpPr>
            <a:spLocks noChangeArrowheads="1"/>
          </p:cNvSpPr>
          <p:nvPr/>
        </p:nvSpPr>
        <p:spPr bwMode="auto">
          <a:xfrm>
            <a:off x="20970" y="2847343"/>
            <a:ext cx="144780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i="1" dirty="0" smtClean="0">
                <a:solidFill>
                  <a:srgbClr val="000000"/>
                </a:solidFill>
                <a:latin typeface="Arial" charset="0"/>
              </a:rPr>
              <a:t>Références</a:t>
            </a:r>
          </a:p>
        </p:txBody>
      </p:sp>
      <p:sp>
        <p:nvSpPr>
          <p:cNvPr id="66" name="Line 75"/>
          <p:cNvSpPr>
            <a:spLocks noChangeShapeType="1"/>
          </p:cNvSpPr>
          <p:nvPr/>
        </p:nvSpPr>
        <p:spPr bwMode="auto">
          <a:xfrm flipH="1">
            <a:off x="904909" y="2462629"/>
            <a:ext cx="158750" cy="3847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Line 75"/>
          <p:cNvSpPr>
            <a:spLocks noChangeShapeType="1"/>
          </p:cNvSpPr>
          <p:nvPr/>
        </p:nvSpPr>
        <p:spPr bwMode="auto">
          <a:xfrm flipH="1">
            <a:off x="988556" y="2695426"/>
            <a:ext cx="317500" cy="2065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976255" y="2505078"/>
            <a:ext cx="194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Zones partielles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Plans d'orientation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68" name="Connecteur droit 67"/>
          <p:cNvCxnSpPr/>
          <p:nvPr/>
        </p:nvCxnSpPr>
        <p:spPr>
          <a:xfrm flipH="1">
            <a:off x="2161607" y="1497727"/>
            <a:ext cx="95250" cy="202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2693574" y="1741589"/>
            <a:ext cx="95250" cy="202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1882318" y="151647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479144" y="185427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Q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47140" y="57232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Q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915140" y="3657521"/>
            <a:ext cx="6910874" cy="2793239"/>
            <a:chOff x="1915140" y="3657521"/>
            <a:chExt cx="6910874" cy="2793239"/>
          </a:xfrm>
        </p:grpSpPr>
        <p:sp>
          <p:nvSpPr>
            <p:cNvPr id="49" name="Freeform 2"/>
            <p:cNvSpPr>
              <a:spLocks/>
            </p:cNvSpPr>
            <p:nvPr/>
          </p:nvSpPr>
          <p:spPr bwMode="auto">
            <a:xfrm>
              <a:off x="3046968" y="4697223"/>
              <a:ext cx="1906588" cy="1220788"/>
            </a:xfrm>
            <a:custGeom>
              <a:avLst/>
              <a:gdLst>
                <a:gd name="T0" fmla="*/ 0 w 1201"/>
                <a:gd name="T1" fmla="*/ 0 h 769"/>
                <a:gd name="T2" fmla="*/ 0 w 1201"/>
                <a:gd name="T3" fmla="*/ 2147483647 h 769"/>
                <a:gd name="T4" fmla="*/ 2147483647 w 1201"/>
                <a:gd name="T5" fmla="*/ 2147483647 h 769"/>
                <a:gd name="T6" fmla="*/ 2147483647 w 1201"/>
                <a:gd name="T7" fmla="*/ 2147483647 h 769"/>
                <a:gd name="T8" fmla="*/ 2147483647 w 1201"/>
                <a:gd name="T9" fmla="*/ 0 h 769"/>
                <a:gd name="T10" fmla="*/ 0 w 1201"/>
                <a:gd name="T11" fmla="*/ 0 h 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1" h="769">
                  <a:moveTo>
                    <a:pt x="0" y="0"/>
                  </a:moveTo>
                  <a:lnTo>
                    <a:pt x="0" y="768"/>
                  </a:lnTo>
                  <a:lnTo>
                    <a:pt x="1200" y="768"/>
                  </a:lnTo>
                  <a:lnTo>
                    <a:pt x="1200" y="240"/>
                  </a:lnTo>
                  <a:lnTo>
                    <a:pt x="67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3058081" y="4641724"/>
              <a:ext cx="1895475" cy="1285875"/>
            </a:xfrm>
            <a:custGeom>
              <a:avLst/>
              <a:gdLst>
                <a:gd name="connsiteX0" fmla="*/ 0 w 1895475"/>
                <a:gd name="connsiteY0" fmla="*/ 38100 h 1257300"/>
                <a:gd name="connsiteX1" fmla="*/ 19050 w 1895475"/>
                <a:gd name="connsiteY1" fmla="*/ 457200 h 1257300"/>
                <a:gd name="connsiteX2" fmla="*/ 66675 w 1895475"/>
                <a:gd name="connsiteY2" fmla="*/ 676275 h 1257300"/>
                <a:gd name="connsiteX3" fmla="*/ 57150 w 1895475"/>
                <a:gd name="connsiteY3" fmla="*/ 914400 h 1257300"/>
                <a:gd name="connsiteX4" fmla="*/ 66675 w 1895475"/>
                <a:gd name="connsiteY4" fmla="*/ 1076325 h 1257300"/>
                <a:gd name="connsiteX5" fmla="*/ 66675 w 1895475"/>
                <a:gd name="connsiteY5" fmla="*/ 1228725 h 1257300"/>
                <a:gd name="connsiteX6" fmla="*/ 219075 w 1895475"/>
                <a:gd name="connsiteY6" fmla="*/ 1209675 h 1257300"/>
                <a:gd name="connsiteX7" fmla="*/ 571500 w 1895475"/>
                <a:gd name="connsiteY7" fmla="*/ 1190625 h 1257300"/>
                <a:gd name="connsiteX8" fmla="*/ 762000 w 1895475"/>
                <a:gd name="connsiteY8" fmla="*/ 1209675 h 1257300"/>
                <a:gd name="connsiteX9" fmla="*/ 1123950 w 1895475"/>
                <a:gd name="connsiteY9" fmla="*/ 1257300 h 1257300"/>
                <a:gd name="connsiteX10" fmla="*/ 1485900 w 1895475"/>
                <a:gd name="connsiteY10" fmla="*/ 1219200 h 1257300"/>
                <a:gd name="connsiteX11" fmla="*/ 1724025 w 1895475"/>
                <a:gd name="connsiteY11" fmla="*/ 1209675 h 1257300"/>
                <a:gd name="connsiteX12" fmla="*/ 1885950 w 1895475"/>
                <a:gd name="connsiteY12" fmla="*/ 1200150 h 1257300"/>
                <a:gd name="connsiteX13" fmla="*/ 1895475 w 1895475"/>
                <a:gd name="connsiteY13" fmla="*/ 933450 h 1257300"/>
                <a:gd name="connsiteX14" fmla="*/ 1857375 w 1895475"/>
                <a:gd name="connsiteY14" fmla="*/ 809625 h 1257300"/>
                <a:gd name="connsiteX15" fmla="*/ 1876425 w 1895475"/>
                <a:gd name="connsiteY15" fmla="*/ 581025 h 1257300"/>
                <a:gd name="connsiteX16" fmla="*/ 1885950 w 1895475"/>
                <a:gd name="connsiteY16" fmla="*/ 428625 h 1257300"/>
                <a:gd name="connsiteX17" fmla="*/ 1885950 w 1895475"/>
                <a:gd name="connsiteY17" fmla="*/ 371475 h 1257300"/>
                <a:gd name="connsiteX18" fmla="*/ 1609725 w 1895475"/>
                <a:gd name="connsiteY18" fmla="*/ 304800 h 1257300"/>
                <a:gd name="connsiteX19" fmla="*/ 1409700 w 1895475"/>
                <a:gd name="connsiteY19" fmla="*/ 180975 h 1257300"/>
                <a:gd name="connsiteX20" fmla="*/ 1181100 w 1895475"/>
                <a:gd name="connsiteY20" fmla="*/ 47625 h 1257300"/>
                <a:gd name="connsiteX21" fmla="*/ 1123950 w 1895475"/>
                <a:gd name="connsiteY21" fmla="*/ 0 h 1257300"/>
                <a:gd name="connsiteX22" fmla="*/ 962025 w 1895475"/>
                <a:gd name="connsiteY22" fmla="*/ 38100 h 1257300"/>
                <a:gd name="connsiteX23" fmla="*/ 409575 w 1895475"/>
                <a:gd name="connsiteY23" fmla="*/ 19050 h 1257300"/>
                <a:gd name="connsiteX24" fmla="*/ 247650 w 1895475"/>
                <a:gd name="connsiteY24" fmla="*/ 19050 h 1257300"/>
                <a:gd name="connsiteX25" fmla="*/ 76200 w 1895475"/>
                <a:gd name="connsiteY25" fmla="*/ 28575 h 1257300"/>
                <a:gd name="connsiteX26" fmla="*/ 0 w 1895475"/>
                <a:gd name="connsiteY26" fmla="*/ 38100 h 1257300"/>
                <a:gd name="connsiteX0" fmla="*/ 0 w 1895475"/>
                <a:gd name="connsiteY0" fmla="*/ 66675 h 1285875"/>
                <a:gd name="connsiteX1" fmla="*/ 19050 w 1895475"/>
                <a:gd name="connsiteY1" fmla="*/ 485775 h 1285875"/>
                <a:gd name="connsiteX2" fmla="*/ 66675 w 1895475"/>
                <a:gd name="connsiteY2" fmla="*/ 704850 h 1285875"/>
                <a:gd name="connsiteX3" fmla="*/ 57150 w 1895475"/>
                <a:gd name="connsiteY3" fmla="*/ 942975 h 1285875"/>
                <a:gd name="connsiteX4" fmla="*/ 66675 w 1895475"/>
                <a:gd name="connsiteY4" fmla="*/ 1104900 h 1285875"/>
                <a:gd name="connsiteX5" fmla="*/ 66675 w 1895475"/>
                <a:gd name="connsiteY5" fmla="*/ 1257300 h 1285875"/>
                <a:gd name="connsiteX6" fmla="*/ 219075 w 1895475"/>
                <a:gd name="connsiteY6" fmla="*/ 1238250 h 1285875"/>
                <a:gd name="connsiteX7" fmla="*/ 571500 w 1895475"/>
                <a:gd name="connsiteY7" fmla="*/ 1219200 h 1285875"/>
                <a:gd name="connsiteX8" fmla="*/ 762000 w 1895475"/>
                <a:gd name="connsiteY8" fmla="*/ 1238250 h 1285875"/>
                <a:gd name="connsiteX9" fmla="*/ 1123950 w 1895475"/>
                <a:gd name="connsiteY9" fmla="*/ 1285875 h 1285875"/>
                <a:gd name="connsiteX10" fmla="*/ 1485900 w 1895475"/>
                <a:gd name="connsiteY10" fmla="*/ 1247775 h 1285875"/>
                <a:gd name="connsiteX11" fmla="*/ 1724025 w 1895475"/>
                <a:gd name="connsiteY11" fmla="*/ 1238250 h 1285875"/>
                <a:gd name="connsiteX12" fmla="*/ 1885950 w 1895475"/>
                <a:gd name="connsiteY12" fmla="*/ 1228725 h 1285875"/>
                <a:gd name="connsiteX13" fmla="*/ 1895475 w 1895475"/>
                <a:gd name="connsiteY13" fmla="*/ 962025 h 1285875"/>
                <a:gd name="connsiteX14" fmla="*/ 1857375 w 1895475"/>
                <a:gd name="connsiteY14" fmla="*/ 838200 h 1285875"/>
                <a:gd name="connsiteX15" fmla="*/ 1876425 w 1895475"/>
                <a:gd name="connsiteY15" fmla="*/ 609600 h 1285875"/>
                <a:gd name="connsiteX16" fmla="*/ 1885950 w 1895475"/>
                <a:gd name="connsiteY16" fmla="*/ 457200 h 1285875"/>
                <a:gd name="connsiteX17" fmla="*/ 1885950 w 1895475"/>
                <a:gd name="connsiteY17" fmla="*/ 400050 h 1285875"/>
                <a:gd name="connsiteX18" fmla="*/ 1609725 w 1895475"/>
                <a:gd name="connsiteY18" fmla="*/ 333375 h 1285875"/>
                <a:gd name="connsiteX19" fmla="*/ 1409700 w 1895475"/>
                <a:gd name="connsiteY19" fmla="*/ 209550 h 1285875"/>
                <a:gd name="connsiteX20" fmla="*/ 1181100 w 1895475"/>
                <a:gd name="connsiteY20" fmla="*/ 76200 h 1285875"/>
                <a:gd name="connsiteX21" fmla="*/ 1123950 w 1895475"/>
                <a:gd name="connsiteY21" fmla="*/ 28575 h 1285875"/>
                <a:gd name="connsiteX22" fmla="*/ 962025 w 1895475"/>
                <a:gd name="connsiteY22" fmla="*/ 66675 h 1285875"/>
                <a:gd name="connsiteX23" fmla="*/ 409575 w 1895475"/>
                <a:gd name="connsiteY23" fmla="*/ 47625 h 1285875"/>
                <a:gd name="connsiteX24" fmla="*/ 247650 w 1895475"/>
                <a:gd name="connsiteY24" fmla="*/ 0 h 1285875"/>
                <a:gd name="connsiteX25" fmla="*/ 76200 w 1895475"/>
                <a:gd name="connsiteY25" fmla="*/ 57150 h 1285875"/>
                <a:gd name="connsiteX26" fmla="*/ 0 w 1895475"/>
                <a:gd name="connsiteY26" fmla="*/ 66675 h 1285875"/>
                <a:gd name="connsiteX0" fmla="*/ 0 w 1895475"/>
                <a:gd name="connsiteY0" fmla="*/ 66675 h 1285875"/>
                <a:gd name="connsiteX1" fmla="*/ 19050 w 1895475"/>
                <a:gd name="connsiteY1" fmla="*/ 485775 h 1285875"/>
                <a:gd name="connsiteX2" fmla="*/ 66675 w 1895475"/>
                <a:gd name="connsiteY2" fmla="*/ 704850 h 1285875"/>
                <a:gd name="connsiteX3" fmla="*/ 57150 w 1895475"/>
                <a:gd name="connsiteY3" fmla="*/ 942975 h 1285875"/>
                <a:gd name="connsiteX4" fmla="*/ 66675 w 1895475"/>
                <a:gd name="connsiteY4" fmla="*/ 1104900 h 1285875"/>
                <a:gd name="connsiteX5" fmla="*/ 66675 w 1895475"/>
                <a:gd name="connsiteY5" fmla="*/ 1257300 h 1285875"/>
                <a:gd name="connsiteX6" fmla="*/ 219075 w 1895475"/>
                <a:gd name="connsiteY6" fmla="*/ 1238250 h 1285875"/>
                <a:gd name="connsiteX7" fmla="*/ 571500 w 1895475"/>
                <a:gd name="connsiteY7" fmla="*/ 1219200 h 1285875"/>
                <a:gd name="connsiteX8" fmla="*/ 762000 w 1895475"/>
                <a:gd name="connsiteY8" fmla="*/ 1238250 h 1285875"/>
                <a:gd name="connsiteX9" fmla="*/ 1123950 w 1895475"/>
                <a:gd name="connsiteY9" fmla="*/ 1285875 h 1285875"/>
                <a:gd name="connsiteX10" fmla="*/ 1485900 w 1895475"/>
                <a:gd name="connsiteY10" fmla="*/ 1247775 h 1285875"/>
                <a:gd name="connsiteX11" fmla="*/ 1724025 w 1895475"/>
                <a:gd name="connsiteY11" fmla="*/ 1238250 h 1285875"/>
                <a:gd name="connsiteX12" fmla="*/ 1885950 w 1895475"/>
                <a:gd name="connsiteY12" fmla="*/ 1228725 h 1285875"/>
                <a:gd name="connsiteX13" fmla="*/ 1895475 w 1895475"/>
                <a:gd name="connsiteY13" fmla="*/ 962025 h 1285875"/>
                <a:gd name="connsiteX14" fmla="*/ 1857375 w 1895475"/>
                <a:gd name="connsiteY14" fmla="*/ 838200 h 1285875"/>
                <a:gd name="connsiteX15" fmla="*/ 1876425 w 1895475"/>
                <a:gd name="connsiteY15" fmla="*/ 609600 h 1285875"/>
                <a:gd name="connsiteX16" fmla="*/ 1885950 w 1895475"/>
                <a:gd name="connsiteY16" fmla="*/ 457200 h 1285875"/>
                <a:gd name="connsiteX17" fmla="*/ 1885950 w 1895475"/>
                <a:gd name="connsiteY17" fmla="*/ 400050 h 1285875"/>
                <a:gd name="connsiteX18" fmla="*/ 1609725 w 1895475"/>
                <a:gd name="connsiteY18" fmla="*/ 333375 h 1285875"/>
                <a:gd name="connsiteX19" fmla="*/ 1409700 w 1895475"/>
                <a:gd name="connsiteY19" fmla="*/ 209550 h 1285875"/>
                <a:gd name="connsiteX20" fmla="*/ 1181100 w 1895475"/>
                <a:gd name="connsiteY20" fmla="*/ 76200 h 1285875"/>
                <a:gd name="connsiteX21" fmla="*/ 1123950 w 1895475"/>
                <a:gd name="connsiteY21" fmla="*/ 28575 h 1285875"/>
                <a:gd name="connsiteX22" fmla="*/ 962025 w 1895475"/>
                <a:gd name="connsiteY22" fmla="*/ 66675 h 1285875"/>
                <a:gd name="connsiteX23" fmla="*/ 476250 w 1895475"/>
                <a:gd name="connsiteY23" fmla="*/ 19050 h 1285875"/>
                <a:gd name="connsiteX24" fmla="*/ 247650 w 1895475"/>
                <a:gd name="connsiteY24" fmla="*/ 0 h 1285875"/>
                <a:gd name="connsiteX25" fmla="*/ 76200 w 1895475"/>
                <a:gd name="connsiteY25" fmla="*/ 57150 h 1285875"/>
                <a:gd name="connsiteX26" fmla="*/ 0 w 1895475"/>
                <a:gd name="connsiteY26" fmla="*/ 66675 h 1285875"/>
                <a:gd name="connsiteX0" fmla="*/ 0 w 1895475"/>
                <a:gd name="connsiteY0" fmla="*/ 66675 h 1285875"/>
                <a:gd name="connsiteX1" fmla="*/ 19050 w 1895475"/>
                <a:gd name="connsiteY1" fmla="*/ 485775 h 1285875"/>
                <a:gd name="connsiteX2" fmla="*/ 66675 w 1895475"/>
                <a:gd name="connsiteY2" fmla="*/ 704850 h 1285875"/>
                <a:gd name="connsiteX3" fmla="*/ 57150 w 1895475"/>
                <a:gd name="connsiteY3" fmla="*/ 942975 h 1285875"/>
                <a:gd name="connsiteX4" fmla="*/ 66675 w 1895475"/>
                <a:gd name="connsiteY4" fmla="*/ 1104900 h 1285875"/>
                <a:gd name="connsiteX5" fmla="*/ 66675 w 1895475"/>
                <a:gd name="connsiteY5" fmla="*/ 1257300 h 1285875"/>
                <a:gd name="connsiteX6" fmla="*/ 219075 w 1895475"/>
                <a:gd name="connsiteY6" fmla="*/ 1238250 h 1285875"/>
                <a:gd name="connsiteX7" fmla="*/ 571500 w 1895475"/>
                <a:gd name="connsiteY7" fmla="*/ 1219200 h 1285875"/>
                <a:gd name="connsiteX8" fmla="*/ 762000 w 1895475"/>
                <a:gd name="connsiteY8" fmla="*/ 1238250 h 1285875"/>
                <a:gd name="connsiteX9" fmla="*/ 1123950 w 1895475"/>
                <a:gd name="connsiteY9" fmla="*/ 1285875 h 1285875"/>
                <a:gd name="connsiteX10" fmla="*/ 1485900 w 1895475"/>
                <a:gd name="connsiteY10" fmla="*/ 1247775 h 1285875"/>
                <a:gd name="connsiteX11" fmla="*/ 1724025 w 1895475"/>
                <a:gd name="connsiteY11" fmla="*/ 1238250 h 1285875"/>
                <a:gd name="connsiteX12" fmla="*/ 1885950 w 1895475"/>
                <a:gd name="connsiteY12" fmla="*/ 1228725 h 1285875"/>
                <a:gd name="connsiteX13" fmla="*/ 1895475 w 1895475"/>
                <a:gd name="connsiteY13" fmla="*/ 962025 h 1285875"/>
                <a:gd name="connsiteX14" fmla="*/ 1857375 w 1895475"/>
                <a:gd name="connsiteY14" fmla="*/ 838200 h 1285875"/>
                <a:gd name="connsiteX15" fmla="*/ 1876425 w 1895475"/>
                <a:gd name="connsiteY15" fmla="*/ 609600 h 1285875"/>
                <a:gd name="connsiteX16" fmla="*/ 1885950 w 1895475"/>
                <a:gd name="connsiteY16" fmla="*/ 457200 h 1285875"/>
                <a:gd name="connsiteX17" fmla="*/ 1885950 w 1895475"/>
                <a:gd name="connsiteY17" fmla="*/ 400050 h 1285875"/>
                <a:gd name="connsiteX18" fmla="*/ 1609725 w 1895475"/>
                <a:gd name="connsiteY18" fmla="*/ 333375 h 1285875"/>
                <a:gd name="connsiteX19" fmla="*/ 1457325 w 1895475"/>
                <a:gd name="connsiteY19" fmla="*/ 180975 h 1285875"/>
                <a:gd name="connsiteX20" fmla="*/ 1181100 w 1895475"/>
                <a:gd name="connsiteY20" fmla="*/ 76200 h 1285875"/>
                <a:gd name="connsiteX21" fmla="*/ 1123950 w 1895475"/>
                <a:gd name="connsiteY21" fmla="*/ 28575 h 1285875"/>
                <a:gd name="connsiteX22" fmla="*/ 962025 w 1895475"/>
                <a:gd name="connsiteY22" fmla="*/ 66675 h 1285875"/>
                <a:gd name="connsiteX23" fmla="*/ 476250 w 1895475"/>
                <a:gd name="connsiteY23" fmla="*/ 19050 h 1285875"/>
                <a:gd name="connsiteX24" fmla="*/ 247650 w 1895475"/>
                <a:gd name="connsiteY24" fmla="*/ 0 h 1285875"/>
                <a:gd name="connsiteX25" fmla="*/ 76200 w 1895475"/>
                <a:gd name="connsiteY25" fmla="*/ 57150 h 1285875"/>
                <a:gd name="connsiteX26" fmla="*/ 0 w 1895475"/>
                <a:gd name="connsiteY26" fmla="*/ 66675 h 1285875"/>
                <a:gd name="connsiteX0" fmla="*/ 0 w 1895475"/>
                <a:gd name="connsiteY0" fmla="*/ 66675 h 1285875"/>
                <a:gd name="connsiteX1" fmla="*/ 19050 w 1895475"/>
                <a:gd name="connsiteY1" fmla="*/ 485775 h 1285875"/>
                <a:gd name="connsiteX2" fmla="*/ 66675 w 1895475"/>
                <a:gd name="connsiteY2" fmla="*/ 704850 h 1285875"/>
                <a:gd name="connsiteX3" fmla="*/ 57150 w 1895475"/>
                <a:gd name="connsiteY3" fmla="*/ 942975 h 1285875"/>
                <a:gd name="connsiteX4" fmla="*/ 66675 w 1895475"/>
                <a:gd name="connsiteY4" fmla="*/ 1104900 h 1285875"/>
                <a:gd name="connsiteX5" fmla="*/ 66675 w 1895475"/>
                <a:gd name="connsiteY5" fmla="*/ 1257300 h 1285875"/>
                <a:gd name="connsiteX6" fmla="*/ 219075 w 1895475"/>
                <a:gd name="connsiteY6" fmla="*/ 1238250 h 1285875"/>
                <a:gd name="connsiteX7" fmla="*/ 571500 w 1895475"/>
                <a:gd name="connsiteY7" fmla="*/ 1219200 h 1285875"/>
                <a:gd name="connsiteX8" fmla="*/ 762000 w 1895475"/>
                <a:gd name="connsiteY8" fmla="*/ 1238250 h 1285875"/>
                <a:gd name="connsiteX9" fmla="*/ 1123950 w 1895475"/>
                <a:gd name="connsiteY9" fmla="*/ 1285875 h 1285875"/>
                <a:gd name="connsiteX10" fmla="*/ 1485900 w 1895475"/>
                <a:gd name="connsiteY10" fmla="*/ 1247775 h 1285875"/>
                <a:gd name="connsiteX11" fmla="*/ 1724025 w 1895475"/>
                <a:gd name="connsiteY11" fmla="*/ 1238250 h 1285875"/>
                <a:gd name="connsiteX12" fmla="*/ 1885950 w 1895475"/>
                <a:gd name="connsiteY12" fmla="*/ 1228725 h 1285875"/>
                <a:gd name="connsiteX13" fmla="*/ 1895475 w 1895475"/>
                <a:gd name="connsiteY13" fmla="*/ 962025 h 1285875"/>
                <a:gd name="connsiteX14" fmla="*/ 1857375 w 1895475"/>
                <a:gd name="connsiteY14" fmla="*/ 838200 h 1285875"/>
                <a:gd name="connsiteX15" fmla="*/ 1876425 w 1895475"/>
                <a:gd name="connsiteY15" fmla="*/ 609600 h 1285875"/>
                <a:gd name="connsiteX16" fmla="*/ 1885950 w 1895475"/>
                <a:gd name="connsiteY16" fmla="*/ 457200 h 1285875"/>
                <a:gd name="connsiteX17" fmla="*/ 1885950 w 1895475"/>
                <a:gd name="connsiteY17" fmla="*/ 400050 h 1285875"/>
                <a:gd name="connsiteX18" fmla="*/ 1676400 w 1895475"/>
                <a:gd name="connsiteY18" fmla="*/ 285750 h 1285875"/>
                <a:gd name="connsiteX19" fmla="*/ 1457325 w 1895475"/>
                <a:gd name="connsiteY19" fmla="*/ 180975 h 1285875"/>
                <a:gd name="connsiteX20" fmla="*/ 1181100 w 1895475"/>
                <a:gd name="connsiteY20" fmla="*/ 76200 h 1285875"/>
                <a:gd name="connsiteX21" fmla="*/ 1123950 w 1895475"/>
                <a:gd name="connsiteY21" fmla="*/ 28575 h 1285875"/>
                <a:gd name="connsiteX22" fmla="*/ 962025 w 1895475"/>
                <a:gd name="connsiteY22" fmla="*/ 66675 h 1285875"/>
                <a:gd name="connsiteX23" fmla="*/ 476250 w 1895475"/>
                <a:gd name="connsiteY23" fmla="*/ 19050 h 1285875"/>
                <a:gd name="connsiteX24" fmla="*/ 247650 w 1895475"/>
                <a:gd name="connsiteY24" fmla="*/ 0 h 1285875"/>
                <a:gd name="connsiteX25" fmla="*/ 76200 w 1895475"/>
                <a:gd name="connsiteY25" fmla="*/ 57150 h 1285875"/>
                <a:gd name="connsiteX26" fmla="*/ 0 w 1895475"/>
                <a:gd name="connsiteY26" fmla="*/ 66675 h 1285875"/>
                <a:gd name="connsiteX0" fmla="*/ 0 w 1933575"/>
                <a:gd name="connsiteY0" fmla="*/ 66675 h 1285875"/>
                <a:gd name="connsiteX1" fmla="*/ 19050 w 1933575"/>
                <a:gd name="connsiteY1" fmla="*/ 485775 h 1285875"/>
                <a:gd name="connsiteX2" fmla="*/ 66675 w 1933575"/>
                <a:gd name="connsiteY2" fmla="*/ 704850 h 1285875"/>
                <a:gd name="connsiteX3" fmla="*/ 57150 w 1933575"/>
                <a:gd name="connsiteY3" fmla="*/ 942975 h 1285875"/>
                <a:gd name="connsiteX4" fmla="*/ 66675 w 1933575"/>
                <a:gd name="connsiteY4" fmla="*/ 1104900 h 1285875"/>
                <a:gd name="connsiteX5" fmla="*/ 66675 w 1933575"/>
                <a:gd name="connsiteY5" fmla="*/ 1257300 h 1285875"/>
                <a:gd name="connsiteX6" fmla="*/ 219075 w 1933575"/>
                <a:gd name="connsiteY6" fmla="*/ 1238250 h 1285875"/>
                <a:gd name="connsiteX7" fmla="*/ 571500 w 1933575"/>
                <a:gd name="connsiteY7" fmla="*/ 1219200 h 1285875"/>
                <a:gd name="connsiteX8" fmla="*/ 762000 w 1933575"/>
                <a:gd name="connsiteY8" fmla="*/ 1238250 h 1285875"/>
                <a:gd name="connsiteX9" fmla="*/ 1123950 w 1933575"/>
                <a:gd name="connsiteY9" fmla="*/ 1285875 h 1285875"/>
                <a:gd name="connsiteX10" fmla="*/ 1485900 w 1933575"/>
                <a:gd name="connsiteY10" fmla="*/ 1247775 h 1285875"/>
                <a:gd name="connsiteX11" fmla="*/ 1724025 w 1933575"/>
                <a:gd name="connsiteY11" fmla="*/ 1238250 h 1285875"/>
                <a:gd name="connsiteX12" fmla="*/ 1885950 w 1933575"/>
                <a:gd name="connsiteY12" fmla="*/ 1228725 h 1285875"/>
                <a:gd name="connsiteX13" fmla="*/ 1895475 w 1933575"/>
                <a:gd name="connsiteY13" fmla="*/ 962025 h 1285875"/>
                <a:gd name="connsiteX14" fmla="*/ 1857375 w 1933575"/>
                <a:gd name="connsiteY14" fmla="*/ 838200 h 1285875"/>
                <a:gd name="connsiteX15" fmla="*/ 1876425 w 1933575"/>
                <a:gd name="connsiteY15" fmla="*/ 609600 h 1285875"/>
                <a:gd name="connsiteX16" fmla="*/ 1885950 w 1933575"/>
                <a:gd name="connsiteY16" fmla="*/ 457200 h 1285875"/>
                <a:gd name="connsiteX17" fmla="*/ 1933575 w 1933575"/>
                <a:gd name="connsiteY17" fmla="*/ 361950 h 1285875"/>
                <a:gd name="connsiteX18" fmla="*/ 1676400 w 1933575"/>
                <a:gd name="connsiteY18" fmla="*/ 285750 h 1285875"/>
                <a:gd name="connsiteX19" fmla="*/ 1457325 w 1933575"/>
                <a:gd name="connsiteY19" fmla="*/ 180975 h 1285875"/>
                <a:gd name="connsiteX20" fmla="*/ 1181100 w 1933575"/>
                <a:gd name="connsiteY20" fmla="*/ 76200 h 1285875"/>
                <a:gd name="connsiteX21" fmla="*/ 1123950 w 1933575"/>
                <a:gd name="connsiteY21" fmla="*/ 28575 h 1285875"/>
                <a:gd name="connsiteX22" fmla="*/ 962025 w 1933575"/>
                <a:gd name="connsiteY22" fmla="*/ 66675 h 1285875"/>
                <a:gd name="connsiteX23" fmla="*/ 476250 w 1933575"/>
                <a:gd name="connsiteY23" fmla="*/ 19050 h 1285875"/>
                <a:gd name="connsiteX24" fmla="*/ 247650 w 1933575"/>
                <a:gd name="connsiteY24" fmla="*/ 0 h 1285875"/>
                <a:gd name="connsiteX25" fmla="*/ 76200 w 1933575"/>
                <a:gd name="connsiteY25" fmla="*/ 57150 h 1285875"/>
                <a:gd name="connsiteX26" fmla="*/ 0 w 1933575"/>
                <a:gd name="connsiteY26" fmla="*/ 66675 h 1285875"/>
                <a:gd name="connsiteX0" fmla="*/ 0 w 1895475"/>
                <a:gd name="connsiteY0" fmla="*/ 66675 h 1285875"/>
                <a:gd name="connsiteX1" fmla="*/ 19050 w 1895475"/>
                <a:gd name="connsiteY1" fmla="*/ 485775 h 1285875"/>
                <a:gd name="connsiteX2" fmla="*/ 66675 w 1895475"/>
                <a:gd name="connsiteY2" fmla="*/ 704850 h 1285875"/>
                <a:gd name="connsiteX3" fmla="*/ 57150 w 1895475"/>
                <a:gd name="connsiteY3" fmla="*/ 942975 h 1285875"/>
                <a:gd name="connsiteX4" fmla="*/ 66675 w 1895475"/>
                <a:gd name="connsiteY4" fmla="*/ 1104900 h 1285875"/>
                <a:gd name="connsiteX5" fmla="*/ 66675 w 1895475"/>
                <a:gd name="connsiteY5" fmla="*/ 1257300 h 1285875"/>
                <a:gd name="connsiteX6" fmla="*/ 219075 w 1895475"/>
                <a:gd name="connsiteY6" fmla="*/ 1238250 h 1285875"/>
                <a:gd name="connsiteX7" fmla="*/ 571500 w 1895475"/>
                <a:gd name="connsiteY7" fmla="*/ 1219200 h 1285875"/>
                <a:gd name="connsiteX8" fmla="*/ 762000 w 1895475"/>
                <a:gd name="connsiteY8" fmla="*/ 1238250 h 1285875"/>
                <a:gd name="connsiteX9" fmla="*/ 1123950 w 1895475"/>
                <a:gd name="connsiteY9" fmla="*/ 1285875 h 1285875"/>
                <a:gd name="connsiteX10" fmla="*/ 1485900 w 1895475"/>
                <a:gd name="connsiteY10" fmla="*/ 1247775 h 1285875"/>
                <a:gd name="connsiteX11" fmla="*/ 1724025 w 1895475"/>
                <a:gd name="connsiteY11" fmla="*/ 1238250 h 1285875"/>
                <a:gd name="connsiteX12" fmla="*/ 1885950 w 1895475"/>
                <a:gd name="connsiteY12" fmla="*/ 1228725 h 1285875"/>
                <a:gd name="connsiteX13" fmla="*/ 1895475 w 1895475"/>
                <a:gd name="connsiteY13" fmla="*/ 962025 h 1285875"/>
                <a:gd name="connsiteX14" fmla="*/ 1857375 w 1895475"/>
                <a:gd name="connsiteY14" fmla="*/ 838200 h 1285875"/>
                <a:gd name="connsiteX15" fmla="*/ 1876425 w 1895475"/>
                <a:gd name="connsiteY15" fmla="*/ 609600 h 1285875"/>
                <a:gd name="connsiteX16" fmla="*/ 1885950 w 1895475"/>
                <a:gd name="connsiteY16" fmla="*/ 457200 h 1285875"/>
                <a:gd name="connsiteX17" fmla="*/ 1885950 w 1895475"/>
                <a:gd name="connsiteY17" fmla="*/ 342900 h 1285875"/>
                <a:gd name="connsiteX18" fmla="*/ 1676400 w 1895475"/>
                <a:gd name="connsiteY18" fmla="*/ 285750 h 1285875"/>
                <a:gd name="connsiteX19" fmla="*/ 1457325 w 1895475"/>
                <a:gd name="connsiteY19" fmla="*/ 180975 h 1285875"/>
                <a:gd name="connsiteX20" fmla="*/ 1181100 w 1895475"/>
                <a:gd name="connsiteY20" fmla="*/ 76200 h 1285875"/>
                <a:gd name="connsiteX21" fmla="*/ 1123950 w 1895475"/>
                <a:gd name="connsiteY21" fmla="*/ 28575 h 1285875"/>
                <a:gd name="connsiteX22" fmla="*/ 962025 w 1895475"/>
                <a:gd name="connsiteY22" fmla="*/ 66675 h 1285875"/>
                <a:gd name="connsiteX23" fmla="*/ 476250 w 1895475"/>
                <a:gd name="connsiteY23" fmla="*/ 19050 h 1285875"/>
                <a:gd name="connsiteX24" fmla="*/ 247650 w 1895475"/>
                <a:gd name="connsiteY24" fmla="*/ 0 h 1285875"/>
                <a:gd name="connsiteX25" fmla="*/ 76200 w 1895475"/>
                <a:gd name="connsiteY25" fmla="*/ 57150 h 1285875"/>
                <a:gd name="connsiteX26" fmla="*/ 0 w 1895475"/>
                <a:gd name="connsiteY26" fmla="*/ 66675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95475" h="1285875">
                  <a:moveTo>
                    <a:pt x="0" y="66675"/>
                  </a:moveTo>
                  <a:lnTo>
                    <a:pt x="19050" y="485775"/>
                  </a:lnTo>
                  <a:lnTo>
                    <a:pt x="66675" y="704850"/>
                  </a:lnTo>
                  <a:lnTo>
                    <a:pt x="57150" y="942975"/>
                  </a:lnTo>
                  <a:lnTo>
                    <a:pt x="66675" y="1104900"/>
                  </a:lnTo>
                  <a:lnTo>
                    <a:pt x="66675" y="1257300"/>
                  </a:lnTo>
                  <a:lnTo>
                    <a:pt x="219075" y="1238250"/>
                  </a:lnTo>
                  <a:lnTo>
                    <a:pt x="571500" y="1219200"/>
                  </a:lnTo>
                  <a:lnTo>
                    <a:pt x="762000" y="1238250"/>
                  </a:lnTo>
                  <a:lnTo>
                    <a:pt x="1123950" y="1285875"/>
                  </a:lnTo>
                  <a:lnTo>
                    <a:pt x="1485900" y="1247775"/>
                  </a:lnTo>
                  <a:lnTo>
                    <a:pt x="1724025" y="1238250"/>
                  </a:lnTo>
                  <a:lnTo>
                    <a:pt x="1885950" y="1228725"/>
                  </a:lnTo>
                  <a:lnTo>
                    <a:pt x="1895475" y="962025"/>
                  </a:lnTo>
                  <a:lnTo>
                    <a:pt x="1857375" y="838200"/>
                  </a:lnTo>
                  <a:lnTo>
                    <a:pt x="1876425" y="609600"/>
                  </a:lnTo>
                  <a:lnTo>
                    <a:pt x="1885950" y="457200"/>
                  </a:lnTo>
                  <a:lnTo>
                    <a:pt x="1885950" y="342900"/>
                  </a:lnTo>
                  <a:lnTo>
                    <a:pt x="1676400" y="285750"/>
                  </a:lnTo>
                  <a:lnTo>
                    <a:pt x="1457325" y="180975"/>
                  </a:lnTo>
                  <a:lnTo>
                    <a:pt x="1181100" y="76200"/>
                  </a:lnTo>
                  <a:lnTo>
                    <a:pt x="1123950" y="28575"/>
                  </a:lnTo>
                  <a:cubicBezTo>
                    <a:pt x="1069975" y="41275"/>
                    <a:pt x="1069975" y="68263"/>
                    <a:pt x="962025" y="66675"/>
                  </a:cubicBezTo>
                  <a:cubicBezTo>
                    <a:pt x="854075" y="65088"/>
                    <a:pt x="638175" y="34925"/>
                    <a:pt x="476250" y="19050"/>
                  </a:cubicBezTo>
                  <a:lnTo>
                    <a:pt x="247650" y="0"/>
                  </a:lnTo>
                  <a:lnTo>
                    <a:pt x="76200" y="57150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3647043" y="4641724"/>
              <a:ext cx="1485900" cy="6840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3799443" y="4355183"/>
              <a:ext cx="1485900" cy="68408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H="1">
              <a:off x="3951646" y="4465286"/>
              <a:ext cx="188531" cy="40951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H="1">
              <a:off x="4118406" y="3965505"/>
              <a:ext cx="271587" cy="521375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 rot="10800000" flipH="1">
              <a:off x="3780393" y="4792543"/>
              <a:ext cx="188531" cy="409511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4000262" y="3657521"/>
              <a:ext cx="30449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Zone de tolérance de position</a:t>
              </a:r>
            </a:p>
            <a:p>
              <a:pPr algn="ctr"/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(centrée sur le nominal)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Connecteur droit 56"/>
            <p:cNvCxnSpPr/>
            <p:nvPr/>
          </p:nvCxnSpPr>
          <p:spPr>
            <a:xfrm>
              <a:off x="4389993" y="3978669"/>
              <a:ext cx="2411865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ZoneTexte 57"/>
            <p:cNvSpPr txBox="1"/>
            <p:nvPr/>
          </p:nvSpPr>
          <p:spPr>
            <a:xfrm>
              <a:off x="2924834" y="6112206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Pièce réelle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 flipV="1">
              <a:off x="3515906" y="5828938"/>
              <a:ext cx="84740" cy="2119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1993981" y="5668859"/>
              <a:ext cx="13257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Modèle nominal</a:t>
              </a:r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 flipV="1">
              <a:off x="2883802" y="5616942"/>
              <a:ext cx="143916" cy="2119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1915140" y="3664882"/>
              <a:ext cx="115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Balançage</a:t>
              </a:r>
              <a:endParaRPr lang="fr-FR" b="1" dirty="0"/>
            </a:p>
          </p:txBody>
        </p:sp>
        <p:cxnSp>
          <p:nvCxnSpPr>
            <p:cNvPr id="74" name="Connecteur droit 73"/>
            <p:cNvCxnSpPr/>
            <p:nvPr/>
          </p:nvCxnSpPr>
          <p:spPr>
            <a:xfrm flipH="1">
              <a:off x="4204037" y="4766404"/>
              <a:ext cx="95250" cy="2020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 flipH="1">
              <a:off x="4736004" y="5010266"/>
              <a:ext cx="95250" cy="2020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/>
            <p:cNvSpPr txBox="1"/>
            <p:nvPr/>
          </p:nvSpPr>
          <p:spPr>
            <a:xfrm>
              <a:off x="3924748" y="478515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4521574" y="5122951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Q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78" name="Forme libre 77"/>
            <p:cNvSpPr/>
            <p:nvPr/>
          </p:nvSpPr>
          <p:spPr>
            <a:xfrm>
              <a:off x="4319337" y="4744453"/>
              <a:ext cx="513347" cy="212558"/>
            </a:xfrm>
            <a:custGeom>
              <a:avLst/>
              <a:gdLst>
                <a:gd name="connsiteX0" fmla="*/ 0 w 513347"/>
                <a:gd name="connsiteY0" fmla="*/ 0 h 212558"/>
                <a:gd name="connsiteX1" fmla="*/ 136358 w 513347"/>
                <a:gd name="connsiteY1" fmla="*/ 52136 h 212558"/>
                <a:gd name="connsiteX2" fmla="*/ 236621 w 513347"/>
                <a:gd name="connsiteY2" fmla="*/ 80210 h 212558"/>
                <a:gd name="connsiteX3" fmla="*/ 364958 w 513347"/>
                <a:gd name="connsiteY3" fmla="*/ 160421 h 212558"/>
                <a:gd name="connsiteX4" fmla="*/ 437147 w 513347"/>
                <a:gd name="connsiteY4" fmla="*/ 180473 h 212558"/>
                <a:gd name="connsiteX5" fmla="*/ 513347 w 513347"/>
                <a:gd name="connsiteY5" fmla="*/ 212558 h 2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3347" h="212558">
                  <a:moveTo>
                    <a:pt x="0" y="0"/>
                  </a:moveTo>
                  <a:cubicBezTo>
                    <a:pt x="48460" y="19384"/>
                    <a:pt x="96921" y="38768"/>
                    <a:pt x="136358" y="52136"/>
                  </a:cubicBezTo>
                  <a:cubicBezTo>
                    <a:pt x="175795" y="65504"/>
                    <a:pt x="198521" y="62163"/>
                    <a:pt x="236621" y="80210"/>
                  </a:cubicBezTo>
                  <a:cubicBezTo>
                    <a:pt x="274721" y="98257"/>
                    <a:pt x="331537" y="143711"/>
                    <a:pt x="364958" y="160421"/>
                  </a:cubicBezTo>
                  <a:cubicBezTo>
                    <a:pt x="398379" y="177131"/>
                    <a:pt x="412416" y="171784"/>
                    <a:pt x="437147" y="180473"/>
                  </a:cubicBezTo>
                  <a:cubicBezTo>
                    <a:pt x="461878" y="189162"/>
                    <a:pt x="487612" y="200860"/>
                    <a:pt x="513347" y="21255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5888502" y="4711149"/>
              <a:ext cx="29375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Seuls les points projetés sur la zone restreinte sont à prendre en compte.</a:t>
              </a:r>
            </a:p>
            <a:p>
              <a:r>
                <a:rPr lang="fr-FR" dirty="0" smtClean="0"/>
                <a:t>(</a:t>
              </a:r>
              <a:r>
                <a:rPr lang="fr-FR" dirty="0"/>
                <a:t>Direction de projection donnée par le </a:t>
              </a:r>
              <a:r>
                <a:rPr lang="fr-FR" dirty="0" smtClean="0"/>
                <a:t>nominal</a:t>
              </a:r>
              <a:r>
                <a:rPr lang="fr-FR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1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ZoneTexte 123"/>
          <p:cNvSpPr txBox="1"/>
          <p:nvPr/>
        </p:nvSpPr>
        <p:spPr>
          <a:xfrm>
            <a:off x="30313" y="228341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cxnSp>
        <p:nvCxnSpPr>
          <p:cNvPr id="127" name="Connecteur droit avec flèche 126"/>
          <p:cNvCxnSpPr/>
          <p:nvPr/>
        </p:nvCxnSpPr>
        <p:spPr>
          <a:xfrm>
            <a:off x="1255201" y="2759565"/>
            <a:ext cx="0" cy="680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e 127"/>
          <p:cNvGrpSpPr/>
          <p:nvPr/>
        </p:nvGrpSpPr>
        <p:grpSpPr>
          <a:xfrm>
            <a:off x="1050016" y="2312477"/>
            <a:ext cx="410370" cy="410370"/>
            <a:chOff x="6507163" y="4079876"/>
            <a:chExt cx="1406524" cy="1406524"/>
          </a:xfrm>
        </p:grpSpPr>
        <p:sp>
          <p:nvSpPr>
            <p:cNvPr id="129" name="Ellipse 128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130" name="Connecteur droit 129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1" name="ZoneTexte 130"/>
          <p:cNvSpPr txBox="1"/>
          <p:nvPr/>
        </p:nvSpPr>
        <p:spPr>
          <a:xfrm>
            <a:off x="1069092" y="247997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V4</a:t>
            </a:r>
          </a:p>
        </p:txBody>
      </p:sp>
      <p:sp>
        <p:nvSpPr>
          <p:cNvPr id="9" name="Forme libre 8"/>
          <p:cNvSpPr/>
          <p:nvPr/>
        </p:nvSpPr>
        <p:spPr>
          <a:xfrm>
            <a:off x="119560" y="4731240"/>
            <a:ext cx="952500" cy="938128"/>
          </a:xfrm>
          <a:custGeom>
            <a:avLst/>
            <a:gdLst>
              <a:gd name="connsiteX0" fmla="*/ 0 w 1524000"/>
              <a:gd name="connsiteY0" fmla="*/ 1490578 h 1557253"/>
              <a:gd name="connsiteX1" fmla="*/ 171450 w 1524000"/>
              <a:gd name="connsiteY1" fmla="*/ 652378 h 1557253"/>
              <a:gd name="connsiteX2" fmla="*/ 438150 w 1524000"/>
              <a:gd name="connsiteY2" fmla="*/ 99928 h 1557253"/>
              <a:gd name="connsiteX3" fmla="*/ 819150 w 1524000"/>
              <a:gd name="connsiteY3" fmla="*/ 14203 h 1557253"/>
              <a:gd name="connsiteX4" fmla="*/ 1143000 w 1524000"/>
              <a:gd name="connsiteY4" fmla="*/ 271378 h 1557253"/>
              <a:gd name="connsiteX5" fmla="*/ 1524000 w 1524000"/>
              <a:gd name="connsiteY5" fmla="*/ 1557253 h 1557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1557253">
                <a:moveTo>
                  <a:pt x="0" y="1490578"/>
                </a:moveTo>
                <a:cubicBezTo>
                  <a:pt x="49212" y="1187365"/>
                  <a:pt x="98425" y="884153"/>
                  <a:pt x="171450" y="652378"/>
                </a:cubicBezTo>
                <a:cubicBezTo>
                  <a:pt x="244475" y="420603"/>
                  <a:pt x="330200" y="206290"/>
                  <a:pt x="438150" y="99928"/>
                </a:cubicBezTo>
                <a:cubicBezTo>
                  <a:pt x="546100" y="-6434"/>
                  <a:pt x="701675" y="-14372"/>
                  <a:pt x="819150" y="14203"/>
                </a:cubicBezTo>
                <a:cubicBezTo>
                  <a:pt x="936625" y="42778"/>
                  <a:pt x="1025525" y="14203"/>
                  <a:pt x="1143000" y="271378"/>
                </a:cubicBezTo>
                <a:cubicBezTo>
                  <a:pt x="1260475" y="528553"/>
                  <a:pt x="1392237" y="1042903"/>
                  <a:pt x="1524000" y="155725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1288839" y="3177199"/>
            <a:ext cx="809625" cy="1474829"/>
          </a:xfrm>
          <a:custGeom>
            <a:avLst/>
            <a:gdLst>
              <a:gd name="connsiteX0" fmla="*/ 0 w 695325"/>
              <a:gd name="connsiteY0" fmla="*/ 93704 h 1474829"/>
              <a:gd name="connsiteX1" fmla="*/ 285750 w 695325"/>
              <a:gd name="connsiteY1" fmla="*/ 36554 h 1474829"/>
              <a:gd name="connsiteX2" fmla="*/ 552450 w 695325"/>
              <a:gd name="connsiteY2" fmla="*/ 579479 h 1474829"/>
              <a:gd name="connsiteX3" fmla="*/ 695325 w 695325"/>
              <a:gd name="connsiteY3" fmla="*/ 1474829 h 147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474829">
                <a:moveTo>
                  <a:pt x="0" y="93704"/>
                </a:moveTo>
                <a:cubicBezTo>
                  <a:pt x="96837" y="24648"/>
                  <a:pt x="193675" y="-44408"/>
                  <a:pt x="285750" y="36554"/>
                </a:cubicBezTo>
                <a:cubicBezTo>
                  <a:pt x="377825" y="117516"/>
                  <a:pt x="484188" y="339767"/>
                  <a:pt x="552450" y="579479"/>
                </a:cubicBezTo>
                <a:cubicBezTo>
                  <a:pt x="620712" y="819191"/>
                  <a:pt x="658018" y="1147010"/>
                  <a:pt x="695325" y="14748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631614" y="3194703"/>
            <a:ext cx="990600" cy="1552575"/>
          </a:xfrm>
          <a:custGeom>
            <a:avLst/>
            <a:gdLst>
              <a:gd name="connsiteX0" fmla="*/ 990600 w 990600"/>
              <a:gd name="connsiteY0" fmla="*/ 0 h 1552575"/>
              <a:gd name="connsiteX1" fmla="*/ 428625 w 990600"/>
              <a:gd name="connsiteY1" fmla="*/ 381000 h 1552575"/>
              <a:gd name="connsiteX2" fmla="*/ 114300 w 990600"/>
              <a:gd name="connsiteY2" fmla="*/ 1085850 h 1552575"/>
              <a:gd name="connsiteX3" fmla="*/ 0 w 990600"/>
              <a:gd name="connsiteY3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" h="1552575">
                <a:moveTo>
                  <a:pt x="990600" y="0"/>
                </a:moveTo>
                <a:cubicBezTo>
                  <a:pt x="782637" y="100012"/>
                  <a:pt x="574675" y="200025"/>
                  <a:pt x="428625" y="381000"/>
                </a:cubicBezTo>
                <a:cubicBezTo>
                  <a:pt x="282575" y="561975"/>
                  <a:pt x="185737" y="890588"/>
                  <a:pt x="114300" y="1085850"/>
                </a:cubicBezTo>
                <a:cubicBezTo>
                  <a:pt x="42863" y="1281112"/>
                  <a:pt x="21431" y="1416843"/>
                  <a:pt x="0" y="1552575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103611" y="3051828"/>
            <a:ext cx="3031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279189" y="3200979"/>
            <a:ext cx="1162050" cy="1746324"/>
          </a:xfrm>
          <a:custGeom>
            <a:avLst/>
            <a:gdLst>
              <a:gd name="connsiteX0" fmla="*/ 0 w 1162050"/>
              <a:gd name="connsiteY0" fmla="*/ 1746324 h 1746324"/>
              <a:gd name="connsiteX1" fmla="*/ 333375 w 1162050"/>
              <a:gd name="connsiteY1" fmla="*/ 860499 h 1746324"/>
              <a:gd name="connsiteX2" fmla="*/ 704850 w 1162050"/>
              <a:gd name="connsiteY2" fmla="*/ 279474 h 1746324"/>
              <a:gd name="connsiteX3" fmla="*/ 1057275 w 1162050"/>
              <a:gd name="connsiteY3" fmla="*/ 31824 h 1746324"/>
              <a:gd name="connsiteX4" fmla="*/ 1162050 w 1162050"/>
              <a:gd name="connsiteY4" fmla="*/ 3249 h 174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2050" h="1746324">
                <a:moveTo>
                  <a:pt x="0" y="1746324"/>
                </a:moveTo>
                <a:cubicBezTo>
                  <a:pt x="107950" y="1425649"/>
                  <a:pt x="215900" y="1104974"/>
                  <a:pt x="333375" y="860499"/>
                </a:cubicBezTo>
                <a:cubicBezTo>
                  <a:pt x="450850" y="616024"/>
                  <a:pt x="584200" y="417586"/>
                  <a:pt x="704850" y="279474"/>
                </a:cubicBezTo>
                <a:cubicBezTo>
                  <a:pt x="825500" y="141362"/>
                  <a:pt x="981075" y="77861"/>
                  <a:pt x="1057275" y="31824"/>
                </a:cubicBezTo>
                <a:cubicBezTo>
                  <a:pt x="1133475" y="-14214"/>
                  <a:pt x="1162050" y="3249"/>
                  <a:pt x="1162050" y="324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22"/>
          <p:cNvSpPr>
            <a:spLocks noChangeArrowheads="1"/>
          </p:cNvSpPr>
          <p:nvPr/>
        </p:nvSpPr>
        <p:spPr bwMode="auto">
          <a:xfrm>
            <a:off x="2556827" y="3981857"/>
            <a:ext cx="1430969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     A   B    C 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38" name="Rectangle 23"/>
          <p:cNvSpPr>
            <a:spLocks noChangeArrowheads="1"/>
          </p:cNvSpPr>
          <p:nvPr/>
        </p:nvSpPr>
        <p:spPr bwMode="auto">
          <a:xfrm>
            <a:off x="2177414" y="3965982"/>
            <a:ext cx="1810381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139" name="Line 24"/>
          <p:cNvSpPr>
            <a:spLocks noChangeShapeType="1"/>
          </p:cNvSpPr>
          <p:nvPr/>
        </p:nvSpPr>
        <p:spPr bwMode="auto">
          <a:xfrm>
            <a:off x="2541809" y="3967570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0" name="Line 24"/>
          <p:cNvSpPr>
            <a:spLocks noChangeShapeType="1"/>
          </p:cNvSpPr>
          <p:nvPr/>
        </p:nvSpPr>
        <p:spPr bwMode="auto">
          <a:xfrm>
            <a:off x="3014357" y="3961220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1" name="Line 24"/>
          <p:cNvSpPr>
            <a:spLocks noChangeShapeType="1"/>
          </p:cNvSpPr>
          <p:nvPr/>
        </p:nvSpPr>
        <p:spPr bwMode="auto">
          <a:xfrm>
            <a:off x="3325743" y="3954870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610079" y="3647093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V4</a:t>
            </a:r>
          </a:p>
        </p:txBody>
      </p:sp>
      <p:sp>
        <p:nvSpPr>
          <p:cNvPr id="147" name="Line 24"/>
          <p:cNvSpPr>
            <a:spLocks noChangeShapeType="1"/>
          </p:cNvSpPr>
          <p:nvPr/>
        </p:nvSpPr>
        <p:spPr bwMode="auto">
          <a:xfrm>
            <a:off x="3601968" y="3963601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661076" y="4110039"/>
            <a:ext cx="0" cy="4512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72156" y="4111753"/>
            <a:ext cx="1509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1079289" y="4645515"/>
            <a:ext cx="1019175" cy="1028700"/>
          </a:xfrm>
          <a:custGeom>
            <a:avLst/>
            <a:gdLst>
              <a:gd name="connsiteX0" fmla="*/ 0 w 1019175"/>
              <a:gd name="connsiteY0" fmla="*/ 1028700 h 1028700"/>
              <a:gd name="connsiteX1" fmla="*/ 476250 w 1019175"/>
              <a:gd name="connsiteY1" fmla="*/ 276225 h 1028700"/>
              <a:gd name="connsiteX2" fmla="*/ 1019175 w 101917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1028700">
                <a:moveTo>
                  <a:pt x="0" y="1028700"/>
                </a:moveTo>
                <a:cubicBezTo>
                  <a:pt x="153194" y="738187"/>
                  <a:pt x="306388" y="447675"/>
                  <a:pt x="476250" y="276225"/>
                </a:cubicBezTo>
                <a:cubicBezTo>
                  <a:pt x="646112" y="104775"/>
                  <a:pt x="832643" y="52387"/>
                  <a:pt x="1019175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4362988" y="3734344"/>
            <a:ext cx="1123950" cy="1290672"/>
          </a:xfrm>
          <a:custGeom>
            <a:avLst/>
            <a:gdLst>
              <a:gd name="connsiteX0" fmla="*/ 0 w 1123950"/>
              <a:gd name="connsiteY0" fmla="*/ 1185897 h 1290672"/>
              <a:gd name="connsiteX1" fmla="*/ 28575 w 1123950"/>
              <a:gd name="connsiteY1" fmla="*/ 985872 h 1290672"/>
              <a:gd name="connsiteX2" fmla="*/ 76200 w 1123950"/>
              <a:gd name="connsiteY2" fmla="*/ 862047 h 1290672"/>
              <a:gd name="connsiteX3" fmla="*/ 95250 w 1123950"/>
              <a:gd name="connsiteY3" fmla="*/ 709647 h 1290672"/>
              <a:gd name="connsiteX4" fmla="*/ 114300 w 1123950"/>
              <a:gd name="connsiteY4" fmla="*/ 547722 h 1290672"/>
              <a:gd name="connsiteX5" fmla="*/ 228600 w 1123950"/>
              <a:gd name="connsiteY5" fmla="*/ 366747 h 1290672"/>
              <a:gd name="connsiteX6" fmla="*/ 304800 w 1123950"/>
              <a:gd name="connsiteY6" fmla="*/ 166722 h 1290672"/>
              <a:gd name="connsiteX7" fmla="*/ 390525 w 1123950"/>
              <a:gd name="connsiteY7" fmla="*/ 100047 h 1290672"/>
              <a:gd name="connsiteX8" fmla="*/ 466725 w 1123950"/>
              <a:gd name="connsiteY8" fmla="*/ 23847 h 1290672"/>
              <a:gd name="connsiteX9" fmla="*/ 581025 w 1123950"/>
              <a:gd name="connsiteY9" fmla="*/ 4797 h 1290672"/>
              <a:gd name="connsiteX10" fmla="*/ 666750 w 1123950"/>
              <a:gd name="connsiteY10" fmla="*/ 14322 h 1290672"/>
              <a:gd name="connsiteX11" fmla="*/ 809625 w 1123950"/>
              <a:gd name="connsiteY11" fmla="*/ 147672 h 1290672"/>
              <a:gd name="connsiteX12" fmla="*/ 847725 w 1123950"/>
              <a:gd name="connsiteY12" fmla="*/ 271497 h 1290672"/>
              <a:gd name="connsiteX13" fmla="*/ 1009650 w 1123950"/>
              <a:gd name="connsiteY13" fmla="*/ 490572 h 1290672"/>
              <a:gd name="connsiteX14" fmla="*/ 1047750 w 1123950"/>
              <a:gd name="connsiteY14" fmla="*/ 652497 h 1290672"/>
              <a:gd name="connsiteX15" fmla="*/ 1076325 w 1123950"/>
              <a:gd name="connsiteY15" fmla="*/ 947772 h 1290672"/>
              <a:gd name="connsiteX16" fmla="*/ 1076325 w 1123950"/>
              <a:gd name="connsiteY16" fmla="*/ 1138272 h 1290672"/>
              <a:gd name="connsiteX17" fmla="*/ 1104900 w 1123950"/>
              <a:gd name="connsiteY17" fmla="*/ 1204947 h 1290672"/>
              <a:gd name="connsiteX18" fmla="*/ 1123950 w 1123950"/>
              <a:gd name="connsiteY18" fmla="*/ 1290672 h 12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3950" h="1290672">
                <a:moveTo>
                  <a:pt x="0" y="1185897"/>
                </a:moveTo>
                <a:cubicBezTo>
                  <a:pt x="7937" y="1112872"/>
                  <a:pt x="15875" y="1039847"/>
                  <a:pt x="28575" y="985872"/>
                </a:cubicBezTo>
                <a:cubicBezTo>
                  <a:pt x="41275" y="931897"/>
                  <a:pt x="65088" y="908084"/>
                  <a:pt x="76200" y="862047"/>
                </a:cubicBezTo>
                <a:cubicBezTo>
                  <a:pt x="87312" y="816010"/>
                  <a:pt x="88900" y="762034"/>
                  <a:pt x="95250" y="709647"/>
                </a:cubicBezTo>
                <a:cubicBezTo>
                  <a:pt x="101600" y="657260"/>
                  <a:pt x="92075" y="604872"/>
                  <a:pt x="114300" y="547722"/>
                </a:cubicBezTo>
                <a:cubicBezTo>
                  <a:pt x="136525" y="490572"/>
                  <a:pt x="196850" y="430247"/>
                  <a:pt x="228600" y="366747"/>
                </a:cubicBezTo>
                <a:cubicBezTo>
                  <a:pt x="260350" y="303247"/>
                  <a:pt x="277812" y="211172"/>
                  <a:pt x="304800" y="166722"/>
                </a:cubicBezTo>
                <a:cubicBezTo>
                  <a:pt x="331788" y="122272"/>
                  <a:pt x="363538" y="123859"/>
                  <a:pt x="390525" y="100047"/>
                </a:cubicBezTo>
                <a:cubicBezTo>
                  <a:pt x="417512" y="76235"/>
                  <a:pt x="434975" y="39722"/>
                  <a:pt x="466725" y="23847"/>
                </a:cubicBezTo>
                <a:cubicBezTo>
                  <a:pt x="498475" y="7972"/>
                  <a:pt x="547688" y="6384"/>
                  <a:pt x="581025" y="4797"/>
                </a:cubicBezTo>
                <a:cubicBezTo>
                  <a:pt x="614362" y="3210"/>
                  <a:pt x="628650" y="-9490"/>
                  <a:pt x="666750" y="14322"/>
                </a:cubicBezTo>
                <a:cubicBezTo>
                  <a:pt x="704850" y="38134"/>
                  <a:pt x="779463" y="104810"/>
                  <a:pt x="809625" y="147672"/>
                </a:cubicBezTo>
                <a:cubicBezTo>
                  <a:pt x="839787" y="190534"/>
                  <a:pt x="814388" y="214347"/>
                  <a:pt x="847725" y="271497"/>
                </a:cubicBezTo>
                <a:cubicBezTo>
                  <a:pt x="881063" y="328647"/>
                  <a:pt x="976313" y="427072"/>
                  <a:pt x="1009650" y="490572"/>
                </a:cubicBezTo>
                <a:cubicBezTo>
                  <a:pt x="1042987" y="554072"/>
                  <a:pt x="1036638" y="576297"/>
                  <a:pt x="1047750" y="652497"/>
                </a:cubicBezTo>
                <a:cubicBezTo>
                  <a:pt x="1058862" y="728697"/>
                  <a:pt x="1071563" y="866810"/>
                  <a:pt x="1076325" y="947772"/>
                </a:cubicBezTo>
                <a:cubicBezTo>
                  <a:pt x="1081087" y="1028734"/>
                  <a:pt x="1071563" y="1095409"/>
                  <a:pt x="1076325" y="1138272"/>
                </a:cubicBezTo>
                <a:cubicBezTo>
                  <a:pt x="1081088" y="1181134"/>
                  <a:pt x="1096963" y="1179547"/>
                  <a:pt x="1104900" y="1204947"/>
                </a:cubicBezTo>
                <a:cubicBezTo>
                  <a:pt x="1112837" y="1230347"/>
                  <a:pt x="1118393" y="1260509"/>
                  <a:pt x="1123950" y="12906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4991638" y="2481841"/>
            <a:ext cx="1123950" cy="1238250"/>
          </a:xfrm>
          <a:custGeom>
            <a:avLst/>
            <a:gdLst>
              <a:gd name="connsiteX0" fmla="*/ 0 w 1123950"/>
              <a:gd name="connsiteY0" fmla="*/ 1238250 h 1238250"/>
              <a:gd name="connsiteX1" fmla="*/ 114300 w 1123950"/>
              <a:gd name="connsiteY1" fmla="*/ 933450 h 1238250"/>
              <a:gd name="connsiteX2" fmla="*/ 371475 w 1123950"/>
              <a:gd name="connsiteY2" fmla="*/ 790575 h 1238250"/>
              <a:gd name="connsiteX3" fmla="*/ 504825 w 1123950"/>
              <a:gd name="connsiteY3" fmla="*/ 552450 h 1238250"/>
              <a:gd name="connsiteX4" fmla="*/ 638175 w 1123950"/>
              <a:gd name="connsiteY4" fmla="*/ 381000 h 1238250"/>
              <a:gd name="connsiteX5" fmla="*/ 885825 w 1123950"/>
              <a:gd name="connsiteY5" fmla="*/ 200025 h 1238250"/>
              <a:gd name="connsiteX6" fmla="*/ 1047750 w 1123950"/>
              <a:gd name="connsiteY6" fmla="*/ 85725 h 1238250"/>
              <a:gd name="connsiteX7" fmla="*/ 1123950 w 1123950"/>
              <a:gd name="connsiteY7" fmla="*/ 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950" h="1238250">
                <a:moveTo>
                  <a:pt x="0" y="1238250"/>
                </a:moveTo>
                <a:cubicBezTo>
                  <a:pt x="26194" y="1123156"/>
                  <a:pt x="52388" y="1008062"/>
                  <a:pt x="114300" y="933450"/>
                </a:cubicBezTo>
                <a:cubicBezTo>
                  <a:pt x="176212" y="858838"/>
                  <a:pt x="306388" y="854075"/>
                  <a:pt x="371475" y="790575"/>
                </a:cubicBezTo>
                <a:cubicBezTo>
                  <a:pt x="436562" y="727075"/>
                  <a:pt x="460375" y="620713"/>
                  <a:pt x="504825" y="552450"/>
                </a:cubicBezTo>
                <a:cubicBezTo>
                  <a:pt x="549275" y="484187"/>
                  <a:pt x="574675" y="439737"/>
                  <a:pt x="638175" y="381000"/>
                </a:cubicBezTo>
                <a:cubicBezTo>
                  <a:pt x="701675" y="322262"/>
                  <a:pt x="817563" y="249237"/>
                  <a:pt x="885825" y="200025"/>
                </a:cubicBezTo>
                <a:cubicBezTo>
                  <a:pt x="954088" y="150812"/>
                  <a:pt x="1008063" y="119062"/>
                  <a:pt x="1047750" y="85725"/>
                </a:cubicBezTo>
                <a:cubicBezTo>
                  <a:pt x="1087437" y="52388"/>
                  <a:pt x="1105693" y="26194"/>
                  <a:pt x="1123950" y="0"/>
                </a:cubicBezTo>
              </a:path>
            </a:pathLst>
          </a:cu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5886988" y="2481841"/>
            <a:ext cx="652282" cy="1492563"/>
          </a:xfrm>
          <a:custGeom>
            <a:avLst/>
            <a:gdLst>
              <a:gd name="connsiteX0" fmla="*/ 0 w 652282"/>
              <a:gd name="connsiteY0" fmla="*/ 85725 h 1492563"/>
              <a:gd name="connsiteX1" fmla="*/ 95250 w 652282"/>
              <a:gd name="connsiteY1" fmla="*/ 0 h 1492563"/>
              <a:gd name="connsiteX2" fmla="*/ 295275 w 652282"/>
              <a:gd name="connsiteY2" fmla="*/ 28575 h 1492563"/>
              <a:gd name="connsiteX3" fmla="*/ 295275 w 652282"/>
              <a:gd name="connsiteY3" fmla="*/ 171450 h 1492563"/>
              <a:gd name="connsiteX4" fmla="*/ 390525 w 652282"/>
              <a:gd name="connsiteY4" fmla="*/ 495300 h 1492563"/>
              <a:gd name="connsiteX5" fmla="*/ 495300 w 652282"/>
              <a:gd name="connsiteY5" fmla="*/ 695325 h 1492563"/>
              <a:gd name="connsiteX6" fmla="*/ 600075 w 652282"/>
              <a:gd name="connsiteY6" fmla="*/ 1028700 h 1492563"/>
              <a:gd name="connsiteX7" fmla="*/ 647700 w 652282"/>
              <a:gd name="connsiteY7" fmla="*/ 1438275 h 1492563"/>
              <a:gd name="connsiteX8" fmla="*/ 647700 w 652282"/>
              <a:gd name="connsiteY8" fmla="*/ 1476375 h 149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2282" h="1492563">
                <a:moveTo>
                  <a:pt x="0" y="85725"/>
                </a:moveTo>
                <a:cubicBezTo>
                  <a:pt x="23018" y="47625"/>
                  <a:pt x="46037" y="9525"/>
                  <a:pt x="95250" y="0"/>
                </a:cubicBezTo>
                <a:cubicBezTo>
                  <a:pt x="144463" y="-9525"/>
                  <a:pt x="261938" y="0"/>
                  <a:pt x="295275" y="28575"/>
                </a:cubicBezTo>
                <a:cubicBezTo>
                  <a:pt x="328613" y="57150"/>
                  <a:pt x="279400" y="93663"/>
                  <a:pt x="295275" y="171450"/>
                </a:cubicBezTo>
                <a:cubicBezTo>
                  <a:pt x="311150" y="249237"/>
                  <a:pt x="357188" y="407988"/>
                  <a:pt x="390525" y="495300"/>
                </a:cubicBezTo>
                <a:cubicBezTo>
                  <a:pt x="423863" y="582613"/>
                  <a:pt x="460375" y="606425"/>
                  <a:pt x="495300" y="695325"/>
                </a:cubicBezTo>
                <a:cubicBezTo>
                  <a:pt x="530225" y="784225"/>
                  <a:pt x="574675" y="904875"/>
                  <a:pt x="600075" y="1028700"/>
                </a:cubicBezTo>
                <a:cubicBezTo>
                  <a:pt x="625475" y="1152525"/>
                  <a:pt x="639763" y="1363663"/>
                  <a:pt x="647700" y="1438275"/>
                </a:cubicBezTo>
                <a:cubicBezTo>
                  <a:pt x="655637" y="1512887"/>
                  <a:pt x="651668" y="1494631"/>
                  <a:pt x="647700" y="1476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4734463" y="2558041"/>
            <a:ext cx="1143000" cy="1285875"/>
          </a:xfrm>
          <a:custGeom>
            <a:avLst/>
            <a:gdLst>
              <a:gd name="connsiteX0" fmla="*/ 1143000 w 1143000"/>
              <a:gd name="connsiteY0" fmla="*/ 0 h 1285875"/>
              <a:gd name="connsiteX1" fmla="*/ 752475 w 1143000"/>
              <a:gd name="connsiteY1" fmla="*/ 238125 h 1285875"/>
              <a:gd name="connsiteX2" fmla="*/ 628650 w 1143000"/>
              <a:gd name="connsiteY2" fmla="*/ 457200 h 1285875"/>
              <a:gd name="connsiteX3" fmla="*/ 485775 w 1143000"/>
              <a:gd name="connsiteY3" fmla="*/ 590550 h 1285875"/>
              <a:gd name="connsiteX4" fmla="*/ 381000 w 1143000"/>
              <a:gd name="connsiteY4" fmla="*/ 742950 h 1285875"/>
              <a:gd name="connsiteX5" fmla="*/ 276225 w 1143000"/>
              <a:gd name="connsiteY5" fmla="*/ 923925 h 1285875"/>
              <a:gd name="connsiteX6" fmla="*/ 123825 w 1143000"/>
              <a:gd name="connsiteY6" fmla="*/ 1028700 h 1285875"/>
              <a:gd name="connsiteX7" fmla="*/ 38100 w 1143000"/>
              <a:gd name="connsiteY7" fmla="*/ 1219200 h 1285875"/>
              <a:gd name="connsiteX8" fmla="*/ 0 w 1143000"/>
              <a:gd name="connsiteY8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0" h="1285875">
                <a:moveTo>
                  <a:pt x="1143000" y="0"/>
                </a:moveTo>
                <a:cubicBezTo>
                  <a:pt x="990600" y="80962"/>
                  <a:pt x="838200" y="161925"/>
                  <a:pt x="752475" y="238125"/>
                </a:cubicBezTo>
                <a:cubicBezTo>
                  <a:pt x="666750" y="314325"/>
                  <a:pt x="673100" y="398463"/>
                  <a:pt x="628650" y="457200"/>
                </a:cubicBezTo>
                <a:cubicBezTo>
                  <a:pt x="584200" y="515937"/>
                  <a:pt x="527050" y="542925"/>
                  <a:pt x="485775" y="590550"/>
                </a:cubicBezTo>
                <a:cubicBezTo>
                  <a:pt x="444500" y="638175"/>
                  <a:pt x="415925" y="687388"/>
                  <a:pt x="381000" y="742950"/>
                </a:cubicBezTo>
                <a:cubicBezTo>
                  <a:pt x="346075" y="798513"/>
                  <a:pt x="319087" y="876300"/>
                  <a:pt x="276225" y="923925"/>
                </a:cubicBezTo>
                <a:cubicBezTo>
                  <a:pt x="233363" y="971550"/>
                  <a:pt x="163512" y="979488"/>
                  <a:pt x="123825" y="1028700"/>
                </a:cubicBezTo>
                <a:cubicBezTo>
                  <a:pt x="84137" y="1077913"/>
                  <a:pt x="58737" y="1176338"/>
                  <a:pt x="38100" y="1219200"/>
                </a:cubicBezTo>
                <a:cubicBezTo>
                  <a:pt x="17463" y="1262062"/>
                  <a:pt x="8731" y="1273968"/>
                  <a:pt x="0" y="12858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527544" y="5285491"/>
            <a:ext cx="2463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 : Surface nominale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igne de crête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 : Plan d'intersection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 : Tangente à la crête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607509" y="257489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42" name="Connecteur droit 41"/>
          <p:cNvCxnSpPr/>
          <p:nvPr/>
        </p:nvCxnSpPr>
        <p:spPr>
          <a:xfrm flipH="1">
            <a:off x="5520096" y="2795521"/>
            <a:ext cx="1019174" cy="256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ZoneTexte 148"/>
          <p:cNvSpPr txBox="1"/>
          <p:nvPr/>
        </p:nvSpPr>
        <p:spPr>
          <a:xfrm>
            <a:off x="3826536" y="228341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677155" y="3844397"/>
            <a:ext cx="435854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546774" y="27035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51" name="Connecteur droit 150"/>
          <p:cNvCxnSpPr/>
          <p:nvPr/>
        </p:nvCxnSpPr>
        <p:spPr>
          <a:xfrm>
            <a:off x="897793" y="3076266"/>
            <a:ext cx="229121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/>
          <p:cNvSpPr txBox="1"/>
          <p:nvPr/>
        </p:nvSpPr>
        <p:spPr>
          <a:xfrm>
            <a:off x="297142" y="2986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53" name="Connecteur droit 152"/>
          <p:cNvCxnSpPr/>
          <p:nvPr/>
        </p:nvCxnSpPr>
        <p:spPr>
          <a:xfrm>
            <a:off x="677307" y="3301366"/>
            <a:ext cx="394753" cy="244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ZoneTexte 153"/>
          <p:cNvSpPr txBox="1"/>
          <p:nvPr/>
        </p:nvSpPr>
        <p:spPr>
          <a:xfrm>
            <a:off x="4362988" y="27345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55" name="Connecteur droit 154"/>
          <p:cNvCxnSpPr/>
          <p:nvPr/>
        </p:nvCxnSpPr>
        <p:spPr>
          <a:xfrm>
            <a:off x="4695132" y="3016109"/>
            <a:ext cx="324371" cy="35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V="1">
            <a:off x="4983261" y="3357254"/>
            <a:ext cx="435854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Forme libre 156"/>
          <p:cNvSpPr/>
          <p:nvPr/>
        </p:nvSpPr>
        <p:spPr>
          <a:xfrm>
            <a:off x="5520095" y="3996316"/>
            <a:ext cx="1019175" cy="1028700"/>
          </a:xfrm>
          <a:custGeom>
            <a:avLst/>
            <a:gdLst>
              <a:gd name="connsiteX0" fmla="*/ 0 w 1019175"/>
              <a:gd name="connsiteY0" fmla="*/ 1028700 h 1028700"/>
              <a:gd name="connsiteX1" fmla="*/ 476250 w 1019175"/>
              <a:gd name="connsiteY1" fmla="*/ 276225 h 1028700"/>
              <a:gd name="connsiteX2" fmla="*/ 1019175 w 1019175"/>
              <a:gd name="connsiteY2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1028700">
                <a:moveTo>
                  <a:pt x="0" y="1028700"/>
                </a:moveTo>
                <a:cubicBezTo>
                  <a:pt x="153194" y="738187"/>
                  <a:pt x="306388" y="447675"/>
                  <a:pt x="476250" y="276225"/>
                </a:cubicBezTo>
                <a:cubicBezTo>
                  <a:pt x="646112" y="104775"/>
                  <a:pt x="832643" y="52387"/>
                  <a:pt x="1019175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8" name="Group 174"/>
          <p:cNvGrpSpPr>
            <a:grpSpLocks/>
          </p:cNvGrpSpPr>
          <p:nvPr/>
        </p:nvGrpSpPr>
        <p:grpSpPr bwMode="auto">
          <a:xfrm>
            <a:off x="2250243" y="4018813"/>
            <a:ext cx="190500" cy="190500"/>
            <a:chOff x="4360" y="1124"/>
            <a:chExt cx="120" cy="120"/>
          </a:xfrm>
        </p:grpSpPr>
        <p:sp>
          <p:nvSpPr>
            <p:cNvPr id="159" name="Oval 175"/>
            <p:cNvSpPr>
              <a:spLocks noChangeArrowheads="1"/>
            </p:cNvSpPr>
            <p:nvPr/>
          </p:nvSpPr>
          <p:spPr bwMode="auto">
            <a:xfrm>
              <a:off x="4376" y="1140"/>
              <a:ext cx="88" cy="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  <p:sp>
          <p:nvSpPr>
            <p:cNvPr id="160" name="Line 176"/>
            <p:cNvSpPr>
              <a:spLocks noChangeShapeType="1"/>
            </p:cNvSpPr>
            <p:nvPr/>
          </p:nvSpPr>
          <p:spPr bwMode="auto">
            <a:xfrm>
              <a:off x="4360" y="1184"/>
              <a:ext cx="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Line 177"/>
            <p:cNvSpPr>
              <a:spLocks noChangeShapeType="1"/>
            </p:cNvSpPr>
            <p:nvPr/>
          </p:nvSpPr>
          <p:spPr bwMode="auto">
            <a:xfrm rot="-5400000">
              <a:off x="4360" y="1184"/>
              <a:ext cx="1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" name="Forme libre 54"/>
          <p:cNvSpPr/>
          <p:nvPr/>
        </p:nvSpPr>
        <p:spPr>
          <a:xfrm>
            <a:off x="7632489" y="3763996"/>
            <a:ext cx="771525" cy="620290"/>
          </a:xfrm>
          <a:custGeom>
            <a:avLst/>
            <a:gdLst>
              <a:gd name="connsiteX0" fmla="*/ 0 w 771525"/>
              <a:gd name="connsiteY0" fmla="*/ 582190 h 620290"/>
              <a:gd name="connsiteX1" fmla="*/ 123825 w 771525"/>
              <a:gd name="connsiteY1" fmla="*/ 182140 h 620290"/>
              <a:gd name="connsiteX2" fmla="*/ 447675 w 771525"/>
              <a:gd name="connsiteY2" fmla="*/ 20215 h 620290"/>
              <a:gd name="connsiteX3" fmla="*/ 771525 w 771525"/>
              <a:gd name="connsiteY3" fmla="*/ 620290 h 62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620290">
                <a:moveTo>
                  <a:pt x="0" y="582190"/>
                </a:moveTo>
                <a:cubicBezTo>
                  <a:pt x="24606" y="428996"/>
                  <a:pt x="49213" y="275802"/>
                  <a:pt x="123825" y="182140"/>
                </a:cubicBezTo>
                <a:cubicBezTo>
                  <a:pt x="198438" y="88477"/>
                  <a:pt x="339725" y="-52810"/>
                  <a:pt x="447675" y="20215"/>
                </a:cubicBezTo>
                <a:cubicBezTo>
                  <a:pt x="555625" y="93240"/>
                  <a:pt x="663575" y="356765"/>
                  <a:pt x="771525" y="62029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/>
          <p:cNvCxnSpPr/>
          <p:nvPr/>
        </p:nvCxnSpPr>
        <p:spPr>
          <a:xfrm>
            <a:off x="7480089" y="3763996"/>
            <a:ext cx="1088915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Connecteur droit 4095"/>
          <p:cNvCxnSpPr/>
          <p:nvPr/>
        </p:nvCxnSpPr>
        <p:spPr>
          <a:xfrm>
            <a:off x="7384839" y="3622286"/>
            <a:ext cx="13738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166"/>
          <p:cNvCxnSpPr/>
          <p:nvPr/>
        </p:nvCxnSpPr>
        <p:spPr>
          <a:xfrm>
            <a:off x="7384839" y="3929425"/>
            <a:ext cx="1342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Connecteur droit avec flèche 4101"/>
          <p:cNvCxnSpPr/>
          <p:nvPr/>
        </p:nvCxnSpPr>
        <p:spPr>
          <a:xfrm>
            <a:off x="7491304" y="3318873"/>
            <a:ext cx="0" cy="312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Connecteur droit avec flèche 4103"/>
          <p:cNvCxnSpPr/>
          <p:nvPr/>
        </p:nvCxnSpPr>
        <p:spPr>
          <a:xfrm flipV="1">
            <a:off x="7491304" y="3919273"/>
            <a:ext cx="0" cy="168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ZoneTexte 4108"/>
          <p:cNvSpPr txBox="1"/>
          <p:nvPr/>
        </p:nvSpPr>
        <p:spPr>
          <a:xfrm rot="16200000">
            <a:off x="6947539" y="359784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0,4</a:t>
            </a:r>
          </a:p>
        </p:txBody>
      </p:sp>
      <p:cxnSp>
        <p:nvCxnSpPr>
          <p:cNvPr id="4112" name="Connecteur droit 4111"/>
          <p:cNvCxnSpPr/>
          <p:nvPr/>
        </p:nvCxnSpPr>
        <p:spPr>
          <a:xfrm>
            <a:off x="7491304" y="3556082"/>
            <a:ext cx="0" cy="452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Forme libre 179"/>
          <p:cNvSpPr/>
          <p:nvPr/>
        </p:nvSpPr>
        <p:spPr>
          <a:xfrm>
            <a:off x="7842039" y="3720091"/>
            <a:ext cx="1123950" cy="1290672"/>
          </a:xfrm>
          <a:custGeom>
            <a:avLst/>
            <a:gdLst>
              <a:gd name="connsiteX0" fmla="*/ 0 w 1123950"/>
              <a:gd name="connsiteY0" fmla="*/ 1185897 h 1290672"/>
              <a:gd name="connsiteX1" fmla="*/ 28575 w 1123950"/>
              <a:gd name="connsiteY1" fmla="*/ 985872 h 1290672"/>
              <a:gd name="connsiteX2" fmla="*/ 76200 w 1123950"/>
              <a:gd name="connsiteY2" fmla="*/ 862047 h 1290672"/>
              <a:gd name="connsiteX3" fmla="*/ 95250 w 1123950"/>
              <a:gd name="connsiteY3" fmla="*/ 709647 h 1290672"/>
              <a:gd name="connsiteX4" fmla="*/ 114300 w 1123950"/>
              <a:gd name="connsiteY4" fmla="*/ 547722 h 1290672"/>
              <a:gd name="connsiteX5" fmla="*/ 228600 w 1123950"/>
              <a:gd name="connsiteY5" fmla="*/ 366747 h 1290672"/>
              <a:gd name="connsiteX6" fmla="*/ 304800 w 1123950"/>
              <a:gd name="connsiteY6" fmla="*/ 166722 h 1290672"/>
              <a:gd name="connsiteX7" fmla="*/ 390525 w 1123950"/>
              <a:gd name="connsiteY7" fmla="*/ 100047 h 1290672"/>
              <a:gd name="connsiteX8" fmla="*/ 466725 w 1123950"/>
              <a:gd name="connsiteY8" fmla="*/ 23847 h 1290672"/>
              <a:gd name="connsiteX9" fmla="*/ 581025 w 1123950"/>
              <a:gd name="connsiteY9" fmla="*/ 4797 h 1290672"/>
              <a:gd name="connsiteX10" fmla="*/ 666750 w 1123950"/>
              <a:gd name="connsiteY10" fmla="*/ 14322 h 1290672"/>
              <a:gd name="connsiteX11" fmla="*/ 809625 w 1123950"/>
              <a:gd name="connsiteY11" fmla="*/ 147672 h 1290672"/>
              <a:gd name="connsiteX12" fmla="*/ 847725 w 1123950"/>
              <a:gd name="connsiteY12" fmla="*/ 271497 h 1290672"/>
              <a:gd name="connsiteX13" fmla="*/ 1009650 w 1123950"/>
              <a:gd name="connsiteY13" fmla="*/ 490572 h 1290672"/>
              <a:gd name="connsiteX14" fmla="*/ 1047750 w 1123950"/>
              <a:gd name="connsiteY14" fmla="*/ 652497 h 1290672"/>
              <a:gd name="connsiteX15" fmla="*/ 1076325 w 1123950"/>
              <a:gd name="connsiteY15" fmla="*/ 947772 h 1290672"/>
              <a:gd name="connsiteX16" fmla="*/ 1076325 w 1123950"/>
              <a:gd name="connsiteY16" fmla="*/ 1138272 h 1290672"/>
              <a:gd name="connsiteX17" fmla="*/ 1104900 w 1123950"/>
              <a:gd name="connsiteY17" fmla="*/ 1204947 h 1290672"/>
              <a:gd name="connsiteX18" fmla="*/ 1123950 w 1123950"/>
              <a:gd name="connsiteY18" fmla="*/ 1290672 h 12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3950" h="1290672">
                <a:moveTo>
                  <a:pt x="0" y="1185897"/>
                </a:moveTo>
                <a:cubicBezTo>
                  <a:pt x="7937" y="1112872"/>
                  <a:pt x="15875" y="1039847"/>
                  <a:pt x="28575" y="985872"/>
                </a:cubicBezTo>
                <a:cubicBezTo>
                  <a:pt x="41275" y="931897"/>
                  <a:pt x="65088" y="908084"/>
                  <a:pt x="76200" y="862047"/>
                </a:cubicBezTo>
                <a:cubicBezTo>
                  <a:pt x="87312" y="816010"/>
                  <a:pt x="88900" y="762034"/>
                  <a:pt x="95250" y="709647"/>
                </a:cubicBezTo>
                <a:cubicBezTo>
                  <a:pt x="101600" y="657260"/>
                  <a:pt x="92075" y="604872"/>
                  <a:pt x="114300" y="547722"/>
                </a:cubicBezTo>
                <a:cubicBezTo>
                  <a:pt x="136525" y="490572"/>
                  <a:pt x="196850" y="430247"/>
                  <a:pt x="228600" y="366747"/>
                </a:cubicBezTo>
                <a:cubicBezTo>
                  <a:pt x="260350" y="303247"/>
                  <a:pt x="277812" y="211172"/>
                  <a:pt x="304800" y="166722"/>
                </a:cubicBezTo>
                <a:cubicBezTo>
                  <a:pt x="331788" y="122272"/>
                  <a:pt x="363538" y="123859"/>
                  <a:pt x="390525" y="100047"/>
                </a:cubicBezTo>
                <a:cubicBezTo>
                  <a:pt x="417512" y="76235"/>
                  <a:pt x="434975" y="39722"/>
                  <a:pt x="466725" y="23847"/>
                </a:cubicBezTo>
                <a:cubicBezTo>
                  <a:pt x="498475" y="7972"/>
                  <a:pt x="547688" y="6384"/>
                  <a:pt x="581025" y="4797"/>
                </a:cubicBezTo>
                <a:cubicBezTo>
                  <a:pt x="614362" y="3210"/>
                  <a:pt x="628650" y="-9490"/>
                  <a:pt x="666750" y="14322"/>
                </a:cubicBezTo>
                <a:cubicBezTo>
                  <a:pt x="704850" y="38134"/>
                  <a:pt x="779463" y="104810"/>
                  <a:pt x="809625" y="147672"/>
                </a:cubicBezTo>
                <a:cubicBezTo>
                  <a:pt x="839787" y="190534"/>
                  <a:pt x="814388" y="214347"/>
                  <a:pt x="847725" y="271497"/>
                </a:cubicBezTo>
                <a:cubicBezTo>
                  <a:pt x="881063" y="328647"/>
                  <a:pt x="976313" y="427072"/>
                  <a:pt x="1009650" y="490572"/>
                </a:cubicBezTo>
                <a:cubicBezTo>
                  <a:pt x="1042987" y="554072"/>
                  <a:pt x="1036638" y="576297"/>
                  <a:pt x="1047750" y="652497"/>
                </a:cubicBezTo>
                <a:cubicBezTo>
                  <a:pt x="1058862" y="728697"/>
                  <a:pt x="1071563" y="866810"/>
                  <a:pt x="1076325" y="947772"/>
                </a:cubicBezTo>
                <a:cubicBezTo>
                  <a:pt x="1081087" y="1028734"/>
                  <a:pt x="1071563" y="1095409"/>
                  <a:pt x="1076325" y="1138272"/>
                </a:cubicBezTo>
                <a:cubicBezTo>
                  <a:pt x="1081088" y="1181134"/>
                  <a:pt x="1096963" y="1179547"/>
                  <a:pt x="1104900" y="1204947"/>
                </a:cubicBezTo>
                <a:cubicBezTo>
                  <a:pt x="1112837" y="1230347"/>
                  <a:pt x="1118393" y="1260509"/>
                  <a:pt x="1123950" y="129067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ZoneTexte 180"/>
          <p:cNvSpPr txBox="1"/>
          <p:nvPr/>
        </p:nvSpPr>
        <p:spPr>
          <a:xfrm>
            <a:off x="4674415" y="5283120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Surface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réelle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Elément 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tolérancé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7 : Zone de tolérance</a:t>
            </a:r>
          </a:p>
        </p:txBody>
      </p:sp>
      <p:sp>
        <p:nvSpPr>
          <p:cNvPr id="4113" name="ZoneTexte 4112"/>
          <p:cNvSpPr txBox="1"/>
          <p:nvPr/>
        </p:nvSpPr>
        <p:spPr>
          <a:xfrm>
            <a:off x="7842039" y="27228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4115" name="Connecteur droit 4114"/>
          <p:cNvCxnSpPr>
            <a:stCxn id="4113" idx="2"/>
          </p:cNvCxnSpPr>
          <p:nvPr/>
        </p:nvCxnSpPr>
        <p:spPr>
          <a:xfrm>
            <a:off x="7998492" y="3092179"/>
            <a:ext cx="0" cy="671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ZoneTexte 4115"/>
          <p:cNvSpPr txBox="1"/>
          <p:nvPr/>
        </p:nvSpPr>
        <p:spPr>
          <a:xfrm>
            <a:off x="8253973" y="34879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8247561" y="25934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87" name="Connecteur droit 186"/>
          <p:cNvCxnSpPr>
            <a:stCxn id="186" idx="2"/>
          </p:cNvCxnSpPr>
          <p:nvPr/>
        </p:nvCxnSpPr>
        <p:spPr>
          <a:xfrm>
            <a:off x="8404014" y="2962759"/>
            <a:ext cx="0" cy="671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ZoneTexte 187"/>
          <p:cNvSpPr txBox="1"/>
          <p:nvPr/>
        </p:nvSpPr>
        <p:spPr>
          <a:xfrm>
            <a:off x="7088630" y="228341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4117" name="ZoneTexte 4116"/>
          <p:cNvSpPr txBox="1"/>
          <p:nvPr/>
        </p:nvSpPr>
        <p:spPr>
          <a:xfrm>
            <a:off x="8247561" y="47472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4119" name="Connecteur droit 4118"/>
          <p:cNvCxnSpPr>
            <a:stCxn id="4117" idx="1"/>
            <a:endCxn id="180" idx="2"/>
          </p:cNvCxnSpPr>
          <p:nvPr/>
        </p:nvCxnSpPr>
        <p:spPr>
          <a:xfrm flipH="1" flipV="1">
            <a:off x="7918239" y="4582138"/>
            <a:ext cx="329322" cy="349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/>
          <p:cNvSpPr txBox="1"/>
          <p:nvPr/>
        </p:nvSpPr>
        <p:spPr>
          <a:xfrm>
            <a:off x="2025492" y="31342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93" name="Connecteur droit 192"/>
          <p:cNvCxnSpPr/>
          <p:nvPr/>
        </p:nvCxnSpPr>
        <p:spPr>
          <a:xfrm flipH="1">
            <a:off x="1016267" y="3337578"/>
            <a:ext cx="950060" cy="500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196"/>
          <p:cNvCxnSpPr/>
          <p:nvPr/>
        </p:nvCxnSpPr>
        <p:spPr>
          <a:xfrm>
            <a:off x="4888887" y="2481841"/>
            <a:ext cx="548614" cy="462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ZoneTexte 202"/>
          <p:cNvSpPr txBox="1"/>
          <p:nvPr/>
        </p:nvSpPr>
        <p:spPr>
          <a:xfrm>
            <a:off x="4584572" y="2224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04" name="Connecteur droit 203"/>
          <p:cNvCxnSpPr/>
          <p:nvPr/>
        </p:nvCxnSpPr>
        <p:spPr>
          <a:xfrm flipV="1">
            <a:off x="7470564" y="3858722"/>
            <a:ext cx="228600" cy="42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ZoneTexte 206"/>
          <p:cNvSpPr txBox="1"/>
          <p:nvPr/>
        </p:nvSpPr>
        <p:spPr>
          <a:xfrm>
            <a:off x="7246448" y="432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9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6235618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D'UNE LIGNE DE CRETE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39" y="2716562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850" y="535797"/>
            <a:ext cx="9074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ligne de crête est définie dans le nominal. En chaque point de la ligne de crête, on a la normale à la surface, ce qui définit la zone de tolérance et la </a:t>
            </a:r>
            <a:r>
              <a:rPr lang="fr-FR" dirty="0"/>
              <a:t>tangente à la crête et dans le plan perpendiculaire à la ligne de </a:t>
            </a:r>
            <a:r>
              <a:rPr lang="fr-FR" dirty="0" smtClean="0"/>
              <a:t>crête.</a:t>
            </a:r>
          </a:p>
          <a:p>
            <a:r>
              <a:rPr lang="fr-FR" dirty="0" smtClean="0"/>
              <a:t>Dans ce </a:t>
            </a:r>
            <a:r>
              <a:rPr lang="fr-FR" dirty="0"/>
              <a:t>plan </a:t>
            </a:r>
            <a:r>
              <a:rPr lang="fr-FR" dirty="0" smtClean="0"/>
              <a:t>d'intersection, le point Mi de la surface tolérancée est le point tel que la tangente à la surface soit parallèle à la tangente à la crête.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21911" y="314846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201188" y="337329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4248" y="3587677"/>
            <a:ext cx="1094557" cy="62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73"/>
          <p:cNvCxnSpPr/>
          <p:nvPr/>
        </p:nvCxnSpPr>
        <p:spPr>
          <a:xfrm>
            <a:off x="297142" y="3428087"/>
            <a:ext cx="353829" cy="159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-15764" y="32141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821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4"/>
          <p:cNvSpPr/>
          <p:nvPr/>
        </p:nvSpPr>
        <p:spPr>
          <a:xfrm>
            <a:off x="875376" y="2857500"/>
            <a:ext cx="2266495" cy="950778"/>
          </a:xfrm>
          <a:custGeom>
            <a:avLst/>
            <a:gdLst>
              <a:gd name="connsiteX0" fmla="*/ 924 w 2266495"/>
              <a:gd name="connsiteY0" fmla="*/ 933450 h 950778"/>
              <a:gd name="connsiteX1" fmla="*/ 67599 w 2266495"/>
              <a:gd name="connsiteY1" fmla="*/ 647700 h 950778"/>
              <a:gd name="connsiteX2" fmla="*/ 48549 w 2266495"/>
              <a:gd name="connsiteY2" fmla="*/ 266700 h 950778"/>
              <a:gd name="connsiteX3" fmla="*/ 39024 w 2266495"/>
              <a:gd name="connsiteY3" fmla="*/ 85725 h 950778"/>
              <a:gd name="connsiteX4" fmla="*/ 19974 w 2266495"/>
              <a:gd name="connsiteY4" fmla="*/ 0 h 950778"/>
              <a:gd name="connsiteX5" fmla="*/ 353349 w 2266495"/>
              <a:gd name="connsiteY5" fmla="*/ 85725 h 950778"/>
              <a:gd name="connsiteX6" fmla="*/ 743874 w 2266495"/>
              <a:gd name="connsiteY6" fmla="*/ 285750 h 950778"/>
              <a:gd name="connsiteX7" fmla="*/ 943899 w 2266495"/>
              <a:gd name="connsiteY7" fmla="*/ 323850 h 950778"/>
              <a:gd name="connsiteX8" fmla="*/ 1362999 w 2266495"/>
              <a:gd name="connsiteY8" fmla="*/ 200025 h 950778"/>
              <a:gd name="connsiteX9" fmla="*/ 1791624 w 2266495"/>
              <a:gd name="connsiteY9" fmla="*/ 57150 h 950778"/>
              <a:gd name="connsiteX10" fmla="*/ 2086899 w 2266495"/>
              <a:gd name="connsiteY10" fmla="*/ 38100 h 950778"/>
              <a:gd name="connsiteX11" fmla="*/ 2258349 w 2266495"/>
              <a:gd name="connsiteY11" fmla="*/ 28575 h 950778"/>
              <a:gd name="connsiteX12" fmla="*/ 2210724 w 2266495"/>
              <a:gd name="connsiteY12" fmla="*/ 333375 h 950778"/>
              <a:gd name="connsiteX13" fmla="*/ 2239299 w 2266495"/>
              <a:gd name="connsiteY13" fmla="*/ 666750 h 950778"/>
              <a:gd name="connsiteX14" fmla="*/ 2239299 w 2266495"/>
              <a:gd name="connsiteY14" fmla="*/ 904875 h 950778"/>
              <a:gd name="connsiteX15" fmla="*/ 1886874 w 2266495"/>
              <a:gd name="connsiteY15" fmla="*/ 876300 h 950778"/>
              <a:gd name="connsiteX16" fmla="*/ 1239174 w 2266495"/>
              <a:gd name="connsiteY16" fmla="*/ 695325 h 950778"/>
              <a:gd name="connsiteX17" fmla="*/ 943899 w 2266495"/>
              <a:gd name="connsiteY17" fmla="*/ 619125 h 950778"/>
              <a:gd name="connsiteX18" fmla="*/ 572424 w 2266495"/>
              <a:gd name="connsiteY18" fmla="*/ 742950 h 950778"/>
              <a:gd name="connsiteX19" fmla="*/ 362874 w 2266495"/>
              <a:gd name="connsiteY19" fmla="*/ 847725 h 950778"/>
              <a:gd name="connsiteX20" fmla="*/ 124749 w 2266495"/>
              <a:gd name="connsiteY20" fmla="*/ 914400 h 950778"/>
              <a:gd name="connsiteX21" fmla="*/ 924 w 2266495"/>
              <a:gd name="connsiteY21" fmla="*/ 933450 h 95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66495" h="950778">
                <a:moveTo>
                  <a:pt x="924" y="933450"/>
                </a:moveTo>
                <a:cubicBezTo>
                  <a:pt x="-8601" y="889000"/>
                  <a:pt x="59662" y="758825"/>
                  <a:pt x="67599" y="647700"/>
                </a:cubicBezTo>
                <a:cubicBezTo>
                  <a:pt x="75536" y="536575"/>
                  <a:pt x="53311" y="360362"/>
                  <a:pt x="48549" y="266700"/>
                </a:cubicBezTo>
                <a:cubicBezTo>
                  <a:pt x="43787" y="173038"/>
                  <a:pt x="43787" y="130175"/>
                  <a:pt x="39024" y="85725"/>
                </a:cubicBezTo>
                <a:cubicBezTo>
                  <a:pt x="34262" y="41275"/>
                  <a:pt x="-32413" y="0"/>
                  <a:pt x="19974" y="0"/>
                </a:cubicBezTo>
                <a:cubicBezTo>
                  <a:pt x="72361" y="0"/>
                  <a:pt x="232699" y="38100"/>
                  <a:pt x="353349" y="85725"/>
                </a:cubicBezTo>
                <a:cubicBezTo>
                  <a:pt x="473999" y="133350"/>
                  <a:pt x="645449" y="246063"/>
                  <a:pt x="743874" y="285750"/>
                </a:cubicBezTo>
                <a:cubicBezTo>
                  <a:pt x="842299" y="325437"/>
                  <a:pt x="840712" y="338137"/>
                  <a:pt x="943899" y="323850"/>
                </a:cubicBezTo>
                <a:cubicBezTo>
                  <a:pt x="1047086" y="309563"/>
                  <a:pt x="1221712" y="244475"/>
                  <a:pt x="1362999" y="200025"/>
                </a:cubicBezTo>
                <a:cubicBezTo>
                  <a:pt x="1504286" y="155575"/>
                  <a:pt x="1670974" y="84137"/>
                  <a:pt x="1791624" y="57150"/>
                </a:cubicBezTo>
                <a:cubicBezTo>
                  <a:pt x="1912274" y="30162"/>
                  <a:pt x="2086899" y="38100"/>
                  <a:pt x="2086899" y="38100"/>
                </a:cubicBezTo>
                <a:cubicBezTo>
                  <a:pt x="2164686" y="33338"/>
                  <a:pt x="2237712" y="-20637"/>
                  <a:pt x="2258349" y="28575"/>
                </a:cubicBezTo>
                <a:cubicBezTo>
                  <a:pt x="2278986" y="77787"/>
                  <a:pt x="2213899" y="227013"/>
                  <a:pt x="2210724" y="333375"/>
                </a:cubicBezTo>
                <a:cubicBezTo>
                  <a:pt x="2207549" y="439737"/>
                  <a:pt x="2234537" y="571500"/>
                  <a:pt x="2239299" y="666750"/>
                </a:cubicBezTo>
                <a:cubicBezTo>
                  <a:pt x="2244061" y="762000"/>
                  <a:pt x="2298037" y="869950"/>
                  <a:pt x="2239299" y="904875"/>
                </a:cubicBezTo>
                <a:cubicBezTo>
                  <a:pt x="2180562" y="939800"/>
                  <a:pt x="2053561" y="911225"/>
                  <a:pt x="1886874" y="876300"/>
                </a:cubicBezTo>
                <a:cubicBezTo>
                  <a:pt x="1720187" y="841375"/>
                  <a:pt x="1396337" y="738187"/>
                  <a:pt x="1239174" y="695325"/>
                </a:cubicBezTo>
                <a:cubicBezTo>
                  <a:pt x="1082012" y="652462"/>
                  <a:pt x="1055024" y="611188"/>
                  <a:pt x="943899" y="619125"/>
                </a:cubicBezTo>
                <a:cubicBezTo>
                  <a:pt x="832774" y="627062"/>
                  <a:pt x="669262" y="704850"/>
                  <a:pt x="572424" y="742950"/>
                </a:cubicBezTo>
                <a:cubicBezTo>
                  <a:pt x="475587" y="781050"/>
                  <a:pt x="437486" y="819150"/>
                  <a:pt x="362874" y="847725"/>
                </a:cubicBezTo>
                <a:cubicBezTo>
                  <a:pt x="288262" y="876300"/>
                  <a:pt x="183487" y="904875"/>
                  <a:pt x="124749" y="914400"/>
                </a:cubicBezTo>
                <a:cubicBezTo>
                  <a:pt x="66012" y="923925"/>
                  <a:pt x="10449" y="977900"/>
                  <a:pt x="924" y="933450"/>
                </a:cubicBez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4767304" y="2535181"/>
            <a:ext cx="2731863" cy="1244952"/>
          </a:xfrm>
          <a:custGeom>
            <a:avLst/>
            <a:gdLst>
              <a:gd name="connsiteX0" fmla="*/ 69485 w 2731863"/>
              <a:gd name="connsiteY0" fmla="*/ 1244952 h 1244952"/>
              <a:gd name="connsiteX1" fmla="*/ 98060 w 2731863"/>
              <a:gd name="connsiteY1" fmla="*/ 883002 h 1244952"/>
              <a:gd name="connsiteX2" fmla="*/ 107585 w 2731863"/>
              <a:gd name="connsiteY2" fmla="*/ 463902 h 1244952"/>
              <a:gd name="connsiteX3" fmla="*/ 31385 w 2731863"/>
              <a:gd name="connsiteY3" fmla="*/ 244827 h 1244952"/>
              <a:gd name="connsiteX4" fmla="*/ 698135 w 2731863"/>
              <a:gd name="connsiteY4" fmla="*/ 16227 h 1244952"/>
              <a:gd name="connsiteX5" fmla="*/ 1660160 w 2731863"/>
              <a:gd name="connsiteY5" fmla="*/ 35277 h 1244952"/>
              <a:gd name="connsiteX6" fmla="*/ 2374535 w 2731863"/>
              <a:gd name="connsiteY6" fmla="*/ 168627 h 1244952"/>
              <a:gd name="connsiteX7" fmla="*/ 2717435 w 2731863"/>
              <a:gd name="connsiteY7" fmla="*/ 340077 h 1244952"/>
              <a:gd name="connsiteX8" fmla="*/ 2669810 w 2731863"/>
              <a:gd name="connsiteY8" fmla="*/ 492477 h 1244952"/>
              <a:gd name="connsiteX9" fmla="*/ 2688860 w 2731863"/>
              <a:gd name="connsiteY9" fmla="*/ 644877 h 1244952"/>
              <a:gd name="connsiteX10" fmla="*/ 2117360 w 2731863"/>
              <a:gd name="connsiteY10" fmla="*/ 578202 h 1244952"/>
              <a:gd name="connsiteX11" fmla="*/ 1345835 w 2731863"/>
              <a:gd name="connsiteY11" fmla="*/ 663927 h 1244952"/>
              <a:gd name="connsiteX12" fmla="*/ 736235 w 2731863"/>
              <a:gd name="connsiteY12" fmla="*/ 863952 h 1244952"/>
              <a:gd name="connsiteX13" fmla="*/ 440960 w 2731863"/>
              <a:gd name="connsiteY13" fmla="*/ 1025877 h 1244952"/>
              <a:gd name="connsiteX14" fmla="*/ 69485 w 2731863"/>
              <a:gd name="connsiteY14" fmla="*/ 1244952 h 124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1863" h="1244952">
                <a:moveTo>
                  <a:pt x="69485" y="1244952"/>
                </a:moveTo>
                <a:cubicBezTo>
                  <a:pt x="80597" y="1129064"/>
                  <a:pt x="91710" y="1013177"/>
                  <a:pt x="98060" y="883002"/>
                </a:cubicBezTo>
                <a:cubicBezTo>
                  <a:pt x="104410" y="752827"/>
                  <a:pt x="118697" y="570264"/>
                  <a:pt x="107585" y="463902"/>
                </a:cubicBezTo>
                <a:cubicBezTo>
                  <a:pt x="96473" y="357540"/>
                  <a:pt x="-67040" y="319439"/>
                  <a:pt x="31385" y="244827"/>
                </a:cubicBezTo>
                <a:cubicBezTo>
                  <a:pt x="129810" y="170215"/>
                  <a:pt x="426673" y="51152"/>
                  <a:pt x="698135" y="16227"/>
                </a:cubicBezTo>
                <a:cubicBezTo>
                  <a:pt x="969598" y="-18698"/>
                  <a:pt x="1380760" y="9877"/>
                  <a:pt x="1660160" y="35277"/>
                </a:cubicBezTo>
                <a:cubicBezTo>
                  <a:pt x="1939560" y="60677"/>
                  <a:pt x="2198323" y="117827"/>
                  <a:pt x="2374535" y="168627"/>
                </a:cubicBezTo>
                <a:cubicBezTo>
                  <a:pt x="2550747" y="219427"/>
                  <a:pt x="2668223" y="286102"/>
                  <a:pt x="2717435" y="340077"/>
                </a:cubicBezTo>
                <a:cubicBezTo>
                  <a:pt x="2766647" y="394052"/>
                  <a:pt x="2674572" y="441677"/>
                  <a:pt x="2669810" y="492477"/>
                </a:cubicBezTo>
                <a:cubicBezTo>
                  <a:pt x="2665048" y="543277"/>
                  <a:pt x="2780935" y="630590"/>
                  <a:pt x="2688860" y="644877"/>
                </a:cubicBezTo>
                <a:cubicBezTo>
                  <a:pt x="2596785" y="659164"/>
                  <a:pt x="2341197" y="575027"/>
                  <a:pt x="2117360" y="578202"/>
                </a:cubicBezTo>
                <a:cubicBezTo>
                  <a:pt x="1893523" y="581377"/>
                  <a:pt x="1576022" y="616302"/>
                  <a:pt x="1345835" y="663927"/>
                </a:cubicBezTo>
                <a:cubicBezTo>
                  <a:pt x="1115648" y="711552"/>
                  <a:pt x="887048" y="803627"/>
                  <a:pt x="736235" y="863952"/>
                </a:cubicBezTo>
                <a:cubicBezTo>
                  <a:pt x="585422" y="924277"/>
                  <a:pt x="440960" y="1025877"/>
                  <a:pt x="440960" y="1025877"/>
                </a:cubicBezTo>
                <a:lnTo>
                  <a:pt x="69485" y="1244952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791885" y="2535311"/>
            <a:ext cx="2688772" cy="341915"/>
          </a:xfrm>
          <a:custGeom>
            <a:avLst/>
            <a:gdLst>
              <a:gd name="connsiteX0" fmla="*/ 0 w 2688772"/>
              <a:gd name="connsiteY0" fmla="*/ 254829 h 341915"/>
              <a:gd name="connsiteX1" fmla="*/ 772886 w 2688772"/>
              <a:gd name="connsiteY1" fmla="*/ 15343 h 341915"/>
              <a:gd name="connsiteX2" fmla="*/ 1948543 w 2688772"/>
              <a:gd name="connsiteY2" fmla="*/ 58886 h 341915"/>
              <a:gd name="connsiteX3" fmla="*/ 2688772 w 2688772"/>
              <a:gd name="connsiteY3" fmla="*/ 341915 h 3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772" h="341915">
                <a:moveTo>
                  <a:pt x="0" y="254829"/>
                </a:moveTo>
                <a:cubicBezTo>
                  <a:pt x="224064" y="151414"/>
                  <a:pt x="448129" y="48000"/>
                  <a:pt x="772886" y="15343"/>
                </a:cubicBezTo>
                <a:cubicBezTo>
                  <a:pt x="1097643" y="-17314"/>
                  <a:pt x="1629229" y="4457"/>
                  <a:pt x="1948543" y="58886"/>
                </a:cubicBezTo>
                <a:cubicBezTo>
                  <a:pt x="2267857" y="113315"/>
                  <a:pt x="2478314" y="227615"/>
                  <a:pt x="2688772" y="3419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Forme libre 99"/>
          <p:cNvSpPr/>
          <p:nvPr/>
        </p:nvSpPr>
        <p:spPr>
          <a:xfrm rot="20719384">
            <a:off x="4791885" y="3198252"/>
            <a:ext cx="2688772" cy="341915"/>
          </a:xfrm>
          <a:custGeom>
            <a:avLst/>
            <a:gdLst>
              <a:gd name="connsiteX0" fmla="*/ 0 w 2688772"/>
              <a:gd name="connsiteY0" fmla="*/ 254829 h 341915"/>
              <a:gd name="connsiteX1" fmla="*/ 772886 w 2688772"/>
              <a:gd name="connsiteY1" fmla="*/ 15343 h 341915"/>
              <a:gd name="connsiteX2" fmla="*/ 1948543 w 2688772"/>
              <a:gd name="connsiteY2" fmla="*/ 58886 h 341915"/>
              <a:gd name="connsiteX3" fmla="*/ 2688772 w 2688772"/>
              <a:gd name="connsiteY3" fmla="*/ 341915 h 34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772" h="341915">
                <a:moveTo>
                  <a:pt x="0" y="254829"/>
                </a:moveTo>
                <a:cubicBezTo>
                  <a:pt x="224064" y="151414"/>
                  <a:pt x="448129" y="48000"/>
                  <a:pt x="772886" y="15343"/>
                </a:cubicBezTo>
                <a:cubicBezTo>
                  <a:pt x="1097643" y="-17314"/>
                  <a:pt x="1629229" y="4457"/>
                  <a:pt x="1948543" y="58886"/>
                </a:cubicBezTo>
                <a:cubicBezTo>
                  <a:pt x="2267857" y="113315"/>
                  <a:pt x="2478314" y="227615"/>
                  <a:pt x="2688772" y="34191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736"/>
          <p:cNvSpPr>
            <a:spLocks noChangeArrowheads="1"/>
          </p:cNvSpPr>
          <p:nvPr/>
        </p:nvSpPr>
        <p:spPr bwMode="auto">
          <a:xfrm>
            <a:off x="2864185" y="1908317"/>
            <a:ext cx="45395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    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102" name="Rectangle 737"/>
          <p:cNvSpPr>
            <a:spLocks noChangeArrowheads="1"/>
          </p:cNvSpPr>
          <p:nvPr/>
        </p:nvSpPr>
        <p:spPr bwMode="auto">
          <a:xfrm>
            <a:off x="2518918" y="1911385"/>
            <a:ext cx="799220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03" name="Line 738"/>
          <p:cNvSpPr>
            <a:spLocks noChangeShapeType="1"/>
          </p:cNvSpPr>
          <p:nvPr/>
        </p:nvSpPr>
        <p:spPr bwMode="auto">
          <a:xfrm>
            <a:off x="2842769" y="190503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4" name="Group 739"/>
          <p:cNvGrpSpPr>
            <a:grpSpLocks/>
          </p:cNvGrpSpPr>
          <p:nvPr/>
        </p:nvGrpSpPr>
        <p:grpSpPr bwMode="auto">
          <a:xfrm>
            <a:off x="2569719" y="1997110"/>
            <a:ext cx="231775" cy="115887"/>
            <a:chOff x="468" y="3046"/>
            <a:chExt cx="146" cy="73"/>
          </a:xfrm>
        </p:grpSpPr>
        <p:sp>
          <p:nvSpPr>
            <p:cNvPr id="105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cxnSp>
        <p:nvCxnSpPr>
          <p:cNvPr id="107" name="Connecteur droit avec flèche 106"/>
          <p:cNvCxnSpPr/>
          <p:nvPr/>
        </p:nvCxnSpPr>
        <p:spPr>
          <a:xfrm flipH="1">
            <a:off x="5820058" y="1842402"/>
            <a:ext cx="282371" cy="667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>
            <a:off x="6102429" y="1842402"/>
            <a:ext cx="270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/>
          <p:cNvCxnSpPr/>
          <p:nvPr/>
        </p:nvCxnSpPr>
        <p:spPr>
          <a:xfrm>
            <a:off x="6102429" y="1843195"/>
            <a:ext cx="152401" cy="1302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5004103" y="24449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6776265" y="24566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65631" y="21760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899671" y="224691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069452" y="369054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066242" y="33692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76265" y="2877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730111" y="318340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646824" y="1251284"/>
            <a:ext cx="619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Q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433654" y="1901139"/>
            <a:ext cx="0" cy="680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5228469" y="1454051"/>
            <a:ext cx="410370" cy="410370"/>
            <a:chOff x="6507163" y="4079876"/>
            <a:chExt cx="1406524" cy="1406524"/>
          </a:xfrm>
        </p:grpSpPr>
        <p:sp>
          <p:nvSpPr>
            <p:cNvPr id="27" name="Ellipse 26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ZoneTexte 28"/>
          <p:cNvSpPr txBox="1"/>
          <p:nvPr/>
        </p:nvSpPr>
        <p:spPr>
          <a:xfrm>
            <a:off x="5247545" y="162155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V5</a:t>
            </a:r>
          </a:p>
        </p:txBody>
      </p:sp>
      <p:cxnSp>
        <p:nvCxnSpPr>
          <p:cNvPr id="7" name="Connecteur droit 6"/>
          <p:cNvCxnSpPr>
            <a:endCxn id="29" idx="0"/>
          </p:cNvCxnSpPr>
          <p:nvPr/>
        </p:nvCxnSpPr>
        <p:spPr>
          <a:xfrm flipH="1">
            <a:off x="5433654" y="1528283"/>
            <a:ext cx="317535" cy="93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728386" y="1528283"/>
            <a:ext cx="526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6223894" y="371894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S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H="1" flipV="1">
            <a:off x="5834498" y="3307975"/>
            <a:ext cx="114446" cy="613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/>
          <p:cNvGrpSpPr/>
          <p:nvPr/>
        </p:nvGrpSpPr>
        <p:grpSpPr>
          <a:xfrm>
            <a:off x="5805539" y="3921716"/>
            <a:ext cx="410370" cy="410370"/>
            <a:chOff x="6507163" y="4079876"/>
            <a:chExt cx="1406524" cy="1406524"/>
          </a:xfrm>
        </p:grpSpPr>
        <p:sp>
          <p:nvSpPr>
            <p:cNvPr id="38" name="Ellipse 37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ZoneTexte 39"/>
          <p:cNvSpPr txBox="1"/>
          <p:nvPr/>
        </p:nvSpPr>
        <p:spPr>
          <a:xfrm>
            <a:off x="5824615" y="4089217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V6</a:t>
            </a:r>
          </a:p>
        </p:txBody>
      </p:sp>
      <p:cxnSp>
        <p:nvCxnSpPr>
          <p:cNvPr id="41" name="Connecteur droit 40"/>
          <p:cNvCxnSpPr>
            <a:endCxn id="40" idx="0"/>
          </p:cNvCxnSpPr>
          <p:nvPr/>
        </p:nvCxnSpPr>
        <p:spPr>
          <a:xfrm flipH="1">
            <a:off x="6010724" y="3995948"/>
            <a:ext cx="317535" cy="93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305456" y="3995948"/>
            <a:ext cx="526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568677" y="1448353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V5,V6</a:t>
            </a:r>
          </a:p>
        </p:txBody>
      </p:sp>
      <p:sp>
        <p:nvSpPr>
          <p:cNvPr id="46" name="Rectangle 736"/>
          <p:cNvSpPr>
            <a:spLocks noChangeArrowheads="1"/>
          </p:cNvSpPr>
          <p:nvPr/>
        </p:nvSpPr>
        <p:spPr bwMode="auto">
          <a:xfrm>
            <a:off x="6717499" y="1723241"/>
            <a:ext cx="74219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   F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47" name="Rectangle 737"/>
          <p:cNvSpPr>
            <a:spLocks noChangeArrowheads="1"/>
          </p:cNvSpPr>
          <p:nvPr/>
        </p:nvSpPr>
        <p:spPr bwMode="auto">
          <a:xfrm>
            <a:off x="6382535" y="1707366"/>
            <a:ext cx="1097570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48" name="Line 738"/>
          <p:cNvSpPr>
            <a:spLocks noChangeShapeType="1"/>
          </p:cNvSpPr>
          <p:nvPr/>
        </p:nvSpPr>
        <p:spPr bwMode="auto">
          <a:xfrm>
            <a:off x="6706386" y="170101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Line 738"/>
          <p:cNvSpPr>
            <a:spLocks noChangeShapeType="1"/>
          </p:cNvSpPr>
          <p:nvPr/>
        </p:nvSpPr>
        <p:spPr bwMode="auto">
          <a:xfrm>
            <a:off x="7151913" y="170101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876300" y="2857500"/>
            <a:ext cx="2238375" cy="307217"/>
          </a:xfrm>
          <a:custGeom>
            <a:avLst/>
            <a:gdLst>
              <a:gd name="connsiteX0" fmla="*/ 0 w 2238375"/>
              <a:gd name="connsiteY0" fmla="*/ 0 h 307217"/>
              <a:gd name="connsiteX1" fmla="*/ 323850 w 2238375"/>
              <a:gd name="connsiteY1" fmla="*/ 66675 h 307217"/>
              <a:gd name="connsiteX2" fmla="*/ 857250 w 2238375"/>
              <a:gd name="connsiteY2" fmla="*/ 304800 h 307217"/>
              <a:gd name="connsiteX3" fmla="*/ 1438275 w 2238375"/>
              <a:gd name="connsiteY3" fmla="*/ 180975 h 307217"/>
              <a:gd name="connsiteX4" fmla="*/ 1895475 w 2238375"/>
              <a:gd name="connsiteY4" fmla="*/ 38100 h 307217"/>
              <a:gd name="connsiteX5" fmla="*/ 2238375 w 2238375"/>
              <a:gd name="connsiteY5" fmla="*/ 28575 h 30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5" h="307217">
                <a:moveTo>
                  <a:pt x="0" y="0"/>
                </a:moveTo>
                <a:cubicBezTo>
                  <a:pt x="90487" y="7937"/>
                  <a:pt x="180975" y="15875"/>
                  <a:pt x="323850" y="66675"/>
                </a:cubicBezTo>
                <a:cubicBezTo>
                  <a:pt x="466725" y="117475"/>
                  <a:pt x="671512" y="285750"/>
                  <a:pt x="857250" y="304800"/>
                </a:cubicBezTo>
                <a:cubicBezTo>
                  <a:pt x="1042988" y="323850"/>
                  <a:pt x="1265238" y="225425"/>
                  <a:pt x="1438275" y="180975"/>
                </a:cubicBezTo>
                <a:cubicBezTo>
                  <a:pt x="1611312" y="136525"/>
                  <a:pt x="1762125" y="63500"/>
                  <a:pt x="1895475" y="38100"/>
                </a:cubicBezTo>
                <a:cubicBezTo>
                  <a:pt x="2028825" y="12700"/>
                  <a:pt x="2133600" y="20637"/>
                  <a:pt x="2238375" y="285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 flipV="1">
            <a:off x="876300" y="3472916"/>
            <a:ext cx="2238375" cy="307217"/>
          </a:xfrm>
          <a:custGeom>
            <a:avLst/>
            <a:gdLst>
              <a:gd name="connsiteX0" fmla="*/ 0 w 2238375"/>
              <a:gd name="connsiteY0" fmla="*/ 0 h 307217"/>
              <a:gd name="connsiteX1" fmla="*/ 323850 w 2238375"/>
              <a:gd name="connsiteY1" fmla="*/ 66675 h 307217"/>
              <a:gd name="connsiteX2" fmla="*/ 857250 w 2238375"/>
              <a:gd name="connsiteY2" fmla="*/ 304800 h 307217"/>
              <a:gd name="connsiteX3" fmla="*/ 1438275 w 2238375"/>
              <a:gd name="connsiteY3" fmla="*/ 180975 h 307217"/>
              <a:gd name="connsiteX4" fmla="*/ 1895475 w 2238375"/>
              <a:gd name="connsiteY4" fmla="*/ 38100 h 307217"/>
              <a:gd name="connsiteX5" fmla="*/ 2238375 w 2238375"/>
              <a:gd name="connsiteY5" fmla="*/ 28575 h 30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5" h="307217">
                <a:moveTo>
                  <a:pt x="0" y="0"/>
                </a:moveTo>
                <a:cubicBezTo>
                  <a:pt x="90487" y="7937"/>
                  <a:pt x="180975" y="15875"/>
                  <a:pt x="323850" y="66675"/>
                </a:cubicBezTo>
                <a:cubicBezTo>
                  <a:pt x="466725" y="117475"/>
                  <a:pt x="671512" y="285750"/>
                  <a:pt x="857250" y="304800"/>
                </a:cubicBezTo>
                <a:cubicBezTo>
                  <a:pt x="1042988" y="323850"/>
                  <a:pt x="1265238" y="225425"/>
                  <a:pt x="1438275" y="180975"/>
                </a:cubicBezTo>
                <a:cubicBezTo>
                  <a:pt x="1611312" y="136525"/>
                  <a:pt x="1762125" y="63500"/>
                  <a:pt x="1895475" y="38100"/>
                </a:cubicBezTo>
                <a:cubicBezTo>
                  <a:pt x="2028825" y="12700"/>
                  <a:pt x="2133600" y="20637"/>
                  <a:pt x="2238375" y="285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966469" y="2039843"/>
            <a:ext cx="282372" cy="1105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248840" y="2039843"/>
            <a:ext cx="2700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endCxn id="56" idx="3"/>
          </p:cNvCxnSpPr>
          <p:nvPr/>
        </p:nvCxnSpPr>
        <p:spPr>
          <a:xfrm>
            <a:off x="2248840" y="2040636"/>
            <a:ext cx="65735" cy="1558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1026689" y="26995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922676" y="268265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988217" y="243065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046082" y="247292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977738" y="387846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974528" y="35571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922676" y="35509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3016613" y="37990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622575" y="1667507"/>
            <a:ext cx="619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Q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1409405" y="2317362"/>
            <a:ext cx="0" cy="680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e 70"/>
          <p:cNvGrpSpPr/>
          <p:nvPr/>
        </p:nvGrpSpPr>
        <p:grpSpPr>
          <a:xfrm>
            <a:off x="1204220" y="1870274"/>
            <a:ext cx="410370" cy="410370"/>
            <a:chOff x="6507163" y="4079876"/>
            <a:chExt cx="1406524" cy="1406524"/>
          </a:xfrm>
        </p:grpSpPr>
        <p:sp>
          <p:nvSpPr>
            <p:cNvPr id="72" name="Ellipse 71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73" name="Connecteur droit 72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4" name="ZoneTexte 73"/>
          <p:cNvSpPr txBox="1"/>
          <p:nvPr/>
        </p:nvSpPr>
        <p:spPr>
          <a:xfrm>
            <a:off x="1223296" y="203777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V5</a:t>
            </a:r>
          </a:p>
        </p:txBody>
      </p:sp>
      <p:cxnSp>
        <p:nvCxnSpPr>
          <p:cNvPr id="75" name="Connecteur droit 74"/>
          <p:cNvCxnSpPr>
            <a:endCxn id="74" idx="0"/>
          </p:cNvCxnSpPr>
          <p:nvPr/>
        </p:nvCxnSpPr>
        <p:spPr>
          <a:xfrm flipH="1">
            <a:off x="1409405" y="1944506"/>
            <a:ext cx="317535" cy="93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1704137" y="1944506"/>
            <a:ext cx="526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2370305" y="391639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  S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Connecteur droit avec flèche 77"/>
          <p:cNvCxnSpPr/>
          <p:nvPr/>
        </p:nvCxnSpPr>
        <p:spPr>
          <a:xfrm flipH="1" flipV="1">
            <a:off x="1980909" y="3505416"/>
            <a:ext cx="114446" cy="6137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e 78"/>
          <p:cNvGrpSpPr/>
          <p:nvPr/>
        </p:nvGrpSpPr>
        <p:grpSpPr>
          <a:xfrm>
            <a:off x="1951950" y="4119157"/>
            <a:ext cx="410370" cy="410370"/>
            <a:chOff x="6507163" y="4079876"/>
            <a:chExt cx="1406524" cy="1406524"/>
          </a:xfrm>
        </p:grpSpPr>
        <p:sp>
          <p:nvSpPr>
            <p:cNvPr id="80" name="Ellipse 79"/>
            <p:cNvSpPr/>
            <p:nvPr/>
          </p:nvSpPr>
          <p:spPr bwMode="auto">
            <a:xfrm>
              <a:off x="6507163" y="4079876"/>
              <a:ext cx="1406524" cy="140652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cxnSp>
          <p:nvCxnSpPr>
            <p:cNvPr id="81" name="Connecteur droit 80"/>
            <p:cNvCxnSpPr/>
            <p:nvPr/>
          </p:nvCxnSpPr>
          <p:spPr bwMode="auto">
            <a:xfrm>
              <a:off x="6507163" y="4799217"/>
              <a:ext cx="14065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2" name="ZoneTexte 81"/>
          <p:cNvSpPr txBox="1"/>
          <p:nvPr/>
        </p:nvSpPr>
        <p:spPr>
          <a:xfrm>
            <a:off x="1971026" y="428665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V6</a:t>
            </a:r>
          </a:p>
        </p:txBody>
      </p:sp>
      <p:cxnSp>
        <p:nvCxnSpPr>
          <p:cNvPr id="83" name="Connecteur droit 82"/>
          <p:cNvCxnSpPr>
            <a:endCxn id="82" idx="0"/>
          </p:cNvCxnSpPr>
          <p:nvPr/>
        </p:nvCxnSpPr>
        <p:spPr>
          <a:xfrm flipH="1">
            <a:off x="2157135" y="4193389"/>
            <a:ext cx="317535" cy="93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2451867" y="4193389"/>
            <a:ext cx="526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2715088" y="1645794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V5,V6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608374" y="129549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4166472" y="129549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grpSp>
        <p:nvGrpSpPr>
          <p:cNvPr id="99" name="Group 739"/>
          <p:cNvGrpSpPr>
            <a:grpSpLocks/>
          </p:cNvGrpSpPr>
          <p:nvPr/>
        </p:nvGrpSpPr>
        <p:grpSpPr bwMode="auto">
          <a:xfrm>
            <a:off x="6423156" y="1789148"/>
            <a:ext cx="231775" cy="115887"/>
            <a:chOff x="468" y="3046"/>
            <a:chExt cx="146" cy="73"/>
          </a:xfrm>
        </p:grpSpPr>
        <p:sp>
          <p:nvSpPr>
            <p:cNvPr id="112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3546738" y="1922793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7499167" y="1746645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4693232" y="3816092"/>
            <a:ext cx="0" cy="7835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Line 25"/>
          <p:cNvSpPr>
            <a:spLocks noChangeShapeType="1"/>
          </p:cNvSpPr>
          <p:nvPr/>
        </p:nvSpPr>
        <p:spPr bwMode="auto">
          <a:xfrm flipV="1">
            <a:off x="4693232" y="418586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22" name="Groupe 121"/>
          <p:cNvGrpSpPr/>
          <p:nvPr/>
        </p:nvGrpSpPr>
        <p:grpSpPr>
          <a:xfrm rot="5400000" flipH="1">
            <a:off x="4258538" y="4054832"/>
            <a:ext cx="308419" cy="535569"/>
            <a:chOff x="3252355" y="3172052"/>
            <a:chExt cx="308419" cy="535569"/>
          </a:xfrm>
        </p:grpSpPr>
        <p:sp>
          <p:nvSpPr>
            <p:cNvPr id="123" name="Rectangle 1217"/>
            <p:cNvSpPr>
              <a:spLocks noChangeArrowheads="1"/>
            </p:cNvSpPr>
            <p:nvPr/>
          </p:nvSpPr>
          <p:spPr bwMode="auto">
            <a:xfrm>
              <a:off x="3261531" y="3407002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Arial Unicode MS" pitchFamily="34" charset="-128"/>
              </a:endParaRPr>
            </a:p>
          </p:txBody>
        </p:sp>
        <p:sp>
          <p:nvSpPr>
            <p:cNvPr id="124" name="Line 1218"/>
            <p:cNvSpPr>
              <a:spLocks noChangeShapeType="1"/>
            </p:cNvSpPr>
            <p:nvPr/>
          </p:nvSpPr>
          <p:spPr bwMode="auto">
            <a:xfrm flipV="1">
              <a:off x="3407581" y="3172052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5" name="Freeform 1219"/>
            <p:cNvSpPr>
              <a:spLocks/>
            </p:cNvSpPr>
            <p:nvPr/>
          </p:nvSpPr>
          <p:spPr bwMode="auto">
            <a:xfrm>
              <a:off x="3331381" y="3172052"/>
              <a:ext cx="153987" cy="77787"/>
            </a:xfrm>
            <a:custGeom>
              <a:avLst/>
              <a:gdLst>
                <a:gd name="T0" fmla="*/ 0 w 97"/>
                <a:gd name="T1" fmla="*/ 0 h 49"/>
                <a:gd name="T2" fmla="*/ 2147483647 w 97"/>
                <a:gd name="T3" fmla="*/ 0 h 49"/>
                <a:gd name="T4" fmla="*/ 2147483647 w 97"/>
                <a:gd name="T5" fmla="*/ 2147483647 h 49"/>
                <a:gd name="T6" fmla="*/ 0 w 9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49">
                  <a:moveTo>
                    <a:pt x="0" y="0"/>
                  </a:moveTo>
                  <a:lnTo>
                    <a:pt x="96" y="0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Rectangle 1220"/>
            <p:cNvSpPr>
              <a:spLocks noChangeArrowheads="1"/>
            </p:cNvSpPr>
            <p:nvPr/>
          </p:nvSpPr>
          <p:spPr bwMode="auto">
            <a:xfrm rot="5400000">
              <a:off x="3253478" y="3400324"/>
              <a:ext cx="306174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400" dirty="0" smtClean="0">
                  <a:latin typeface="Arial" charset="0"/>
                </a:rPr>
                <a:t>F</a:t>
              </a:r>
              <a:endParaRPr lang="fr-FR" altLang="fr-FR" sz="1400" dirty="0">
                <a:latin typeface="Arial" charset="0"/>
              </a:endParaRPr>
            </a:p>
          </p:txBody>
        </p:sp>
      </p:grpSp>
      <p:sp>
        <p:nvSpPr>
          <p:cNvPr id="89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5411290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D'UNE EPAISSEUR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2" name="Accolade fermante 1"/>
          <p:cNvSpPr/>
          <p:nvPr/>
        </p:nvSpPr>
        <p:spPr>
          <a:xfrm rot="16200000">
            <a:off x="2927016" y="1383340"/>
            <a:ext cx="147181" cy="3777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22575" y="685800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zones partielles formes une seule surface</a:t>
            </a:r>
            <a:endParaRPr lang="fr-FR" dirty="0"/>
          </a:p>
        </p:txBody>
      </p:sp>
      <p:cxnSp>
        <p:nvCxnSpPr>
          <p:cNvPr id="8" name="Connecteur droit avec flèche 7"/>
          <p:cNvCxnSpPr>
            <a:endCxn id="2" idx="1"/>
          </p:cNvCxnSpPr>
          <p:nvPr/>
        </p:nvCxnSpPr>
        <p:spPr>
          <a:xfrm flipH="1">
            <a:off x="3000607" y="1055132"/>
            <a:ext cx="227576" cy="443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481535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D'UN TREILLIS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354330" y="1246670"/>
            <a:ext cx="2960370" cy="376390"/>
          </a:xfrm>
          <a:custGeom>
            <a:avLst/>
            <a:gdLst>
              <a:gd name="connsiteX0" fmla="*/ 0 w 2960370"/>
              <a:gd name="connsiteY0" fmla="*/ 376390 h 376390"/>
              <a:gd name="connsiteX1" fmla="*/ 971550 w 2960370"/>
              <a:gd name="connsiteY1" fmla="*/ 33490 h 376390"/>
              <a:gd name="connsiteX2" fmla="*/ 2423160 w 2960370"/>
              <a:gd name="connsiteY2" fmla="*/ 22060 h 376390"/>
              <a:gd name="connsiteX3" fmla="*/ 2960370 w 2960370"/>
              <a:gd name="connsiteY3" fmla="*/ 113500 h 37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370" h="376390">
                <a:moveTo>
                  <a:pt x="0" y="376390"/>
                </a:moveTo>
                <a:cubicBezTo>
                  <a:pt x="283845" y="234467"/>
                  <a:pt x="567690" y="92545"/>
                  <a:pt x="971550" y="33490"/>
                </a:cubicBezTo>
                <a:cubicBezTo>
                  <a:pt x="1375410" y="-25565"/>
                  <a:pt x="2091690" y="8725"/>
                  <a:pt x="2423160" y="22060"/>
                </a:cubicBezTo>
                <a:cubicBezTo>
                  <a:pt x="2754630" y="35395"/>
                  <a:pt x="2857500" y="74447"/>
                  <a:pt x="2960370" y="113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34340" y="1561904"/>
            <a:ext cx="2846070" cy="346906"/>
          </a:xfrm>
          <a:custGeom>
            <a:avLst/>
            <a:gdLst>
              <a:gd name="connsiteX0" fmla="*/ 0 w 2846070"/>
              <a:gd name="connsiteY0" fmla="*/ 346906 h 346906"/>
              <a:gd name="connsiteX1" fmla="*/ 891540 w 2846070"/>
              <a:gd name="connsiteY1" fmla="*/ 15436 h 346906"/>
              <a:gd name="connsiteX2" fmla="*/ 2217420 w 2846070"/>
              <a:gd name="connsiteY2" fmla="*/ 61156 h 346906"/>
              <a:gd name="connsiteX3" fmla="*/ 2846070 w 2846070"/>
              <a:gd name="connsiteY3" fmla="*/ 118306 h 34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6070" h="346906">
                <a:moveTo>
                  <a:pt x="0" y="346906"/>
                </a:moveTo>
                <a:cubicBezTo>
                  <a:pt x="260985" y="204983"/>
                  <a:pt x="521970" y="63061"/>
                  <a:pt x="891540" y="15436"/>
                </a:cubicBezTo>
                <a:cubicBezTo>
                  <a:pt x="1261110" y="-32189"/>
                  <a:pt x="1891665" y="44011"/>
                  <a:pt x="2217420" y="61156"/>
                </a:cubicBezTo>
                <a:cubicBezTo>
                  <a:pt x="2543175" y="78301"/>
                  <a:pt x="2694622" y="98303"/>
                  <a:pt x="2846070" y="1183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548640" y="2834640"/>
            <a:ext cx="2800350" cy="333496"/>
          </a:xfrm>
          <a:custGeom>
            <a:avLst/>
            <a:gdLst>
              <a:gd name="connsiteX0" fmla="*/ 0 w 2800350"/>
              <a:gd name="connsiteY0" fmla="*/ 308610 h 333496"/>
              <a:gd name="connsiteX1" fmla="*/ 640080 w 2800350"/>
              <a:gd name="connsiteY1" fmla="*/ 331470 h 333496"/>
              <a:gd name="connsiteX2" fmla="*/ 2034540 w 2800350"/>
              <a:gd name="connsiteY2" fmla="*/ 262890 h 333496"/>
              <a:gd name="connsiteX3" fmla="*/ 2800350 w 2800350"/>
              <a:gd name="connsiteY3" fmla="*/ 0 h 33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333496">
                <a:moveTo>
                  <a:pt x="0" y="308610"/>
                </a:moveTo>
                <a:cubicBezTo>
                  <a:pt x="150495" y="323850"/>
                  <a:pt x="300990" y="339090"/>
                  <a:pt x="640080" y="331470"/>
                </a:cubicBezTo>
                <a:cubicBezTo>
                  <a:pt x="979170" y="323850"/>
                  <a:pt x="1674495" y="318135"/>
                  <a:pt x="2034540" y="262890"/>
                </a:cubicBezTo>
                <a:cubicBezTo>
                  <a:pt x="2394585" y="207645"/>
                  <a:pt x="2597467" y="103822"/>
                  <a:pt x="28003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514350" y="3131820"/>
            <a:ext cx="2914650" cy="382905"/>
          </a:xfrm>
          <a:custGeom>
            <a:avLst/>
            <a:gdLst>
              <a:gd name="connsiteX0" fmla="*/ 0 w 2914650"/>
              <a:gd name="connsiteY0" fmla="*/ 251460 h 382905"/>
              <a:gd name="connsiteX1" fmla="*/ 1028700 w 2914650"/>
              <a:gd name="connsiteY1" fmla="*/ 365760 h 382905"/>
              <a:gd name="connsiteX2" fmla="*/ 1931670 w 2914650"/>
              <a:gd name="connsiteY2" fmla="*/ 342900 h 382905"/>
              <a:gd name="connsiteX3" fmla="*/ 2914650 w 2914650"/>
              <a:gd name="connsiteY3" fmla="*/ 0 h 3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650" h="382905">
                <a:moveTo>
                  <a:pt x="0" y="251460"/>
                </a:moveTo>
                <a:cubicBezTo>
                  <a:pt x="353377" y="300990"/>
                  <a:pt x="706755" y="350520"/>
                  <a:pt x="1028700" y="365760"/>
                </a:cubicBezTo>
                <a:cubicBezTo>
                  <a:pt x="1350645" y="381000"/>
                  <a:pt x="1617345" y="403860"/>
                  <a:pt x="1931670" y="342900"/>
                </a:cubicBezTo>
                <a:cubicBezTo>
                  <a:pt x="2245995" y="281940"/>
                  <a:pt x="2580322" y="140970"/>
                  <a:pt x="29146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948690" y="1623060"/>
            <a:ext cx="885825" cy="150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181100" y="1623060"/>
            <a:ext cx="885825" cy="1508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16196" y="1590773"/>
            <a:ext cx="799238" cy="13612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534977" y="1661536"/>
            <a:ext cx="733175" cy="1194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28624" y="2413756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07167" y="2413756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959643" y="2533174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856773" y="2334578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1611154" y="1505803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1727358" y="1672768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2130640" y="2334578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2222658" y="2556035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5400000">
            <a:off x="3058953" y="1660157"/>
            <a:ext cx="442913" cy="7543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>
            <a:off x="2812357" y="1783927"/>
            <a:ext cx="468053" cy="2748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709160" y="1489753"/>
            <a:ext cx="1421775" cy="24216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endCxn id="37" idx="2"/>
          </p:cNvCxnSpPr>
          <p:nvPr/>
        </p:nvCxnSpPr>
        <p:spPr>
          <a:xfrm>
            <a:off x="5086350" y="1246670"/>
            <a:ext cx="347395" cy="592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6511132" y="1937832"/>
            <a:ext cx="703592" cy="4130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35679" y="1590773"/>
            <a:ext cx="668041" cy="427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>
            <a:off x="5369414" y="1048667"/>
            <a:ext cx="1072193" cy="1072193"/>
          </a:xfrm>
          <a:prstGeom prst="arc">
            <a:avLst>
              <a:gd name="adj1" fmla="val 3119064"/>
              <a:gd name="adj2" fmla="val 90985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42"/>
          <p:cNvSpPr/>
          <p:nvPr/>
        </p:nvSpPr>
        <p:spPr>
          <a:xfrm rot="5400000">
            <a:off x="6235679" y="2273440"/>
            <a:ext cx="1072193" cy="1072193"/>
          </a:xfrm>
          <a:prstGeom prst="arc">
            <a:avLst>
              <a:gd name="adj1" fmla="val 3119064"/>
              <a:gd name="adj2" fmla="val 909854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6337435" y="3106957"/>
            <a:ext cx="347395" cy="5927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6235679" y="2688907"/>
            <a:ext cx="668041" cy="1020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903720" y="279094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7214724" y="2377440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 1</a:t>
            </a:r>
            <a:r>
              <a:rPr lang="fr-FR" dirty="0" smtClean="0">
                <a:latin typeface="Arial"/>
                <a:cs typeface="Arial"/>
              </a:rPr>
              <a:t>±0,3</a:t>
            </a:r>
            <a:endParaRPr 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H="1">
            <a:off x="5260047" y="1246670"/>
            <a:ext cx="534963" cy="3152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10800000" flipH="1">
            <a:off x="4350244" y="1789198"/>
            <a:ext cx="534963" cy="3152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 rot="20019624">
            <a:off x="5156456" y="820769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0,8</a:t>
            </a:r>
            <a:r>
              <a:rPr lang="fr-FR" dirty="0" smtClean="0">
                <a:latin typeface="Arial"/>
                <a:cs typeface="Arial"/>
              </a:rPr>
              <a:t>±0,05</a:t>
            </a:r>
            <a:endParaRPr lang="fr-FR" dirty="0"/>
          </a:p>
        </p:txBody>
      </p:sp>
      <p:cxnSp>
        <p:nvCxnSpPr>
          <p:cNvPr id="56" name="Connecteur droit 55"/>
          <p:cNvCxnSpPr/>
          <p:nvPr/>
        </p:nvCxnSpPr>
        <p:spPr>
          <a:xfrm flipH="1">
            <a:off x="4863878" y="1498410"/>
            <a:ext cx="444944" cy="317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1" y="66675"/>
            <a:ext cx="13049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62928" y="3000106"/>
            <a:ext cx="219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(Voir congé particulier section  6)</a:t>
            </a:r>
            <a:endParaRPr lang="fr-FR" dirty="0"/>
          </a:p>
        </p:txBody>
      </p:sp>
      <p:sp>
        <p:nvSpPr>
          <p:cNvPr id="38" name="Forme libre 37"/>
          <p:cNvSpPr/>
          <p:nvPr/>
        </p:nvSpPr>
        <p:spPr>
          <a:xfrm>
            <a:off x="548155" y="4381193"/>
            <a:ext cx="1330934" cy="1430240"/>
          </a:xfrm>
          <a:custGeom>
            <a:avLst/>
            <a:gdLst>
              <a:gd name="connsiteX0" fmla="*/ 0 w 1733550"/>
              <a:gd name="connsiteY0" fmla="*/ 2320475 h 2543235"/>
              <a:gd name="connsiteX1" fmla="*/ 285750 w 1733550"/>
              <a:gd name="connsiteY1" fmla="*/ 2301425 h 2543235"/>
              <a:gd name="connsiteX2" fmla="*/ 400050 w 1733550"/>
              <a:gd name="connsiteY2" fmla="*/ 2168075 h 2543235"/>
              <a:gd name="connsiteX3" fmla="*/ 619125 w 1733550"/>
              <a:gd name="connsiteY3" fmla="*/ 272600 h 2543235"/>
              <a:gd name="connsiteX4" fmla="*/ 800100 w 1733550"/>
              <a:gd name="connsiteY4" fmla="*/ 215450 h 2543235"/>
              <a:gd name="connsiteX5" fmla="*/ 981075 w 1733550"/>
              <a:gd name="connsiteY5" fmla="*/ 2196650 h 2543235"/>
              <a:gd name="connsiteX6" fmla="*/ 1733550 w 1733550"/>
              <a:gd name="connsiteY6" fmla="*/ 2530025 h 2543235"/>
              <a:gd name="connsiteX0" fmla="*/ 0 w 1733550"/>
              <a:gd name="connsiteY0" fmla="*/ 2320475 h 2543235"/>
              <a:gd name="connsiteX1" fmla="*/ 247650 w 1733550"/>
              <a:gd name="connsiteY1" fmla="*/ 2463350 h 2543235"/>
              <a:gd name="connsiteX2" fmla="*/ 400050 w 1733550"/>
              <a:gd name="connsiteY2" fmla="*/ 2168075 h 2543235"/>
              <a:gd name="connsiteX3" fmla="*/ 619125 w 1733550"/>
              <a:gd name="connsiteY3" fmla="*/ 272600 h 2543235"/>
              <a:gd name="connsiteX4" fmla="*/ 800100 w 1733550"/>
              <a:gd name="connsiteY4" fmla="*/ 215450 h 2543235"/>
              <a:gd name="connsiteX5" fmla="*/ 981075 w 1733550"/>
              <a:gd name="connsiteY5" fmla="*/ 2196650 h 2543235"/>
              <a:gd name="connsiteX6" fmla="*/ 1733550 w 1733550"/>
              <a:gd name="connsiteY6" fmla="*/ 2530025 h 2543235"/>
              <a:gd name="connsiteX0" fmla="*/ 0 w 1800225"/>
              <a:gd name="connsiteY0" fmla="*/ 2482400 h 2543235"/>
              <a:gd name="connsiteX1" fmla="*/ 314325 w 1800225"/>
              <a:gd name="connsiteY1" fmla="*/ 2463350 h 2543235"/>
              <a:gd name="connsiteX2" fmla="*/ 466725 w 1800225"/>
              <a:gd name="connsiteY2" fmla="*/ 2168075 h 2543235"/>
              <a:gd name="connsiteX3" fmla="*/ 685800 w 1800225"/>
              <a:gd name="connsiteY3" fmla="*/ 272600 h 2543235"/>
              <a:gd name="connsiteX4" fmla="*/ 866775 w 1800225"/>
              <a:gd name="connsiteY4" fmla="*/ 215450 h 2543235"/>
              <a:gd name="connsiteX5" fmla="*/ 1047750 w 1800225"/>
              <a:gd name="connsiteY5" fmla="*/ 2196650 h 2543235"/>
              <a:gd name="connsiteX6" fmla="*/ 1800225 w 1800225"/>
              <a:gd name="connsiteY6" fmla="*/ 2530025 h 2543235"/>
              <a:gd name="connsiteX0" fmla="*/ 0 w 1800225"/>
              <a:gd name="connsiteY0" fmla="*/ 2534844 h 2595679"/>
              <a:gd name="connsiteX1" fmla="*/ 314325 w 1800225"/>
              <a:gd name="connsiteY1" fmla="*/ 2515794 h 2595679"/>
              <a:gd name="connsiteX2" fmla="*/ 466725 w 1800225"/>
              <a:gd name="connsiteY2" fmla="*/ 2220519 h 2595679"/>
              <a:gd name="connsiteX3" fmla="*/ 647700 w 1800225"/>
              <a:gd name="connsiteY3" fmla="*/ 229794 h 2595679"/>
              <a:gd name="connsiteX4" fmla="*/ 866775 w 1800225"/>
              <a:gd name="connsiteY4" fmla="*/ 267894 h 2595679"/>
              <a:gd name="connsiteX5" fmla="*/ 1047750 w 1800225"/>
              <a:gd name="connsiteY5" fmla="*/ 2249094 h 2595679"/>
              <a:gd name="connsiteX6" fmla="*/ 1800225 w 1800225"/>
              <a:gd name="connsiteY6" fmla="*/ 2582469 h 2595679"/>
              <a:gd name="connsiteX0" fmla="*/ 0 w 1800225"/>
              <a:gd name="connsiteY0" fmla="*/ 2534844 h 2595679"/>
              <a:gd name="connsiteX1" fmla="*/ 314325 w 1800225"/>
              <a:gd name="connsiteY1" fmla="*/ 2515794 h 2595679"/>
              <a:gd name="connsiteX2" fmla="*/ 466725 w 1800225"/>
              <a:gd name="connsiteY2" fmla="*/ 2220519 h 2595679"/>
              <a:gd name="connsiteX3" fmla="*/ 647700 w 1800225"/>
              <a:gd name="connsiteY3" fmla="*/ 229794 h 2595679"/>
              <a:gd name="connsiteX4" fmla="*/ 866775 w 1800225"/>
              <a:gd name="connsiteY4" fmla="*/ 267894 h 2595679"/>
              <a:gd name="connsiteX5" fmla="*/ 1047750 w 1800225"/>
              <a:gd name="connsiteY5" fmla="*/ 2249094 h 2595679"/>
              <a:gd name="connsiteX6" fmla="*/ 1800225 w 1800225"/>
              <a:gd name="connsiteY6" fmla="*/ 2582469 h 2595679"/>
              <a:gd name="connsiteX0" fmla="*/ 0 w 1800225"/>
              <a:gd name="connsiteY0" fmla="*/ 2534844 h 2595679"/>
              <a:gd name="connsiteX1" fmla="*/ 466725 w 1800225"/>
              <a:gd name="connsiteY1" fmla="*/ 2220519 h 2595679"/>
              <a:gd name="connsiteX2" fmla="*/ 647700 w 1800225"/>
              <a:gd name="connsiteY2" fmla="*/ 229794 h 2595679"/>
              <a:gd name="connsiteX3" fmla="*/ 866775 w 1800225"/>
              <a:gd name="connsiteY3" fmla="*/ 267894 h 2595679"/>
              <a:gd name="connsiteX4" fmla="*/ 1047750 w 1800225"/>
              <a:gd name="connsiteY4" fmla="*/ 2249094 h 2595679"/>
              <a:gd name="connsiteX5" fmla="*/ 1800225 w 1800225"/>
              <a:gd name="connsiteY5" fmla="*/ 2582469 h 2595679"/>
              <a:gd name="connsiteX0" fmla="*/ 0 w 1800225"/>
              <a:gd name="connsiteY0" fmla="*/ 2534844 h 2595679"/>
              <a:gd name="connsiteX1" fmla="*/ 466725 w 1800225"/>
              <a:gd name="connsiteY1" fmla="*/ 2220519 h 2595679"/>
              <a:gd name="connsiteX2" fmla="*/ 647700 w 1800225"/>
              <a:gd name="connsiteY2" fmla="*/ 229794 h 2595679"/>
              <a:gd name="connsiteX3" fmla="*/ 866775 w 1800225"/>
              <a:gd name="connsiteY3" fmla="*/ 267894 h 2595679"/>
              <a:gd name="connsiteX4" fmla="*/ 1047750 w 1800225"/>
              <a:gd name="connsiteY4" fmla="*/ 2249094 h 2595679"/>
              <a:gd name="connsiteX5" fmla="*/ 1800225 w 1800225"/>
              <a:gd name="connsiteY5" fmla="*/ 2582469 h 2595679"/>
              <a:gd name="connsiteX0" fmla="*/ 0 w 2638425"/>
              <a:gd name="connsiteY0" fmla="*/ 2552332 h 2595679"/>
              <a:gd name="connsiteX1" fmla="*/ 1304925 w 2638425"/>
              <a:gd name="connsiteY1" fmla="*/ 2220519 h 2595679"/>
              <a:gd name="connsiteX2" fmla="*/ 1485900 w 2638425"/>
              <a:gd name="connsiteY2" fmla="*/ 229794 h 2595679"/>
              <a:gd name="connsiteX3" fmla="*/ 1704975 w 2638425"/>
              <a:gd name="connsiteY3" fmla="*/ 267894 h 2595679"/>
              <a:gd name="connsiteX4" fmla="*/ 1885950 w 2638425"/>
              <a:gd name="connsiteY4" fmla="*/ 2249094 h 2595679"/>
              <a:gd name="connsiteX5" fmla="*/ 2638425 w 2638425"/>
              <a:gd name="connsiteY5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1304925 w 2638425"/>
              <a:gd name="connsiteY1" fmla="*/ 2220519 h 2595679"/>
              <a:gd name="connsiteX2" fmla="*/ 1485900 w 2638425"/>
              <a:gd name="connsiteY2" fmla="*/ 229794 h 2595679"/>
              <a:gd name="connsiteX3" fmla="*/ 1704975 w 2638425"/>
              <a:gd name="connsiteY3" fmla="*/ 267894 h 2595679"/>
              <a:gd name="connsiteX4" fmla="*/ 1885950 w 2638425"/>
              <a:gd name="connsiteY4" fmla="*/ 2249094 h 2595679"/>
              <a:gd name="connsiteX5" fmla="*/ 2638425 w 2638425"/>
              <a:gd name="connsiteY5" fmla="*/ 2582469 h 2595679"/>
              <a:gd name="connsiteX0" fmla="*/ 0 w 2638425"/>
              <a:gd name="connsiteY0" fmla="*/ 2559230 h 2602577"/>
              <a:gd name="connsiteX1" fmla="*/ 1282064 w 2638425"/>
              <a:gd name="connsiteY1" fmla="*/ 2332343 h 2602577"/>
              <a:gd name="connsiteX2" fmla="*/ 1485900 w 2638425"/>
              <a:gd name="connsiteY2" fmla="*/ 236692 h 2602577"/>
              <a:gd name="connsiteX3" fmla="*/ 1704975 w 2638425"/>
              <a:gd name="connsiteY3" fmla="*/ 274792 h 2602577"/>
              <a:gd name="connsiteX4" fmla="*/ 1885950 w 2638425"/>
              <a:gd name="connsiteY4" fmla="*/ 2255992 h 2602577"/>
              <a:gd name="connsiteX5" fmla="*/ 2638425 w 2638425"/>
              <a:gd name="connsiteY5" fmla="*/ 2589367 h 2602577"/>
              <a:gd name="connsiteX0" fmla="*/ 0 w 2638425"/>
              <a:gd name="connsiteY0" fmla="*/ 2559230 h 2603937"/>
              <a:gd name="connsiteX1" fmla="*/ 1282064 w 2638425"/>
              <a:gd name="connsiteY1" fmla="*/ 2332343 h 2603937"/>
              <a:gd name="connsiteX2" fmla="*/ 1485900 w 2638425"/>
              <a:gd name="connsiteY2" fmla="*/ 236692 h 2603937"/>
              <a:gd name="connsiteX3" fmla="*/ 1704975 w 2638425"/>
              <a:gd name="connsiteY3" fmla="*/ 274792 h 2603937"/>
              <a:gd name="connsiteX4" fmla="*/ 1885950 w 2638425"/>
              <a:gd name="connsiteY4" fmla="*/ 2255992 h 2603937"/>
              <a:gd name="connsiteX5" fmla="*/ 2638425 w 2638425"/>
              <a:gd name="connsiteY5" fmla="*/ 2589367 h 2603937"/>
              <a:gd name="connsiteX0" fmla="*/ 0 w 2638425"/>
              <a:gd name="connsiteY0" fmla="*/ 2608195 h 2637805"/>
              <a:gd name="connsiteX1" fmla="*/ 1282064 w 2638425"/>
              <a:gd name="connsiteY1" fmla="*/ 2332343 h 2637805"/>
              <a:gd name="connsiteX2" fmla="*/ 1485900 w 2638425"/>
              <a:gd name="connsiteY2" fmla="*/ 236692 h 2637805"/>
              <a:gd name="connsiteX3" fmla="*/ 1704975 w 2638425"/>
              <a:gd name="connsiteY3" fmla="*/ 274792 h 2637805"/>
              <a:gd name="connsiteX4" fmla="*/ 1885950 w 2638425"/>
              <a:gd name="connsiteY4" fmla="*/ 2255992 h 2637805"/>
              <a:gd name="connsiteX5" fmla="*/ 2638425 w 2638425"/>
              <a:gd name="connsiteY5" fmla="*/ 2589367 h 2637805"/>
              <a:gd name="connsiteX0" fmla="*/ 0 w 2638425"/>
              <a:gd name="connsiteY0" fmla="*/ 2608195 h 2625491"/>
              <a:gd name="connsiteX1" fmla="*/ 1282064 w 2638425"/>
              <a:gd name="connsiteY1" fmla="*/ 2332343 h 2625491"/>
              <a:gd name="connsiteX2" fmla="*/ 1485900 w 2638425"/>
              <a:gd name="connsiteY2" fmla="*/ 236692 h 2625491"/>
              <a:gd name="connsiteX3" fmla="*/ 1704975 w 2638425"/>
              <a:gd name="connsiteY3" fmla="*/ 274792 h 2625491"/>
              <a:gd name="connsiteX4" fmla="*/ 1885950 w 2638425"/>
              <a:gd name="connsiteY4" fmla="*/ 2255992 h 2625491"/>
              <a:gd name="connsiteX5" fmla="*/ 2638425 w 2638425"/>
              <a:gd name="connsiteY5" fmla="*/ 2589367 h 2625491"/>
              <a:gd name="connsiteX0" fmla="*/ 0 w 2638425"/>
              <a:gd name="connsiteY0" fmla="*/ 2608195 h 2608204"/>
              <a:gd name="connsiteX1" fmla="*/ 1282064 w 2638425"/>
              <a:gd name="connsiteY1" fmla="*/ 2332343 h 2608204"/>
              <a:gd name="connsiteX2" fmla="*/ 1485900 w 2638425"/>
              <a:gd name="connsiteY2" fmla="*/ 236692 h 2608204"/>
              <a:gd name="connsiteX3" fmla="*/ 1704975 w 2638425"/>
              <a:gd name="connsiteY3" fmla="*/ 274792 h 2608204"/>
              <a:gd name="connsiteX4" fmla="*/ 1885950 w 2638425"/>
              <a:gd name="connsiteY4" fmla="*/ 2255992 h 2608204"/>
              <a:gd name="connsiteX5" fmla="*/ 2638425 w 2638425"/>
              <a:gd name="connsiteY5" fmla="*/ 2589367 h 2608204"/>
              <a:gd name="connsiteX0" fmla="*/ 0 w 2638425"/>
              <a:gd name="connsiteY0" fmla="*/ 2608195 h 2608200"/>
              <a:gd name="connsiteX1" fmla="*/ 1282064 w 2638425"/>
              <a:gd name="connsiteY1" fmla="*/ 2332343 h 2608200"/>
              <a:gd name="connsiteX2" fmla="*/ 1485900 w 2638425"/>
              <a:gd name="connsiteY2" fmla="*/ 236692 h 2608200"/>
              <a:gd name="connsiteX3" fmla="*/ 1704975 w 2638425"/>
              <a:gd name="connsiteY3" fmla="*/ 274792 h 2608200"/>
              <a:gd name="connsiteX4" fmla="*/ 1885950 w 2638425"/>
              <a:gd name="connsiteY4" fmla="*/ 2255992 h 2608200"/>
              <a:gd name="connsiteX5" fmla="*/ 2638425 w 2638425"/>
              <a:gd name="connsiteY5" fmla="*/ 2589367 h 2608200"/>
              <a:gd name="connsiteX0" fmla="*/ 0 w 2638425"/>
              <a:gd name="connsiteY0" fmla="*/ 2603943 h 2603946"/>
              <a:gd name="connsiteX1" fmla="*/ 1328957 w 2638425"/>
              <a:gd name="connsiteY1" fmla="*/ 2263521 h 2603946"/>
              <a:gd name="connsiteX2" fmla="*/ 1485900 w 2638425"/>
              <a:gd name="connsiteY2" fmla="*/ 232440 h 2603946"/>
              <a:gd name="connsiteX3" fmla="*/ 1704975 w 2638425"/>
              <a:gd name="connsiteY3" fmla="*/ 270540 h 2603946"/>
              <a:gd name="connsiteX4" fmla="*/ 1885950 w 2638425"/>
              <a:gd name="connsiteY4" fmla="*/ 2251740 h 2603946"/>
              <a:gd name="connsiteX5" fmla="*/ 2638425 w 2638425"/>
              <a:gd name="connsiteY5" fmla="*/ 2585115 h 2603946"/>
              <a:gd name="connsiteX0" fmla="*/ 0 w 2638425"/>
              <a:gd name="connsiteY0" fmla="*/ 2603943 h 2603948"/>
              <a:gd name="connsiteX1" fmla="*/ 1328957 w 2638425"/>
              <a:gd name="connsiteY1" fmla="*/ 2263521 h 2603948"/>
              <a:gd name="connsiteX2" fmla="*/ 1485900 w 2638425"/>
              <a:gd name="connsiteY2" fmla="*/ 232440 h 2603948"/>
              <a:gd name="connsiteX3" fmla="*/ 1704975 w 2638425"/>
              <a:gd name="connsiteY3" fmla="*/ 270540 h 2603948"/>
              <a:gd name="connsiteX4" fmla="*/ 1885950 w 2638425"/>
              <a:gd name="connsiteY4" fmla="*/ 2251740 h 2603948"/>
              <a:gd name="connsiteX5" fmla="*/ 2638425 w 2638425"/>
              <a:gd name="connsiteY5" fmla="*/ 2585115 h 2603948"/>
              <a:gd name="connsiteX0" fmla="*/ 0 w 1903779"/>
              <a:gd name="connsiteY0" fmla="*/ 2539373 h 2598324"/>
              <a:gd name="connsiteX1" fmla="*/ 594311 w 1903779"/>
              <a:gd name="connsiteY1" fmla="*/ 2263521 h 2598324"/>
              <a:gd name="connsiteX2" fmla="*/ 751254 w 1903779"/>
              <a:gd name="connsiteY2" fmla="*/ 232440 h 2598324"/>
              <a:gd name="connsiteX3" fmla="*/ 970329 w 1903779"/>
              <a:gd name="connsiteY3" fmla="*/ 270540 h 2598324"/>
              <a:gd name="connsiteX4" fmla="*/ 1151304 w 1903779"/>
              <a:gd name="connsiteY4" fmla="*/ 2251740 h 2598324"/>
              <a:gd name="connsiteX5" fmla="*/ 1903779 w 1903779"/>
              <a:gd name="connsiteY5" fmla="*/ 2585115 h 2598324"/>
              <a:gd name="connsiteX0" fmla="*/ 0 w 1903779"/>
              <a:gd name="connsiteY0" fmla="*/ 2539373 h 2598326"/>
              <a:gd name="connsiteX1" fmla="*/ 594311 w 1903779"/>
              <a:gd name="connsiteY1" fmla="*/ 2263521 h 2598326"/>
              <a:gd name="connsiteX2" fmla="*/ 751254 w 1903779"/>
              <a:gd name="connsiteY2" fmla="*/ 232440 h 2598326"/>
              <a:gd name="connsiteX3" fmla="*/ 970329 w 1903779"/>
              <a:gd name="connsiteY3" fmla="*/ 270540 h 2598326"/>
              <a:gd name="connsiteX4" fmla="*/ 1151304 w 1903779"/>
              <a:gd name="connsiteY4" fmla="*/ 2251740 h 2598326"/>
              <a:gd name="connsiteX5" fmla="*/ 1903779 w 1903779"/>
              <a:gd name="connsiteY5" fmla="*/ 2585115 h 2598326"/>
              <a:gd name="connsiteX0" fmla="*/ 0 w 1903779"/>
              <a:gd name="connsiteY0" fmla="*/ 2539373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903779"/>
              <a:gd name="connsiteY0" fmla="*/ 2596767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903779"/>
              <a:gd name="connsiteY0" fmla="*/ 2596767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786547"/>
              <a:gd name="connsiteY0" fmla="*/ 2596767 h 2601372"/>
              <a:gd name="connsiteX1" fmla="*/ 594311 w 1786547"/>
              <a:gd name="connsiteY1" fmla="*/ 2263521 h 2601372"/>
              <a:gd name="connsiteX2" fmla="*/ 751254 w 1786547"/>
              <a:gd name="connsiteY2" fmla="*/ 232440 h 2601372"/>
              <a:gd name="connsiteX3" fmla="*/ 970329 w 1786547"/>
              <a:gd name="connsiteY3" fmla="*/ 270540 h 2601372"/>
              <a:gd name="connsiteX4" fmla="*/ 1151304 w 1786547"/>
              <a:gd name="connsiteY4" fmla="*/ 2251740 h 2601372"/>
              <a:gd name="connsiteX5" fmla="*/ 1786547 w 1786547"/>
              <a:gd name="connsiteY5" fmla="*/ 2585115 h 2601372"/>
              <a:gd name="connsiteX0" fmla="*/ 0 w 1786547"/>
              <a:gd name="connsiteY0" fmla="*/ 2616226 h 2620831"/>
              <a:gd name="connsiteX1" fmla="*/ 594311 w 1786547"/>
              <a:gd name="connsiteY1" fmla="*/ 2282980 h 2620831"/>
              <a:gd name="connsiteX2" fmla="*/ 751254 w 1786547"/>
              <a:gd name="connsiteY2" fmla="*/ 251899 h 2620831"/>
              <a:gd name="connsiteX3" fmla="*/ 1040669 w 1786547"/>
              <a:gd name="connsiteY3" fmla="*/ 254127 h 2620831"/>
              <a:gd name="connsiteX4" fmla="*/ 1151304 w 1786547"/>
              <a:gd name="connsiteY4" fmla="*/ 2271199 h 2620831"/>
              <a:gd name="connsiteX5" fmla="*/ 1786547 w 1786547"/>
              <a:gd name="connsiteY5" fmla="*/ 2604574 h 2620831"/>
              <a:gd name="connsiteX0" fmla="*/ 0 w 1786547"/>
              <a:gd name="connsiteY0" fmla="*/ 2616228 h 2620833"/>
              <a:gd name="connsiteX1" fmla="*/ 594311 w 1786547"/>
              <a:gd name="connsiteY1" fmla="*/ 2282982 h 2620833"/>
              <a:gd name="connsiteX2" fmla="*/ 719992 w 1786547"/>
              <a:gd name="connsiteY2" fmla="*/ 251902 h 2620833"/>
              <a:gd name="connsiteX3" fmla="*/ 1040669 w 1786547"/>
              <a:gd name="connsiteY3" fmla="*/ 254129 h 2620833"/>
              <a:gd name="connsiteX4" fmla="*/ 1151304 w 1786547"/>
              <a:gd name="connsiteY4" fmla="*/ 2271201 h 2620833"/>
              <a:gd name="connsiteX5" fmla="*/ 1786547 w 1786547"/>
              <a:gd name="connsiteY5" fmla="*/ 2604576 h 2620833"/>
              <a:gd name="connsiteX0" fmla="*/ 0 w 1786547"/>
              <a:gd name="connsiteY0" fmla="*/ 2615782 h 2619250"/>
              <a:gd name="connsiteX1" fmla="*/ 594311 w 1786547"/>
              <a:gd name="connsiteY1" fmla="*/ 2282536 h 2619250"/>
              <a:gd name="connsiteX2" fmla="*/ 719992 w 1786547"/>
              <a:gd name="connsiteY2" fmla="*/ 251456 h 2619250"/>
              <a:gd name="connsiteX3" fmla="*/ 1040669 w 1786547"/>
              <a:gd name="connsiteY3" fmla="*/ 253683 h 2619250"/>
              <a:gd name="connsiteX4" fmla="*/ 1315427 w 1786547"/>
              <a:gd name="connsiteY4" fmla="*/ 2263582 h 2619250"/>
              <a:gd name="connsiteX5" fmla="*/ 1786547 w 1786547"/>
              <a:gd name="connsiteY5" fmla="*/ 2604130 h 2619250"/>
              <a:gd name="connsiteX0" fmla="*/ 0 w 1958485"/>
              <a:gd name="connsiteY0" fmla="*/ 2615780 h 2619250"/>
              <a:gd name="connsiteX1" fmla="*/ 594311 w 1958485"/>
              <a:gd name="connsiteY1" fmla="*/ 2282534 h 2619250"/>
              <a:gd name="connsiteX2" fmla="*/ 719992 w 1958485"/>
              <a:gd name="connsiteY2" fmla="*/ 251454 h 2619250"/>
              <a:gd name="connsiteX3" fmla="*/ 1040669 w 1958485"/>
              <a:gd name="connsiteY3" fmla="*/ 253681 h 2619250"/>
              <a:gd name="connsiteX4" fmla="*/ 1315427 w 1958485"/>
              <a:gd name="connsiteY4" fmla="*/ 2263580 h 2619250"/>
              <a:gd name="connsiteX5" fmla="*/ 1958485 w 1958485"/>
              <a:gd name="connsiteY5" fmla="*/ 2604129 h 2619250"/>
              <a:gd name="connsiteX0" fmla="*/ 0 w 1958485"/>
              <a:gd name="connsiteY0" fmla="*/ 2615780 h 2615780"/>
              <a:gd name="connsiteX1" fmla="*/ 594311 w 1958485"/>
              <a:gd name="connsiteY1" fmla="*/ 2282534 h 2615780"/>
              <a:gd name="connsiteX2" fmla="*/ 719992 w 1958485"/>
              <a:gd name="connsiteY2" fmla="*/ 251454 h 2615780"/>
              <a:gd name="connsiteX3" fmla="*/ 1040669 w 1958485"/>
              <a:gd name="connsiteY3" fmla="*/ 253681 h 2615780"/>
              <a:gd name="connsiteX4" fmla="*/ 1315427 w 1958485"/>
              <a:gd name="connsiteY4" fmla="*/ 2263580 h 2615780"/>
              <a:gd name="connsiteX5" fmla="*/ 1958485 w 1958485"/>
              <a:gd name="connsiteY5" fmla="*/ 2604129 h 2615780"/>
              <a:gd name="connsiteX0" fmla="*/ 0 w 1958485"/>
              <a:gd name="connsiteY0" fmla="*/ 2615780 h 2615780"/>
              <a:gd name="connsiteX1" fmla="*/ 539602 w 1958485"/>
              <a:gd name="connsiteY1" fmla="*/ 2282534 h 2615780"/>
              <a:gd name="connsiteX2" fmla="*/ 719992 w 1958485"/>
              <a:gd name="connsiteY2" fmla="*/ 251454 h 2615780"/>
              <a:gd name="connsiteX3" fmla="*/ 1040669 w 1958485"/>
              <a:gd name="connsiteY3" fmla="*/ 253681 h 2615780"/>
              <a:gd name="connsiteX4" fmla="*/ 1315427 w 1958485"/>
              <a:gd name="connsiteY4" fmla="*/ 2263580 h 2615780"/>
              <a:gd name="connsiteX5" fmla="*/ 1958485 w 1958485"/>
              <a:gd name="connsiteY5" fmla="*/ 2604129 h 2615780"/>
              <a:gd name="connsiteX0" fmla="*/ 0 w 2200761"/>
              <a:gd name="connsiteY0" fmla="*/ 2615780 h 2615780"/>
              <a:gd name="connsiteX1" fmla="*/ 781878 w 2200761"/>
              <a:gd name="connsiteY1" fmla="*/ 2282534 h 2615780"/>
              <a:gd name="connsiteX2" fmla="*/ 962268 w 2200761"/>
              <a:gd name="connsiteY2" fmla="*/ 251454 h 2615780"/>
              <a:gd name="connsiteX3" fmla="*/ 1282945 w 2200761"/>
              <a:gd name="connsiteY3" fmla="*/ 253681 h 2615780"/>
              <a:gd name="connsiteX4" fmla="*/ 1557703 w 2200761"/>
              <a:gd name="connsiteY4" fmla="*/ 2263580 h 2615780"/>
              <a:gd name="connsiteX5" fmla="*/ 2200761 w 2200761"/>
              <a:gd name="connsiteY5" fmla="*/ 2604129 h 2615780"/>
              <a:gd name="connsiteX0" fmla="*/ 0 w 2200761"/>
              <a:gd name="connsiteY0" fmla="*/ 2615780 h 2619502"/>
              <a:gd name="connsiteX1" fmla="*/ 781878 w 2200761"/>
              <a:gd name="connsiteY1" fmla="*/ 2282534 h 2619502"/>
              <a:gd name="connsiteX2" fmla="*/ 962268 w 2200761"/>
              <a:gd name="connsiteY2" fmla="*/ 251454 h 2619502"/>
              <a:gd name="connsiteX3" fmla="*/ 1282945 w 2200761"/>
              <a:gd name="connsiteY3" fmla="*/ 253681 h 2619502"/>
              <a:gd name="connsiteX4" fmla="*/ 1557703 w 2200761"/>
              <a:gd name="connsiteY4" fmla="*/ 2263580 h 2619502"/>
              <a:gd name="connsiteX5" fmla="*/ 2200761 w 2200761"/>
              <a:gd name="connsiteY5" fmla="*/ 2604129 h 2619502"/>
              <a:gd name="connsiteX0" fmla="*/ 0 w 2349253"/>
              <a:gd name="connsiteY0" fmla="*/ 2622955 h 2625869"/>
              <a:gd name="connsiteX1" fmla="*/ 930370 w 2349253"/>
              <a:gd name="connsiteY1" fmla="*/ 2282534 h 2625869"/>
              <a:gd name="connsiteX2" fmla="*/ 1110760 w 2349253"/>
              <a:gd name="connsiteY2" fmla="*/ 251454 h 2625869"/>
              <a:gd name="connsiteX3" fmla="*/ 1431437 w 2349253"/>
              <a:gd name="connsiteY3" fmla="*/ 253681 h 2625869"/>
              <a:gd name="connsiteX4" fmla="*/ 1706195 w 2349253"/>
              <a:gd name="connsiteY4" fmla="*/ 2263580 h 2625869"/>
              <a:gd name="connsiteX5" fmla="*/ 2349253 w 2349253"/>
              <a:gd name="connsiteY5" fmla="*/ 2604129 h 2625869"/>
              <a:gd name="connsiteX0" fmla="*/ 0 w 2349253"/>
              <a:gd name="connsiteY0" fmla="*/ 2622955 h 2625871"/>
              <a:gd name="connsiteX1" fmla="*/ 930370 w 2349253"/>
              <a:gd name="connsiteY1" fmla="*/ 2282534 h 2625871"/>
              <a:gd name="connsiteX2" fmla="*/ 1110760 w 2349253"/>
              <a:gd name="connsiteY2" fmla="*/ 251454 h 2625871"/>
              <a:gd name="connsiteX3" fmla="*/ 1431437 w 2349253"/>
              <a:gd name="connsiteY3" fmla="*/ 253681 h 2625871"/>
              <a:gd name="connsiteX4" fmla="*/ 1706195 w 2349253"/>
              <a:gd name="connsiteY4" fmla="*/ 2263580 h 2625871"/>
              <a:gd name="connsiteX5" fmla="*/ 2349253 w 2349253"/>
              <a:gd name="connsiteY5" fmla="*/ 2604129 h 2625871"/>
              <a:gd name="connsiteX0" fmla="*/ 0 w 2661869"/>
              <a:gd name="connsiteY0" fmla="*/ 2622955 h 2625869"/>
              <a:gd name="connsiteX1" fmla="*/ 930370 w 2661869"/>
              <a:gd name="connsiteY1" fmla="*/ 2282534 h 2625869"/>
              <a:gd name="connsiteX2" fmla="*/ 1110760 w 2661869"/>
              <a:gd name="connsiteY2" fmla="*/ 251454 h 2625869"/>
              <a:gd name="connsiteX3" fmla="*/ 1431437 w 2661869"/>
              <a:gd name="connsiteY3" fmla="*/ 253681 h 2625869"/>
              <a:gd name="connsiteX4" fmla="*/ 1706195 w 2661869"/>
              <a:gd name="connsiteY4" fmla="*/ 2263580 h 2625869"/>
              <a:gd name="connsiteX5" fmla="*/ 2661869 w 2661869"/>
              <a:gd name="connsiteY5" fmla="*/ 2611304 h 2625869"/>
              <a:gd name="connsiteX0" fmla="*/ 0 w 2661869"/>
              <a:gd name="connsiteY0" fmla="*/ 2622955 h 2625871"/>
              <a:gd name="connsiteX1" fmla="*/ 930370 w 2661869"/>
              <a:gd name="connsiteY1" fmla="*/ 2282534 h 2625871"/>
              <a:gd name="connsiteX2" fmla="*/ 1110760 w 2661869"/>
              <a:gd name="connsiteY2" fmla="*/ 251454 h 2625871"/>
              <a:gd name="connsiteX3" fmla="*/ 1431437 w 2661869"/>
              <a:gd name="connsiteY3" fmla="*/ 253681 h 2625871"/>
              <a:gd name="connsiteX4" fmla="*/ 1706195 w 2661869"/>
              <a:gd name="connsiteY4" fmla="*/ 2263580 h 2625871"/>
              <a:gd name="connsiteX5" fmla="*/ 2661869 w 2661869"/>
              <a:gd name="connsiteY5" fmla="*/ 2611304 h 262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869" h="2625871">
                <a:moveTo>
                  <a:pt x="0" y="2622955"/>
                </a:moveTo>
                <a:cubicBezTo>
                  <a:pt x="671616" y="2623778"/>
                  <a:pt x="745243" y="2677784"/>
                  <a:pt x="930370" y="2282534"/>
                </a:cubicBezTo>
                <a:cubicBezTo>
                  <a:pt x="1115497" y="1887284"/>
                  <a:pt x="1027249" y="589596"/>
                  <a:pt x="1110760" y="251454"/>
                </a:cubicBezTo>
                <a:cubicBezTo>
                  <a:pt x="1194271" y="-86688"/>
                  <a:pt x="1332198" y="-81673"/>
                  <a:pt x="1431437" y="253681"/>
                </a:cubicBezTo>
                <a:cubicBezTo>
                  <a:pt x="1530676" y="589035"/>
                  <a:pt x="1550620" y="1877817"/>
                  <a:pt x="1706195" y="2263580"/>
                </a:cubicBezTo>
                <a:cubicBezTo>
                  <a:pt x="1861770" y="2649343"/>
                  <a:pt x="1988283" y="2630327"/>
                  <a:pt x="2661869" y="26113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154"/>
          <p:cNvSpPr>
            <a:spLocks noChangeArrowheads="1"/>
          </p:cNvSpPr>
          <p:nvPr/>
        </p:nvSpPr>
        <p:spPr bwMode="auto">
          <a:xfrm>
            <a:off x="2071119" y="5212766"/>
            <a:ext cx="83868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40" name="Line 155"/>
          <p:cNvSpPr>
            <a:spLocks noChangeShapeType="1"/>
          </p:cNvSpPr>
          <p:nvPr/>
        </p:nvSpPr>
        <p:spPr bwMode="auto">
          <a:xfrm>
            <a:off x="2445769" y="5214353"/>
            <a:ext cx="0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153"/>
          <p:cNvSpPr>
            <a:spLocks noChangeArrowheads="1"/>
          </p:cNvSpPr>
          <p:nvPr/>
        </p:nvSpPr>
        <p:spPr bwMode="auto">
          <a:xfrm>
            <a:off x="2475386" y="5208574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0,3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1352666" y="5362784"/>
            <a:ext cx="583567" cy="130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739"/>
          <p:cNvGrpSpPr>
            <a:grpSpLocks/>
          </p:cNvGrpSpPr>
          <p:nvPr/>
        </p:nvGrpSpPr>
        <p:grpSpPr bwMode="auto">
          <a:xfrm>
            <a:off x="2156574" y="5304840"/>
            <a:ext cx="231775" cy="115888"/>
            <a:chOff x="468" y="3046"/>
            <a:chExt cx="146" cy="73"/>
          </a:xfrm>
        </p:grpSpPr>
        <p:sp>
          <p:nvSpPr>
            <p:cNvPr id="46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" name="Ellipse 50"/>
          <p:cNvSpPr/>
          <p:nvPr/>
        </p:nvSpPr>
        <p:spPr>
          <a:xfrm>
            <a:off x="203688" y="4663693"/>
            <a:ext cx="508000" cy="5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54"/>
          <p:cNvCxnSpPr/>
          <p:nvPr/>
        </p:nvCxnSpPr>
        <p:spPr>
          <a:xfrm>
            <a:off x="203688" y="4917693"/>
            <a:ext cx="530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82867" y="489469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89826" y="4679568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Q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725550" y="4917693"/>
            <a:ext cx="369586" cy="117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59"/>
          <p:cNvSpPr/>
          <p:nvPr/>
        </p:nvSpPr>
        <p:spPr>
          <a:xfrm>
            <a:off x="1670945" y="4678207"/>
            <a:ext cx="508000" cy="5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/>
          <p:nvPr/>
        </p:nvCxnSpPr>
        <p:spPr>
          <a:xfrm>
            <a:off x="1670945" y="4932207"/>
            <a:ext cx="530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1750124" y="4909208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657083" y="469408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Connecteur droit avec flèche 63"/>
          <p:cNvCxnSpPr/>
          <p:nvPr/>
        </p:nvCxnSpPr>
        <p:spPr>
          <a:xfrm flipH="1">
            <a:off x="1317672" y="4935916"/>
            <a:ext cx="369586" cy="117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783154" y="444956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548155" y="549366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343233" y="446346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539621" y="547986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69" name="Connecteur droit 68"/>
          <p:cNvCxnSpPr/>
          <p:nvPr/>
        </p:nvCxnSpPr>
        <p:spPr>
          <a:xfrm>
            <a:off x="1923877" y="5362784"/>
            <a:ext cx="147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2271668" y="4980107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A1,A2</a:t>
            </a:r>
          </a:p>
        </p:txBody>
      </p:sp>
      <p:sp>
        <p:nvSpPr>
          <p:cNvPr id="71" name="Forme libre 70"/>
          <p:cNvSpPr/>
          <p:nvPr/>
        </p:nvSpPr>
        <p:spPr>
          <a:xfrm>
            <a:off x="3705012" y="4392972"/>
            <a:ext cx="1330934" cy="1430240"/>
          </a:xfrm>
          <a:custGeom>
            <a:avLst/>
            <a:gdLst>
              <a:gd name="connsiteX0" fmla="*/ 0 w 1733550"/>
              <a:gd name="connsiteY0" fmla="*/ 2320475 h 2543235"/>
              <a:gd name="connsiteX1" fmla="*/ 285750 w 1733550"/>
              <a:gd name="connsiteY1" fmla="*/ 2301425 h 2543235"/>
              <a:gd name="connsiteX2" fmla="*/ 400050 w 1733550"/>
              <a:gd name="connsiteY2" fmla="*/ 2168075 h 2543235"/>
              <a:gd name="connsiteX3" fmla="*/ 619125 w 1733550"/>
              <a:gd name="connsiteY3" fmla="*/ 272600 h 2543235"/>
              <a:gd name="connsiteX4" fmla="*/ 800100 w 1733550"/>
              <a:gd name="connsiteY4" fmla="*/ 215450 h 2543235"/>
              <a:gd name="connsiteX5" fmla="*/ 981075 w 1733550"/>
              <a:gd name="connsiteY5" fmla="*/ 2196650 h 2543235"/>
              <a:gd name="connsiteX6" fmla="*/ 1733550 w 1733550"/>
              <a:gd name="connsiteY6" fmla="*/ 2530025 h 2543235"/>
              <a:gd name="connsiteX0" fmla="*/ 0 w 1733550"/>
              <a:gd name="connsiteY0" fmla="*/ 2320475 h 2543235"/>
              <a:gd name="connsiteX1" fmla="*/ 247650 w 1733550"/>
              <a:gd name="connsiteY1" fmla="*/ 2463350 h 2543235"/>
              <a:gd name="connsiteX2" fmla="*/ 400050 w 1733550"/>
              <a:gd name="connsiteY2" fmla="*/ 2168075 h 2543235"/>
              <a:gd name="connsiteX3" fmla="*/ 619125 w 1733550"/>
              <a:gd name="connsiteY3" fmla="*/ 272600 h 2543235"/>
              <a:gd name="connsiteX4" fmla="*/ 800100 w 1733550"/>
              <a:gd name="connsiteY4" fmla="*/ 215450 h 2543235"/>
              <a:gd name="connsiteX5" fmla="*/ 981075 w 1733550"/>
              <a:gd name="connsiteY5" fmla="*/ 2196650 h 2543235"/>
              <a:gd name="connsiteX6" fmla="*/ 1733550 w 1733550"/>
              <a:gd name="connsiteY6" fmla="*/ 2530025 h 2543235"/>
              <a:gd name="connsiteX0" fmla="*/ 0 w 1800225"/>
              <a:gd name="connsiteY0" fmla="*/ 2482400 h 2543235"/>
              <a:gd name="connsiteX1" fmla="*/ 314325 w 1800225"/>
              <a:gd name="connsiteY1" fmla="*/ 2463350 h 2543235"/>
              <a:gd name="connsiteX2" fmla="*/ 466725 w 1800225"/>
              <a:gd name="connsiteY2" fmla="*/ 2168075 h 2543235"/>
              <a:gd name="connsiteX3" fmla="*/ 685800 w 1800225"/>
              <a:gd name="connsiteY3" fmla="*/ 272600 h 2543235"/>
              <a:gd name="connsiteX4" fmla="*/ 866775 w 1800225"/>
              <a:gd name="connsiteY4" fmla="*/ 215450 h 2543235"/>
              <a:gd name="connsiteX5" fmla="*/ 1047750 w 1800225"/>
              <a:gd name="connsiteY5" fmla="*/ 2196650 h 2543235"/>
              <a:gd name="connsiteX6" fmla="*/ 1800225 w 1800225"/>
              <a:gd name="connsiteY6" fmla="*/ 2530025 h 2543235"/>
              <a:gd name="connsiteX0" fmla="*/ 0 w 1800225"/>
              <a:gd name="connsiteY0" fmla="*/ 2534844 h 2595679"/>
              <a:gd name="connsiteX1" fmla="*/ 314325 w 1800225"/>
              <a:gd name="connsiteY1" fmla="*/ 2515794 h 2595679"/>
              <a:gd name="connsiteX2" fmla="*/ 466725 w 1800225"/>
              <a:gd name="connsiteY2" fmla="*/ 2220519 h 2595679"/>
              <a:gd name="connsiteX3" fmla="*/ 647700 w 1800225"/>
              <a:gd name="connsiteY3" fmla="*/ 229794 h 2595679"/>
              <a:gd name="connsiteX4" fmla="*/ 866775 w 1800225"/>
              <a:gd name="connsiteY4" fmla="*/ 267894 h 2595679"/>
              <a:gd name="connsiteX5" fmla="*/ 1047750 w 1800225"/>
              <a:gd name="connsiteY5" fmla="*/ 2249094 h 2595679"/>
              <a:gd name="connsiteX6" fmla="*/ 1800225 w 1800225"/>
              <a:gd name="connsiteY6" fmla="*/ 2582469 h 2595679"/>
              <a:gd name="connsiteX0" fmla="*/ 0 w 1800225"/>
              <a:gd name="connsiteY0" fmla="*/ 2534844 h 2595679"/>
              <a:gd name="connsiteX1" fmla="*/ 314325 w 1800225"/>
              <a:gd name="connsiteY1" fmla="*/ 2515794 h 2595679"/>
              <a:gd name="connsiteX2" fmla="*/ 466725 w 1800225"/>
              <a:gd name="connsiteY2" fmla="*/ 2220519 h 2595679"/>
              <a:gd name="connsiteX3" fmla="*/ 647700 w 1800225"/>
              <a:gd name="connsiteY3" fmla="*/ 229794 h 2595679"/>
              <a:gd name="connsiteX4" fmla="*/ 866775 w 1800225"/>
              <a:gd name="connsiteY4" fmla="*/ 267894 h 2595679"/>
              <a:gd name="connsiteX5" fmla="*/ 1047750 w 1800225"/>
              <a:gd name="connsiteY5" fmla="*/ 2249094 h 2595679"/>
              <a:gd name="connsiteX6" fmla="*/ 1800225 w 1800225"/>
              <a:gd name="connsiteY6" fmla="*/ 2582469 h 2595679"/>
              <a:gd name="connsiteX0" fmla="*/ 0 w 1800225"/>
              <a:gd name="connsiteY0" fmla="*/ 2534844 h 2595679"/>
              <a:gd name="connsiteX1" fmla="*/ 466725 w 1800225"/>
              <a:gd name="connsiteY1" fmla="*/ 2220519 h 2595679"/>
              <a:gd name="connsiteX2" fmla="*/ 647700 w 1800225"/>
              <a:gd name="connsiteY2" fmla="*/ 229794 h 2595679"/>
              <a:gd name="connsiteX3" fmla="*/ 866775 w 1800225"/>
              <a:gd name="connsiteY3" fmla="*/ 267894 h 2595679"/>
              <a:gd name="connsiteX4" fmla="*/ 1047750 w 1800225"/>
              <a:gd name="connsiteY4" fmla="*/ 2249094 h 2595679"/>
              <a:gd name="connsiteX5" fmla="*/ 1800225 w 1800225"/>
              <a:gd name="connsiteY5" fmla="*/ 2582469 h 2595679"/>
              <a:gd name="connsiteX0" fmla="*/ 0 w 1800225"/>
              <a:gd name="connsiteY0" fmla="*/ 2534844 h 2595679"/>
              <a:gd name="connsiteX1" fmla="*/ 466725 w 1800225"/>
              <a:gd name="connsiteY1" fmla="*/ 2220519 h 2595679"/>
              <a:gd name="connsiteX2" fmla="*/ 647700 w 1800225"/>
              <a:gd name="connsiteY2" fmla="*/ 229794 h 2595679"/>
              <a:gd name="connsiteX3" fmla="*/ 866775 w 1800225"/>
              <a:gd name="connsiteY3" fmla="*/ 267894 h 2595679"/>
              <a:gd name="connsiteX4" fmla="*/ 1047750 w 1800225"/>
              <a:gd name="connsiteY4" fmla="*/ 2249094 h 2595679"/>
              <a:gd name="connsiteX5" fmla="*/ 1800225 w 1800225"/>
              <a:gd name="connsiteY5" fmla="*/ 2582469 h 2595679"/>
              <a:gd name="connsiteX0" fmla="*/ 0 w 2638425"/>
              <a:gd name="connsiteY0" fmla="*/ 2552332 h 2595679"/>
              <a:gd name="connsiteX1" fmla="*/ 1304925 w 2638425"/>
              <a:gd name="connsiteY1" fmla="*/ 2220519 h 2595679"/>
              <a:gd name="connsiteX2" fmla="*/ 1485900 w 2638425"/>
              <a:gd name="connsiteY2" fmla="*/ 229794 h 2595679"/>
              <a:gd name="connsiteX3" fmla="*/ 1704975 w 2638425"/>
              <a:gd name="connsiteY3" fmla="*/ 267894 h 2595679"/>
              <a:gd name="connsiteX4" fmla="*/ 1885950 w 2638425"/>
              <a:gd name="connsiteY4" fmla="*/ 2249094 h 2595679"/>
              <a:gd name="connsiteX5" fmla="*/ 2638425 w 2638425"/>
              <a:gd name="connsiteY5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1304925 w 2638425"/>
              <a:gd name="connsiteY1" fmla="*/ 2220519 h 2595679"/>
              <a:gd name="connsiteX2" fmla="*/ 1485900 w 2638425"/>
              <a:gd name="connsiteY2" fmla="*/ 229794 h 2595679"/>
              <a:gd name="connsiteX3" fmla="*/ 1704975 w 2638425"/>
              <a:gd name="connsiteY3" fmla="*/ 267894 h 2595679"/>
              <a:gd name="connsiteX4" fmla="*/ 1885950 w 2638425"/>
              <a:gd name="connsiteY4" fmla="*/ 2249094 h 2595679"/>
              <a:gd name="connsiteX5" fmla="*/ 2638425 w 2638425"/>
              <a:gd name="connsiteY5" fmla="*/ 2582469 h 2595679"/>
              <a:gd name="connsiteX0" fmla="*/ 0 w 2638425"/>
              <a:gd name="connsiteY0" fmla="*/ 2559230 h 2602577"/>
              <a:gd name="connsiteX1" fmla="*/ 1282064 w 2638425"/>
              <a:gd name="connsiteY1" fmla="*/ 2332343 h 2602577"/>
              <a:gd name="connsiteX2" fmla="*/ 1485900 w 2638425"/>
              <a:gd name="connsiteY2" fmla="*/ 236692 h 2602577"/>
              <a:gd name="connsiteX3" fmla="*/ 1704975 w 2638425"/>
              <a:gd name="connsiteY3" fmla="*/ 274792 h 2602577"/>
              <a:gd name="connsiteX4" fmla="*/ 1885950 w 2638425"/>
              <a:gd name="connsiteY4" fmla="*/ 2255992 h 2602577"/>
              <a:gd name="connsiteX5" fmla="*/ 2638425 w 2638425"/>
              <a:gd name="connsiteY5" fmla="*/ 2589367 h 2602577"/>
              <a:gd name="connsiteX0" fmla="*/ 0 w 2638425"/>
              <a:gd name="connsiteY0" fmla="*/ 2559230 h 2603937"/>
              <a:gd name="connsiteX1" fmla="*/ 1282064 w 2638425"/>
              <a:gd name="connsiteY1" fmla="*/ 2332343 h 2603937"/>
              <a:gd name="connsiteX2" fmla="*/ 1485900 w 2638425"/>
              <a:gd name="connsiteY2" fmla="*/ 236692 h 2603937"/>
              <a:gd name="connsiteX3" fmla="*/ 1704975 w 2638425"/>
              <a:gd name="connsiteY3" fmla="*/ 274792 h 2603937"/>
              <a:gd name="connsiteX4" fmla="*/ 1885950 w 2638425"/>
              <a:gd name="connsiteY4" fmla="*/ 2255992 h 2603937"/>
              <a:gd name="connsiteX5" fmla="*/ 2638425 w 2638425"/>
              <a:gd name="connsiteY5" fmla="*/ 2589367 h 2603937"/>
              <a:gd name="connsiteX0" fmla="*/ 0 w 2638425"/>
              <a:gd name="connsiteY0" fmla="*/ 2608195 h 2637805"/>
              <a:gd name="connsiteX1" fmla="*/ 1282064 w 2638425"/>
              <a:gd name="connsiteY1" fmla="*/ 2332343 h 2637805"/>
              <a:gd name="connsiteX2" fmla="*/ 1485900 w 2638425"/>
              <a:gd name="connsiteY2" fmla="*/ 236692 h 2637805"/>
              <a:gd name="connsiteX3" fmla="*/ 1704975 w 2638425"/>
              <a:gd name="connsiteY3" fmla="*/ 274792 h 2637805"/>
              <a:gd name="connsiteX4" fmla="*/ 1885950 w 2638425"/>
              <a:gd name="connsiteY4" fmla="*/ 2255992 h 2637805"/>
              <a:gd name="connsiteX5" fmla="*/ 2638425 w 2638425"/>
              <a:gd name="connsiteY5" fmla="*/ 2589367 h 2637805"/>
              <a:gd name="connsiteX0" fmla="*/ 0 w 2638425"/>
              <a:gd name="connsiteY0" fmla="*/ 2608195 h 2625491"/>
              <a:gd name="connsiteX1" fmla="*/ 1282064 w 2638425"/>
              <a:gd name="connsiteY1" fmla="*/ 2332343 h 2625491"/>
              <a:gd name="connsiteX2" fmla="*/ 1485900 w 2638425"/>
              <a:gd name="connsiteY2" fmla="*/ 236692 h 2625491"/>
              <a:gd name="connsiteX3" fmla="*/ 1704975 w 2638425"/>
              <a:gd name="connsiteY3" fmla="*/ 274792 h 2625491"/>
              <a:gd name="connsiteX4" fmla="*/ 1885950 w 2638425"/>
              <a:gd name="connsiteY4" fmla="*/ 2255992 h 2625491"/>
              <a:gd name="connsiteX5" fmla="*/ 2638425 w 2638425"/>
              <a:gd name="connsiteY5" fmla="*/ 2589367 h 2625491"/>
              <a:gd name="connsiteX0" fmla="*/ 0 w 2638425"/>
              <a:gd name="connsiteY0" fmla="*/ 2608195 h 2608204"/>
              <a:gd name="connsiteX1" fmla="*/ 1282064 w 2638425"/>
              <a:gd name="connsiteY1" fmla="*/ 2332343 h 2608204"/>
              <a:gd name="connsiteX2" fmla="*/ 1485900 w 2638425"/>
              <a:gd name="connsiteY2" fmla="*/ 236692 h 2608204"/>
              <a:gd name="connsiteX3" fmla="*/ 1704975 w 2638425"/>
              <a:gd name="connsiteY3" fmla="*/ 274792 h 2608204"/>
              <a:gd name="connsiteX4" fmla="*/ 1885950 w 2638425"/>
              <a:gd name="connsiteY4" fmla="*/ 2255992 h 2608204"/>
              <a:gd name="connsiteX5" fmla="*/ 2638425 w 2638425"/>
              <a:gd name="connsiteY5" fmla="*/ 2589367 h 2608204"/>
              <a:gd name="connsiteX0" fmla="*/ 0 w 2638425"/>
              <a:gd name="connsiteY0" fmla="*/ 2608195 h 2608200"/>
              <a:gd name="connsiteX1" fmla="*/ 1282064 w 2638425"/>
              <a:gd name="connsiteY1" fmla="*/ 2332343 h 2608200"/>
              <a:gd name="connsiteX2" fmla="*/ 1485900 w 2638425"/>
              <a:gd name="connsiteY2" fmla="*/ 236692 h 2608200"/>
              <a:gd name="connsiteX3" fmla="*/ 1704975 w 2638425"/>
              <a:gd name="connsiteY3" fmla="*/ 274792 h 2608200"/>
              <a:gd name="connsiteX4" fmla="*/ 1885950 w 2638425"/>
              <a:gd name="connsiteY4" fmla="*/ 2255992 h 2608200"/>
              <a:gd name="connsiteX5" fmla="*/ 2638425 w 2638425"/>
              <a:gd name="connsiteY5" fmla="*/ 2589367 h 2608200"/>
              <a:gd name="connsiteX0" fmla="*/ 0 w 2638425"/>
              <a:gd name="connsiteY0" fmla="*/ 2603943 h 2603946"/>
              <a:gd name="connsiteX1" fmla="*/ 1328957 w 2638425"/>
              <a:gd name="connsiteY1" fmla="*/ 2263521 h 2603946"/>
              <a:gd name="connsiteX2" fmla="*/ 1485900 w 2638425"/>
              <a:gd name="connsiteY2" fmla="*/ 232440 h 2603946"/>
              <a:gd name="connsiteX3" fmla="*/ 1704975 w 2638425"/>
              <a:gd name="connsiteY3" fmla="*/ 270540 h 2603946"/>
              <a:gd name="connsiteX4" fmla="*/ 1885950 w 2638425"/>
              <a:gd name="connsiteY4" fmla="*/ 2251740 h 2603946"/>
              <a:gd name="connsiteX5" fmla="*/ 2638425 w 2638425"/>
              <a:gd name="connsiteY5" fmla="*/ 2585115 h 2603946"/>
              <a:gd name="connsiteX0" fmla="*/ 0 w 2638425"/>
              <a:gd name="connsiteY0" fmla="*/ 2603943 h 2603948"/>
              <a:gd name="connsiteX1" fmla="*/ 1328957 w 2638425"/>
              <a:gd name="connsiteY1" fmla="*/ 2263521 h 2603948"/>
              <a:gd name="connsiteX2" fmla="*/ 1485900 w 2638425"/>
              <a:gd name="connsiteY2" fmla="*/ 232440 h 2603948"/>
              <a:gd name="connsiteX3" fmla="*/ 1704975 w 2638425"/>
              <a:gd name="connsiteY3" fmla="*/ 270540 h 2603948"/>
              <a:gd name="connsiteX4" fmla="*/ 1885950 w 2638425"/>
              <a:gd name="connsiteY4" fmla="*/ 2251740 h 2603948"/>
              <a:gd name="connsiteX5" fmla="*/ 2638425 w 2638425"/>
              <a:gd name="connsiteY5" fmla="*/ 2585115 h 2603948"/>
              <a:gd name="connsiteX0" fmla="*/ 0 w 1903779"/>
              <a:gd name="connsiteY0" fmla="*/ 2539373 h 2598324"/>
              <a:gd name="connsiteX1" fmla="*/ 594311 w 1903779"/>
              <a:gd name="connsiteY1" fmla="*/ 2263521 h 2598324"/>
              <a:gd name="connsiteX2" fmla="*/ 751254 w 1903779"/>
              <a:gd name="connsiteY2" fmla="*/ 232440 h 2598324"/>
              <a:gd name="connsiteX3" fmla="*/ 970329 w 1903779"/>
              <a:gd name="connsiteY3" fmla="*/ 270540 h 2598324"/>
              <a:gd name="connsiteX4" fmla="*/ 1151304 w 1903779"/>
              <a:gd name="connsiteY4" fmla="*/ 2251740 h 2598324"/>
              <a:gd name="connsiteX5" fmla="*/ 1903779 w 1903779"/>
              <a:gd name="connsiteY5" fmla="*/ 2585115 h 2598324"/>
              <a:gd name="connsiteX0" fmla="*/ 0 w 1903779"/>
              <a:gd name="connsiteY0" fmla="*/ 2539373 h 2598326"/>
              <a:gd name="connsiteX1" fmla="*/ 594311 w 1903779"/>
              <a:gd name="connsiteY1" fmla="*/ 2263521 h 2598326"/>
              <a:gd name="connsiteX2" fmla="*/ 751254 w 1903779"/>
              <a:gd name="connsiteY2" fmla="*/ 232440 h 2598326"/>
              <a:gd name="connsiteX3" fmla="*/ 970329 w 1903779"/>
              <a:gd name="connsiteY3" fmla="*/ 270540 h 2598326"/>
              <a:gd name="connsiteX4" fmla="*/ 1151304 w 1903779"/>
              <a:gd name="connsiteY4" fmla="*/ 2251740 h 2598326"/>
              <a:gd name="connsiteX5" fmla="*/ 1903779 w 1903779"/>
              <a:gd name="connsiteY5" fmla="*/ 2585115 h 2598326"/>
              <a:gd name="connsiteX0" fmla="*/ 0 w 1903779"/>
              <a:gd name="connsiteY0" fmla="*/ 2539373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903779"/>
              <a:gd name="connsiteY0" fmla="*/ 2596767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903779"/>
              <a:gd name="connsiteY0" fmla="*/ 2596767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786547"/>
              <a:gd name="connsiteY0" fmla="*/ 2596767 h 2601372"/>
              <a:gd name="connsiteX1" fmla="*/ 594311 w 1786547"/>
              <a:gd name="connsiteY1" fmla="*/ 2263521 h 2601372"/>
              <a:gd name="connsiteX2" fmla="*/ 751254 w 1786547"/>
              <a:gd name="connsiteY2" fmla="*/ 232440 h 2601372"/>
              <a:gd name="connsiteX3" fmla="*/ 970329 w 1786547"/>
              <a:gd name="connsiteY3" fmla="*/ 270540 h 2601372"/>
              <a:gd name="connsiteX4" fmla="*/ 1151304 w 1786547"/>
              <a:gd name="connsiteY4" fmla="*/ 2251740 h 2601372"/>
              <a:gd name="connsiteX5" fmla="*/ 1786547 w 1786547"/>
              <a:gd name="connsiteY5" fmla="*/ 2585115 h 2601372"/>
              <a:gd name="connsiteX0" fmla="*/ 0 w 1786547"/>
              <a:gd name="connsiteY0" fmla="*/ 2616226 h 2620831"/>
              <a:gd name="connsiteX1" fmla="*/ 594311 w 1786547"/>
              <a:gd name="connsiteY1" fmla="*/ 2282980 h 2620831"/>
              <a:gd name="connsiteX2" fmla="*/ 751254 w 1786547"/>
              <a:gd name="connsiteY2" fmla="*/ 251899 h 2620831"/>
              <a:gd name="connsiteX3" fmla="*/ 1040669 w 1786547"/>
              <a:gd name="connsiteY3" fmla="*/ 254127 h 2620831"/>
              <a:gd name="connsiteX4" fmla="*/ 1151304 w 1786547"/>
              <a:gd name="connsiteY4" fmla="*/ 2271199 h 2620831"/>
              <a:gd name="connsiteX5" fmla="*/ 1786547 w 1786547"/>
              <a:gd name="connsiteY5" fmla="*/ 2604574 h 2620831"/>
              <a:gd name="connsiteX0" fmla="*/ 0 w 1786547"/>
              <a:gd name="connsiteY0" fmla="*/ 2616228 h 2620833"/>
              <a:gd name="connsiteX1" fmla="*/ 594311 w 1786547"/>
              <a:gd name="connsiteY1" fmla="*/ 2282982 h 2620833"/>
              <a:gd name="connsiteX2" fmla="*/ 719992 w 1786547"/>
              <a:gd name="connsiteY2" fmla="*/ 251902 h 2620833"/>
              <a:gd name="connsiteX3" fmla="*/ 1040669 w 1786547"/>
              <a:gd name="connsiteY3" fmla="*/ 254129 h 2620833"/>
              <a:gd name="connsiteX4" fmla="*/ 1151304 w 1786547"/>
              <a:gd name="connsiteY4" fmla="*/ 2271201 h 2620833"/>
              <a:gd name="connsiteX5" fmla="*/ 1786547 w 1786547"/>
              <a:gd name="connsiteY5" fmla="*/ 2604576 h 2620833"/>
              <a:gd name="connsiteX0" fmla="*/ 0 w 1786547"/>
              <a:gd name="connsiteY0" fmla="*/ 2615782 h 2619250"/>
              <a:gd name="connsiteX1" fmla="*/ 594311 w 1786547"/>
              <a:gd name="connsiteY1" fmla="*/ 2282536 h 2619250"/>
              <a:gd name="connsiteX2" fmla="*/ 719992 w 1786547"/>
              <a:gd name="connsiteY2" fmla="*/ 251456 h 2619250"/>
              <a:gd name="connsiteX3" fmla="*/ 1040669 w 1786547"/>
              <a:gd name="connsiteY3" fmla="*/ 253683 h 2619250"/>
              <a:gd name="connsiteX4" fmla="*/ 1315427 w 1786547"/>
              <a:gd name="connsiteY4" fmla="*/ 2263582 h 2619250"/>
              <a:gd name="connsiteX5" fmla="*/ 1786547 w 1786547"/>
              <a:gd name="connsiteY5" fmla="*/ 2604130 h 2619250"/>
              <a:gd name="connsiteX0" fmla="*/ 0 w 1958485"/>
              <a:gd name="connsiteY0" fmla="*/ 2615780 h 2619250"/>
              <a:gd name="connsiteX1" fmla="*/ 594311 w 1958485"/>
              <a:gd name="connsiteY1" fmla="*/ 2282534 h 2619250"/>
              <a:gd name="connsiteX2" fmla="*/ 719992 w 1958485"/>
              <a:gd name="connsiteY2" fmla="*/ 251454 h 2619250"/>
              <a:gd name="connsiteX3" fmla="*/ 1040669 w 1958485"/>
              <a:gd name="connsiteY3" fmla="*/ 253681 h 2619250"/>
              <a:gd name="connsiteX4" fmla="*/ 1315427 w 1958485"/>
              <a:gd name="connsiteY4" fmla="*/ 2263580 h 2619250"/>
              <a:gd name="connsiteX5" fmla="*/ 1958485 w 1958485"/>
              <a:gd name="connsiteY5" fmla="*/ 2604129 h 2619250"/>
              <a:gd name="connsiteX0" fmla="*/ 0 w 1958485"/>
              <a:gd name="connsiteY0" fmla="*/ 2615780 h 2615780"/>
              <a:gd name="connsiteX1" fmla="*/ 594311 w 1958485"/>
              <a:gd name="connsiteY1" fmla="*/ 2282534 h 2615780"/>
              <a:gd name="connsiteX2" fmla="*/ 719992 w 1958485"/>
              <a:gd name="connsiteY2" fmla="*/ 251454 h 2615780"/>
              <a:gd name="connsiteX3" fmla="*/ 1040669 w 1958485"/>
              <a:gd name="connsiteY3" fmla="*/ 253681 h 2615780"/>
              <a:gd name="connsiteX4" fmla="*/ 1315427 w 1958485"/>
              <a:gd name="connsiteY4" fmla="*/ 2263580 h 2615780"/>
              <a:gd name="connsiteX5" fmla="*/ 1958485 w 1958485"/>
              <a:gd name="connsiteY5" fmla="*/ 2604129 h 2615780"/>
              <a:gd name="connsiteX0" fmla="*/ 0 w 1958485"/>
              <a:gd name="connsiteY0" fmla="*/ 2615780 h 2615780"/>
              <a:gd name="connsiteX1" fmla="*/ 539602 w 1958485"/>
              <a:gd name="connsiteY1" fmla="*/ 2282534 h 2615780"/>
              <a:gd name="connsiteX2" fmla="*/ 719992 w 1958485"/>
              <a:gd name="connsiteY2" fmla="*/ 251454 h 2615780"/>
              <a:gd name="connsiteX3" fmla="*/ 1040669 w 1958485"/>
              <a:gd name="connsiteY3" fmla="*/ 253681 h 2615780"/>
              <a:gd name="connsiteX4" fmla="*/ 1315427 w 1958485"/>
              <a:gd name="connsiteY4" fmla="*/ 2263580 h 2615780"/>
              <a:gd name="connsiteX5" fmla="*/ 1958485 w 1958485"/>
              <a:gd name="connsiteY5" fmla="*/ 2604129 h 2615780"/>
              <a:gd name="connsiteX0" fmla="*/ 0 w 2200761"/>
              <a:gd name="connsiteY0" fmla="*/ 2615780 h 2615780"/>
              <a:gd name="connsiteX1" fmla="*/ 781878 w 2200761"/>
              <a:gd name="connsiteY1" fmla="*/ 2282534 h 2615780"/>
              <a:gd name="connsiteX2" fmla="*/ 962268 w 2200761"/>
              <a:gd name="connsiteY2" fmla="*/ 251454 h 2615780"/>
              <a:gd name="connsiteX3" fmla="*/ 1282945 w 2200761"/>
              <a:gd name="connsiteY3" fmla="*/ 253681 h 2615780"/>
              <a:gd name="connsiteX4" fmla="*/ 1557703 w 2200761"/>
              <a:gd name="connsiteY4" fmla="*/ 2263580 h 2615780"/>
              <a:gd name="connsiteX5" fmla="*/ 2200761 w 2200761"/>
              <a:gd name="connsiteY5" fmla="*/ 2604129 h 2615780"/>
              <a:gd name="connsiteX0" fmla="*/ 0 w 2200761"/>
              <a:gd name="connsiteY0" fmla="*/ 2615780 h 2619502"/>
              <a:gd name="connsiteX1" fmla="*/ 781878 w 2200761"/>
              <a:gd name="connsiteY1" fmla="*/ 2282534 h 2619502"/>
              <a:gd name="connsiteX2" fmla="*/ 962268 w 2200761"/>
              <a:gd name="connsiteY2" fmla="*/ 251454 h 2619502"/>
              <a:gd name="connsiteX3" fmla="*/ 1282945 w 2200761"/>
              <a:gd name="connsiteY3" fmla="*/ 253681 h 2619502"/>
              <a:gd name="connsiteX4" fmla="*/ 1557703 w 2200761"/>
              <a:gd name="connsiteY4" fmla="*/ 2263580 h 2619502"/>
              <a:gd name="connsiteX5" fmla="*/ 2200761 w 2200761"/>
              <a:gd name="connsiteY5" fmla="*/ 2604129 h 2619502"/>
              <a:gd name="connsiteX0" fmla="*/ 0 w 2349253"/>
              <a:gd name="connsiteY0" fmla="*/ 2622955 h 2625869"/>
              <a:gd name="connsiteX1" fmla="*/ 930370 w 2349253"/>
              <a:gd name="connsiteY1" fmla="*/ 2282534 h 2625869"/>
              <a:gd name="connsiteX2" fmla="*/ 1110760 w 2349253"/>
              <a:gd name="connsiteY2" fmla="*/ 251454 h 2625869"/>
              <a:gd name="connsiteX3" fmla="*/ 1431437 w 2349253"/>
              <a:gd name="connsiteY3" fmla="*/ 253681 h 2625869"/>
              <a:gd name="connsiteX4" fmla="*/ 1706195 w 2349253"/>
              <a:gd name="connsiteY4" fmla="*/ 2263580 h 2625869"/>
              <a:gd name="connsiteX5" fmla="*/ 2349253 w 2349253"/>
              <a:gd name="connsiteY5" fmla="*/ 2604129 h 2625869"/>
              <a:gd name="connsiteX0" fmla="*/ 0 w 2349253"/>
              <a:gd name="connsiteY0" fmla="*/ 2622955 h 2625871"/>
              <a:gd name="connsiteX1" fmla="*/ 930370 w 2349253"/>
              <a:gd name="connsiteY1" fmla="*/ 2282534 h 2625871"/>
              <a:gd name="connsiteX2" fmla="*/ 1110760 w 2349253"/>
              <a:gd name="connsiteY2" fmla="*/ 251454 h 2625871"/>
              <a:gd name="connsiteX3" fmla="*/ 1431437 w 2349253"/>
              <a:gd name="connsiteY3" fmla="*/ 253681 h 2625871"/>
              <a:gd name="connsiteX4" fmla="*/ 1706195 w 2349253"/>
              <a:gd name="connsiteY4" fmla="*/ 2263580 h 2625871"/>
              <a:gd name="connsiteX5" fmla="*/ 2349253 w 2349253"/>
              <a:gd name="connsiteY5" fmla="*/ 2604129 h 2625871"/>
              <a:gd name="connsiteX0" fmla="*/ 0 w 2661869"/>
              <a:gd name="connsiteY0" fmla="*/ 2622955 h 2625869"/>
              <a:gd name="connsiteX1" fmla="*/ 930370 w 2661869"/>
              <a:gd name="connsiteY1" fmla="*/ 2282534 h 2625869"/>
              <a:gd name="connsiteX2" fmla="*/ 1110760 w 2661869"/>
              <a:gd name="connsiteY2" fmla="*/ 251454 h 2625869"/>
              <a:gd name="connsiteX3" fmla="*/ 1431437 w 2661869"/>
              <a:gd name="connsiteY3" fmla="*/ 253681 h 2625869"/>
              <a:gd name="connsiteX4" fmla="*/ 1706195 w 2661869"/>
              <a:gd name="connsiteY4" fmla="*/ 2263580 h 2625869"/>
              <a:gd name="connsiteX5" fmla="*/ 2661869 w 2661869"/>
              <a:gd name="connsiteY5" fmla="*/ 2611304 h 2625869"/>
              <a:gd name="connsiteX0" fmla="*/ 0 w 2661869"/>
              <a:gd name="connsiteY0" fmla="*/ 2622955 h 2625871"/>
              <a:gd name="connsiteX1" fmla="*/ 930370 w 2661869"/>
              <a:gd name="connsiteY1" fmla="*/ 2282534 h 2625871"/>
              <a:gd name="connsiteX2" fmla="*/ 1110760 w 2661869"/>
              <a:gd name="connsiteY2" fmla="*/ 251454 h 2625871"/>
              <a:gd name="connsiteX3" fmla="*/ 1431437 w 2661869"/>
              <a:gd name="connsiteY3" fmla="*/ 253681 h 2625871"/>
              <a:gd name="connsiteX4" fmla="*/ 1706195 w 2661869"/>
              <a:gd name="connsiteY4" fmla="*/ 2263580 h 2625871"/>
              <a:gd name="connsiteX5" fmla="*/ 2661869 w 2661869"/>
              <a:gd name="connsiteY5" fmla="*/ 2611304 h 262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869" h="2625871">
                <a:moveTo>
                  <a:pt x="0" y="2622955"/>
                </a:moveTo>
                <a:cubicBezTo>
                  <a:pt x="671616" y="2623778"/>
                  <a:pt x="745243" y="2677784"/>
                  <a:pt x="930370" y="2282534"/>
                </a:cubicBezTo>
                <a:cubicBezTo>
                  <a:pt x="1115497" y="1887284"/>
                  <a:pt x="1027249" y="589596"/>
                  <a:pt x="1110760" y="251454"/>
                </a:cubicBezTo>
                <a:cubicBezTo>
                  <a:pt x="1194271" y="-86688"/>
                  <a:pt x="1332198" y="-81673"/>
                  <a:pt x="1431437" y="253681"/>
                </a:cubicBezTo>
                <a:cubicBezTo>
                  <a:pt x="1530676" y="589035"/>
                  <a:pt x="1550620" y="1877817"/>
                  <a:pt x="1706195" y="2263580"/>
                </a:cubicBezTo>
                <a:cubicBezTo>
                  <a:pt x="1861770" y="2649343"/>
                  <a:pt x="1988283" y="2630327"/>
                  <a:pt x="2661869" y="26113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154"/>
          <p:cNvSpPr>
            <a:spLocks noChangeArrowheads="1"/>
          </p:cNvSpPr>
          <p:nvPr/>
        </p:nvSpPr>
        <p:spPr bwMode="auto">
          <a:xfrm>
            <a:off x="4867556" y="4660355"/>
            <a:ext cx="838682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73" name="Line 155"/>
          <p:cNvSpPr>
            <a:spLocks noChangeShapeType="1"/>
          </p:cNvSpPr>
          <p:nvPr/>
        </p:nvSpPr>
        <p:spPr bwMode="auto">
          <a:xfrm>
            <a:off x="5242206" y="4661942"/>
            <a:ext cx="0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153"/>
          <p:cNvSpPr>
            <a:spLocks noChangeArrowheads="1"/>
          </p:cNvSpPr>
          <p:nvPr/>
        </p:nvSpPr>
        <p:spPr bwMode="auto">
          <a:xfrm>
            <a:off x="5271823" y="4656163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0,3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75" name="Connecteur droit avec flèche 74"/>
          <p:cNvCxnSpPr/>
          <p:nvPr/>
        </p:nvCxnSpPr>
        <p:spPr>
          <a:xfrm flipH="1">
            <a:off x="4452941" y="4810373"/>
            <a:ext cx="291782" cy="95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39"/>
          <p:cNvGrpSpPr>
            <a:grpSpLocks/>
          </p:cNvGrpSpPr>
          <p:nvPr/>
        </p:nvGrpSpPr>
        <p:grpSpPr bwMode="auto">
          <a:xfrm>
            <a:off x="4953011" y="4752429"/>
            <a:ext cx="231775" cy="115888"/>
            <a:chOff x="468" y="3046"/>
            <a:chExt cx="146" cy="73"/>
          </a:xfrm>
        </p:grpSpPr>
        <p:sp>
          <p:nvSpPr>
            <p:cNvPr id="77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9" name="Ellipse 78"/>
          <p:cNvSpPr/>
          <p:nvPr/>
        </p:nvSpPr>
        <p:spPr>
          <a:xfrm>
            <a:off x="3360545" y="4675472"/>
            <a:ext cx="508000" cy="5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0" name="Connecteur droit 79"/>
          <p:cNvCxnSpPr/>
          <p:nvPr/>
        </p:nvCxnSpPr>
        <p:spPr>
          <a:xfrm>
            <a:off x="3360545" y="4929472"/>
            <a:ext cx="530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3439724" y="49064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346683" y="4691347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Q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3882407" y="4929472"/>
            <a:ext cx="369586" cy="117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/>
          <p:cNvSpPr txBox="1"/>
          <p:nvPr/>
        </p:nvSpPr>
        <p:spPr>
          <a:xfrm>
            <a:off x="3779942" y="527905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5" name="ZoneTexte 84"/>
          <p:cNvSpPr txBox="1"/>
          <p:nvPr/>
        </p:nvSpPr>
        <p:spPr>
          <a:xfrm>
            <a:off x="4715851" y="539027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86" name="Connecteur droit 85"/>
          <p:cNvCxnSpPr/>
          <p:nvPr/>
        </p:nvCxnSpPr>
        <p:spPr>
          <a:xfrm>
            <a:off x="4720314" y="4810373"/>
            <a:ext cx="147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5068105" y="4427696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</p:txBody>
      </p:sp>
      <p:sp>
        <p:nvSpPr>
          <p:cNvPr id="88" name="Forme libre 87"/>
          <p:cNvSpPr/>
          <p:nvPr/>
        </p:nvSpPr>
        <p:spPr>
          <a:xfrm>
            <a:off x="6355683" y="4401862"/>
            <a:ext cx="1330934" cy="1430240"/>
          </a:xfrm>
          <a:custGeom>
            <a:avLst/>
            <a:gdLst>
              <a:gd name="connsiteX0" fmla="*/ 0 w 1733550"/>
              <a:gd name="connsiteY0" fmla="*/ 2320475 h 2543235"/>
              <a:gd name="connsiteX1" fmla="*/ 285750 w 1733550"/>
              <a:gd name="connsiteY1" fmla="*/ 2301425 h 2543235"/>
              <a:gd name="connsiteX2" fmla="*/ 400050 w 1733550"/>
              <a:gd name="connsiteY2" fmla="*/ 2168075 h 2543235"/>
              <a:gd name="connsiteX3" fmla="*/ 619125 w 1733550"/>
              <a:gd name="connsiteY3" fmla="*/ 272600 h 2543235"/>
              <a:gd name="connsiteX4" fmla="*/ 800100 w 1733550"/>
              <a:gd name="connsiteY4" fmla="*/ 215450 h 2543235"/>
              <a:gd name="connsiteX5" fmla="*/ 981075 w 1733550"/>
              <a:gd name="connsiteY5" fmla="*/ 2196650 h 2543235"/>
              <a:gd name="connsiteX6" fmla="*/ 1733550 w 1733550"/>
              <a:gd name="connsiteY6" fmla="*/ 2530025 h 2543235"/>
              <a:gd name="connsiteX0" fmla="*/ 0 w 1733550"/>
              <a:gd name="connsiteY0" fmla="*/ 2320475 h 2543235"/>
              <a:gd name="connsiteX1" fmla="*/ 247650 w 1733550"/>
              <a:gd name="connsiteY1" fmla="*/ 2463350 h 2543235"/>
              <a:gd name="connsiteX2" fmla="*/ 400050 w 1733550"/>
              <a:gd name="connsiteY2" fmla="*/ 2168075 h 2543235"/>
              <a:gd name="connsiteX3" fmla="*/ 619125 w 1733550"/>
              <a:gd name="connsiteY3" fmla="*/ 272600 h 2543235"/>
              <a:gd name="connsiteX4" fmla="*/ 800100 w 1733550"/>
              <a:gd name="connsiteY4" fmla="*/ 215450 h 2543235"/>
              <a:gd name="connsiteX5" fmla="*/ 981075 w 1733550"/>
              <a:gd name="connsiteY5" fmla="*/ 2196650 h 2543235"/>
              <a:gd name="connsiteX6" fmla="*/ 1733550 w 1733550"/>
              <a:gd name="connsiteY6" fmla="*/ 2530025 h 2543235"/>
              <a:gd name="connsiteX0" fmla="*/ 0 w 1800225"/>
              <a:gd name="connsiteY0" fmla="*/ 2482400 h 2543235"/>
              <a:gd name="connsiteX1" fmla="*/ 314325 w 1800225"/>
              <a:gd name="connsiteY1" fmla="*/ 2463350 h 2543235"/>
              <a:gd name="connsiteX2" fmla="*/ 466725 w 1800225"/>
              <a:gd name="connsiteY2" fmla="*/ 2168075 h 2543235"/>
              <a:gd name="connsiteX3" fmla="*/ 685800 w 1800225"/>
              <a:gd name="connsiteY3" fmla="*/ 272600 h 2543235"/>
              <a:gd name="connsiteX4" fmla="*/ 866775 w 1800225"/>
              <a:gd name="connsiteY4" fmla="*/ 215450 h 2543235"/>
              <a:gd name="connsiteX5" fmla="*/ 1047750 w 1800225"/>
              <a:gd name="connsiteY5" fmla="*/ 2196650 h 2543235"/>
              <a:gd name="connsiteX6" fmla="*/ 1800225 w 1800225"/>
              <a:gd name="connsiteY6" fmla="*/ 2530025 h 2543235"/>
              <a:gd name="connsiteX0" fmla="*/ 0 w 1800225"/>
              <a:gd name="connsiteY0" fmla="*/ 2534844 h 2595679"/>
              <a:gd name="connsiteX1" fmla="*/ 314325 w 1800225"/>
              <a:gd name="connsiteY1" fmla="*/ 2515794 h 2595679"/>
              <a:gd name="connsiteX2" fmla="*/ 466725 w 1800225"/>
              <a:gd name="connsiteY2" fmla="*/ 2220519 h 2595679"/>
              <a:gd name="connsiteX3" fmla="*/ 647700 w 1800225"/>
              <a:gd name="connsiteY3" fmla="*/ 229794 h 2595679"/>
              <a:gd name="connsiteX4" fmla="*/ 866775 w 1800225"/>
              <a:gd name="connsiteY4" fmla="*/ 267894 h 2595679"/>
              <a:gd name="connsiteX5" fmla="*/ 1047750 w 1800225"/>
              <a:gd name="connsiteY5" fmla="*/ 2249094 h 2595679"/>
              <a:gd name="connsiteX6" fmla="*/ 1800225 w 1800225"/>
              <a:gd name="connsiteY6" fmla="*/ 2582469 h 2595679"/>
              <a:gd name="connsiteX0" fmla="*/ 0 w 1800225"/>
              <a:gd name="connsiteY0" fmla="*/ 2534844 h 2595679"/>
              <a:gd name="connsiteX1" fmla="*/ 314325 w 1800225"/>
              <a:gd name="connsiteY1" fmla="*/ 2515794 h 2595679"/>
              <a:gd name="connsiteX2" fmla="*/ 466725 w 1800225"/>
              <a:gd name="connsiteY2" fmla="*/ 2220519 h 2595679"/>
              <a:gd name="connsiteX3" fmla="*/ 647700 w 1800225"/>
              <a:gd name="connsiteY3" fmla="*/ 229794 h 2595679"/>
              <a:gd name="connsiteX4" fmla="*/ 866775 w 1800225"/>
              <a:gd name="connsiteY4" fmla="*/ 267894 h 2595679"/>
              <a:gd name="connsiteX5" fmla="*/ 1047750 w 1800225"/>
              <a:gd name="connsiteY5" fmla="*/ 2249094 h 2595679"/>
              <a:gd name="connsiteX6" fmla="*/ 1800225 w 1800225"/>
              <a:gd name="connsiteY6" fmla="*/ 2582469 h 2595679"/>
              <a:gd name="connsiteX0" fmla="*/ 0 w 1800225"/>
              <a:gd name="connsiteY0" fmla="*/ 2534844 h 2595679"/>
              <a:gd name="connsiteX1" fmla="*/ 466725 w 1800225"/>
              <a:gd name="connsiteY1" fmla="*/ 2220519 h 2595679"/>
              <a:gd name="connsiteX2" fmla="*/ 647700 w 1800225"/>
              <a:gd name="connsiteY2" fmla="*/ 229794 h 2595679"/>
              <a:gd name="connsiteX3" fmla="*/ 866775 w 1800225"/>
              <a:gd name="connsiteY3" fmla="*/ 267894 h 2595679"/>
              <a:gd name="connsiteX4" fmla="*/ 1047750 w 1800225"/>
              <a:gd name="connsiteY4" fmla="*/ 2249094 h 2595679"/>
              <a:gd name="connsiteX5" fmla="*/ 1800225 w 1800225"/>
              <a:gd name="connsiteY5" fmla="*/ 2582469 h 2595679"/>
              <a:gd name="connsiteX0" fmla="*/ 0 w 1800225"/>
              <a:gd name="connsiteY0" fmla="*/ 2534844 h 2595679"/>
              <a:gd name="connsiteX1" fmla="*/ 466725 w 1800225"/>
              <a:gd name="connsiteY1" fmla="*/ 2220519 h 2595679"/>
              <a:gd name="connsiteX2" fmla="*/ 647700 w 1800225"/>
              <a:gd name="connsiteY2" fmla="*/ 229794 h 2595679"/>
              <a:gd name="connsiteX3" fmla="*/ 866775 w 1800225"/>
              <a:gd name="connsiteY3" fmla="*/ 267894 h 2595679"/>
              <a:gd name="connsiteX4" fmla="*/ 1047750 w 1800225"/>
              <a:gd name="connsiteY4" fmla="*/ 2249094 h 2595679"/>
              <a:gd name="connsiteX5" fmla="*/ 1800225 w 1800225"/>
              <a:gd name="connsiteY5" fmla="*/ 2582469 h 2595679"/>
              <a:gd name="connsiteX0" fmla="*/ 0 w 2638425"/>
              <a:gd name="connsiteY0" fmla="*/ 2552332 h 2595679"/>
              <a:gd name="connsiteX1" fmla="*/ 1304925 w 2638425"/>
              <a:gd name="connsiteY1" fmla="*/ 2220519 h 2595679"/>
              <a:gd name="connsiteX2" fmla="*/ 1485900 w 2638425"/>
              <a:gd name="connsiteY2" fmla="*/ 229794 h 2595679"/>
              <a:gd name="connsiteX3" fmla="*/ 1704975 w 2638425"/>
              <a:gd name="connsiteY3" fmla="*/ 267894 h 2595679"/>
              <a:gd name="connsiteX4" fmla="*/ 1885950 w 2638425"/>
              <a:gd name="connsiteY4" fmla="*/ 2249094 h 2595679"/>
              <a:gd name="connsiteX5" fmla="*/ 2638425 w 2638425"/>
              <a:gd name="connsiteY5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987616 w 2638425"/>
              <a:gd name="connsiteY1" fmla="*/ 2536258 h 2595679"/>
              <a:gd name="connsiteX2" fmla="*/ 1304925 w 2638425"/>
              <a:gd name="connsiteY2" fmla="*/ 2220519 h 2595679"/>
              <a:gd name="connsiteX3" fmla="*/ 1485900 w 2638425"/>
              <a:gd name="connsiteY3" fmla="*/ 229794 h 2595679"/>
              <a:gd name="connsiteX4" fmla="*/ 1704975 w 2638425"/>
              <a:gd name="connsiteY4" fmla="*/ 267894 h 2595679"/>
              <a:gd name="connsiteX5" fmla="*/ 1885950 w 2638425"/>
              <a:gd name="connsiteY5" fmla="*/ 2249094 h 2595679"/>
              <a:gd name="connsiteX6" fmla="*/ 2638425 w 2638425"/>
              <a:gd name="connsiteY6" fmla="*/ 2582469 h 2595679"/>
              <a:gd name="connsiteX0" fmla="*/ 0 w 2638425"/>
              <a:gd name="connsiteY0" fmla="*/ 2552332 h 2595679"/>
              <a:gd name="connsiteX1" fmla="*/ 1304925 w 2638425"/>
              <a:gd name="connsiteY1" fmla="*/ 2220519 h 2595679"/>
              <a:gd name="connsiteX2" fmla="*/ 1485900 w 2638425"/>
              <a:gd name="connsiteY2" fmla="*/ 229794 h 2595679"/>
              <a:gd name="connsiteX3" fmla="*/ 1704975 w 2638425"/>
              <a:gd name="connsiteY3" fmla="*/ 267894 h 2595679"/>
              <a:gd name="connsiteX4" fmla="*/ 1885950 w 2638425"/>
              <a:gd name="connsiteY4" fmla="*/ 2249094 h 2595679"/>
              <a:gd name="connsiteX5" fmla="*/ 2638425 w 2638425"/>
              <a:gd name="connsiteY5" fmla="*/ 2582469 h 2595679"/>
              <a:gd name="connsiteX0" fmla="*/ 0 w 2638425"/>
              <a:gd name="connsiteY0" fmla="*/ 2559230 h 2602577"/>
              <a:gd name="connsiteX1" fmla="*/ 1282064 w 2638425"/>
              <a:gd name="connsiteY1" fmla="*/ 2332343 h 2602577"/>
              <a:gd name="connsiteX2" fmla="*/ 1485900 w 2638425"/>
              <a:gd name="connsiteY2" fmla="*/ 236692 h 2602577"/>
              <a:gd name="connsiteX3" fmla="*/ 1704975 w 2638425"/>
              <a:gd name="connsiteY3" fmla="*/ 274792 h 2602577"/>
              <a:gd name="connsiteX4" fmla="*/ 1885950 w 2638425"/>
              <a:gd name="connsiteY4" fmla="*/ 2255992 h 2602577"/>
              <a:gd name="connsiteX5" fmla="*/ 2638425 w 2638425"/>
              <a:gd name="connsiteY5" fmla="*/ 2589367 h 2602577"/>
              <a:gd name="connsiteX0" fmla="*/ 0 w 2638425"/>
              <a:gd name="connsiteY0" fmla="*/ 2559230 h 2603937"/>
              <a:gd name="connsiteX1" fmla="*/ 1282064 w 2638425"/>
              <a:gd name="connsiteY1" fmla="*/ 2332343 h 2603937"/>
              <a:gd name="connsiteX2" fmla="*/ 1485900 w 2638425"/>
              <a:gd name="connsiteY2" fmla="*/ 236692 h 2603937"/>
              <a:gd name="connsiteX3" fmla="*/ 1704975 w 2638425"/>
              <a:gd name="connsiteY3" fmla="*/ 274792 h 2603937"/>
              <a:gd name="connsiteX4" fmla="*/ 1885950 w 2638425"/>
              <a:gd name="connsiteY4" fmla="*/ 2255992 h 2603937"/>
              <a:gd name="connsiteX5" fmla="*/ 2638425 w 2638425"/>
              <a:gd name="connsiteY5" fmla="*/ 2589367 h 2603937"/>
              <a:gd name="connsiteX0" fmla="*/ 0 w 2638425"/>
              <a:gd name="connsiteY0" fmla="*/ 2608195 h 2637805"/>
              <a:gd name="connsiteX1" fmla="*/ 1282064 w 2638425"/>
              <a:gd name="connsiteY1" fmla="*/ 2332343 h 2637805"/>
              <a:gd name="connsiteX2" fmla="*/ 1485900 w 2638425"/>
              <a:gd name="connsiteY2" fmla="*/ 236692 h 2637805"/>
              <a:gd name="connsiteX3" fmla="*/ 1704975 w 2638425"/>
              <a:gd name="connsiteY3" fmla="*/ 274792 h 2637805"/>
              <a:gd name="connsiteX4" fmla="*/ 1885950 w 2638425"/>
              <a:gd name="connsiteY4" fmla="*/ 2255992 h 2637805"/>
              <a:gd name="connsiteX5" fmla="*/ 2638425 w 2638425"/>
              <a:gd name="connsiteY5" fmla="*/ 2589367 h 2637805"/>
              <a:gd name="connsiteX0" fmla="*/ 0 w 2638425"/>
              <a:gd name="connsiteY0" fmla="*/ 2608195 h 2625491"/>
              <a:gd name="connsiteX1" fmla="*/ 1282064 w 2638425"/>
              <a:gd name="connsiteY1" fmla="*/ 2332343 h 2625491"/>
              <a:gd name="connsiteX2" fmla="*/ 1485900 w 2638425"/>
              <a:gd name="connsiteY2" fmla="*/ 236692 h 2625491"/>
              <a:gd name="connsiteX3" fmla="*/ 1704975 w 2638425"/>
              <a:gd name="connsiteY3" fmla="*/ 274792 h 2625491"/>
              <a:gd name="connsiteX4" fmla="*/ 1885950 w 2638425"/>
              <a:gd name="connsiteY4" fmla="*/ 2255992 h 2625491"/>
              <a:gd name="connsiteX5" fmla="*/ 2638425 w 2638425"/>
              <a:gd name="connsiteY5" fmla="*/ 2589367 h 2625491"/>
              <a:gd name="connsiteX0" fmla="*/ 0 w 2638425"/>
              <a:gd name="connsiteY0" fmla="*/ 2608195 h 2608204"/>
              <a:gd name="connsiteX1" fmla="*/ 1282064 w 2638425"/>
              <a:gd name="connsiteY1" fmla="*/ 2332343 h 2608204"/>
              <a:gd name="connsiteX2" fmla="*/ 1485900 w 2638425"/>
              <a:gd name="connsiteY2" fmla="*/ 236692 h 2608204"/>
              <a:gd name="connsiteX3" fmla="*/ 1704975 w 2638425"/>
              <a:gd name="connsiteY3" fmla="*/ 274792 h 2608204"/>
              <a:gd name="connsiteX4" fmla="*/ 1885950 w 2638425"/>
              <a:gd name="connsiteY4" fmla="*/ 2255992 h 2608204"/>
              <a:gd name="connsiteX5" fmla="*/ 2638425 w 2638425"/>
              <a:gd name="connsiteY5" fmla="*/ 2589367 h 2608204"/>
              <a:gd name="connsiteX0" fmla="*/ 0 w 2638425"/>
              <a:gd name="connsiteY0" fmla="*/ 2608195 h 2608200"/>
              <a:gd name="connsiteX1" fmla="*/ 1282064 w 2638425"/>
              <a:gd name="connsiteY1" fmla="*/ 2332343 h 2608200"/>
              <a:gd name="connsiteX2" fmla="*/ 1485900 w 2638425"/>
              <a:gd name="connsiteY2" fmla="*/ 236692 h 2608200"/>
              <a:gd name="connsiteX3" fmla="*/ 1704975 w 2638425"/>
              <a:gd name="connsiteY3" fmla="*/ 274792 h 2608200"/>
              <a:gd name="connsiteX4" fmla="*/ 1885950 w 2638425"/>
              <a:gd name="connsiteY4" fmla="*/ 2255992 h 2608200"/>
              <a:gd name="connsiteX5" fmla="*/ 2638425 w 2638425"/>
              <a:gd name="connsiteY5" fmla="*/ 2589367 h 2608200"/>
              <a:gd name="connsiteX0" fmla="*/ 0 w 2638425"/>
              <a:gd name="connsiteY0" fmla="*/ 2603943 h 2603946"/>
              <a:gd name="connsiteX1" fmla="*/ 1328957 w 2638425"/>
              <a:gd name="connsiteY1" fmla="*/ 2263521 h 2603946"/>
              <a:gd name="connsiteX2" fmla="*/ 1485900 w 2638425"/>
              <a:gd name="connsiteY2" fmla="*/ 232440 h 2603946"/>
              <a:gd name="connsiteX3" fmla="*/ 1704975 w 2638425"/>
              <a:gd name="connsiteY3" fmla="*/ 270540 h 2603946"/>
              <a:gd name="connsiteX4" fmla="*/ 1885950 w 2638425"/>
              <a:gd name="connsiteY4" fmla="*/ 2251740 h 2603946"/>
              <a:gd name="connsiteX5" fmla="*/ 2638425 w 2638425"/>
              <a:gd name="connsiteY5" fmla="*/ 2585115 h 2603946"/>
              <a:gd name="connsiteX0" fmla="*/ 0 w 2638425"/>
              <a:gd name="connsiteY0" fmla="*/ 2603943 h 2603948"/>
              <a:gd name="connsiteX1" fmla="*/ 1328957 w 2638425"/>
              <a:gd name="connsiteY1" fmla="*/ 2263521 h 2603948"/>
              <a:gd name="connsiteX2" fmla="*/ 1485900 w 2638425"/>
              <a:gd name="connsiteY2" fmla="*/ 232440 h 2603948"/>
              <a:gd name="connsiteX3" fmla="*/ 1704975 w 2638425"/>
              <a:gd name="connsiteY3" fmla="*/ 270540 h 2603948"/>
              <a:gd name="connsiteX4" fmla="*/ 1885950 w 2638425"/>
              <a:gd name="connsiteY4" fmla="*/ 2251740 h 2603948"/>
              <a:gd name="connsiteX5" fmla="*/ 2638425 w 2638425"/>
              <a:gd name="connsiteY5" fmla="*/ 2585115 h 2603948"/>
              <a:gd name="connsiteX0" fmla="*/ 0 w 1903779"/>
              <a:gd name="connsiteY0" fmla="*/ 2539373 h 2598324"/>
              <a:gd name="connsiteX1" fmla="*/ 594311 w 1903779"/>
              <a:gd name="connsiteY1" fmla="*/ 2263521 h 2598324"/>
              <a:gd name="connsiteX2" fmla="*/ 751254 w 1903779"/>
              <a:gd name="connsiteY2" fmla="*/ 232440 h 2598324"/>
              <a:gd name="connsiteX3" fmla="*/ 970329 w 1903779"/>
              <a:gd name="connsiteY3" fmla="*/ 270540 h 2598324"/>
              <a:gd name="connsiteX4" fmla="*/ 1151304 w 1903779"/>
              <a:gd name="connsiteY4" fmla="*/ 2251740 h 2598324"/>
              <a:gd name="connsiteX5" fmla="*/ 1903779 w 1903779"/>
              <a:gd name="connsiteY5" fmla="*/ 2585115 h 2598324"/>
              <a:gd name="connsiteX0" fmla="*/ 0 w 1903779"/>
              <a:gd name="connsiteY0" fmla="*/ 2539373 h 2598326"/>
              <a:gd name="connsiteX1" fmla="*/ 594311 w 1903779"/>
              <a:gd name="connsiteY1" fmla="*/ 2263521 h 2598326"/>
              <a:gd name="connsiteX2" fmla="*/ 751254 w 1903779"/>
              <a:gd name="connsiteY2" fmla="*/ 232440 h 2598326"/>
              <a:gd name="connsiteX3" fmla="*/ 970329 w 1903779"/>
              <a:gd name="connsiteY3" fmla="*/ 270540 h 2598326"/>
              <a:gd name="connsiteX4" fmla="*/ 1151304 w 1903779"/>
              <a:gd name="connsiteY4" fmla="*/ 2251740 h 2598326"/>
              <a:gd name="connsiteX5" fmla="*/ 1903779 w 1903779"/>
              <a:gd name="connsiteY5" fmla="*/ 2585115 h 2598326"/>
              <a:gd name="connsiteX0" fmla="*/ 0 w 1903779"/>
              <a:gd name="connsiteY0" fmla="*/ 2539373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903779"/>
              <a:gd name="connsiteY0" fmla="*/ 2596767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903779"/>
              <a:gd name="connsiteY0" fmla="*/ 2596767 h 2601372"/>
              <a:gd name="connsiteX1" fmla="*/ 594311 w 1903779"/>
              <a:gd name="connsiteY1" fmla="*/ 2263521 h 2601372"/>
              <a:gd name="connsiteX2" fmla="*/ 751254 w 1903779"/>
              <a:gd name="connsiteY2" fmla="*/ 232440 h 2601372"/>
              <a:gd name="connsiteX3" fmla="*/ 970329 w 1903779"/>
              <a:gd name="connsiteY3" fmla="*/ 270540 h 2601372"/>
              <a:gd name="connsiteX4" fmla="*/ 1151304 w 1903779"/>
              <a:gd name="connsiteY4" fmla="*/ 2251740 h 2601372"/>
              <a:gd name="connsiteX5" fmla="*/ 1903779 w 1903779"/>
              <a:gd name="connsiteY5" fmla="*/ 2585115 h 2601372"/>
              <a:gd name="connsiteX0" fmla="*/ 0 w 1786547"/>
              <a:gd name="connsiteY0" fmla="*/ 2596767 h 2601372"/>
              <a:gd name="connsiteX1" fmla="*/ 594311 w 1786547"/>
              <a:gd name="connsiteY1" fmla="*/ 2263521 h 2601372"/>
              <a:gd name="connsiteX2" fmla="*/ 751254 w 1786547"/>
              <a:gd name="connsiteY2" fmla="*/ 232440 h 2601372"/>
              <a:gd name="connsiteX3" fmla="*/ 970329 w 1786547"/>
              <a:gd name="connsiteY3" fmla="*/ 270540 h 2601372"/>
              <a:gd name="connsiteX4" fmla="*/ 1151304 w 1786547"/>
              <a:gd name="connsiteY4" fmla="*/ 2251740 h 2601372"/>
              <a:gd name="connsiteX5" fmla="*/ 1786547 w 1786547"/>
              <a:gd name="connsiteY5" fmla="*/ 2585115 h 2601372"/>
              <a:gd name="connsiteX0" fmla="*/ 0 w 1786547"/>
              <a:gd name="connsiteY0" fmla="*/ 2616226 h 2620831"/>
              <a:gd name="connsiteX1" fmla="*/ 594311 w 1786547"/>
              <a:gd name="connsiteY1" fmla="*/ 2282980 h 2620831"/>
              <a:gd name="connsiteX2" fmla="*/ 751254 w 1786547"/>
              <a:gd name="connsiteY2" fmla="*/ 251899 h 2620831"/>
              <a:gd name="connsiteX3" fmla="*/ 1040669 w 1786547"/>
              <a:gd name="connsiteY3" fmla="*/ 254127 h 2620831"/>
              <a:gd name="connsiteX4" fmla="*/ 1151304 w 1786547"/>
              <a:gd name="connsiteY4" fmla="*/ 2271199 h 2620831"/>
              <a:gd name="connsiteX5" fmla="*/ 1786547 w 1786547"/>
              <a:gd name="connsiteY5" fmla="*/ 2604574 h 2620831"/>
              <a:gd name="connsiteX0" fmla="*/ 0 w 1786547"/>
              <a:gd name="connsiteY0" fmla="*/ 2616228 h 2620833"/>
              <a:gd name="connsiteX1" fmla="*/ 594311 w 1786547"/>
              <a:gd name="connsiteY1" fmla="*/ 2282982 h 2620833"/>
              <a:gd name="connsiteX2" fmla="*/ 719992 w 1786547"/>
              <a:gd name="connsiteY2" fmla="*/ 251902 h 2620833"/>
              <a:gd name="connsiteX3" fmla="*/ 1040669 w 1786547"/>
              <a:gd name="connsiteY3" fmla="*/ 254129 h 2620833"/>
              <a:gd name="connsiteX4" fmla="*/ 1151304 w 1786547"/>
              <a:gd name="connsiteY4" fmla="*/ 2271201 h 2620833"/>
              <a:gd name="connsiteX5" fmla="*/ 1786547 w 1786547"/>
              <a:gd name="connsiteY5" fmla="*/ 2604576 h 2620833"/>
              <a:gd name="connsiteX0" fmla="*/ 0 w 1786547"/>
              <a:gd name="connsiteY0" fmla="*/ 2615782 h 2619250"/>
              <a:gd name="connsiteX1" fmla="*/ 594311 w 1786547"/>
              <a:gd name="connsiteY1" fmla="*/ 2282536 h 2619250"/>
              <a:gd name="connsiteX2" fmla="*/ 719992 w 1786547"/>
              <a:gd name="connsiteY2" fmla="*/ 251456 h 2619250"/>
              <a:gd name="connsiteX3" fmla="*/ 1040669 w 1786547"/>
              <a:gd name="connsiteY3" fmla="*/ 253683 h 2619250"/>
              <a:gd name="connsiteX4" fmla="*/ 1315427 w 1786547"/>
              <a:gd name="connsiteY4" fmla="*/ 2263582 h 2619250"/>
              <a:gd name="connsiteX5" fmla="*/ 1786547 w 1786547"/>
              <a:gd name="connsiteY5" fmla="*/ 2604130 h 2619250"/>
              <a:gd name="connsiteX0" fmla="*/ 0 w 1958485"/>
              <a:gd name="connsiteY0" fmla="*/ 2615780 h 2619250"/>
              <a:gd name="connsiteX1" fmla="*/ 594311 w 1958485"/>
              <a:gd name="connsiteY1" fmla="*/ 2282534 h 2619250"/>
              <a:gd name="connsiteX2" fmla="*/ 719992 w 1958485"/>
              <a:gd name="connsiteY2" fmla="*/ 251454 h 2619250"/>
              <a:gd name="connsiteX3" fmla="*/ 1040669 w 1958485"/>
              <a:gd name="connsiteY3" fmla="*/ 253681 h 2619250"/>
              <a:gd name="connsiteX4" fmla="*/ 1315427 w 1958485"/>
              <a:gd name="connsiteY4" fmla="*/ 2263580 h 2619250"/>
              <a:gd name="connsiteX5" fmla="*/ 1958485 w 1958485"/>
              <a:gd name="connsiteY5" fmla="*/ 2604129 h 2619250"/>
              <a:gd name="connsiteX0" fmla="*/ 0 w 1958485"/>
              <a:gd name="connsiteY0" fmla="*/ 2615780 h 2615780"/>
              <a:gd name="connsiteX1" fmla="*/ 594311 w 1958485"/>
              <a:gd name="connsiteY1" fmla="*/ 2282534 h 2615780"/>
              <a:gd name="connsiteX2" fmla="*/ 719992 w 1958485"/>
              <a:gd name="connsiteY2" fmla="*/ 251454 h 2615780"/>
              <a:gd name="connsiteX3" fmla="*/ 1040669 w 1958485"/>
              <a:gd name="connsiteY3" fmla="*/ 253681 h 2615780"/>
              <a:gd name="connsiteX4" fmla="*/ 1315427 w 1958485"/>
              <a:gd name="connsiteY4" fmla="*/ 2263580 h 2615780"/>
              <a:gd name="connsiteX5" fmla="*/ 1958485 w 1958485"/>
              <a:gd name="connsiteY5" fmla="*/ 2604129 h 2615780"/>
              <a:gd name="connsiteX0" fmla="*/ 0 w 1958485"/>
              <a:gd name="connsiteY0" fmla="*/ 2615780 h 2615780"/>
              <a:gd name="connsiteX1" fmla="*/ 539602 w 1958485"/>
              <a:gd name="connsiteY1" fmla="*/ 2282534 h 2615780"/>
              <a:gd name="connsiteX2" fmla="*/ 719992 w 1958485"/>
              <a:gd name="connsiteY2" fmla="*/ 251454 h 2615780"/>
              <a:gd name="connsiteX3" fmla="*/ 1040669 w 1958485"/>
              <a:gd name="connsiteY3" fmla="*/ 253681 h 2615780"/>
              <a:gd name="connsiteX4" fmla="*/ 1315427 w 1958485"/>
              <a:gd name="connsiteY4" fmla="*/ 2263580 h 2615780"/>
              <a:gd name="connsiteX5" fmla="*/ 1958485 w 1958485"/>
              <a:gd name="connsiteY5" fmla="*/ 2604129 h 2615780"/>
              <a:gd name="connsiteX0" fmla="*/ 0 w 2200761"/>
              <a:gd name="connsiteY0" fmla="*/ 2615780 h 2615780"/>
              <a:gd name="connsiteX1" fmla="*/ 781878 w 2200761"/>
              <a:gd name="connsiteY1" fmla="*/ 2282534 h 2615780"/>
              <a:gd name="connsiteX2" fmla="*/ 962268 w 2200761"/>
              <a:gd name="connsiteY2" fmla="*/ 251454 h 2615780"/>
              <a:gd name="connsiteX3" fmla="*/ 1282945 w 2200761"/>
              <a:gd name="connsiteY3" fmla="*/ 253681 h 2615780"/>
              <a:gd name="connsiteX4" fmla="*/ 1557703 w 2200761"/>
              <a:gd name="connsiteY4" fmla="*/ 2263580 h 2615780"/>
              <a:gd name="connsiteX5" fmla="*/ 2200761 w 2200761"/>
              <a:gd name="connsiteY5" fmla="*/ 2604129 h 2615780"/>
              <a:gd name="connsiteX0" fmla="*/ 0 w 2200761"/>
              <a:gd name="connsiteY0" fmla="*/ 2615780 h 2619502"/>
              <a:gd name="connsiteX1" fmla="*/ 781878 w 2200761"/>
              <a:gd name="connsiteY1" fmla="*/ 2282534 h 2619502"/>
              <a:gd name="connsiteX2" fmla="*/ 962268 w 2200761"/>
              <a:gd name="connsiteY2" fmla="*/ 251454 h 2619502"/>
              <a:gd name="connsiteX3" fmla="*/ 1282945 w 2200761"/>
              <a:gd name="connsiteY3" fmla="*/ 253681 h 2619502"/>
              <a:gd name="connsiteX4" fmla="*/ 1557703 w 2200761"/>
              <a:gd name="connsiteY4" fmla="*/ 2263580 h 2619502"/>
              <a:gd name="connsiteX5" fmla="*/ 2200761 w 2200761"/>
              <a:gd name="connsiteY5" fmla="*/ 2604129 h 2619502"/>
              <a:gd name="connsiteX0" fmla="*/ 0 w 2349253"/>
              <a:gd name="connsiteY0" fmla="*/ 2622955 h 2625869"/>
              <a:gd name="connsiteX1" fmla="*/ 930370 w 2349253"/>
              <a:gd name="connsiteY1" fmla="*/ 2282534 h 2625869"/>
              <a:gd name="connsiteX2" fmla="*/ 1110760 w 2349253"/>
              <a:gd name="connsiteY2" fmla="*/ 251454 h 2625869"/>
              <a:gd name="connsiteX3" fmla="*/ 1431437 w 2349253"/>
              <a:gd name="connsiteY3" fmla="*/ 253681 h 2625869"/>
              <a:gd name="connsiteX4" fmla="*/ 1706195 w 2349253"/>
              <a:gd name="connsiteY4" fmla="*/ 2263580 h 2625869"/>
              <a:gd name="connsiteX5" fmla="*/ 2349253 w 2349253"/>
              <a:gd name="connsiteY5" fmla="*/ 2604129 h 2625869"/>
              <a:gd name="connsiteX0" fmla="*/ 0 w 2349253"/>
              <a:gd name="connsiteY0" fmla="*/ 2622955 h 2625871"/>
              <a:gd name="connsiteX1" fmla="*/ 930370 w 2349253"/>
              <a:gd name="connsiteY1" fmla="*/ 2282534 h 2625871"/>
              <a:gd name="connsiteX2" fmla="*/ 1110760 w 2349253"/>
              <a:gd name="connsiteY2" fmla="*/ 251454 h 2625871"/>
              <a:gd name="connsiteX3" fmla="*/ 1431437 w 2349253"/>
              <a:gd name="connsiteY3" fmla="*/ 253681 h 2625871"/>
              <a:gd name="connsiteX4" fmla="*/ 1706195 w 2349253"/>
              <a:gd name="connsiteY4" fmla="*/ 2263580 h 2625871"/>
              <a:gd name="connsiteX5" fmla="*/ 2349253 w 2349253"/>
              <a:gd name="connsiteY5" fmla="*/ 2604129 h 2625871"/>
              <a:gd name="connsiteX0" fmla="*/ 0 w 2661869"/>
              <a:gd name="connsiteY0" fmla="*/ 2622955 h 2625869"/>
              <a:gd name="connsiteX1" fmla="*/ 930370 w 2661869"/>
              <a:gd name="connsiteY1" fmla="*/ 2282534 h 2625869"/>
              <a:gd name="connsiteX2" fmla="*/ 1110760 w 2661869"/>
              <a:gd name="connsiteY2" fmla="*/ 251454 h 2625869"/>
              <a:gd name="connsiteX3" fmla="*/ 1431437 w 2661869"/>
              <a:gd name="connsiteY3" fmla="*/ 253681 h 2625869"/>
              <a:gd name="connsiteX4" fmla="*/ 1706195 w 2661869"/>
              <a:gd name="connsiteY4" fmla="*/ 2263580 h 2625869"/>
              <a:gd name="connsiteX5" fmla="*/ 2661869 w 2661869"/>
              <a:gd name="connsiteY5" fmla="*/ 2611304 h 2625869"/>
              <a:gd name="connsiteX0" fmla="*/ 0 w 2661869"/>
              <a:gd name="connsiteY0" fmla="*/ 2622955 h 2625871"/>
              <a:gd name="connsiteX1" fmla="*/ 930370 w 2661869"/>
              <a:gd name="connsiteY1" fmla="*/ 2282534 h 2625871"/>
              <a:gd name="connsiteX2" fmla="*/ 1110760 w 2661869"/>
              <a:gd name="connsiteY2" fmla="*/ 251454 h 2625871"/>
              <a:gd name="connsiteX3" fmla="*/ 1431437 w 2661869"/>
              <a:gd name="connsiteY3" fmla="*/ 253681 h 2625871"/>
              <a:gd name="connsiteX4" fmla="*/ 1706195 w 2661869"/>
              <a:gd name="connsiteY4" fmla="*/ 2263580 h 2625871"/>
              <a:gd name="connsiteX5" fmla="*/ 2661869 w 2661869"/>
              <a:gd name="connsiteY5" fmla="*/ 2611304 h 262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1869" h="2625871">
                <a:moveTo>
                  <a:pt x="0" y="2622955"/>
                </a:moveTo>
                <a:cubicBezTo>
                  <a:pt x="671616" y="2623778"/>
                  <a:pt x="745243" y="2677784"/>
                  <a:pt x="930370" y="2282534"/>
                </a:cubicBezTo>
                <a:cubicBezTo>
                  <a:pt x="1115497" y="1887284"/>
                  <a:pt x="1027249" y="589596"/>
                  <a:pt x="1110760" y="251454"/>
                </a:cubicBezTo>
                <a:cubicBezTo>
                  <a:pt x="1194271" y="-86688"/>
                  <a:pt x="1332198" y="-81673"/>
                  <a:pt x="1431437" y="253681"/>
                </a:cubicBezTo>
                <a:cubicBezTo>
                  <a:pt x="1530676" y="589035"/>
                  <a:pt x="1550620" y="1877817"/>
                  <a:pt x="1706195" y="2263580"/>
                </a:cubicBezTo>
                <a:cubicBezTo>
                  <a:pt x="1861770" y="2649343"/>
                  <a:pt x="1988283" y="2630327"/>
                  <a:pt x="2661869" y="26113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154"/>
          <p:cNvSpPr>
            <a:spLocks noChangeArrowheads="1"/>
          </p:cNvSpPr>
          <p:nvPr/>
        </p:nvSpPr>
        <p:spPr bwMode="auto">
          <a:xfrm>
            <a:off x="7518226" y="4684361"/>
            <a:ext cx="1348279" cy="2769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90" name="Line 155"/>
          <p:cNvSpPr>
            <a:spLocks noChangeShapeType="1"/>
          </p:cNvSpPr>
          <p:nvPr/>
        </p:nvSpPr>
        <p:spPr bwMode="auto">
          <a:xfrm>
            <a:off x="7892877" y="4670832"/>
            <a:ext cx="0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Rectangle 153"/>
          <p:cNvSpPr>
            <a:spLocks noChangeArrowheads="1"/>
          </p:cNvSpPr>
          <p:nvPr/>
        </p:nvSpPr>
        <p:spPr bwMode="auto">
          <a:xfrm>
            <a:off x="7922494" y="4665053"/>
            <a:ext cx="951927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0,3&gt;&lt;    A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92" name="Connecteur droit avec flèche 91"/>
          <p:cNvCxnSpPr/>
          <p:nvPr/>
        </p:nvCxnSpPr>
        <p:spPr>
          <a:xfrm flipH="1">
            <a:off x="7103612" y="4819263"/>
            <a:ext cx="291782" cy="95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e 92"/>
          <p:cNvSpPr/>
          <p:nvPr/>
        </p:nvSpPr>
        <p:spPr>
          <a:xfrm>
            <a:off x="6011216" y="4684362"/>
            <a:ext cx="508000" cy="5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93"/>
          <p:cNvCxnSpPr/>
          <p:nvPr/>
        </p:nvCxnSpPr>
        <p:spPr>
          <a:xfrm>
            <a:off x="6011216" y="4938362"/>
            <a:ext cx="53057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6090395" y="491536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5997354" y="4700237"/>
            <a:ext cx="5357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Q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Connecteur droit avec flèche 96"/>
          <p:cNvCxnSpPr/>
          <p:nvPr/>
        </p:nvCxnSpPr>
        <p:spPr>
          <a:xfrm>
            <a:off x="6533078" y="4938362"/>
            <a:ext cx="369586" cy="117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6430613" y="528794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7381725" y="5366366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00" name="Connecteur droit 99"/>
          <p:cNvCxnSpPr/>
          <p:nvPr/>
        </p:nvCxnSpPr>
        <p:spPr>
          <a:xfrm>
            <a:off x="7370985" y="4819263"/>
            <a:ext cx="1472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7718776" y="4436586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</p:txBody>
      </p:sp>
      <p:sp>
        <p:nvSpPr>
          <p:cNvPr id="105" name="Line 155"/>
          <p:cNvSpPr>
            <a:spLocks noChangeShapeType="1"/>
          </p:cNvSpPr>
          <p:nvPr/>
        </p:nvSpPr>
        <p:spPr bwMode="auto">
          <a:xfrm>
            <a:off x="8504720" y="4670832"/>
            <a:ext cx="0" cy="296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" name="Rectangle 210"/>
          <p:cNvSpPr>
            <a:spLocks noChangeArrowheads="1"/>
          </p:cNvSpPr>
          <p:nvPr/>
        </p:nvSpPr>
        <p:spPr bwMode="auto">
          <a:xfrm>
            <a:off x="6826988" y="6302371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107" name="Line 211"/>
          <p:cNvSpPr>
            <a:spLocks noChangeShapeType="1"/>
          </p:cNvSpPr>
          <p:nvPr/>
        </p:nvSpPr>
        <p:spPr bwMode="auto">
          <a:xfrm flipV="1">
            <a:off x="6973038" y="6188071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8" name="Freeform 212"/>
          <p:cNvSpPr>
            <a:spLocks/>
          </p:cNvSpPr>
          <p:nvPr/>
        </p:nvSpPr>
        <p:spPr bwMode="auto">
          <a:xfrm>
            <a:off x="6895251" y="6172196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9" name="Rectangle 223"/>
          <p:cNvSpPr>
            <a:spLocks noChangeArrowheads="1"/>
          </p:cNvSpPr>
          <p:nvPr/>
        </p:nvSpPr>
        <p:spPr bwMode="auto">
          <a:xfrm>
            <a:off x="6820638" y="6296021"/>
            <a:ext cx="30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</a:t>
            </a:r>
          </a:p>
        </p:txBody>
      </p:sp>
      <p:cxnSp>
        <p:nvCxnSpPr>
          <p:cNvPr id="110" name="Connecteur droit 109"/>
          <p:cNvCxnSpPr/>
          <p:nvPr/>
        </p:nvCxnSpPr>
        <p:spPr>
          <a:xfrm>
            <a:off x="6355683" y="6172196"/>
            <a:ext cx="12547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255404" y="413398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3424496" y="413398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403088" y="413398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grpSp>
        <p:nvGrpSpPr>
          <p:cNvPr id="114" name="Groupe 113"/>
          <p:cNvGrpSpPr/>
          <p:nvPr/>
        </p:nvGrpSpPr>
        <p:grpSpPr>
          <a:xfrm>
            <a:off x="656448" y="5727456"/>
            <a:ext cx="138204" cy="138204"/>
            <a:chOff x="1406218" y="3794121"/>
            <a:chExt cx="138204" cy="138204"/>
          </a:xfrm>
        </p:grpSpPr>
        <p:cxnSp>
          <p:nvCxnSpPr>
            <p:cNvPr id="115" name="Connecteur droit 114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e 116"/>
          <p:cNvGrpSpPr/>
          <p:nvPr/>
        </p:nvGrpSpPr>
        <p:grpSpPr>
          <a:xfrm>
            <a:off x="1587981" y="5727456"/>
            <a:ext cx="138204" cy="138204"/>
            <a:chOff x="1406218" y="3794121"/>
            <a:chExt cx="138204" cy="138204"/>
          </a:xfrm>
        </p:grpSpPr>
        <p:cxnSp>
          <p:nvCxnSpPr>
            <p:cNvPr id="118" name="Connecteur droit 117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e 119"/>
          <p:cNvGrpSpPr/>
          <p:nvPr/>
        </p:nvGrpSpPr>
        <p:grpSpPr>
          <a:xfrm>
            <a:off x="1001310" y="4585055"/>
            <a:ext cx="138204" cy="138204"/>
            <a:chOff x="1406218" y="3794121"/>
            <a:chExt cx="138204" cy="138204"/>
          </a:xfrm>
        </p:grpSpPr>
        <p:cxnSp>
          <p:nvCxnSpPr>
            <p:cNvPr id="121" name="Connecteur droit 120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e 122"/>
          <p:cNvGrpSpPr/>
          <p:nvPr/>
        </p:nvGrpSpPr>
        <p:grpSpPr>
          <a:xfrm>
            <a:off x="1214462" y="4577269"/>
            <a:ext cx="138204" cy="138204"/>
            <a:chOff x="1406218" y="3794121"/>
            <a:chExt cx="138204" cy="138204"/>
          </a:xfrm>
        </p:grpSpPr>
        <p:cxnSp>
          <p:nvCxnSpPr>
            <p:cNvPr id="124" name="Connecteur droit 123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e 125"/>
          <p:cNvGrpSpPr/>
          <p:nvPr/>
        </p:nvGrpSpPr>
        <p:grpSpPr>
          <a:xfrm>
            <a:off x="4112078" y="5479869"/>
            <a:ext cx="138204" cy="138204"/>
            <a:chOff x="1406218" y="3794121"/>
            <a:chExt cx="138204" cy="138204"/>
          </a:xfrm>
        </p:grpSpPr>
        <p:cxnSp>
          <p:nvCxnSpPr>
            <p:cNvPr id="127" name="Connecteur droit 126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e 128"/>
          <p:cNvGrpSpPr/>
          <p:nvPr/>
        </p:nvGrpSpPr>
        <p:grpSpPr>
          <a:xfrm>
            <a:off x="4473467" y="5479869"/>
            <a:ext cx="138204" cy="138204"/>
            <a:chOff x="1406218" y="3794121"/>
            <a:chExt cx="138204" cy="138204"/>
          </a:xfrm>
        </p:grpSpPr>
        <p:cxnSp>
          <p:nvCxnSpPr>
            <p:cNvPr id="130" name="Connecteur droit 129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e 131"/>
          <p:cNvGrpSpPr/>
          <p:nvPr/>
        </p:nvGrpSpPr>
        <p:grpSpPr>
          <a:xfrm>
            <a:off x="6773565" y="5515653"/>
            <a:ext cx="138204" cy="138204"/>
            <a:chOff x="1406218" y="3794121"/>
            <a:chExt cx="138204" cy="138204"/>
          </a:xfrm>
        </p:grpSpPr>
        <p:cxnSp>
          <p:nvCxnSpPr>
            <p:cNvPr id="133" name="Connecteur droit 132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e 134"/>
          <p:cNvGrpSpPr/>
          <p:nvPr/>
        </p:nvGrpSpPr>
        <p:grpSpPr>
          <a:xfrm>
            <a:off x="7124237" y="5529067"/>
            <a:ext cx="138204" cy="138204"/>
            <a:chOff x="1406218" y="3794121"/>
            <a:chExt cx="138204" cy="138204"/>
          </a:xfrm>
        </p:grpSpPr>
        <p:cxnSp>
          <p:nvCxnSpPr>
            <p:cNvPr id="136" name="Connecteur droit 135"/>
            <p:cNvCxnSpPr/>
            <p:nvPr/>
          </p:nvCxnSpPr>
          <p:spPr>
            <a:xfrm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rot="5400000">
              <a:off x="1406218" y="3794121"/>
              <a:ext cx="138204" cy="138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5158907" y="28179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Cas simple</a:t>
            </a:r>
            <a:endParaRPr lang="fr-FR" dirty="0"/>
          </a:p>
        </p:txBody>
      </p:sp>
      <p:grpSp>
        <p:nvGrpSpPr>
          <p:cNvPr id="138" name="Group 739"/>
          <p:cNvGrpSpPr>
            <a:grpSpLocks/>
          </p:cNvGrpSpPr>
          <p:nvPr/>
        </p:nvGrpSpPr>
        <p:grpSpPr bwMode="auto">
          <a:xfrm>
            <a:off x="7602888" y="4753164"/>
            <a:ext cx="231775" cy="115888"/>
            <a:chOff x="468" y="3046"/>
            <a:chExt cx="146" cy="73"/>
          </a:xfrm>
        </p:grpSpPr>
        <p:sp>
          <p:nvSpPr>
            <p:cNvPr id="139" name="Arc 740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Line 741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32408" y="6065318"/>
            <a:ext cx="1897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Epaisseur par rapport au pied</a:t>
            </a:r>
            <a:endParaRPr lang="fr-FR" dirty="0"/>
          </a:p>
        </p:txBody>
      </p:sp>
      <p:sp>
        <p:nvSpPr>
          <p:cNvPr id="141" name="ZoneTexte 140"/>
          <p:cNvSpPr txBox="1"/>
          <p:nvPr/>
        </p:nvSpPr>
        <p:spPr>
          <a:xfrm>
            <a:off x="3049948" y="6065317"/>
            <a:ext cx="223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Epaisseur par rapport au sommet</a:t>
            </a:r>
            <a:endParaRPr lang="fr-FR" dirty="0"/>
          </a:p>
        </p:txBody>
      </p:sp>
      <p:sp>
        <p:nvSpPr>
          <p:cNvPr id="142" name="ZoneTexte 141"/>
          <p:cNvSpPr txBox="1"/>
          <p:nvPr/>
        </p:nvSpPr>
        <p:spPr>
          <a:xfrm>
            <a:off x="7315200" y="6188071"/>
            <a:ext cx="155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orientation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0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023037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PLAN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508760" y="830282"/>
            <a:ext cx="37224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de tolérance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Zones partielles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Axes et surfaces médianes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Congés et chanfreins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922072" y="3288873"/>
            <a:ext cx="341630" cy="25146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650521" y="2623070"/>
            <a:ext cx="584200" cy="1333500"/>
          </a:xfrm>
          <a:custGeom>
            <a:avLst/>
            <a:gdLst>
              <a:gd name="connsiteX0" fmla="*/ 0 w 685800"/>
              <a:gd name="connsiteY0" fmla="*/ 0 h 1384300"/>
              <a:gd name="connsiteX1" fmla="*/ 495300 w 685800"/>
              <a:gd name="connsiteY1" fmla="*/ 457200 h 1384300"/>
              <a:gd name="connsiteX2" fmla="*/ 685800 w 685800"/>
              <a:gd name="connsiteY2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384300">
                <a:moveTo>
                  <a:pt x="0" y="0"/>
                </a:moveTo>
                <a:cubicBezTo>
                  <a:pt x="190500" y="113241"/>
                  <a:pt x="381000" y="226483"/>
                  <a:pt x="495300" y="457200"/>
                </a:cubicBezTo>
                <a:cubicBezTo>
                  <a:pt x="609600" y="687917"/>
                  <a:pt x="647700" y="1036108"/>
                  <a:pt x="685800" y="138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rme libre 2"/>
          <p:cNvSpPr/>
          <p:nvPr/>
        </p:nvSpPr>
        <p:spPr>
          <a:xfrm>
            <a:off x="1387121" y="1880120"/>
            <a:ext cx="812800" cy="1441450"/>
          </a:xfrm>
          <a:custGeom>
            <a:avLst/>
            <a:gdLst>
              <a:gd name="connsiteX0" fmla="*/ 0 w 685800"/>
              <a:gd name="connsiteY0" fmla="*/ 0 h 1384300"/>
              <a:gd name="connsiteX1" fmla="*/ 495300 w 685800"/>
              <a:gd name="connsiteY1" fmla="*/ 457200 h 1384300"/>
              <a:gd name="connsiteX2" fmla="*/ 685800 w 685800"/>
              <a:gd name="connsiteY2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" h="1384300">
                <a:moveTo>
                  <a:pt x="0" y="0"/>
                </a:moveTo>
                <a:cubicBezTo>
                  <a:pt x="190500" y="113241"/>
                  <a:pt x="381000" y="226483"/>
                  <a:pt x="495300" y="457200"/>
                </a:cubicBezTo>
                <a:cubicBezTo>
                  <a:pt x="609600" y="687917"/>
                  <a:pt x="647700" y="1036108"/>
                  <a:pt x="685800" y="13843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730021" y="3231002"/>
            <a:ext cx="635000" cy="635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>
            <a:off x="650521" y="1899170"/>
            <a:ext cx="736600" cy="723900"/>
          </a:xfrm>
          <a:custGeom>
            <a:avLst/>
            <a:gdLst>
              <a:gd name="connsiteX0" fmla="*/ 736600 w 736600"/>
              <a:gd name="connsiteY0" fmla="*/ 0 h 723900"/>
              <a:gd name="connsiteX1" fmla="*/ 279400 w 736600"/>
              <a:gd name="connsiteY1" fmla="*/ 330200 h 723900"/>
              <a:gd name="connsiteX2" fmla="*/ 0 w 73660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6600" h="723900">
                <a:moveTo>
                  <a:pt x="736600" y="0"/>
                </a:moveTo>
                <a:cubicBezTo>
                  <a:pt x="569383" y="104775"/>
                  <a:pt x="402167" y="209550"/>
                  <a:pt x="279400" y="330200"/>
                </a:cubicBezTo>
                <a:cubicBezTo>
                  <a:pt x="156633" y="450850"/>
                  <a:pt x="78316" y="587375"/>
                  <a:pt x="0" y="723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234721" y="3321570"/>
            <a:ext cx="990600" cy="596900"/>
          </a:xfrm>
          <a:custGeom>
            <a:avLst/>
            <a:gdLst>
              <a:gd name="connsiteX0" fmla="*/ 0 w 990600"/>
              <a:gd name="connsiteY0" fmla="*/ 596900 h 596900"/>
              <a:gd name="connsiteX1" fmla="*/ 266700 w 990600"/>
              <a:gd name="connsiteY1" fmla="*/ 393700 h 596900"/>
              <a:gd name="connsiteX2" fmla="*/ 431800 w 990600"/>
              <a:gd name="connsiteY2" fmla="*/ 279400 h 596900"/>
              <a:gd name="connsiteX3" fmla="*/ 749300 w 990600"/>
              <a:gd name="connsiteY3" fmla="*/ 63500 h 596900"/>
              <a:gd name="connsiteX4" fmla="*/ 990600 w 990600"/>
              <a:gd name="connsiteY4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" h="596900">
                <a:moveTo>
                  <a:pt x="0" y="596900"/>
                </a:moveTo>
                <a:lnTo>
                  <a:pt x="266700" y="393700"/>
                </a:lnTo>
                <a:cubicBezTo>
                  <a:pt x="338667" y="340783"/>
                  <a:pt x="431800" y="279400"/>
                  <a:pt x="431800" y="279400"/>
                </a:cubicBezTo>
                <a:cubicBezTo>
                  <a:pt x="512233" y="224367"/>
                  <a:pt x="656167" y="110067"/>
                  <a:pt x="749300" y="63500"/>
                </a:cubicBezTo>
                <a:cubicBezTo>
                  <a:pt x="842433" y="16933"/>
                  <a:pt x="916516" y="8466"/>
                  <a:pt x="990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1524000" y="4070870"/>
            <a:ext cx="1549400" cy="88900"/>
          </a:xfrm>
          <a:custGeom>
            <a:avLst/>
            <a:gdLst>
              <a:gd name="connsiteX0" fmla="*/ 0 w 1549400"/>
              <a:gd name="connsiteY0" fmla="*/ 88900 h 88900"/>
              <a:gd name="connsiteX1" fmla="*/ 685800 w 1549400"/>
              <a:gd name="connsiteY1" fmla="*/ 0 h 88900"/>
              <a:gd name="connsiteX2" fmla="*/ 1358900 w 1549400"/>
              <a:gd name="connsiteY2" fmla="*/ 25400 h 88900"/>
              <a:gd name="connsiteX3" fmla="*/ 1549400 w 1549400"/>
              <a:gd name="connsiteY3" fmla="*/ 381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400" h="88900">
                <a:moveTo>
                  <a:pt x="0" y="88900"/>
                </a:moveTo>
                <a:cubicBezTo>
                  <a:pt x="229658" y="49741"/>
                  <a:pt x="459317" y="10583"/>
                  <a:pt x="685800" y="0"/>
                </a:cubicBezTo>
                <a:lnTo>
                  <a:pt x="1358900" y="25400"/>
                </a:lnTo>
                <a:cubicBezTo>
                  <a:pt x="1502833" y="31750"/>
                  <a:pt x="1526116" y="34925"/>
                  <a:pt x="1549400" y="38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2489200" y="3438884"/>
            <a:ext cx="1168400" cy="109618"/>
          </a:xfrm>
          <a:custGeom>
            <a:avLst/>
            <a:gdLst>
              <a:gd name="connsiteX0" fmla="*/ 0 w 1168400"/>
              <a:gd name="connsiteY0" fmla="*/ 109618 h 109618"/>
              <a:gd name="connsiteX1" fmla="*/ 558800 w 1168400"/>
              <a:gd name="connsiteY1" fmla="*/ 8018 h 109618"/>
              <a:gd name="connsiteX2" fmla="*/ 1016000 w 1168400"/>
              <a:gd name="connsiteY2" fmla="*/ 8018 h 109618"/>
              <a:gd name="connsiteX3" fmla="*/ 1168400 w 1168400"/>
              <a:gd name="connsiteY3" fmla="*/ 20718 h 10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8400" h="109618">
                <a:moveTo>
                  <a:pt x="0" y="109618"/>
                </a:moveTo>
                <a:cubicBezTo>
                  <a:pt x="194733" y="67284"/>
                  <a:pt x="389467" y="24951"/>
                  <a:pt x="558800" y="8018"/>
                </a:cubicBezTo>
                <a:cubicBezTo>
                  <a:pt x="728133" y="-8915"/>
                  <a:pt x="914400" y="5901"/>
                  <a:pt x="1016000" y="8018"/>
                </a:cubicBezTo>
                <a:cubicBezTo>
                  <a:pt x="1117600" y="10135"/>
                  <a:pt x="1143000" y="15426"/>
                  <a:pt x="1168400" y="2071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073400" y="3438883"/>
            <a:ext cx="584200" cy="673623"/>
          </a:xfrm>
          <a:custGeom>
            <a:avLst/>
            <a:gdLst>
              <a:gd name="connsiteX0" fmla="*/ 711200 w 711200"/>
              <a:gd name="connsiteY0" fmla="*/ 0 h 723900"/>
              <a:gd name="connsiteX1" fmla="*/ 368300 w 711200"/>
              <a:gd name="connsiteY1" fmla="*/ 279400 h 723900"/>
              <a:gd name="connsiteX2" fmla="*/ 0 w 711200"/>
              <a:gd name="connsiteY2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723900">
                <a:moveTo>
                  <a:pt x="711200" y="0"/>
                </a:moveTo>
                <a:cubicBezTo>
                  <a:pt x="599016" y="79375"/>
                  <a:pt x="486833" y="158750"/>
                  <a:pt x="368300" y="279400"/>
                </a:cubicBezTo>
                <a:cubicBezTo>
                  <a:pt x="249767" y="400050"/>
                  <a:pt x="124883" y="561975"/>
                  <a:pt x="0" y="723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1552221" y="3548502"/>
            <a:ext cx="965200" cy="611268"/>
          </a:xfrm>
          <a:custGeom>
            <a:avLst/>
            <a:gdLst>
              <a:gd name="connsiteX0" fmla="*/ 1041400 w 1041400"/>
              <a:gd name="connsiteY0" fmla="*/ 0 h 723900"/>
              <a:gd name="connsiteX1" fmla="*/ 546100 w 1041400"/>
              <a:gd name="connsiteY1" fmla="*/ 203200 h 723900"/>
              <a:gd name="connsiteX2" fmla="*/ 317500 w 1041400"/>
              <a:gd name="connsiteY2" fmla="*/ 355600 h 723900"/>
              <a:gd name="connsiteX3" fmla="*/ 0 w 1041400"/>
              <a:gd name="connsiteY3" fmla="*/ 723900 h 723900"/>
              <a:gd name="connsiteX0" fmla="*/ 1041400 w 1041400"/>
              <a:gd name="connsiteY0" fmla="*/ 0 h 723900"/>
              <a:gd name="connsiteX1" fmla="*/ 685800 w 1041400"/>
              <a:gd name="connsiteY1" fmla="*/ 241300 h 723900"/>
              <a:gd name="connsiteX2" fmla="*/ 317500 w 1041400"/>
              <a:gd name="connsiteY2" fmla="*/ 355600 h 723900"/>
              <a:gd name="connsiteX3" fmla="*/ 0 w 1041400"/>
              <a:gd name="connsiteY3" fmla="*/ 723900 h 723900"/>
              <a:gd name="connsiteX0" fmla="*/ 1041400 w 1041400"/>
              <a:gd name="connsiteY0" fmla="*/ 0 h 723900"/>
              <a:gd name="connsiteX1" fmla="*/ 685800 w 1041400"/>
              <a:gd name="connsiteY1" fmla="*/ 241300 h 723900"/>
              <a:gd name="connsiteX2" fmla="*/ 419100 w 1041400"/>
              <a:gd name="connsiteY2" fmla="*/ 393700 h 723900"/>
              <a:gd name="connsiteX3" fmla="*/ 0 w 1041400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1400" h="723900">
                <a:moveTo>
                  <a:pt x="1041400" y="0"/>
                </a:moveTo>
                <a:cubicBezTo>
                  <a:pt x="854075" y="71966"/>
                  <a:pt x="789517" y="175683"/>
                  <a:pt x="685800" y="241300"/>
                </a:cubicBezTo>
                <a:cubicBezTo>
                  <a:pt x="582083" y="306917"/>
                  <a:pt x="533400" y="313267"/>
                  <a:pt x="419100" y="393700"/>
                </a:cubicBezTo>
                <a:cubicBezTo>
                  <a:pt x="304800" y="474133"/>
                  <a:pt x="113241" y="583141"/>
                  <a:pt x="0" y="723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c 14"/>
          <p:cNvSpPr/>
          <p:nvPr/>
        </p:nvSpPr>
        <p:spPr>
          <a:xfrm>
            <a:off x="1206500" y="3524728"/>
            <a:ext cx="635000" cy="635000"/>
          </a:xfrm>
          <a:prstGeom prst="arc">
            <a:avLst>
              <a:gd name="adj1" fmla="val 5392379"/>
              <a:gd name="adj2" fmla="val 9764274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c 15"/>
          <p:cNvSpPr/>
          <p:nvPr/>
        </p:nvSpPr>
        <p:spPr>
          <a:xfrm>
            <a:off x="2199921" y="2913502"/>
            <a:ext cx="635000" cy="635000"/>
          </a:xfrm>
          <a:prstGeom prst="arc">
            <a:avLst>
              <a:gd name="adj1" fmla="val 5392379"/>
              <a:gd name="adj2" fmla="val 9764274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841500" y="3493693"/>
            <a:ext cx="206021" cy="5480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2047521" y="3548502"/>
            <a:ext cx="0" cy="293726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420554" y="2677744"/>
            <a:ext cx="914400" cy="914400"/>
          </a:xfrm>
          <a:prstGeom prst="arc">
            <a:avLst>
              <a:gd name="adj1" fmla="val 3926314"/>
              <a:gd name="adj2" fmla="val 10794198"/>
            </a:avLst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6058375" y="3021807"/>
            <a:ext cx="1280160" cy="526695"/>
          </a:xfrm>
          <a:custGeom>
            <a:avLst/>
            <a:gdLst>
              <a:gd name="connsiteX0" fmla="*/ 0 w 1280160"/>
              <a:gd name="connsiteY0" fmla="*/ 526695 h 526695"/>
              <a:gd name="connsiteX1" fmla="*/ 232756 w 1280160"/>
              <a:gd name="connsiteY1" fmla="*/ 377066 h 526695"/>
              <a:gd name="connsiteX2" fmla="*/ 576349 w 1280160"/>
              <a:gd name="connsiteY2" fmla="*/ 61182 h 526695"/>
              <a:gd name="connsiteX3" fmla="*/ 1280160 w 1280160"/>
              <a:gd name="connsiteY3" fmla="*/ 222 h 52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0" h="526695">
                <a:moveTo>
                  <a:pt x="0" y="526695"/>
                </a:moveTo>
                <a:cubicBezTo>
                  <a:pt x="68349" y="490673"/>
                  <a:pt x="136698" y="454651"/>
                  <a:pt x="232756" y="377066"/>
                </a:cubicBezTo>
                <a:cubicBezTo>
                  <a:pt x="328814" y="299480"/>
                  <a:pt x="401782" y="123989"/>
                  <a:pt x="576349" y="61182"/>
                </a:cubicBezTo>
                <a:cubicBezTo>
                  <a:pt x="750916" y="-1625"/>
                  <a:pt x="1015538" y="-702"/>
                  <a:pt x="1280160" y="2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5099640" y="2412429"/>
            <a:ext cx="312250" cy="720437"/>
          </a:xfrm>
          <a:custGeom>
            <a:avLst/>
            <a:gdLst>
              <a:gd name="connsiteX0" fmla="*/ 310342 w 312250"/>
              <a:gd name="connsiteY0" fmla="*/ 720437 h 720437"/>
              <a:gd name="connsiteX1" fmla="*/ 266008 w 312250"/>
              <a:gd name="connsiteY1" fmla="*/ 293717 h 720437"/>
              <a:gd name="connsiteX2" fmla="*/ 0 w 312250"/>
              <a:gd name="connsiteY2" fmla="*/ 0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250" h="720437">
                <a:moveTo>
                  <a:pt x="310342" y="720437"/>
                </a:moveTo>
                <a:cubicBezTo>
                  <a:pt x="314037" y="567113"/>
                  <a:pt x="317732" y="413790"/>
                  <a:pt x="266008" y="293717"/>
                </a:cubicBezTo>
                <a:cubicBezTo>
                  <a:pt x="214284" y="173644"/>
                  <a:pt x="107142" y="8682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25" idx="0"/>
          </p:cNvCxnSpPr>
          <p:nvPr/>
        </p:nvCxnSpPr>
        <p:spPr>
          <a:xfrm>
            <a:off x="5409982" y="3132866"/>
            <a:ext cx="30267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5947539" y="3250308"/>
            <a:ext cx="110836" cy="30267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776783" y="1212702"/>
            <a:ext cx="306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Vue dans le plan d'intersection</a:t>
            </a:r>
            <a:endParaRPr lang="fr-FR" dirty="0"/>
          </a:p>
        </p:txBody>
      </p:sp>
      <p:cxnSp>
        <p:nvCxnSpPr>
          <p:cNvPr id="69" name="Connecteur droit avec flèche 68"/>
          <p:cNvCxnSpPr>
            <a:endCxn id="4" idx="7"/>
          </p:cNvCxnSpPr>
          <p:nvPr/>
        </p:nvCxnSpPr>
        <p:spPr>
          <a:xfrm flipH="1">
            <a:off x="2272027" y="3066457"/>
            <a:ext cx="452123" cy="257539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724150" y="3066457"/>
            <a:ext cx="44767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2834921" y="269742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356364" y="158203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(a)</a:t>
            </a:r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4663302" y="158203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(b)</a:t>
            </a:r>
            <a:endParaRPr lang="fr-FR" dirty="0"/>
          </a:p>
        </p:txBody>
      </p:sp>
      <p:sp>
        <p:nvSpPr>
          <p:cNvPr id="79" name="Forme libre 78"/>
          <p:cNvSpPr/>
          <p:nvPr/>
        </p:nvSpPr>
        <p:spPr>
          <a:xfrm>
            <a:off x="1514475" y="3309012"/>
            <a:ext cx="1019175" cy="552450"/>
          </a:xfrm>
          <a:custGeom>
            <a:avLst/>
            <a:gdLst>
              <a:gd name="connsiteX0" fmla="*/ 0 w 1019175"/>
              <a:gd name="connsiteY0" fmla="*/ 552450 h 552450"/>
              <a:gd name="connsiteX1" fmla="*/ 295275 w 1019175"/>
              <a:gd name="connsiteY1" fmla="*/ 342900 h 552450"/>
              <a:gd name="connsiteX2" fmla="*/ 514350 w 1019175"/>
              <a:gd name="connsiteY2" fmla="*/ 219075 h 552450"/>
              <a:gd name="connsiteX3" fmla="*/ 771525 w 1019175"/>
              <a:gd name="connsiteY3" fmla="*/ 123825 h 552450"/>
              <a:gd name="connsiteX4" fmla="*/ 1019175 w 1019175"/>
              <a:gd name="connsiteY4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552450">
                <a:moveTo>
                  <a:pt x="0" y="552450"/>
                </a:moveTo>
                <a:cubicBezTo>
                  <a:pt x="104775" y="475456"/>
                  <a:pt x="209550" y="398462"/>
                  <a:pt x="295275" y="342900"/>
                </a:cubicBezTo>
                <a:cubicBezTo>
                  <a:pt x="381000" y="287337"/>
                  <a:pt x="434975" y="255587"/>
                  <a:pt x="514350" y="219075"/>
                </a:cubicBezTo>
                <a:cubicBezTo>
                  <a:pt x="593725" y="182563"/>
                  <a:pt x="687388" y="160337"/>
                  <a:pt x="771525" y="123825"/>
                </a:cubicBezTo>
                <a:cubicBezTo>
                  <a:pt x="855662" y="87313"/>
                  <a:pt x="937418" y="43656"/>
                  <a:pt x="1019175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2177696" y="4353071"/>
            <a:ext cx="132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Arête fictive</a:t>
            </a:r>
            <a:endParaRPr lang="fr-FR" dirty="0"/>
          </a:p>
        </p:txBody>
      </p:sp>
      <p:cxnSp>
        <p:nvCxnSpPr>
          <p:cNvPr id="82" name="Connecteur droit avec flèche 81"/>
          <p:cNvCxnSpPr>
            <a:endCxn id="79" idx="0"/>
          </p:cNvCxnSpPr>
          <p:nvPr/>
        </p:nvCxnSpPr>
        <p:spPr>
          <a:xfrm flipH="1" flipV="1">
            <a:off x="1514475" y="3861462"/>
            <a:ext cx="685446" cy="86094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2199921" y="4722403"/>
            <a:ext cx="1165579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313180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CONGE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sp>
        <p:nvSpPr>
          <p:cNvPr id="32" name="Arc 31"/>
          <p:cNvSpPr/>
          <p:nvPr/>
        </p:nvSpPr>
        <p:spPr bwMode="auto">
          <a:xfrm rot="10800000">
            <a:off x="4650903" y="5351462"/>
            <a:ext cx="687388" cy="68580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cxnSp>
        <p:nvCxnSpPr>
          <p:cNvPr id="33" name="Connecteur droit 65"/>
          <p:cNvCxnSpPr>
            <a:cxnSpLocks noChangeShapeType="1"/>
            <a:stCxn id="32" idx="2"/>
          </p:cNvCxnSpPr>
          <p:nvPr/>
        </p:nvCxnSpPr>
        <p:spPr bwMode="auto">
          <a:xfrm flipV="1">
            <a:off x="4650903" y="5122862"/>
            <a:ext cx="0" cy="571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67"/>
          <p:cNvCxnSpPr>
            <a:cxnSpLocks noChangeShapeType="1"/>
          </p:cNvCxnSpPr>
          <p:nvPr/>
        </p:nvCxnSpPr>
        <p:spPr bwMode="auto">
          <a:xfrm>
            <a:off x="4995391" y="6037262"/>
            <a:ext cx="4905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avec flèche 69"/>
          <p:cNvCxnSpPr>
            <a:cxnSpLocks noChangeShapeType="1"/>
          </p:cNvCxnSpPr>
          <p:nvPr/>
        </p:nvCxnSpPr>
        <p:spPr bwMode="auto">
          <a:xfrm flipH="1">
            <a:off x="4714403" y="5305425"/>
            <a:ext cx="6858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ZoneTexte 71"/>
          <p:cNvSpPr txBox="1">
            <a:spLocks noChangeArrowheads="1"/>
          </p:cNvSpPr>
          <p:nvPr/>
        </p:nvSpPr>
        <p:spPr bwMode="auto">
          <a:xfrm rot="-2520928">
            <a:off x="4712816" y="5086350"/>
            <a:ext cx="842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R3±0,2</a:t>
            </a:r>
          </a:p>
        </p:txBody>
      </p:sp>
      <p:sp>
        <p:nvSpPr>
          <p:cNvPr id="37" name="Arc 6"/>
          <p:cNvSpPr>
            <a:spLocks/>
          </p:cNvSpPr>
          <p:nvPr/>
        </p:nvSpPr>
        <p:spPr bwMode="auto">
          <a:xfrm rot="10800000">
            <a:off x="6869390" y="5274310"/>
            <a:ext cx="771914" cy="77294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Arc 7"/>
          <p:cNvSpPr>
            <a:spLocks/>
          </p:cNvSpPr>
          <p:nvPr/>
        </p:nvSpPr>
        <p:spPr bwMode="auto">
          <a:xfrm rot="10800000">
            <a:off x="6869711" y="5678371"/>
            <a:ext cx="371095" cy="37159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7239068" y="6050540"/>
            <a:ext cx="9178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6870228" y="5091904"/>
            <a:ext cx="0" cy="5907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 flipH="1">
            <a:off x="7076603" y="5518943"/>
            <a:ext cx="320675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404421" y="5165725"/>
            <a:ext cx="4699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3</a:t>
            </a:r>
            <a:r>
              <a:rPr lang="fr-FR" altLang="fr-FR" sz="1600">
                <a:latin typeface="Arial" charset="0"/>
                <a:sym typeface="Symbol" pitchFamily="18" charset="2"/>
              </a:rPr>
              <a:t>,2</a:t>
            </a:r>
            <a:endParaRPr lang="fr-FR" altLang="fr-FR" sz="1600">
              <a:latin typeface="Arial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 flipV="1">
            <a:off x="7397278" y="5518943"/>
            <a:ext cx="33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rot="5400000" flipH="1" flipV="1">
            <a:off x="6758264" y="5934075"/>
            <a:ext cx="22225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328096" y="5795963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charset="0"/>
              </a:rPr>
              <a:t>2,8</a:t>
            </a: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26476" y="6148388"/>
            <a:ext cx="33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2" y="699947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30021" y="297507"/>
            <a:ext cx="729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Congé = espace balayé par une sphère bitangente aux surfaces adjacentes.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74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4662832" y="1939832"/>
            <a:ext cx="306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Vue dans le plan d'intersection</a:t>
            </a:r>
            <a:endParaRPr lang="fr-FR" dirty="0"/>
          </a:p>
        </p:txBody>
      </p:sp>
      <p:sp>
        <p:nvSpPr>
          <p:cNvPr id="31" name="Forme libre 30"/>
          <p:cNvSpPr/>
          <p:nvPr/>
        </p:nvSpPr>
        <p:spPr>
          <a:xfrm>
            <a:off x="570950" y="3659887"/>
            <a:ext cx="1123950" cy="347855"/>
          </a:xfrm>
          <a:custGeom>
            <a:avLst/>
            <a:gdLst>
              <a:gd name="connsiteX0" fmla="*/ 0 w 1123950"/>
              <a:gd name="connsiteY0" fmla="*/ 347855 h 347855"/>
              <a:gd name="connsiteX1" fmla="*/ 428625 w 1123950"/>
              <a:gd name="connsiteY1" fmla="*/ 33530 h 347855"/>
              <a:gd name="connsiteX2" fmla="*/ 1123950 w 1123950"/>
              <a:gd name="connsiteY2" fmla="*/ 24005 h 3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347855">
                <a:moveTo>
                  <a:pt x="0" y="347855"/>
                </a:moveTo>
                <a:cubicBezTo>
                  <a:pt x="120650" y="217680"/>
                  <a:pt x="241300" y="87505"/>
                  <a:pt x="428625" y="33530"/>
                </a:cubicBezTo>
                <a:cubicBezTo>
                  <a:pt x="615950" y="-20445"/>
                  <a:pt x="869950" y="1780"/>
                  <a:pt x="1123950" y="24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951950" y="2909732"/>
            <a:ext cx="1123950" cy="173927"/>
          </a:xfrm>
          <a:custGeom>
            <a:avLst/>
            <a:gdLst>
              <a:gd name="connsiteX0" fmla="*/ 0 w 1123950"/>
              <a:gd name="connsiteY0" fmla="*/ 347855 h 347855"/>
              <a:gd name="connsiteX1" fmla="*/ 428625 w 1123950"/>
              <a:gd name="connsiteY1" fmla="*/ 33530 h 347855"/>
              <a:gd name="connsiteX2" fmla="*/ 1123950 w 1123950"/>
              <a:gd name="connsiteY2" fmla="*/ 24005 h 3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3950" h="347855">
                <a:moveTo>
                  <a:pt x="0" y="347855"/>
                </a:moveTo>
                <a:cubicBezTo>
                  <a:pt x="120650" y="217680"/>
                  <a:pt x="241300" y="87505"/>
                  <a:pt x="428625" y="33530"/>
                </a:cubicBezTo>
                <a:cubicBezTo>
                  <a:pt x="615950" y="-20445"/>
                  <a:pt x="869950" y="1780"/>
                  <a:pt x="1123950" y="240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1713950" y="2921892"/>
            <a:ext cx="371475" cy="762000"/>
          </a:xfrm>
          <a:custGeom>
            <a:avLst/>
            <a:gdLst>
              <a:gd name="connsiteX0" fmla="*/ 371475 w 371475"/>
              <a:gd name="connsiteY0" fmla="*/ 0 h 762000"/>
              <a:gd name="connsiteX1" fmla="*/ 104775 w 371475"/>
              <a:gd name="connsiteY1" fmla="*/ 247650 h 762000"/>
              <a:gd name="connsiteX2" fmla="*/ 57150 w 371475"/>
              <a:gd name="connsiteY2" fmla="*/ 581025 h 762000"/>
              <a:gd name="connsiteX3" fmla="*/ 0 w 371475"/>
              <a:gd name="connsiteY3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75" h="762000">
                <a:moveTo>
                  <a:pt x="371475" y="0"/>
                </a:moveTo>
                <a:cubicBezTo>
                  <a:pt x="264318" y="75406"/>
                  <a:pt x="157162" y="150813"/>
                  <a:pt x="104775" y="247650"/>
                </a:cubicBezTo>
                <a:cubicBezTo>
                  <a:pt x="52388" y="344487"/>
                  <a:pt x="74612" y="495300"/>
                  <a:pt x="57150" y="581025"/>
                </a:cubicBezTo>
                <a:cubicBezTo>
                  <a:pt x="39688" y="666750"/>
                  <a:pt x="19844" y="714375"/>
                  <a:pt x="0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590000" y="3083817"/>
            <a:ext cx="361950" cy="885825"/>
          </a:xfrm>
          <a:custGeom>
            <a:avLst/>
            <a:gdLst>
              <a:gd name="connsiteX0" fmla="*/ 361950 w 361950"/>
              <a:gd name="connsiteY0" fmla="*/ 0 h 885825"/>
              <a:gd name="connsiteX1" fmla="*/ 85725 w 361950"/>
              <a:gd name="connsiteY1" fmla="*/ 295275 h 885825"/>
              <a:gd name="connsiteX2" fmla="*/ 28575 w 361950"/>
              <a:gd name="connsiteY2" fmla="*/ 523875 h 885825"/>
              <a:gd name="connsiteX3" fmla="*/ 0 w 361950"/>
              <a:gd name="connsiteY3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950" h="885825">
                <a:moveTo>
                  <a:pt x="361950" y="0"/>
                </a:moveTo>
                <a:cubicBezTo>
                  <a:pt x="251618" y="103981"/>
                  <a:pt x="141287" y="207963"/>
                  <a:pt x="85725" y="295275"/>
                </a:cubicBezTo>
                <a:cubicBezTo>
                  <a:pt x="30163" y="382587"/>
                  <a:pt x="42862" y="425450"/>
                  <a:pt x="28575" y="523875"/>
                </a:cubicBezTo>
                <a:cubicBezTo>
                  <a:pt x="14288" y="622300"/>
                  <a:pt x="7144" y="754062"/>
                  <a:pt x="0" y="885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1866350" y="3036192"/>
            <a:ext cx="352425" cy="1266825"/>
          </a:xfrm>
          <a:custGeom>
            <a:avLst/>
            <a:gdLst>
              <a:gd name="connsiteX0" fmla="*/ 352425 w 352425"/>
              <a:gd name="connsiteY0" fmla="*/ 0 h 1266825"/>
              <a:gd name="connsiteX1" fmla="*/ 123825 w 352425"/>
              <a:gd name="connsiteY1" fmla="*/ 257175 h 1266825"/>
              <a:gd name="connsiteX2" fmla="*/ 95250 w 352425"/>
              <a:gd name="connsiteY2" fmla="*/ 600075 h 1266825"/>
              <a:gd name="connsiteX3" fmla="*/ 0 w 352425"/>
              <a:gd name="connsiteY3" fmla="*/ 771525 h 1266825"/>
              <a:gd name="connsiteX4" fmla="*/ 0 w 352425"/>
              <a:gd name="connsiteY4" fmla="*/ 771525 h 1266825"/>
              <a:gd name="connsiteX5" fmla="*/ 152400 w 352425"/>
              <a:gd name="connsiteY5" fmla="*/ 971550 h 1266825"/>
              <a:gd name="connsiteX6" fmla="*/ 247650 w 352425"/>
              <a:gd name="connsiteY6" fmla="*/ 1266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425" h="1266825">
                <a:moveTo>
                  <a:pt x="352425" y="0"/>
                </a:moveTo>
                <a:cubicBezTo>
                  <a:pt x="259556" y="78581"/>
                  <a:pt x="166687" y="157163"/>
                  <a:pt x="123825" y="257175"/>
                </a:cubicBezTo>
                <a:cubicBezTo>
                  <a:pt x="80963" y="357187"/>
                  <a:pt x="115887" y="514350"/>
                  <a:pt x="95250" y="600075"/>
                </a:cubicBezTo>
                <a:cubicBezTo>
                  <a:pt x="74613" y="685800"/>
                  <a:pt x="0" y="771525"/>
                  <a:pt x="0" y="771525"/>
                </a:cubicBezTo>
                <a:lnTo>
                  <a:pt x="0" y="771525"/>
                </a:lnTo>
                <a:cubicBezTo>
                  <a:pt x="25400" y="804862"/>
                  <a:pt x="111125" y="889000"/>
                  <a:pt x="152400" y="971550"/>
                </a:cubicBezTo>
                <a:cubicBezTo>
                  <a:pt x="193675" y="1054100"/>
                  <a:pt x="247650" y="1266825"/>
                  <a:pt x="247650" y="1266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2218775" y="3036192"/>
            <a:ext cx="228600" cy="752475"/>
          </a:xfrm>
          <a:custGeom>
            <a:avLst/>
            <a:gdLst>
              <a:gd name="connsiteX0" fmla="*/ 0 w 228600"/>
              <a:gd name="connsiteY0" fmla="*/ 0 h 752475"/>
              <a:gd name="connsiteX1" fmla="*/ 142875 w 228600"/>
              <a:gd name="connsiteY1" fmla="*/ 219075 h 752475"/>
              <a:gd name="connsiteX2" fmla="*/ 200025 w 228600"/>
              <a:gd name="connsiteY2" fmla="*/ 466725 h 752475"/>
              <a:gd name="connsiteX3" fmla="*/ 228600 w 228600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752475">
                <a:moveTo>
                  <a:pt x="0" y="0"/>
                </a:moveTo>
                <a:cubicBezTo>
                  <a:pt x="54769" y="70644"/>
                  <a:pt x="109538" y="141288"/>
                  <a:pt x="142875" y="219075"/>
                </a:cubicBezTo>
                <a:cubicBezTo>
                  <a:pt x="176212" y="296862"/>
                  <a:pt x="185737" y="377825"/>
                  <a:pt x="200025" y="466725"/>
                </a:cubicBezTo>
                <a:cubicBezTo>
                  <a:pt x="214313" y="555625"/>
                  <a:pt x="221456" y="654050"/>
                  <a:pt x="228600" y="752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2085425" y="2921892"/>
            <a:ext cx="133350" cy="1143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713950" y="3707482"/>
            <a:ext cx="133350" cy="1143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1409150" y="3036192"/>
            <a:ext cx="809625" cy="495158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1875875" y="2550414"/>
            <a:ext cx="390525" cy="53340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2085425" y="2617092"/>
            <a:ext cx="361950" cy="533053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1899687" y="2542135"/>
            <a:ext cx="252413" cy="1511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 flipV="1">
            <a:off x="2333075" y="2817115"/>
            <a:ext cx="276225" cy="17958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 flipV="1">
            <a:off x="2152100" y="2693292"/>
            <a:ext cx="180975" cy="11415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orme libre 52"/>
          <p:cNvSpPr/>
          <p:nvPr/>
        </p:nvSpPr>
        <p:spPr>
          <a:xfrm>
            <a:off x="2142575" y="3779142"/>
            <a:ext cx="314325" cy="533400"/>
          </a:xfrm>
          <a:custGeom>
            <a:avLst/>
            <a:gdLst>
              <a:gd name="connsiteX0" fmla="*/ 314325 w 314325"/>
              <a:gd name="connsiteY0" fmla="*/ 0 h 533400"/>
              <a:gd name="connsiteX1" fmla="*/ 180975 w 314325"/>
              <a:gd name="connsiteY1" fmla="*/ 238125 h 533400"/>
              <a:gd name="connsiteX2" fmla="*/ 0 w 314325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533400">
                <a:moveTo>
                  <a:pt x="314325" y="0"/>
                </a:moveTo>
                <a:cubicBezTo>
                  <a:pt x="273843" y="74612"/>
                  <a:pt x="233362" y="149225"/>
                  <a:pt x="180975" y="238125"/>
                </a:cubicBezTo>
                <a:cubicBezTo>
                  <a:pt x="128588" y="327025"/>
                  <a:pt x="64294" y="430212"/>
                  <a:pt x="0" y="533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20295630">
            <a:off x="3655639" y="3148499"/>
            <a:ext cx="885825" cy="278673"/>
          </a:xfrm>
          <a:custGeom>
            <a:avLst/>
            <a:gdLst>
              <a:gd name="connsiteX0" fmla="*/ 0 w 885825"/>
              <a:gd name="connsiteY0" fmla="*/ 278673 h 278673"/>
              <a:gd name="connsiteX1" fmla="*/ 419100 w 885825"/>
              <a:gd name="connsiteY1" fmla="*/ 31023 h 278673"/>
              <a:gd name="connsiteX2" fmla="*/ 885825 w 885825"/>
              <a:gd name="connsiteY2" fmla="*/ 11973 h 27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278673">
                <a:moveTo>
                  <a:pt x="0" y="278673"/>
                </a:moveTo>
                <a:cubicBezTo>
                  <a:pt x="135731" y="177073"/>
                  <a:pt x="271463" y="75473"/>
                  <a:pt x="419100" y="31023"/>
                </a:cubicBezTo>
                <a:cubicBezTo>
                  <a:pt x="566737" y="-13427"/>
                  <a:pt x="726281" y="-727"/>
                  <a:pt x="885825" y="11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56"/>
          <p:cNvCxnSpPr>
            <a:stCxn id="54" idx="2"/>
          </p:cNvCxnSpPr>
          <p:nvPr/>
        </p:nvCxnSpPr>
        <p:spPr>
          <a:xfrm rot="20295630">
            <a:off x="4503712" y="2951898"/>
            <a:ext cx="238125" cy="2667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orme libre 57"/>
          <p:cNvSpPr/>
          <p:nvPr/>
        </p:nvSpPr>
        <p:spPr>
          <a:xfrm rot="20295630">
            <a:off x="4891857" y="3039812"/>
            <a:ext cx="552450" cy="742950"/>
          </a:xfrm>
          <a:custGeom>
            <a:avLst/>
            <a:gdLst>
              <a:gd name="connsiteX0" fmla="*/ 0 w 552450"/>
              <a:gd name="connsiteY0" fmla="*/ 0 h 742950"/>
              <a:gd name="connsiteX1" fmla="*/ 57150 w 552450"/>
              <a:gd name="connsiteY1" fmla="*/ 323850 h 742950"/>
              <a:gd name="connsiteX2" fmla="*/ 342900 w 552450"/>
              <a:gd name="connsiteY2" fmla="*/ 476250 h 742950"/>
              <a:gd name="connsiteX3" fmla="*/ 552450 w 552450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" h="742950">
                <a:moveTo>
                  <a:pt x="0" y="0"/>
                </a:moveTo>
                <a:cubicBezTo>
                  <a:pt x="0" y="122237"/>
                  <a:pt x="0" y="244475"/>
                  <a:pt x="57150" y="323850"/>
                </a:cubicBezTo>
                <a:cubicBezTo>
                  <a:pt x="114300" y="403225"/>
                  <a:pt x="260350" y="406400"/>
                  <a:pt x="342900" y="476250"/>
                </a:cubicBezTo>
                <a:cubicBezTo>
                  <a:pt x="425450" y="546100"/>
                  <a:pt x="488950" y="644525"/>
                  <a:pt x="552450" y="742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avec flèche 59"/>
          <p:cNvCxnSpPr/>
          <p:nvPr/>
        </p:nvCxnSpPr>
        <p:spPr>
          <a:xfrm rot="20295630" flipV="1">
            <a:off x="4550838" y="2682296"/>
            <a:ext cx="385763" cy="3416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54" idx="2"/>
          </p:cNvCxnSpPr>
          <p:nvPr/>
        </p:nvCxnSpPr>
        <p:spPr>
          <a:xfrm rot="20295630" flipV="1">
            <a:off x="4387312" y="2612418"/>
            <a:ext cx="119062" cy="38469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rot="20295630" flipV="1">
            <a:off x="4757618" y="2959674"/>
            <a:ext cx="385763" cy="13335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2697592" y="262736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74" name="Connecteur droit 73"/>
          <p:cNvCxnSpPr/>
          <p:nvPr/>
        </p:nvCxnSpPr>
        <p:spPr>
          <a:xfrm>
            <a:off x="2609300" y="2996695"/>
            <a:ext cx="46434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468275" y="230916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(a)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3358500" y="230916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(b)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338150" y="2756874"/>
            <a:ext cx="1907156" cy="1907156"/>
            <a:chOff x="5070971" y="1105201"/>
            <a:chExt cx="1907156" cy="1907156"/>
          </a:xfrm>
        </p:grpSpPr>
        <p:sp>
          <p:nvSpPr>
            <p:cNvPr id="2" name="Arc 1"/>
            <p:cNvSpPr/>
            <p:nvPr/>
          </p:nvSpPr>
          <p:spPr>
            <a:xfrm>
              <a:off x="5070971" y="1105201"/>
              <a:ext cx="1907156" cy="1907156"/>
            </a:xfrm>
            <a:prstGeom prst="arc">
              <a:avLst>
                <a:gd name="adj1" fmla="val 16716357"/>
                <a:gd name="adj2" fmla="val 17855317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Arc 28"/>
            <p:cNvSpPr/>
            <p:nvPr/>
          </p:nvSpPr>
          <p:spPr>
            <a:xfrm>
              <a:off x="5070971" y="1105201"/>
              <a:ext cx="1907156" cy="1907156"/>
            </a:xfrm>
            <a:prstGeom prst="arc">
              <a:avLst>
                <a:gd name="adj1" fmla="val 17663197"/>
                <a:gd name="adj2" fmla="val 18766498"/>
              </a:avLst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ZoneTexte 2"/>
          <p:cNvSpPr txBox="1"/>
          <p:nvPr/>
        </p:nvSpPr>
        <p:spPr>
          <a:xfrm rot="811604">
            <a:off x="4485874" y="2484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</a:t>
            </a:r>
            <a:endParaRPr lang="fr-FR" dirty="0"/>
          </a:p>
        </p:txBody>
      </p:sp>
      <p:sp>
        <p:nvSpPr>
          <p:cNvPr id="40" name="Forme libre 39"/>
          <p:cNvSpPr/>
          <p:nvPr/>
        </p:nvSpPr>
        <p:spPr>
          <a:xfrm rot="20295630">
            <a:off x="6031469" y="3234249"/>
            <a:ext cx="885825" cy="278673"/>
          </a:xfrm>
          <a:custGeom>
            <a:avLst/>
            <a:gdLst>
              <a:gd name="connsiteX0" fmla="*/ 0 w 885825"/>
              <a:gd name="connsiteY0" fmla="*/ 278673 h 278673"/>
              <a:gd name="connsiteX1" fmla="*/ 419100 w 885825"/>
              <a:gd name="connsiteY1" fmla="*/ 31023 h 278673"/>
              <a:gd name="connsiteX2" fmla="*/ 885825 w 885825"/>
              <a:gd name="connsiteY2" fmla="*/ 11973 h 27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278673">
                <a:moveTo>
                  <a:pt x="0" y="278673"/>
                </a:moveTo>
                <a:cubicBezTo>
                  <a:pt x="135731" y="177073"/>
                  <a:pt x="271463" y="75473"/>
                  <a:pt x="419100" y="31023"/>
                </a:cubicBezTo>
                <a:cubicBezTo>
                  <a:pt x="566737" y="-13427"/>
                  <a:pt x="726281" y="-727"/>
                  <a:pt x="885825" y="119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 rot="20295630">
            <a:off x="7313677" y="3037107"/>
            <a:ext cx="552450" cy="742950"/>
          </a:xfrm>
          <a:custGeom>
            <a:avLst/>
            <a:gdLst>
              <a:gd name="connsiteX0" fmla="*/ 0 w 552450"/>
              <a:gd name="connsiteY0" fmla="*/ 0 h 742950"/>
              <a:gd name="connsiteX1" fmla="*/ 57150 w 552450"/>
              <a:gd name="connsiteY1" fmla="*/ 323850 h 742950"/>
              <a:gd name="connsiteX2" fmla="*/ 342900 w 552450"/>
              <a:gd name="connsiteY2" fmla="*/ 476250 h 742950"/>
              <a:gd name="connsiteX3" fmla="*/ 552450 w 552450"/>
              <a:gd name="connsiteY3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" h="742950">
                <a:moveTo>
                  <a:pt x="0" y="0"/>
                </a:moveTo>
                <a:cubicBezTo>
                  <a:pt x="0" y="122237"/>
                  <a:pt x="0" y="244475"/>
                  <a:pt x="57150" y="323850"/>
                </a:cubicBezTo>
                <a:cubicBezTo>
                  <a:pt x="114300" y="403225"/>
                  <a:pt x="260350" y="406400"/>
                  <a:pt x="342900" y="476250"/>
                </a:cubicBezTo>
                <a:cubicBezTo>
                  <a:pt x="425450" y="546100"/>
                  <a:pt x="488950" y="644525"/>
                  <a:pt x="552450" y="742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/>
          <p:cNvCxnSpPr>
            <a:stCxn id="40" idx="2"/>
          </p:cNvCxnSpPr>
          <p:nvPr/>
        </p:nvCxnSpPr>
        <p:spPr>
          <a:xfrm flipV="1">
            <a:off x="6838619" y="2812029"/>
            <a:ext cx="836748" cy="27920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857033" y="3094995"/>
            <a:ext cx="818334" cy="18327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6495384" y="2604048"/>
            <a:ext cx="1042324" cy="1042324"/>
          </a:xfrm>
          <a:prstGeom prst="arc">
            <a:avLst>
              <a:gd name="adj1" fmla="val 19854760"/>
              <a:gd name="adj2" fmla="val 66819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675367" y="282081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panose="05050102010706020507" pitchFamily="18" charset="2"/>
              </a:rPr>
              <a:t>a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65" name="ZoneTexte 64"/>
          <p:cNvSpPr txBox="1"/>
          <p:nvPr/>
        </p:nvSpPr>
        <p:spPr>
          <a:xfrm rot="2099258">
            <a:off x="4775506" y="26200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5718206" y="230916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(c)</a:t>
            </a:r>
            <a:endParaRPr lang="fr-FR" dirty="0"/>
          </a:p>
        </p:txBody>
      </p:sp>
      <p:sp>
        <p:nvSpPr>
          <p:cNvPr id="56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1999265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CHANFREIN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cxnSp>
        <p:nvCxnSpPr>
          <p:cNvPr id="59" name="Connecteur droit 92"/>
          <p:cNvCxnSpPr>
            <a:cxnSpLocks noChangeShapeType="1"/>
          </p:cNvCxnSpPr>
          <p:nvPr/>
        </p:nvCxnSpPr>
        <p:spPr bwMode="auto">
          <a:xfrm>
            <a:off x="2876086" y="5249806"/>
            <a:ext cx="0" cy="6969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Forme libre 74"/>
          <p:cNvSpPr>
            <a:spLocks/>
          </p:cNvSpPr>
          <p:nvPr/>
        </p:nvSpPr>
        <p:spPr bwMode="auto">
          <a:xfrm>
            <a:off x="2419036" y="5240731"/>
            <a:ext cx="882650" cy="806450"/>
          </a:xfrm>
          <a:custGeom>
            <a:avLst/>
            <a:gdLst>
              <a:gd name="T0" fmla="*/ 0 w 882316"/>
              <a:gd name="T1" fmla="*/ 0 h 807453"/>
              <a:gd name="T2" fmla="*/ 715153 w 882316"/>
              <a:gd name="T3" fmla="*/ 0 h 807453"/>
              <a:gd name="T4" fmla="*/ 900763 w 882316"/>
              <a:gd name="T5" fmla="*/ 170064 h 807453"/>
              <a:gd name="T6" fmla="*/ 900763 w 882316"/>
              <a:gd name="T7" fmla="*/ 755294 h 8074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82316" h="807453">
                <a:moveTo>
                  <a:pt x="0" y="0"/>
                </a:moveTo>
                <a:lnTo>
                  <a:pt x="700506" y="0"/>
                </a:lnTo>
                <a:lnTo>
                  <a:pt x="882316" y="181810"/>
                </a:lnTo>
                <a:lnTo>
                  <a:pt x="882316" y="807453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66" name="Connecteur droit 76"/>
          <p:cNvCxnSpPr>
            <a:cxnSpLocks noChangeShapeType="1"/>
          </p:cNvCxnSpPr>
          <p:nvPr/>
        </p:nvCxnSpPr>
        <p:spPr bwMode="auto">
          <a:xfrm>
            <a:off x="2873061" y="5245044"/>
            <a:ext cx="420688" cy="420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Line 8"/>
          <p:cNvSpPr>
            <a:spLocks noChangeShapeType="1"/>
          </p:cNvSpPr>
          <p:nvPr/>
        </p:nvSpPr>
        <p:spPr bwMode="auto">
          <a:xfrm>
            <a:off x="3046099" y="5158181"/>
            <a:ext cx="292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Line 9"/>
          <p:cNvSpPr>
            <a:spLocks noChangeShapeType="1"/>
          </p:cNvSpPr>
          <p:nvPr/>
        </p:nvSpPr>
        <p:spPr bwMode="auto">
          <a:xfrm flipH="1">
            <a:off x="2949261" y="5158181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>
            <a:off x="3300336" y="5158181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Text Box 11"/>
          <p:cNvSpPr txBox="1">
            <a:spLocks noChangeArrowheads="1"/>
          </p:cNvSpPr>
          <p:nvPr/>
        </p:nvSpPr>
        <p:spPr bwMode="auto">
          <a:xfrm>
            <a:off x="2977836" y="4729556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1,8</a:t>
            </a:r>
          </a:p>
        </p:txBody>
      </p:sp>
      <p:cxnSp>
        <p:nvCxnSpPr>
          <p:cNvPr id="88" name="Connecteur droit 83"/>
          <p:cNvCxnSpPr>
            <a:cxnSpLocks noChangeShapeType="1"/>
          </p:cNvCxnSpPr>
          <p:nvPr/>
        </p:nvCxnSpPr>
        <p:spPr bwMode="auto">
          <a:xfrm flipV="1">
            <a:off x="3299799" y="5086744"/>
            <a:ext cx="0" cy="3317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Connecteur droit 85"/>
          <p:cNvCxnSpPr>
            <a:cxnSpLocks noChangeShapeType="1"/>
            <a:stCxn id="61" idx="1"/>
          </p:cNvCxnSpPr>
          <p:nvPr/>
        </p:nvCxnSpPr>
        <p:spPr bwMode="auto">
          <a:xfrm flipH="1" flipV="1">
            <a:off x="3123886" y="5093094"/>
            <a:ext cx="0" cy="147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2847661" y="5859856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 flipH="1">
            <a:off x="2701611" y="5859856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>
            <a:off x="3297461" y="5859856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2347599" y="5483619"/>
            <a:ext cx="469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2,2</a:t>
            </a:r>
          </a:p>
        </p:txBody>
      </p:sp>
      <p:cxnSp>
        <p:nvCxnSpPr>
          <p:cNvPr id="94" name="Connecteur droit 76"/>
          <p:cNvCxnSpPr>
            <a:cxnSpLocks noChangeShapeType="1"/>
          </p:cNvCxnSpPr>
          <p:nvPr/>
        </p:nvCxnSpPr>
        <p:spPr bwMode="auto">
          <a:xfrm>
            <a:off x="4915592" y="5233037"/>
            <a:ext cx="500263" cy="500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Line 34"/>
          <p:cNvSpPr>
            <a:spLocks noChangeShapeType="1"/>
          </p:cNvSpPr>
          <p:nvPr/>
        </p:nvSpPr>
        <p:spPr bwMode="auto">
          <a:xfrm rot="800494" flipV="1">
            <a:off x="5179743" y="5096879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Line 35"/>
          <p:cNvSpPr>
            <a:spLocks noChangeShapeType="1"/>
          </p:cNvSpPr>
          <p:nvPr/>
        </p:nvSpPr>
        <p:spPr bwMode="auto">
          <a:xfrm rot="800494" flipV="1">
            <a:off x="5369230" y="5144837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Line 36"/>
          <p:cNvSpPr>
            <a:spLocks noChangeShapeType="1"/>
          </p:cNvSpPr>
          <p:nvPr/>
        </p:nvSpPr>
        <p:spPr bwMode="auto">
          <a:xfrm rot="800494">
            <a:off x="5189743" y="5170126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 rot="800494" flipH="1">
            <a:off x="5018243" y="5116276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Line 38"/>
          <p:cNvSpPr>
            <a:spLocks noChangeShapeType="1"/>
          </p:cNvSpPr>
          <p:nvPr/>
        </p:nvSpPr>
        <p:spPr bwMode="auto">
          <a:xfrm rot="800494">
            <a:off x="5381889" y="5225669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0" name="Text Box 11"/>
          <p:cNvSpPr txBox="1">
            <a:spLocks noChangeArrowheads="1"/>
          </p:cNvSpPr>
          <p:nvPr/>
        </p:nvSpPr>
        <p:spPr bwMode="auto">
          <a:xfrm rot="800494">
            <a:off x="5080990" y="4783622"/>
            <a:ext cx="4699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charset="0"/>
              </a:rPr>
              <a:t>1,8</a:t>
            </a:r>
          </a:p>
        </p:txBody>
      </p:sp>
      <p:cxnSp>
        <p:nvCxnSpPr>
          <p:cNvPr id="101" name="Connecteur droit 76"/>
          <p:cNvCxnSpPr>
            <a:cxnSpLocks noChangeShapeType="1"/>
            <a:stCxn id="95" idx="0"/>
          </p:cNvCxnSpPr>
          <p:nvPr/>
        </p:nvCxnSpPr>
        <p:spPr bwMode="auto">
          <a:xfrm>
            <a:off x="5157031" y="5291073"/>
            <a:ext cx="176074" cy="16500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Connecteur droit 92"/>
          <p:cNvCxnSpPr>
            <a:cxnSpLocks noChangeShapeType="1"/>
          </p:cNvCxnSpPr>
          <p:nvPr/>
        </p:nvCxnSpPr>
        <p:spPr bwMode="auto">
          <a:xfrm flipH="1">
            <a:off x="4466921" y="5215196"/>
            <a:ext cx="487259" cy="526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Line 8"/>
          <p:cNvSpPr>
            <a:spLocks noChangeShapeType="1"/>
          </p:cNvSpPr>
          <p:nvPr/>
        </p:nvSpPr>
        <p:spPr bwMode="auto">
          <a:xfrm rot="2565574">
            <a:off x="4443143" y="5901200"/>
            <a:ext cx="6932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" name="Line 9"/>
          <p:cNvSpPr>
            <a:spLocks noChangeShapeType="1"/>
          </p:cNvSpPr>
          <p:nvPr/>
        </p:nvSpPr>
        <p:spPr bwMode="auto">
          <a:xfrm rot="2565574" flipH="1">
            <a:off x="4386504" y="5611991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5" name="Line 10"/>
          <p:cNvSpPr>
            <a:spLocks noChangeShapeType="1"/>
          </p:cNvSpPr>
          <p:nvPr/>
        </p:nvSpPr>
        <p:spPr bwMode="auto">
          <a:xfrm rot="2565574">
            <a:off x="4990112" y="6168496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6" name="Text Box 18"/>
          <p:cNvSpPr txBox="1">
            <a:spLocks noChangeArrowheads="1"/>
          </p:cNvSpPr>
          <p:nvPr/>
        </p:nvSpPr>
        <p:spPr bwMode="auto">
          <a:xfrm rot="2565574">
            <a:off x="4229078" y="5183364"/>
            <a:ext cx="469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2,2</a:t>
            </a:r>
          </a:p>
        </p:txBody>
      </p:sp>
      <p:sp>
        <p:nvSpPr>
          <p:cNvPr id="107" name="Line 35"/>
          <p:cNvSpPr>
            <a:spLocks noChangeShapeType="1"/>
          </p:cNvSpPr>
          <p:nvPr/>
        </p:nvSpPr>
        <p:spPr bwMode="auto">
          <a:xfrm rot="2565574" flipV="1">
            <a:off x="5175319" y="5637446"/>
            <a:ext cx="0" cy="623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08" name="Connecteur droit 4"/>
          <p:cNvCxnSpPr>
            <a:cxnSpLocks noChangeShapeType="1"/>
          </p:cNvCxnSpPr>
          <p:nvPr/>
        </p:nvCxnSpPr>
        <p:spPr bwMode="auto">
          <a:xfrm>
            <a:off x="4370286" y="5060021"/>
            <a:ext cx="809625" cy="2365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Connecteur droit 7"/>
          <p:cNvCxnSpPr>
            <a:cxnSpLocks noChangeShapeType="1"/>
          </p:cNvCxnSpPr>
          <p:nvPr/>
        </p:nvCxnSpPr>
        <p:spPr bwMode="auto">
          <a:xfrm flipH="1" flipV="1">
            <a:off x="5326955" y="5454261"/>
            <a:ext cx="177800" cy="5381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Connecteur droit 109"/>
          <p:cNvCxnSpPr/>
          <p:nvPr/>
        </p:nvCxnSpPr>
        <p:spPr>
          <a:xfrm>
            <a:off x="5146157" y="5282129"/>
            <a:ext cx="1071778" cy="253407"/>
          </a:xfrm>
          <a:prstGeom prst="line">
            <a:avLst/>
          </a:prstGeom>
          <a:ln>
            <a:solidFill>
              <a:schemeClr val="tx1"/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Arc 110"/>
          <p:cNvSpPr/>
          <p:nvPr/>
        </p:nvSpPr>
        <p:spPr>
          <a:xfrm flipV="1">
            <a:off x="4151508" y="4309443"/>
            <a:ext cx="1988306" cy="1988306"/>
          </a:xfrm>
          <a:prstGeom prst="arc">
            <a:avLst>
              <a:gd name="adj1" fmla="val 18761527"/>
              <a:gd name="adj2" fmla="val 2086533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/>
          <p:cNvSpPr txBox="1"/>
          <p:nvPr/>
        </p:nvSpPr>
        <p:spPr>
          <a:xfrm>
            <a:off x="6104020" y="5755423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30°</a:t>
            </a:r>
          </a:p>
        </p:txBody>
      </p:sp>
      <p:cxnSp>
        <p:nvCxnSpPr>
          <p:cNvPr id="113" name="Connecteur droit 112"/>
          <p:cNvCxnSpPr/>
          <p:nvPr/>
        </p:nvCxnSpPr>
        <p:spPr>
          <a:xfrm>
            <a:off x="5381148" y="5702472"/>
            <a:ext cx="440985" cy="360728"/>
          </a:xfrm>
          <a:prstGeom prst="line">
            <a:avLst/>
          </a:prstGeom>
          <a:ln>
            <a:solidFill>
              <a:schemeClr val="tx1"/>
            </a:solidFill>
            <a:prstDash val="lgDash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204641" y="79472"/>
            <a:ext cx="6654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Chanfrein = espacé balayé par un segment de longueur fixe.</a:t>
            </a:r>
            <a:br>
              <a:rPr lang="fr-FR" dirty="0" smtClean="0"/>
            </a:br>
            <a:r>
              <a:rPr lang="fr-FR" dirty="0" smtClean="0"/>
              <a:t>Les normales aux points d'intersection sont concourantes.</a:t>
            </a:r>
          </a:p>
          <a:p>
            <a:r>
              <a:rPr lang="fr-FR" dirty="0" smtClean="0"/>
              <a:t>Cas 1 : Le segment est perpendiculaire à la bissectrice des normales</a:t>
            </a:r>
          </a:p>
          <a:p>
            <a:r>
              <a:rPr lang="fr-FR" dirty="0" smtClean="0"/>
              <a:t>Cas 2:  Le segment fait un angle constant avec la normale au point d'intersection de l'une des faces.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3"/>
          <p:cNvSpPr>
            <a:spLocks/>
          </p:cNvSpPr>
          <p:nvPr/>
        </p:nvSpPr>
        <p:spPr bwMode="auto">
          <a:xfrm>
            <a:off x="669130" y="3476892"/>
            <a:ext cx="892175" cy="695325"/>
          </a:xfrm>
          <a:custGeom>
            <a:avLst/>
            <a:gdLst>
              <a:gd name="T0" fmla="*/ 0 w 10000"/>
              <a:gd name="T1" fmla="*/ 0 h 8452"/>
              <a:gd name="T2" fmla="*/ 2147483647 w 10000"/>
              <a:gd name="T3" fmla="*/ 0 h 8452"/>
              <a:gd name="T4" fmla="*/ 2147483647 w 10000"/>
              <a:gd name="T5" fmla="*/ 2147483647 h 8452"/>
              <a:gd name="T6" fmla="*/ 2147483647 w 10000"/>
              <a:gd name="T7" fmla="*/ 2147483647 h 8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0" h="8452">
                <a:moveTo>
                  <a:pt x="0" y="0"/>
                </a:moveTo>
                <a:lnTo>
                  <a:pt x="6744" y="0"/>
                </a:lnTo>
                <a:lnTo>
                  <a:pt x="10000" y="3537"/>
                </a:lnTo>
                <a:lnTo>
                  <a:pt x="10000" y="845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Line 34"/>
          <p:cNvSpPr>
            <a:spLocks noChangeShapeType="1"/>
          </p:cNvSpPr>
          <p:nvPr/>
        </p:nvSpPr>
        <p:spPr bwMode="auto">
          <a:xfrm flipV="1">
            <a:off x="1261267" y="3280042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 flipV="1">
            <a:off x="1566067" y="3243530"/>
            <a:ext cx="0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Line 36"/>
          <p:cNvSpPr>
            <a:spLocks noChangeShapeType="1"/>
          </p:cNvSpPr>
          <p:nvPr/>
        </p:nvSpPr>
        <p:spPr bwMode="auto">
          <a:xfrm>
            <a:off x="1261267" y="3318142"/>
            <a:ext cx="290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Line 37"/>
          <p:cNvSpPr>
            <a:spLocks noChangeShapeType="1"/>
          </p:cNvSpPr>
          <p:nvPr/>
        </p:nvSpPr>
        <p:spPr bwMode="auto">
          <a:xfrm flipH="1">
            <a:off x="1070767" y="3318142"/>
            <a:ext cx="179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1574005" y="3318142"/>
            <a:ext cx="38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589755" y="2906980"/>
            <a:ext cx="16700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Ch 2 </a:t>
            </a:r>
            <a:r>
              <a:rPr lang="fr-FR" altLang="fr-FR" sz="1600">
                <a:latin typeface="Arial" charset="0"/>
                <a:sym typeface="Symbol" pitchFamily="18" charset="2"/>
              </a:rPr>
              <a:t> 0,2</a:t>
            </a:r>
            <a:r>
              <a:rPr lang="fr-FR" altLang="fr-FR" sz="1600">
                <a:latin typeface="Arial" charset="0"/>
              </a:rPr>
              <a:t> à 45°</a:t>
            </a:r>
          </a:p>
        </p:txBody>
      </p:sp>
      <p:sp>
        <p:nvSpPr>
          <p:cNvPr id="10" name="Freeform 33"/>
          <p:cNvSpPr>
            <a:spLocks/>
          </p:cNvSpPr>
          <p:nvPr/>
        </p:nvSpPr>
        <p:spPr bwMode="auto">
          <a:xfrm>
            <a:off x="2586830" y="3499117"/>
            <a:ext cx="892175" cy="695325"/>
          </a:xfrm>
          <a:custGeom>
            <a:avLst/>
            <a:gdLst>
              <a:gd name="T0" fmla="*/ 0 w 10000"/>
              <a:gd name="T1" fmla="*/ 0 h 8452"/>
              <a:gd name="T2" fmla="*/ 2147483647 w 10000"/>
              <a:gd name="T3" fmla="*/ 0 h 8452"/>
              <a:gd name="T4" fmla="*/ 2147483647 w 10000"/>
              <a:gd name="T5" fmla="*/ 2147483647 h 8452"/>
              <a:gd name="T6" fmla="*/ 2147483647 w 10000"/>
              <a:gd name="T7" fmla="*/ 2147483647 h 8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0" h="8452">
                <a:moveTo>
                  <a:pt x="0" y="0"/>
                </a:moveTo>
                <a:lnTo>
                  <a:pt x="6744" y="0"/>
                </a:lnTo>
                <a:lnTo>
                  <a:pt x="10000" y="3537"/>
                </a:lnTo>
                <a:lnTo>
                  <a:pt x="10000" y="8452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1" name="Connecteur droit avec flèche 3"/>
          <p:cNvCxnSpPr>
            <a:cxnSpLocks noChangeShapeType="1"/>
          </p:cNvCxnSpPr>
          <p:nvPr/>
        </p:nvCxnSpPr>
        <p:spPr bwMode="auto">
          <a:xfrm flipH="1">
            <a:off x="3283742" y="3318142"/>
            <a:ext cx="327025" cy="3143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5"/>
          <p:cNvCxnSpPr>
            <a:cxnSpLocks noChangeShapeType="1"/>
          </p:cNvCxnSpPr>
          <p:nvPr/>
        </p:nvCxnSpPr>
        <p:spPr bwMode="auto">
          <a:xfrm>
            <a:off x="3615530" y="3327667"/>
            <a:ext cx="6159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39"/>
          <p:cNvSpPr txBox="1">
            <a:spLocks noChangeArrowheads="1"/>
          </p:cNvSpPr>
          <p:nvPr/>
        </p:nvSpPr>
        <p:spPr bwMode="auto">
          <a:xfrm>
            <a:off x="3210717" y="2964130"/>
            <a:ext cx="11304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latin typeface="Arial" charset="0"/>
              </a:rPr>
              <a:t>Ch</a:t>
            </a:r>
            <a:r>
              <a:rPr lang="fr-FR" altLang="fr-FR" sz="1600" dirty="0">
                <a:latin typeface="Arial" charset="0"/>
              </a:rPr>
              <a:t> 2 </a:t>
            </a:r>
            <a:r>
              <a:rPr lang="fr-FR" altLang="fr-FR" sz="1600" dirty="0">
                <a:latin typeface="Arial" charset="0"/>
                <a:sym typeface="Symbol" pitchFamily="18" charset="2"/>
              </a:rPr>
              <a:t> </a:t>
            </a:r>
            <a:r>
              <a:rPr lang="fr-FR" altLang="fr-FR" sz="1600" dirty="0" smtClean="0">
                <a:latin typeface="Arial" charset="0"/>
                <a:sym typeface="Symbol" pitchFamily="18" charset="2"/>
              </a:rPr>
              <a:t>0,2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14" name="Connecteur droit 4"/>
          <p:cNvCxnSpPr>
            <a:cxnSpLocks noChangeShapeType="1"/>
          </p:cNvCxnSpPr>
          <p:nvPr/>
        </p:nvCxnSpPr>
        <p:spPr bwMode="auto">
          <a:xfrm>
            <a:off x="718543" y="5299728"/>
            <a:ext cx="655638" cy="1920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7"/>
          <p:cNvCxnSpPr>
            <a:cxnSpLocks noChangeShapeType="1"/>
          </p:cNvCxnSpPr>
          <p:nvPr/>
        </p:nvCxnSpPr>
        <p:spPr bwMode="auto">
          <a:xfrm flipH="1" flipV="1">
            <a:off x="1694856" y="5814078"/>
            <a:ext cx="176212" cy="5381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ine 34"/>
          <p:cNvSpPr>
            <a:spLocks noChangeShapeType="1"/>
          </p:cNvSpPr>
          <p:nvPr/>
        </p:nvSpPr>
        <p:spPr bwMode="auto">
          <a:xfrm rot="5400000" flipH="1" flipV="1">
            <a:off x="1258116" y="5317533"/>
            <a:ext cx="326572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 rot="1033374">
            <a:off x="1447281" y="5327215"/>
            <a:ext cx="379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37"/>
          <p:cNvSpPr>
            <a:spLocks noChangeShapeType="1"/>
          </p:cNvSpPr>
          <p:nvPr/>
        </p:nvSpPr>
        <p:spPr bwMode="auto">
          <a:xfrm rot="1033374" flipH="1">
            <a:off x="1289533" y="5247222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 rot="1033374">
            <a:off x="1806661" y="5436292"/>
            <a:ext cx="38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Text Box 39"/>
          <p:cNvSpPr txBox="1">
            <a:spLocks noChangeArrowheads="1"/>
          </p:cNvSpPr>
          <p:nvPr/>
        </p:nvSpPr>
        <p:spPr bwMode="auto">
          <a:xfrm rot="1033374">
            <a:off x="798139" y="4917175"/>
            <a:ext cx="1669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latin typeface="Arial" charset="0"/>
              </a:rPr>
              <a:t>Ch</a:t>
            </a:r>
            <a:r>
              <a:rPr lang="fr-FR" altLang="fr-FR" sz="1600" dirty="0">
                <a:latin typeface="Arial" charset="0"/>
              </a:rPr>
              <a:t> 2 </a:t>
            </a:r>
            <a:r>
              <a:rPr lang="fr-FR" altLang="fr-FR" sz="1600" dirty="0">
                <a:latin typeface="Arial" charset="0"/>
                <a:sym typeface="Symbol" pitchFamily="18" charset="2"/>
              </a:rPr>
              <a:t> 0,2</a:t>
            </a:r>
            <a:r>
              <a:rPr lang="fr-FR" altLang="fr-FR" sz="1600" dirty="0">
                <a:latin typeface="Arial" charset="0"/>
              </a:rPr>
              <a:t> à </a:t>
            </a:r>
            <a:r>
              <a:rPr lang="fr-FR" altLang="fr-FR" sz="1600" dirty="0" smtClean="0">
                <a:latin typeface="Arial" charset="0"/>
              </a:rPr>
              <a:t>30°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21" name="Connecteur droit 2"/>
          <p:cNvCxnSpPr>
            <a:cxnSpLocks noChangeShapeType="1"/>
          </p:cNvCxnSpPr>
          <p:nvPr/>
        </p:nvCxnSpPr>
        <p:spPr bwMode="auto">
          <a:xfrm>
            <a:off x="1374181" y="5493403"/>
            <a:ext cx="320675" cy="3206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66"/>
          <p:cNvCxnSpPr>
            <a:cxnSpLocks noChangeShapeType="1"/>
          </p:cNvCxnSpPr>
          <p:nvPr/>
        </p:nvCxnSpPr>
        <p:spPr bwMode="auto">
          <a:xfrm flipH="1">
            <a:off x="3441700" y="5242634"/>
            <a:ext cx="334236" cy="37335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67"/>
          <p:cNvCxnSpPr>
            <a:cxnSpLocks noChangeShapeType="1"/>
          </p:cNvCxnSpPr>
          <p:nvPr/>
        </p:nvCxnSpPr>
        <p:spPr bwMode="auto">
          <a:xfrm>
            <a:off x="3775936" y="5240066"/>
            <a:ext cx="138589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4"/>
          <p:cNvCxnSpPr>
            <a:cxnSpLocks noChangeShapeType="1"/>
          </p:cNvCxnSpPr>
          <p:nvPr/>
        </p:nvCxnSpPr>
        <p:spPr bwMode="auto">
          <a:xfrm>
            <a:off x="2761656" y="5390216"/>
            <a:ext cx="655637" cy="1920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7"/>
          <p:cNvCxnSpPr>
            <a:cxnSpLocks noChangeShapeType="1"/>
          </p:cNvCxnSpPr>
          <p:nvPr/>
        </p:nvCxnSpPr>
        <p:spPr bwMode="auto">
          <a:xfrm flipH="1" flipV="1">
            <a:off x="3737968" y="5904566"/>
            <a:ext cx="176213" cy="53816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70"/>
          <p:cNvCxnSpPr>
            <a:cxnSpLocks noChangeShapeType="1"/>
          </p:cNvCxnSpPr>
          <p:nvPr/>
        </p:nvCxnSpPr>
        <p:spPr bwMode="auto">
          <a:xfrm>
            <a:off x="3417293" y="5583891"/>
            <a:ext cx="320675" cy="3206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3634357" y="4901512"/>
            <a:ext cx="1669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latin typeface="Arial" charset="0"/>
              </a:rPr>
              <a:t>Ch</a:t>
            </a:r>
            <a:r>
              <a:rPr lang="fr-FR" altLang="fr-FR" sz="1600" dirty="0">
                <a:latin typeface="Arial" charset="0"/>
              </a:rPr>
              <a:t> 2 </a:t>
            </a:r>
            <a:r>
              <a:rPr lang="fr-FR" altLang="fr-FR" sz="1600" dirty="0">
                <a:latin typeface="Arial" charset="0"/>
                <a:sym typeface="Symbol" pitchFamily="18" charset="2"/>
              </a:rPr>
              <a:t> </a:t>
            </a:r>
            <a:r>
              <a:rPr lang="fr-FR" altLang="fr-FR" sz="1600" dirty="0" smtClean="0">
                <a:latin typeface="Arial" charset="0"/>
                <a:sym typeface="Symbol" pitchFamily="18" charset="2"/>
              </a:rPr>
              <a:t>0,2</a:t>
            </a:r>
            <a:r>
              <a:rPr lang="fr-FR" altLang="fr-FR" sz="1600" dirty="0" smtClean="0">
                <a:latin typeface="Arial" charset="0"/>
              </a:rPr>
              <a:t> à 30°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 rot="5400000" flipH="1" flipV="1">
            <a:off x="1517206" y="5520400"/>
            <a:ext cx="474620" cy="129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187081" y="2810241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525986" y="2822421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87081" y="459883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525986" y="466939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</p:txBody>
      </p:sp>
      <p:sp>
        <p:nvSpPr>
          <p:cNvPr id="34" name="Arc 33"/>
          <p:cNvSpPr/>
          <p:nvPr/>
        </p:nvSpPr>
        <p:spPr bwMode="auto">
          <a:xfrm rot="10800000">
            <a:off x="834629" y="1745223"/>
            <a:ext cx="687388" cy="68580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cxnSp>
        <p:nvCxnSpPr>
          <p:cNvPr id="35" name="Connecteur droit 65"/>
          <p:cNvCxnSpPr>
            <a:cxnSpLocks noChangeShapeType="1"/>
            <a:stCxn id="34" idx="2"/>
          </p:cNvCxnSpPr>
          <p:nvPr/>
        </p:nvCxnSpPr>
        <p:spPr bwMode="auto">
          <a:xfrm flipV="1">
            <a:off x="834629" y="1516623"/>
            <a:ext cx="0" cy="571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67"/>
          <p:cNvCxnSpPr>
            <a:cxnSpLocks noChangeShapeType="1"/>
          </p:cNvCxnSpPr>
          <p:nvPr/>
        </p:nvCxnSpPr>
        <p:spPr bwMode="auto">
          <a:xfrm>
            <a:off x="1179117" y="2431023"/>
            <a:ext cx="4905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avec flèche 69"/>
          <p:cNvCxnSpPr>
            <a:cxnSpLocks noChangeShapeType="1"/>
          </p:cNvCxnSpPr>
          <p:nvPr/>
        </p:nvCxnSpPr>
        <p:spPr bwMode="auto">
          <a:xfrm flipH="1">
            <a:off x="898129" y="1699186"/>
            <a:ext cx="6858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ZoneTexte 71"/>
          <p:cNvSpPr txBox="1">
            <a:spLocks noChangeArrowheads="1"/>
          </p:cNvSpPr>
          <p:nvPr/>
        </p:nvSpPr>
        <p:spPr bwMode="auto">
          <a:xfrm rot="-2520928">
            <a:off x="896542" y="1480111"/>
            <a:ext cx="842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R3±0,2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5040312" y="3439411"/>
            <a:ext cx="781050" cy="752475"/>
          </a:xfrm>
          <a:custGeom>
            <a:avLst/>
            <a:gdLst>
              <a:gd name="connsiteX0" fmla="*/ 0 w 781050"/>
              <a:gd name="connsiteY0" fmla="*/ 0 h 752475"/>
              <a:gd name="connsiteX1" fmla="*/ 781050 w 781050"/>
              <a:gd name="connsiteY1" fmla="*/ 0 h 752475"/>
              <a:gd name="connsiteX2" fmla="*/ 781050 w 781050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752475">
                <a:moveTo>
                  <a:pt x="0" y="0"/>
                </a:moveTo>
                <a:lnTo>
                  <a:pt x="781050" y="0"/>
                </a:lnTo>
                <a:lnTo>
                  <a:pt x="781050" y="752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3"/>
          <p:cNvCxnSpPr>
            <a:cxnSpLocks noChangeShapeType="1"/>
          </p:cNvCxnSpPr>
          <p:nvPr/>
        </p:nvCxnSpPr>
        <p:spPr bwMode="auto">
          <a:xfrm flipH="1">
            <a:off x="5821362" y="3156217"/>
            <a:ext cx="327025" cy="3143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Connecteur droit 5"/>
          <p:cNvCxnSpPr>
            <a:cxnSpLocks noChangeShapeType="1"/>
          </p:cNvCxnSpPr>
          <p:nvPr/>
        </p:nvCxnSpPr>
        <p:spPr bwMode="auto">
          <a:xfrm>
            <a:off x="6153150" y="3165742"/>
            <a:ext cx="6159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5748337" y="2802205"/>
            <a:ext cx="11304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latin typeface="Arial" charset="0"/>
              </a:rPr>
              <a:t>Ch</a:t>
            </a:r>
            <a:r>
              <a:rPr lang="fr-FR" altLang="fr-FR" sz="1600" dirty="0">
                <a:latin typeface="Arial" charset="0"/>
              </a:rPr>
              <a:t> 2 </a:t>
            </a:r>
            <a:r>
              <a:rPr lang="fr-FR" altLang="fr-FR" sz="1600" dirty="0">
                <a:latin typeface="Arial" charset="0"/>
                <a:sym typeface="Symbol" pitchFamily="18" charset="2"/>
              </a:rPr>
              <a:t> </a:t>
            </a:r>
            <a:r>
              <a:rPr lang="fr-FR" altLang="fr-FR" sz="1600" dirty="0" smtClean="0">
                <a:latin typeface="Arial" charset="0"/>
                <a:sym typeface="Symbol" pitchFamily="18" charset="2"/>
              </a:rPr>
              <a:t>0,2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838975" y="2922953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51131" y="138098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637638" y="138472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48" name="Forme libre 47"/>
          <p:cNvSpPr/>
          <p:nvPr/>
        </p:nvSpPr>
        <p:spPr>
          <a:xfrm rot="10800000">
            <a:off x="5161826" y="1627748"/>
            <a:ext cx="781050" cy="752475"/>
          </a:xfrm>
          <a:custGeom>
            <a:avLst/>
            <a:gdLst>
              <a:gd name="connsiteX0" fmla="*/ 0 w 781050"/>
              <a:gd name="connsiteY0" fmla="*/ 0 h 752475"/>
              <a:gd name="connsiteX1" fmla="*/ 781050 w 781050"/>
              <a:gd name="connsiteY1" fmla="*/ 0 h 752475"/>
              <a:gd name="connsiteX2" fmla="*/ 781050 w 781050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752475">
                <a:moveTo>
                  <a:pt x="0" y="0"/>
                </a:moveTo>
                <a:lnTo>
                  <a:pt x="781050" y="0"/>
                </a:lnTo>
                <a:lnTo>
                  <a:pt x="781050" y="752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69"/>
          <p:cNvCxnSpPr>
            <a:cxnSpLocks noChangeShapeType="1"/>
          </p:cNvCxnSpPr>
          <p:nvPr/>
        </p:nvCxnSpPr>
        <p:spPr bwMode="auto">
          <a:xfrm flipH="1">
            <a:off x="5209451" y="1712447"/>
            <a:ext cx="6858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ZoneTexte 71"/>
          <p:cNvSpPr txBox="1">
            <a:spLocks noChangeArrowheads="1"/>
          </p:cNvSpPr>
          <p:nvPr/>
        </p:nvSpPr>
        <p:spPr bwMode="auto">
          <a:xfrm rot="-2520928">
            <a:off x="5207864" y="1493372"/>
            <a:ext cx="842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latin typeface="Arial" charset="0"/>
              </a:rPr>
              <a:t>R3±0,2</a:t>
            </a:r>
          </a:p>
        </p:txBody>
      </p:sp>
      <p:sp>
        <p:nvSpPr>
          <p:cNvPr id="51" name="Forme libre 50"/>
          <p:cNvSpPr/>
          <p:nvPr/>
        </p:nvSpPr>
        <p:spPr>
          <a:xfrm>
            <a:off x="5684906" y="5299728"/>
            <a:ext cx="781050" cy="752475"/>
          </a:xfrm>
          <a:custGeom>
            <a:avLst/>
            <a:gdLst>
              <a:gd name="connsiteX0" fmla="*/ 0 w 781050"/>
              <a:gd name="connsiteY0" fmla="*/ 0 h 752475"/>
              <a:gd name="connsiteX1" fmla="*/ 781050 w 781050"/>
              <a:gd name="connsiteY1" fmla="*/ 0 h 752475"/>
              <a:gd name="connsiteX2" fmla="*/ 781050 w 781050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1050" h="752475">
                <a:moveTo>
                  <a:pt x="0" y="0"/>
                </a:moveTo>
                <a:lnTo>
                  <a:pt x="781050" y="0"/>
                </a:lnTo>
                <a:lnTo>
                  <a:pt x="781050" y="7524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avec flèche 3"/>
          <p:cNvCxnSpPr>
            <a:cxnSpLocks noChangeShapeType="1"/>
          </p:cNvCxnSpPr>
          <p:nvPr/>
        </p:nvCxnSpPr>
        <p:spPr bwMode="auto">
          <a:xfrm>
            <a:off x="6465956" y="5026059"/>
            <a:ext cx="1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onnecteur droit 5"/>
          <p:cNvCxnSpPr>
            <a:cxnSpLocks noChangeShapeType="1"/>
          </p:cNvCxnSpPr>
          <p:nvPr/>
        </p:nvCxnSpPr>
        <p:spPr bwMode="auto">
          <a:xfrm>
            <a:off x="6465957" y="5026059"/>
            <a:ext cx="6159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6247383" y="4662522"/>
            <a:ext cx="1669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>
                <a:latin typeface="Arial" charset="0"/>
              </a:rPr>
              <a:t>Ch</a:t>
            </a:r>
            <a:r>
              <a:rPr lang="fr-FR" altLang="fr-FR" sz="1600" dirty="0">
                <a:latin typeface="Arial" charset="0"/>
              </a:rPr>
              <a:t> 2 </a:t>
            </a:r>
            <a:r>
              <a:rPr lang="fr-FR" altLang="fr-FR" sz="1600" dirty="0">
                <a:latin typeface="Arial" charset="0"/>
                <a:sym typeface="Symbol" pitchFamily="18" charset="2"/>
              </a:rPr>
              <a:t> </a:t>
            </a:r>
            <a:r>
              <a:rPr lang="fr-FR" altLang="fr-FR" sz="1600" dirty="0" smtClean="0">
                <a:latin typeface="Arial" charset="0"/>
                <a:sym typeface="Symbol" pitchFamily="18" charset="2"/>
              </a:rPr>
              <a:t>0,2 à 30°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483569" y="478327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</a:p>
        </p:txBody>
      </p:sp>
      <p:sp>
        <p:nvSpPr>
          <p:cNvPr id="56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7256730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SPECIFICATION DES CONGES ET CHANFREINS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ChangeArrowheads="1"/>
          </p:cNvSpPr>
          <p:nvPr/>
        </p:nvSpPr>
        <p:spPr bwMode="auto">
          <a:xfrm>
            <a:off x="125413" y="149225"/>
            <a:ext cx="4834657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CONGE DE FORME COMPLEXE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38963" y="110527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176978" y="1744568"/>
            <a:ext cx="2280159" cy="1319644"/>
          </a:xfrm>
          <a:custGeom>
            <a:avLst/>
            <a:gdLst>
              <a:gd name="connsiteX0" fmla="*/ 138896 w 3379807"/>
              <a:gd name="connsiteY0" fmla="*/ 173620 h 2303362"/>
              <a:gd name="connsiteX1" fmla="*/ 544010 w 3379807"/>
              <a:gd name="connsiteY1" fmla="*/ 0 h 2303362"/>
              <a:gd name="connsiteX2" fmla="*/ 555585 w 3379807"/>
              <a:gd name="connsiteY2" fmla="*/ 1307939 h 2303362"/>
              <a:gd name="connsiteX3" fmla="*/ 717630 w 3379807"/>
              <a:gd name="connsiteY3" fmla="*/ 1551007 h 2303362"/>
              <a:gd name="connsiteX4" fmla="*/ 937549 w 3379807"/>
              <a:gd name="connsiteY4" fmla="*/ 1713053 h 2303362"/>
              <a:gd name="connsiteX5" fmla="*/ 1273215 w 3379807"/>
              <a:gd name="connsiteY5" fmla="*/ 1828800 h 2303362"/>
              <a:gd name="connsiteX6" fmla="*/ 1632030 w 3379807"/>
              <a:gd name="connsiteY6" fmla="*/ 1909822 h 2303362"/>
              <a:gd name="connsiteX7" fmla="*/ 2095017 w 3379807"/>
              <a:gd name="connsiteY7" fmla="*/ 1967696 h 2303362"/>
              <a:gd name="connsiteX8" fmla="*/ 3379807 w 3379807"/>
              <a:gd name="connsiteY8" fmla="*/ 1956121 h 2303362"/>
              <a:gd name="connsiteX9" fmla="*/ 3333509 w 3379807"/>
              <a:gd name="connsiteY9" fmla="*/ 2303362 h 2303362"/>
              <a:gd name="connsiteX10" fmla="*/ 613458 w 3379807"/>
              <a:gd name="connsiteY10" fmla="*/ 2291787 h 2303362"/>
              <a:gd name="connsiteX11" fmla="*/ 0 w 3379807"/>
              <a:gd name="connsiteY11" fmla="*/ 1689903 h 2303362"/>
              <a:gd name="connsiteX12" fmla="*/ 138896 w 3379807"/>
              <a:gd name="connsiteY12" fmla="*/ 173620 h 2303362"/>
              <a:gd name="connsiteX0" fmla="*/ 138896 w 3379807"/>
              <a:gd name="connsiteY0" fmla="*/ 173620 h 2303362"/>
              <a:gd name="connsiteX1" fmla="*/ 544010 w 3379807"/>
              <a:gd name="connsiteY1" fmla="*/ 0 h 2303362"/>
              <a:gd name="connsiteX2" fmla="*/ 555585 w 3379807"/>
              <a:gd name="connsiteY2" fmla="*/ 1307939 h 2303362"/>
              <a:gd name="connsiteX3" fmla="*/ 717630 w 3379807"/>
              <a:gd name="connsiteY3" fmla="*/ 1551007 h 2303362"/>
              <a:gd name="connsiteX4" fmla="*/ 790642 w 3379807"/>
              <a:gd name="connsiteY4" fmla="*/ 1507976 h 2303362"/>
              <a:gd name="connsiteX5" fmla="*/ 937549 w 3379807"/>
              <a:gd name="connsiteY5" fmla="*/ 1713053 h 2303362"/>
              <a:gd name="connsiteX6" fmla="*/ 1273215 w 3379807"/>
              <a:gd name="connsiteY6" fmla="*/ 1828800 h 2303362"/>
              <a:gd name="connsiteX7" fmla="*/ 1632030 w 3379807"/>
              <a:gd name="connsiteY7" fmla="*/ 1909822 h 2303362"/>
              <a:gd name="connsiteX8" fmla="*/ 2095017 w 3379807"/>
              <a:gd name="connsiteY8" fmla="*/ 1967696 h 2303362"/>
              <a:gd name="connsiteX9" fmla="*/ 3379807 w 3379807"/>
              <a:gd name="connsiteY9" fmla="*/ 1956121 h 2303362"/>
              <a:gd name="connsiteX10" fmla="*/ 3333509 w 3379807"/>
              <a:gd name="connsiteY10" fmla="*/ 2303362 h 2303362"/>
              <a:gd name="connsiteX11" fmla="*/ 613458 w 3379807"/>
              <a:gd name="connsiteY11" fmla="*/ 2291787 h 2303362"/>
              <a:gd name="connsiteX12" fmla="*/ 0 w 3379807"/>
              <a:gd name="connsiteY12" fmla="*/ 1689903 h 2303362"/>
              <a:gd name="connsiteX13" fmla="*/ 138896 w 3379807"/>
              <a:gd name="connsiteY13" fmla="*/ 173620 h 2303362"/>
              <a:gd name="connsiteX0" fmla="*/ 138896 w 3379807"/>
              <a:gd name="connsiteY0" fmla="*/ 173620 h 2303362"/>
              <a:gd name="connsiteX1" fmla="*/ 544010 w 3379807"/>
              <a:gd name="connsiteY1" fmla="*/ 0 h 2303362"/>
              <a:gd name="connsiteX2" fmla="*/ 555585 w 3379807"/>
              <a:gd name="connsiteY2" fmla="*/ 1307939 h 2303362"/>
              <a:gd name="connsiteX3" fmla="*/ 717630 w 3379807"/>
              <a:gd name="connsiteY3" fmla="*/ 1551007 h 2303362"/>
              <a:gd name="connsiteX4" fmla="*/ 790642 w 3379807"/>
              <a:gd name="connsiteY4" fmla="*/ 1507976 h 2303362"/>
              <a:gd name="connsiteX5" fmla="*/ 979905 w 3379807"/>
              <a:gd name="connsiteY5" fmla="*/ 1697145 h 2303362"/>
              <a:gd name="connsiteX6" fmla="*/ 1273215 w 3379807"/>
              <a:gd name="connsiteY6" fmla="*/ 1828800 h 2303362"/>
              <a:gd name="connsiteX7" fmla="*/ 1632030 w 3379807"/>
              <a:gd name="connsiteY7" fmla="*/ 1909822 h 2303362"/>
              <a:gd name="connsiteX8" fmla="*/ 2095017 w 3379807"/>
              <a:gd name="connsiteY8" fmla="*/ 1967696 h 2303362"/>
              <a:gd name="connsiteX9" fmla="*/ 3379807 w 3379807"/>
              <a:gd name="connsiteY9" fmla="*/ 1956121 h 2303362"/>
              <a:gd name="connsiteX10" fmla="*/ 3333509 w 3379807"/>
              <a:gd name="connsiteY10" fmla="*/ 2303362 h 2303362"/>
              <a:gd name="connsiteX11" fmla="*/ 613458 w 3379807"/>
              <a:gd name="connsiteY11" fmla="*/ 2291787 h 2303362"/>
              <a:gd name="connsiteX12" fmla="*/ 0 w 3379807"/>
              <a:gd name="connsiteY12" fmla="*/ 1689903 h 2303362"/>
              <a:gd name="connsiteX13" fmla="*/ 138896 w 3379807"/>
              <a:gd name="connsiteY13" fmla="*/ 173620 h 2303362"/>
              <a:gd name="connsiteX0" fmla="*/ 138896 w 3379807"/>
              <a:gd name="connsiteY0" fmla="*/ 74197 h 2203939"/>
              <a:gd name="connsiteX1" fmla="*/ 544010 w 3379807"/>
              <a:gd name="connsiteY1" fmla="*/ 0 h 2203939"/>
              <a:gd name="connsiteX2" fmla="*/ 555585 w 3379807"/>
              <a:gd name="connsiteY2" fmla="*/ 1208516 h 2203939"/>
              <a:gd name="connsiteX3" fmla="*/ 717630 w 3379807"/>
              <a:gd name="connsiteY3" fmla="*/ 1451584 h 2203939"/>
              <a:gd name="connsiteX4" fmla="*/ 790642 w 3379807"/>
              <a:gd name="connsiteY4" fmla="*/ 1408553 h 2203939"/>
              <a:gd name="connsiteX5" fmla="*/ 979905 w 3379807"/>
              <a:gd name="connsiteY5" fmla="*/ 1597722 h 2203939"/>
              <a:gd name="connsiteX6" fmla="*/ 1273215 w 3379807"/>
              <a:gd name="connsiteY6" fmla="*/ 1729377 h 2203939"/>
              <a:gd name="connsiteX7" fmla="*/ 1632030 w 3379807"/>
              <a:gd name="connsiteY7" fmla="*/ 1810399 h 2203939"/>
              <a:gd name="connsiteX8" fmla="*/ 2095017 w 3379807"/>
              <a:gd name="connsiteY8" fmla="*/ 1868273 h 2203939"/>
              <a:gd name="connsiteX9" fmla="*/ 3379807 w 3379807"/>
              <a:gd name="connsiteY9" fmla="*/ 1856698 h 2203939"/>
              <a:gd name="connsiteX10" fmla="*/ 3333509 w 3379807"/>
              <a:gd name="connsiteY10" fmla="*/ 2203939 h 2203939"/>
              <a:gd name="connsiteX11" fmla="*/ 613458 w 3379807"/>
              <a:gd name="connsiteY11" fmla="*/ 2192364 h 2203939"/>
              <a:gd name="connsiteX12" fmla="*/ 0 w 3379807"/>
              <a:gd name="connsiteY12" fmla="*/ 1590480 h 2203939"/>
              <a:gd name="connsiteX13" fmla="*/ 138896 w 3379807"/>
              <a:gd name="connsiteY13" fmla="*/ 74197 h 2203939"/>
              <a:gd name="connsiteX0" fmla="*/ 138896 w 3379807"/>
              <a:gd name="connsiteY0" fmla="*/ 74197 h 2203939"/>
              <a:gd name="connsiteX1" fmla="*/ 544010 w 3379807"/>
              <a:gd name="connsiteY1" fmla="*/ 0 h 2203939"/>
              <a:gd name="connsiteX2" fmla="*/ 530877 w 3379807"/>
              <a:gd name="connsiteY2" fmla="*/ 1029556 h 2203939"/>
              <a:gd name="connsiteX3" fmla="*/ 717630 w 3379807"/>
              <a:gd name="connsiteY3" fmla="*/ 1451584 h 2203939"/>
              <a:gd name="connsiteX4" fmla="*/ 790642 w 3379807"/>
              <a:gd name="connsiteY4" fmla="*/ 1408553 h 2203939"/>
              <a:gd name="connsiteX5" fmla="*/ 979905 w 3379807"/>
              <a:gd name="connsiteY5" fmla="*/ 1597722 h 2203939"/>
              <a:gd name="connsiteX6" fmla="*/ 1273215 w 3379807"/>
              <a:gd name="connsiteY6" fmla="*/ 1729377 h 2203939"/>
              <a:gd name="connsiteX7" fmla="*/ 1632030 w 3379807"/>
              <a:gd name="connsiteY7" fmla="*/ 1810399 h 2203939"/>
              <a:gd name="connsiteX8" fmla="*/ 2095017 w 3379807"/>
              <a:gd name="connsiteY8" fmla="*/ 1868273 h 2203939"/>
              <a:gd name="connsiteX9" fmla="*/ 3379807 w 3379807"/>
              <a:gd name="connsiteY9" fmla="*/ 1856698 h 2203939"/>
              <a:gd name="connsiteX10" fmla="*/ 3333509 w 3379807"/>
              <a:gd name="connsiteY10" fmla="*/ 2203939 h 2203939"/>
              <a:gd name="connsiteX11" fmla="*/ 613458 w 3379807"/>
              <a:gd name="connsiteY11" fmla="*/ 2192364 h 2203939"/>
              <a:gd name="connsiteX12" fmla="*/ 0 w 3379807"/>
              <a:gd name="connsiteY12" fmla="*/ 1590480 h 2203939"/>
              <a:gd name="connsiteX13" fmla="*/ 138896 w 3379807"/>
              <a:gd name="connsiteY13" fmla="*/ 74197 h 2203939"/>
              <a:gd name="connsiteX0" fmla="*/ 138896 w 3379807"/>
              <a:gd name="connsiteY0" fmla="*/ 74197 h 2203939"/>
              <a:gd name="connsiteX1" fmla="*/ 544010 w 3379807"/>
              <a:gd name="connsiteY1" fmla="*/ 0 h 2203939"/>
              <a:gd name="connsiteX2" fmla="*/ 530877 w 3379807"/>
              <a:gd name="connsiteY2" fmla="*/ 1029556 h 2203939"/>
              <a:gd name="connsiteX3" fmla="*/ 707042 w 3379807"/>
              <a:gd name="connsiteY3" fmla="*/ 1332276 h 2203939"/>
              <a:gd name="connsiteX4" fmla="*/ 790642 w 3379807"/>
              <a:gd name="connsiteY4" fmla="*/ 1408553 h 2203939"/>
              <a:gd name="connsiteX5" fmla="*/ 979905 w 3379807"/>
              <a:gd name="connsiteY5" fmla="*/ 1597722 h 2203939"/>
              <a:gd name="connsiteX6" fmla="*/ 1273215 w 3379807"/>
              <a:gd name="connsiteY6" fmla="*/ 1729377 h 2203939"/>
              <a:gd name="connsiteX7" fmla="*/ 1632030 w 3379807"/>
              <a:gd name="connsiteY7" fmla="*/ 1810399 h 2203939"/>
              <a:gd name="connsiteX8" fmla="*/ 2095017 w 3379807"/>
              <a:gd name="connsiteY8" fmla="*/ 1868273 h 2203939"/>
              <a:gd name="connsiteX9" fmla="*/ 3379807 w 3379807"/>
              <a:gd name="connsiteY9" fmla="*/ 1856698 h 2203939"/>
              <a:gd name="connsiteX10" fmla="*/ 3333509 w 3379807"/>
              <a:gd name="connsiteY10" fmla="*/ 2203939 h 2203939"/>
              <a:gd name="connsiteX11" fmla="*/ 613458 w 3379807"/>
              <a:gd name="connsiteY11" fmla="*/ 2192364 h 2203939"/>
              <a:gd name="connsiteX12" fmla="*/ 0 w 3379807"/>
              <a:gd name="connsiteY12" fmla="*/ 1590480 h 2203939"/>
              <a:gd name="connsiteX13" fmla="*/ 138896 w 3379807"/>
              <a:gd name="connsiteY13" fmla="*/ 74197 h 2203939"/>
              <a:gd name="connsiteX0" fmla="*/ 138896 w 3379807"/>
              <a:gd name="connsiteY0" fmla="*/ 74197 h 2203939"/>
              <a:gd name="connsiteX1" fmla="*/ 544010 w 3379807"/>
              <a:gd name="connsiteY1" fmla="*/ 0 h 2203939"/>
              <a:gd name="connsiteX2" fmla="*/ 530877 w 3379807"/>
              <a:gd name="connsiteY2" fmla="*/ 1029556 h 2203939"/>
              <a:gd name="connsiteX3" fmla="*/ 707042 w 3379807"/>
              <a:gd name="connsiteY3" fmla="*/ 1332276 h 2203939"/>
              <a:gd name="connsiteX4" fmla="*/ 790642 w 3379807"/>
              <a:gd name="connsiteY4" fmla="*/ 1408553 h 2203939"/>
              <a:gd name="connsiteX5" fmla="*/ 1011672 w 3379807"/>
              <a:gd name="connsiteY5" fmla="*/ 1557954 h 2203939"/>
              <a:gd name="connsiteX6" fmla="*/ 1273215 w 3379807"/>
              <a:gd name="connsiteY6" fmla="*/ 1729377 h 2203939"/>
              <a:gd name="connsiteX7" fmla="*/ 1632030 w 3379807"/>
              <a:gd name="connsiteY7" fmla="*/ 1810399 h 2203939"/>
              <a:gd name="connsiteX8" fmla="*/ 2095017 w 3379807"/>
              <a:gd name="connsiteY8" fmla="*/ 1868273 h 2203939"/>
              <a:gd name="connsiteX9" fmla="*/ 3379807 w 3379807"/>
              <a:gd name="connsiteY9" fmla="*/ 1856698 h 2203939"/>
              <a:gd name="connsiteX10" fmla="*/ 3333509 w 3379807"/>
              <a:gd name="connsiteY10" fmla="*/ 2203939 h 2203939"/>
              <a:gd name="connsiteX11" fmla="*/ 613458 w 3379807"/>
              <a:gd name="connsiteY11" fmla="*/ 2192364 h 2203939"/>
              <a:gd name="connsiteX12" fmla="*/ 0 w 3379807"/>
              <a:gd name="connsiteY12" fmla="*/ 1590480 h 2203939"/>
              <a:gd name="connsiteX13" fmla="*/ 138896 w 3379807"/>
              <a:gd name="connsiteY13" fmla="*/ 74197 h 2203939"/>
              <a:gd name="connsiteX0" fmla="*/ 138896 w 3379807"/>
              <a:gd name="connsiteY0" fmla="*/ 74197 h 2203939"/>
              <a:gd name="connsiteX1" fmla="*/ 544010 w 3379807"/>
              <a:gd name="connsiteY1" fmla="*/ 0 h 2203939"/>
              <a:gd name="connsiteX2" fmla="*/ 530877 w 3379807"/>
              <a:gd name="connsiteY2" fmla="*/ 1029556 h 2203939"/>
              <a:gd name="connsiteX3" fmla="*/ 707042 w 3379807"/>
              <a:gd name="connsiteY3" fmla="*/ 1332276 h 2203939"/>
              <a:gd name="connsiteX4" fmla="*/ 790642 w 3379807"/>
              <a:gd name="connsiteY4" fmla="*/ 1408553 h 2203939"/>
              <a:gd name="connsiteX5" fmla="*/ 1011672 w 3379807"/>
              <a:gd name="connsiteY5" fmla="*/ 1557954 h 2203939"/>
              <a:gd name="connsiteX6" fmla="*/ 1280274 w 3379807"/>
              <a:gd name="connsiteY6" fmla="*/ 1693584 h 2203939"/>
              <a:gd name="connsiteX7" fmla="*/ 1632030 w 3379807"/>
              <a:gd name="connsiteY7" fmla="*/ 1810399 h 2203939"/>
              <a:gd name="connsiteX8" fmla="*/ 2095017 w 3379807"/>
              <a:gd name="connsiteY8" fmla="*/ 1868273 h 2203939"/>
              <a:gd name="connsiteX9" fmla="*/ 3379807 w 3379807"/>
              <a:gd name="connsiteY9" fmla="*/ 1856698 h 2203939"/>
              <a:gd name="connsiteX10" fmla="*/ 3333509 w 3379807"/>
              <a:gd name="connsiteY10" fmla="*/ 2203939 h 2203939"/>
              <a:gd name="connsiteX11" fmla="*/ 613458 w 3379807"/>
              <a:gd name="connsiteY11" fmla="*/ 2192364 h 2203939"/>
              <a:gd name="connsiteX12" fmla="*/ 0 w 3379807"/>
              <a:gd name="connsiteY12" fmla="*/ 1590480 h 2203939"/>
              <a:gd name="connsiteX13" fmla="*/ 138896 w 3379807"/>
              <a:gd name="connsiteY13" fmla="*/ 74197 h 2203939"/>
              <a:gd name="connsiteX0" fmla="*/ 138896 w 3379807"/>
              <a:gd name="connsiteY0" fmla="*/ 74197 h 2203939"/>
              <a:gd name="connsiteX1" fmla="*/ 544010 w 3379807"/>
              <a:gd name="connsiteY1" fmla="*/ 0 h 2203939"/>
              <a:gd name="connsiteX2" fmla="*/ 530877 w 3379807"/>
              <a:gd name="connsiteY2" fmla="*/ 1029556 h 2203939"/>
              <a:gd name="connsiteX3" fmla="*/ 707042 w 3379807"/>
              <a:gd name="connsiteY3" fmla="*/ 1332276 h 2203939"/>
              <a:gd name="connsiteX4" fmla="*/ 790642 w 3379807"/>
              <a:gd name="connsiteY4" fmla="*/ 1408553 h 2203939"/>
              <a:gd name="connsiteX5" fmla="*/ 1011672 w 3379807"/>
              <a:gd name="connsiteY5" fmla="*/ 1557954 h 2203939"/>
              <a:gd name="connsiteX6" fmla="*/ 1280274 w 3379807"/>
              <a:gd name="connsiteY6" fmla="*/ 1693584 h 2203939"/>
              <a:gd name="connsiteX7" fmla="*/ 1635560 w 3379807"/>
              <a:gd name="connsiteY7" fmla="*/ 1794492 h 2203939"/>
              <a:gd name="connsiteX8" fmla="*/ 2095017 w 3379807"/>
              <a:gd name="connsiteY8" fmla="*/ 1868273 h 2203939"/>
              <a:gd name="connsiteX9" fmla="*/ 3379807 w 3379807"/>
              <a:gd name="connsiteY9" fmla="*/ 1856698 h 2203939"/>
              <a:gd name="connsiteX10" fmla="*/ 3333509 w 3379807"/>
              <a:gd name="connsiteY10" fmla="*/ 2203939 h 2203939"/>
              <a:gd name="connsiteX11" fmla="*/ 613458 w 3379807"/>
              <a:gd name="connsiteY11" fmla="*/ 2192364 h 2203939"/>
              <a:gd name="connsiteX12" fmla="*/ 0 w 3379807"/>
              <a:gd name="connsiteY12" fmla="*/ 1590480 h 2203939"/>
              <a:gd name="connsiteX13" fmla="*/ 138896 w 3379807"/>
              <a:gd name="connsiteY13" fmla="*/ 74197 h 220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9807" h="2203939">
                <a:moveTo>
                  <a:pt x="138896" y="74197"/>
                </a:moveTo>
                <a:lnTo>
                  <a:pt x="544010" y="0"/>
                </a:lnTo>
                <a:lnTo>
                  <a:pt x="530877" y="1029556"/>
                </a:lnTo>
                <a:lnTo>
                  <a:pt x="707042" y="1332276"/>
                </a:lnTo>
                <a:cubicBezTo>
                  <a:pt x="721967" y="1333840"/>
                  <a:pt x="775717" y="1406989"/>
                  <a:pt x="790642" y="1408553"/>
                </a:cubicBezTo>
                <a:lnTo>
                  <a:pt x="1011672" y="1557954"/>
                </a:lnTo>
                <a:lnTo>
                  <a:pt x="1280274" y="1693584"/>
                </a:lnTo>
                <a:lnTo>
                  <a:pt x="1635560" y="1794492"/>
                </a:lnTo>
                <a:lnTo>
                  <a:pt x="2095017" y="1868273"/>
                </a:lnTo>
                <a:lnTo>
                  <a:pt x="3379807" y="1856698"/>
                </a:lnTo>
                <a:lnTo>
                  <a:pt x="3333509" y="2203939"/>
                </a:lnTo>
                <a:lnTo>
                  <a:pt x="613458" y="2192364"/>
                </a:lnTo>
                <a:lnTo>
                  <a:pt x="0" y="1590480"/>
                </a:lnTo>
                <a:lnTo>
                  <a:pt x="138896" y="74197"/>
                </a:lnTo>
                <a:close/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rc 2"/>
          <p:cNvSpPr/>
          <p:nvPr/>
        </p:nvSpPr>
        <p:spPr bwMode="auto">
          <a:xfrm rot="10800000">
            <a:off x="541637" y="1725720"/>
            <a:ext cx="2704813" cy="1134446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cxnSp>
        <p:nvCxnSpPr>
          <p:cNvPr id="4" name="Connecteur droit 65"/>
          <p:cNvCxnSpPr>
            <a:cxnSpLocks noChangeShapeType="1"/>
          </p:cNvCxnSpPr>
          <p:nvPr/>
        </p:nvCxnSpPr>
        <p:spPr bwMode="auto">
          <a:xfrm flipV="1">
            <a:off x="541637" y="1735369"/>
            <a:ext cx="0" cy="56722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eur droit 67"/>
          <p:cNvCxnSpPr>
            <a:cxnSpLocks noChangeShapeType="1"/>
          </p:cNvCxnSpPr>
          <p:nvPr/>
        </p:nvCxnSpPr>
        <p:spPr bwMode="auto">
          <a:xfrm>
            <a:off x="1877378" y="2869815"/>
            <a:ext cx="603569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avec flèche 69"/>
          <p:cNvCxnSpPr>
            <a:cxnSpLocks noChangeShapeType="1"/>
          </p:cNvCxnSpPr>
          <p:nvPr/>
        </p:nvCxnSpPr>
        <p:spPr bwMode="auto">
          <a:xfrm flipH="1">
            <a:off x="966014" y="2302592"/>
            <a:ext cx="351043" cy="37814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22"/>
          <p:cNvCxnSpPr>
            <a:cxnSpLocks noChangeShapeType="1"/>
          </p:cNvCxnSpPr>
          <p:nvPr/>
        </p:nvCxnSpPr>
        <p:spPr bwMode="auto">
          <a:xfrm>
            <a:off x="1317057" y="2302592"/>
            <a:ext cx="664099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oneTexte 9"/>
          <p:cNvSpPr txBox="1"/>
          <p:nvPr/>
        </p:nvSpPr>
        <p:spPr>
          <a:xfrm>
            <a:off x="1311216" y="1971193"/>
            <a:ext cx="783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 ±t/2</a:t>
            </a:r>
          </a:p>
        </p:txBody>
      </p:sp>
      <p:cxnSp>
        <p:nvCxnSpPr>
          <p:cNvPr id="30" name="Connecteur droit 65"/>
          <p:cNvCxnSpPr>
            <a:cxnSpLocks noChangeShapeType="1"/>
          </p:cNvCxnSpPr>
          <p:nvPr/>
        </p:nvCxnSpPr>
        <p:spPr bwMode="auto">
          <a:xfrm flipV="1">
            <a:off x="6583450" y="1545796"/>
            <a:ext cx="0" cy="61583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Connecteur droit 67"/>
          <p:cNvCxnSpPr>
            <a:cxnSpLocks noChangeShapeType="1"/>
          </p:cNvCxnSpPr>
          <p:nvPr/>
        </p:nvCxnSpPr>
        <p:spPr bwMode="auto">
          <a:xfrm>
            <a:off x="8154970" y="2792939"/>
            <a:ext cx="65981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rc 16"/>
          <p:cNvSpPr/>
          <p:nvPr/>
        </p:nvSpPr>
        <p:spPr bwMode="auto">
          <a:xfrm rot="10800000">
            <a:off x="6573925" y="1530321"/>
            <a:ext cx="3143038" cy="1262618"/>
          </a:xfrm>
          <a:prstGeom prst="arc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sp>
        <p:nvSpPr>
          <p:cNvPr id="32" name="Arc 31"/>
          <p:cNvSpPr/>
          <p:nvPr/>
        </p:nvSpPr>
        <p:spPr bwMode="auto">
          <a:xfrm rot="10800000">
            <a:off x="6583450" y="1723434"/>
            <a:ext cx="2188420" cy="1083361"/>
          </a:xfrm>
          <a:prstGeom prst="arc">
            <a:avLst>
              <a:gd name="adj1" fmla="val 16207993"/>
              <a:gd name="adj2" fmla="val 19323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sp>
        <p:nvSpPr>
          <p:cNvPr id="88" name="ZoneTexte 87"/>
          <p:cNvSpPr txBox="1"/>
          <p:nvPr/>
        </p:nvSpPr>
        <p:spPr>
          <a:xfrm>
            <a:off x="5996771" y="110527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cxnSp>
        <p:nvCxnSpPr>
          <p:cNvPr id="74" name="Connecteur droit avec flèche 73"/>
          <p:cNvCxnSpPr/>
          <p:nvPr/>
        </p:nvCxnSpPr>
        <p:spPr>
          <a:xfrm flipH="1">
            <a:off x="7044559" y="2265114"/>
            <a:ext cx="170790" cy="325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7648813" y="2802464"/>
            <a:ext cx="505539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215349" y="2265114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213265" y="1954633"/>
            <a:ext cx="1006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–t/2</a:t>
            </a:r>
          </a:p>
        </p:txBody>
      </p:sp>
      <p:cxnSp>
        <p:nvCxnSpPr>
          <p:cNvPr id="90" name="Connecteur droit avec flèche 89"/>
          <p:cNvCxnSpPr/>
          <p:nvPr/>
        </p:nvCxnSpPr>
        <p:spPr>
          <a:xfrm rot="10800000" flipH="1">
            <a:off x="6869442" y="2682398"/>
            <a:ext cx="170790" cy="325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5841328" y="2682398"/>
            <a:ext cx="1011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+t/2</a:t>
            </a:r>
          </a:p>
        </p:txBody>
      </p:sp>
      <p:cxnSp>
        <p:nvCxnSpPr>
          <p:cNvPr id="92" name="Connecteur droit 91"/>
          <p:cNvCxnSpPr/>
          <p:nvPr/>
        </p:nvCxnSpPr>
        <p:spPr>
          <a:xfrm>
            <a:off x="6183209" y="3007556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 rot="10800000">
            <a:off x="1781814" y="3883412"/>
            <a:ext cx="1128867" cy="709548"/>
            <a:chOff x="1969381" y="4082221"/>
            <a:chExt cx="1128867" cy="709548"/>
          </a:xfrm>
        </p:grpSpPr>
        <p:cxnSp>
          <p:nvCxnSpPr>
            <p:cNvPr id="97" name="Connecteur droit avec flèche 69"/>
            <p:cNvCxnSpPr>
              <a:cxnSpLocks noChangeShapeType="1"/>
            </p:cNvCxnSpPr>
            <p:nvPr/>
          </p:nvCxnSpPr>
          <p:spPr bwMode="auto">
            <a:xfrm rot="10800000" flipH="1">
              <a:off x="2747205" y="4082221"/>
              <a:ext cx="351043" cy="37814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Connecteur droit 22"/>
            <p:cNvCxnSpPr>
              <a:cxnSpLocks noChangeShapeType="1"/>
            </p:cNvCxnSpPr>
            <p:nvPr/>
          </p:nvCxnSpPr>
          <p:spPr bwMode="auto">
            <a:xfrm rot="10800000">
              <a:off x="2083106" y="4460370"/>
              <a:ext cx="664099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ZoneTexte 98"/>
            <p:cNvSpPr txBox="1"/>
            <p:nvPr/>
          </p:nvSpPr>
          <p:spPr>
            <a:xfrm rot="10800000">
              <a:off x="1969381" y="4483992"/>
              <a:ext cx="783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 ±t/2</a:t>
              </a:r>
            </a:p>
          </p:txBody>
        </p:sp>
      </p:grpSp>
      <p:cxnSp>
        <p:nvCxnSpPr>
          <p:cNvPr id="100" name="Connecteur droit 65"/>
          <p:cNvCxnSpPr>
            <a:cxnSpLocks noChangeShapeType="1"/>
          </p:cNvCxnSpPr>
          <p:nvPr/>
        </p:nvCxnSpPr>
        <p:spPr bwMode="auto">
          <a:xfrm rot="10800000" flipV="1">
            <a:off x="7878484" y="5219068"/>
            <a:ext cx="0" cy="61583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orme libre 32"/>
          <p:cNvSpPr/>
          <p:nvPr/>
        </p:nvSpPr>
        <p:spPr>
          <a:xfrm>
            <a:off x="340300" y="4220607"/>
            <a:ext cx="1562100" cy="1266825"/>
          </a:xfrm>
          <a:custGeom>
            <a:avLst/>
            <a:gdLst>
              <a:gd name="connsiteX0" fmla="*/ 0 w 1562100"/>
              <a:gd name="connsiteY0" fmla="*/ 0 h 1266825"/>
              <a:gd name="connsiteX1" fmla="*/ 962025 w 1562100"/>
              <a:gd name="connsiteY1" fmla="*/ 0 h 1266825"/>
              <a:gd name="connsiteX2" fmla="*/ 1362075 w 1562100"/>
              <a:gd name="connsiteY2" fmla="*/ 219075 h 1266825"/>
              <a:gd name="connsiteX3" fmla="*/ 1562100 w 1562100"/>
              <a:gd name="connsiteY3" fmla="*/ 600075 h 1266825"/>
              <a:gd name="connsiteX4" fmla="*/ 1562100 w 1562100"/>
              <a:gd name="connsiteY4" fmla="*/ 1266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266825">
                <a:moveTo>
                  <a:pt x="0" y="0"/>
                </a:moveTo>
                <a:lnTo>
                  <a:pt x="962025" y="0"/>
                </a:lnTo>
                <a:lnTo>
                  <a:pt x="1362075" y="219075"/>
                </a:lnTo>
                <a:lnTo>
                  <a:pt x="1562100" y="600075"/>
                </a:lnTo>
                <a:lnTo>
                  <a:pt x="1562100" y="1266825"/>
                </a:lnTo>
              </a:path>
            </a:pathLst>
          </a:cu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orme libre 109"/>
          <p:cNvSpPr/>
          <p:nvPr/>
        </p:nvSpPr>
        <p:spPr>
          <a:xfrm>
            <a:off x="3540749" y="4243766"/>
            <a:ext cx="1562100" cy="1266825"/>
          </a:xfrm>
          <a:custGeom>
            <a:avLst/>
            <a:gdLst>
              <a:gd name="connsiteX0" fmla="*/ 0 w 1562100"/>
              <a:gd name="connsiteY0" fmla="*/ 0 h 1266825"/>
              <a:gd name="connsiteX1" fmla="*/ 962025 w 1562100"/>
              <a:gd name="connsiteY1" fmla="*/ 0 h 1266825"/>
              <a:gd name="connsiteX2" fmla="*/ 1362075 w 1562100"/>
              <a:gd name="connsiteY2" fmla="*/ 219075 h 1266825"/>
              <a:gd name="connsiteX3" fmla="*/ 1562100 w 1562100"/>
              <a:gd name="connsiteY3" fmla="*/ 600075 h 1266825"/>
              <a:gd name="connsiteX4" fmla="*/ 1562100 w 1562100"/>
              <a:gd name="connsiteY4" fmla="*/ 12668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1266825">
                <a:moveTo>
                  <a:pt x="0" y="0"/>
                </a:moveTo>
                <a:lnTo>
                  <a:pt x="962025" y="0"/>
                </a:lnTo>
                <a:lnTo>
                  <a:pt x="1362075" y="219075"/>
                </a:lnTo>
                <a:lnTo>
                  <a:pt x="1562100" y="600075"/>
                </a:lnTo>
                <a:lnTo>
                  <a:pt x="1562100" y="12668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9" name="Groupe 148"/>
          <p:cNvGrpSpPr/>
          <p:nvPr/>
        </p:nvGrpSpPr>
        <p:grpSpPr>
          <a:xfrm>
            <a:off x="3969261" y="4405716"/>
            <a:ext cx="977172" cy="964886"/>
            <a:chOff x="3969261" y="4405716"/>
            <a:chExt cx="977172" cy="964886"/>
          </a:xfrm>
        </p:grpSpPr>
        <p:cxnSp>
          <p:nvCxnSpPr>
            <p:cNvPr id="35" name="Connecteur droit 34"/>
            <p:cNvCxnSpPr/>
            <p:nvPr/>
          </p:nvCxnSpPr>
          <p:spPr>
            <a:xfrm>
              <a:off x="4481734" y="4405716"/>
              <a:ext cx="300987" cy="16195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782721" y="4562441"/>
              <a:ext cx="156457" cy="2911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H="1">
              <a:off x="3969261" y="4405716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rot="5400000" flipH="1">
              <a:off x="4690196" y="5114366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e 142"/>
          <p:cNvGrpSpPr/>
          <p:nvPr/>
        </p:nvGrpSpPr>
        <p:grpSpPr>
          <a:xfrm>
            <a:off x="4041465" y="4087041"/>
            <a:ext cx="1223618" cy="1221122"/>
            <a:chOff x="4041465" y="4087041"/>
            <a:chExt cx="1223618" cy="1221122"/>
          </a:xfrm>
        </p:grpSpPr>
        <p:cxnSp>
          <p:nvCxnSpPr>
            <p:cNvPr id="113" name="Connecteur droit 112"/>
            <p:cNvCxnSpPr/>
            <p:nvPr/>
          </p:nvCxnSpPr>
          <p:spPr>
            <a:xfrm>
              <a:off x="4546453" y="4087222"/>
              <a:ext cx="472536" cy="25425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/>
            <p:cNvCxnSpPr/>
            <p:nvPr/>
          </p:nvCxnSpPr>
          <p:spPr>
            <a:xfrm>
              <a:off x="5015631" y="4335532"/>
              <a:ext cx="249452" cy="4642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 flipH="1">
              <a:off x="4041465" y="4087041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rot="5400000" flipH="1">
              <a:off x="5008846" y="5051927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ZoneTexte 121"/>
          <p:cNvSpPr txBox="1"/>
          <p:nvPr/>
        </p:nvSpPr>
        <p:spPr>
          <a:xfrm>
            <a:off x="3187204" y="110527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cxnSp>
        <p:nvCxnSpPr>
          <p:cNvPr id="123" name="Connecteur droit avec flèche 122"/>
          <p:cNvCxnSpPr/>
          <p:nvPr/>
        </p:nvCxnSpPr>
        <p:spPr>
          <a:xfrm flipH="1">
            <a:off x="4284542" y="2309182"/>
            <a:ext cx="175117" cy="304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4459659" y="2321411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ZoneTexte 125"/>
          <p:cNvSpPr txBox="1"/>
          <p:nvPr/>
        </p:nvSpPr>
        <p:spPr>
          <a:xfrm>
            <a:off x="4457575" y="2049030"/>
            <a:ext cx="1011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+t/2</a:t>
            </a:r>
          </a:p>
        </p:txBody>
      </p:sp>
      <p:cxnSp>
        <p:nvCxnSpPr>
          <p:cNvPr id="127" name="Connecteur droit avec flèche 126"/>
          <p:cNvCxnSpPr/>
          <p:nvPr/>
        </p:nvCxnSpPr>
        <p:spPr>
          <a:xfrm flipV="1">
            <a:off x="4180427" y="2831592"/>
            <a:ext cx="85395" cy="2608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3123738" y="2795845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-t/2</a:t>
            </a:r>
          </a:p>
        </p:txBody>
      </p:sp>
      <p:cxnSp>
        <p:nvCxnSpPr>
          <p:cNvPr id="129" name="Connecteur droit 128"/>
          <p:cNvCxnSpPr/>
          <p:nvPr/>
        </p:nvCxnSpPr>
        <p:spPr>
          <a:xfrm>
            <a:off x="3494194" y="3092428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/>
          <p:cNvSpPr/>
          <p:nvPr/>
        </p:nvSpPr>
        <p:spPr bwMode="auto">
          <a:xfrm rot="10800000">
            <a:off x="4019550" y="1897480"/>
            <a:ext cx="2349962" cy="844721"/>
          </a:xfrm>
          <a:prstGeom prst="arc">
            <a:avLst>
              <a:gd name="adj1" fmla="val 16207993"/>
              <a:gd name="adj2" fmla="val 19323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sp>
        <p:nvSpPr>
          <p:cNvPr id="131" name="Arc 130"/>
          <p:cNvSpPr/>
          <p:nvPr/>
        </p:nvSpPr>
        <p:spPr bwMode="auto">
          <a:xfrm rot="10800000">
            <a:off x="3880516" y="1735369"/>
            <a:ext cx="2704813" cy="1134446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sp>
        <p:nvSpPr>
          <p:cNvPr id="132" name="Arc 131"/>
          <p:cNvSpPr/>
          <p:nvPr/>
        </p:nvSpPr>
        <p:spPr bwMode="auto">
          <a:xfrm rot="10800000">
            <a:off x="3751624" y="1677344"/>
            <a:ext cx="2934926" cy="1303306"/>
          </a:xfrm>
          <a:prstGeom prst="arc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cxnSp>
        <p:nvCxnSpPr>
          <p:cNvPr id="136" name="Connecteur droit 65"/>
          <p:cNvCxnSpPr>
            <a:cxnSpLocks noChangeShapeType="1"/>
          </p:cNvCxnSpPr>
          <p:nvPr/>
        </p:nvCxnSpPr>
        <p:spPr bwMode="auto">
          <a:xfrm rot="16200000" flipV="1">
            <a:off x="6400761" y="3911005"/>
            <a:ext cx="0" cy="61583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Connecteur droit avec flèche 136"/>
          <p:cNvCxnSpPr/>
          <p:nvPr/>
        </p:nvCxnSpPr>
        <p:spPr>
          <a:xfrm flipH="1">
            <a:off x="4685832" y="3866926"/>
            <a:ext cx="175117" cy="304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4860949" y="3879155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/>
          <p:cNvSpPr txBox="1"/>
          <p:nvPr/>
        </p:nvSpPr>
        <p:spPr>
          <a:xfrm>
            <a:off x="4858865" y="3606774"/>
            <a:ext cx="1011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+t/2</a:t>
            </a:r>
          </a:p>
        </p:txBody>
      </p:sp>
      <p:cxnSp>
        <p:nvCxnSpPr>
          <p:cNvPr id="140" name="Connecteur droit avec flèche 139"/>
          <p:cNvCxnSpPr/>
          <p:nvPr/>
        </p:nvCxnSpPr>
        <p:spPr>
          <a:xfrm flipV="1">
            <a:off x="4717380" y="4787525"/>
            <a:ext cx="179232" cy="142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3660691" y="4633637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-t/2</a:t>
            </a:r>
          </a:p>
        </p:txBody>
      </p:sp>
      <p:cxnSp>
        <p:nvCxnSpPr>
          <p:cNvPr id="142" name="Connecteur droit 141"/>
          <p:cNvCxnSpPr/>
          <p:nvPr/>
        </p:nvCxnSpPr>
        <p:spPr>
          <a:xfrm>
            <a:off x="4031147" y="4930220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e 143"/>
          <p:cNvGrpSpPr/>
          <p:nvPr/>
        </p:nvGrpSpPr>
        <p:grpSpPr>
          <a:xfrm>
            <a:off x="6656963" y="4218922"/>
            <a:ext cx="1223618" cy="1221122"/>
            <a:chOff x="4041465" y="4087041"/>
            <a:chExt cx="1223618" cy="1221122"/>
          </a:xfrm>
        </p:grpSpPr>
        <p:cxnSp>
          <p:nvCxnSpPr>
            <p:cNvPr id="145" name="Connecteur droit 144"/>
            <p:cNvCxnSpPr/>
            <p:nvPr/>
          </p:nvCxnSpPr>
          <p:spPr>
            <a:xfrm>
              <a:off x="4546453" y="4087222"/>
              <a:ext cx="472536" cy="254256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>
              <a:off x="5015631" y="4335532"/>
              <a:ext cx="249452" cy="46427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flipH="1">
              <a:off x="4041465" y="4087041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rot="5400000" flipH="1">
              <a:off x="5008846" y="5051927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e 149"/>
          <p:cNvGrpSpPr/>
          <p:nvPr/>
        </p:nvGrpSpPr>
        <p:grpSpPr>
          <a:xfrm>
            <a:off x="6908627" y="4213226"/>
            <a:ext cx="977172" cy="964886"/>
            <a:chOff x="3969261" y="4405716"/>
            <a:chExt cx="977172" cy="964886"/>
          </a:xfrm>
        </p:grpSpPr>
        <p:cxnSp>
          <p:nvCxnSpPr>
            <p:cNvPr id="151" name="Connecteur droit 150"/>
            <p:cNvCxnSpPr/>
            <p:nvPr/>
          </p:nvCxnSpPr>
          <p:spPr>
            <a:xfrm>
              <a:off x="4481734" y="4405716"/>
              <a:ext cx="300987" cy="16195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>
              <a:off x="4782721" y="4562441"/>
              <a:ext cx="156457" cy="291191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flipH="1">
              <a:off x="3969261" y="4405716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cteur droit 153"/>
            <p:cNvCxnSpPr/>
            <p:nvPr/>
          </p:nvCxnSpPr>
          <p:spPr>
            <a:xfrm rot="5400000" flipH="1">
              <a:off x="4690196" y="5114366"/>
              <a:ext cx="512473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Connecteur droit avec flèche 156"/>
          <p:cNvCxnSpPr/>
          <p:nvPr/>
        </p:nvCxnSpPr>
        <p:spPr>
          <a:xfrm flipV="1">
            <a:off x="7594860" y="4721228"/>
            <a:ext cx="179232" cy="142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6908627" y="4863923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ZoneTexte 158"/>
          <p:cNvSpPr txBox="1"/>
          <p:nvPr/>
        </p:nvSpPr>
        <p:spPr>
          <a:xfrm>
            <a:off x="6469001" y="4559321"/>
            <a:ext cx="1011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+t/2</a:t>
            </a:r>
          </a:p>
        </p:txBody>
      </p:sp>
      <p:cxnSp>
        <p:nvCxnSpPr>
          <p:cNvPr id="160" name="Connecteur droit avec flèche 159"/>
          <p:cNvCxnSpPr/>
          <p:nvPr/>
        </p:nvCxnSpPr>
        <p:spPr>
          <a:xfrm flipH="1">
            <a:off x="7549702" y="3992493"/>
            <a:ext cx="175117" cy="304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7724819" y="4004722"/>
            <a:ext cx="686233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161"/>
          <p:cNvSpPr txBox="1"/>
          <p:nvPr/>
        </p:nvSpPr>
        <p:spPr>
          <a:xfrm>
            <a:off x="7722735" y="3732341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Offset -t/2</a:t>
            </a:r>
          </a:p>
        </p:txBody>
      </p:sp>
      <p:sp>
        <p:nvSpPr>
          <p:cNvPr id="164" name="ZoneTexte 163"/>
          <p:cNvSpPr txBox="1"/>
          <p:nvPr/>
        </p:nvSpPr>
        <p:spPr>
          <a:xfrm>
            <a:off x="138963" y="360677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</a:p>
        </p:txBody>
      </p:sp>
      <p:sp>
        <p:nvSpPr>
          <p:cNvPr id="166" name="ZoneTexte 165"/>
          <p:cNvSpPr txBox="1"/>
          <p:nvPr/>
        </p:nvSpPr>
        <p:spPr>
          <a:xfrm>
            <a:off x="3187204" y="360677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</a:p>
        </p:txBody>
      </p:sp>
      <p:sp>
        <p:nvSpPr>
          <p:cNvPr id="167" name="ZoneTexte 166"/>
          <p:cNvSpPr txBox="1"/>
          <p:nvPr/>
        </p:nvSpPr>
        <p:spPr>
          <a:xfrm>
            <a:off x="6021617" y="3606774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17921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9"/>
          <p:cNvSpPr>
            <a:spLocks noChangeArrowheads="1"/>
          </p:cNvSpPr>
          <p:nvPr/>
        </p:nvSpPr>
        <p:spPr bwMode="auto">
          <a:xfrm>
            <a:off x="125413" y="149225"/>
            <a:ext cx="2919412" cy="461963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Arial" charset="0"/>
              </a:rPr>
              <a:t>CONGE EVOLUTIF</a:t>
            </a:r>
          </a:p>
        </p:txBody>
      </p:sp>
      <p:sp>
        <p:nvSpPr>
          <p:cNvPr id="22531" name="ZoneTexte 13"/>
          <p:cNvSpPr txBox="1">
            <a:spLocks noChangeArrowheads="1"/>
          </p:cNvSpPr>
          <p:nvPr/>
        </p:nvSpPr>
        <p:spPr bwMode="auto">
          <a:xfrm>
            <a:off x="3330575" y="2833688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Arête</a:t>
            </a:r>
            <a:endParaRPr lang="fr-FR" altLang="fr-FR" sz="1800" dirty="0">
              <a:latin typeface="Arial" charset="0"/>
            </a:endParaRPr>
          </a:p>
        </p:txBody>
      </p:sp>
      <p:sp>
        <p:nvSpPr>
          <p:cNvPr id="17" name="Arc 16"/>
          <p:cNvSpPr/>
          <p:nvPr/>
        </p:nvSpPr>
        <p:spPr bwMode="auto">
          <a:xfrm rot="10800000">
            <a:off x="5846763" y="2860120"/>
            <a:ext cx="687387" cy="68580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cxnSp>
        <p:nvCxnSpPr>
          <p:cNvPr id="22533" name="Connecteur droit 65"/>
          <p:cNvCxnSpPr>
            <a:cxnSpLocks noChangeShapeType="1"/>
            <a:stCxn id="17" idx="2"/>
          </p:cNvCxnSpPr>
          <p:nvPr/>
        </p:nvCxnSpPr>
        <p:spPr bwMode="auto">
          <a:xfrm flipV="1">
            <a:off x="5846763" y="2631520"/>
            <a:ext cx="0" cy="571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4" name="Connecteur droit 67"/>
          <p:cNvCxnSpPr>
            <a:cxnSpLocks noChangeShapeType="1"/>
          </p:cNvCxnSpPr>
          <p:nvPr/>
        </p:nvCxnSpPr>
        <p:spPr bwMode="auto">
          <a:xfrm>
            <a:off x="6191250" y="3545920"/>
            <a:ext cx="4905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5" name="Connecteur droit avec flèche 69"/>
          <p:cNvCxnSpPr>
            <a:cxnSpLocks noChangeShapeType="1"/>
          </p:cNvCxnSpPr>
          <p:nvPr/>
        </p:nvCxnSpPr>
        <p:spPr bwMode="auto">
          <a:xfrm flipH="1">
            <a:off x="5910263" y="2966482"/>
            <a:ext cx="51435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6" name="ZoneTexte 71"/>
          <p:cNvSpPr txBox="1">
            <a:spLocks noChangeArrowheads="1"/>
          </p:cNvSpPr>
          <p:nvPr/>
        </p:nvSpPr>
        <p:spPr bwMode="auto">
          <a:xfrm>
            <a:off x="6695110" y="2623668"/>
            <a:ext cx="1026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charset="0"/>
              </a:rPr>
              <a:t>R3-8±0,2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22537" name="Connecteur droit 22"/>
          <p:cNvCxnSpPr>
            <a:cxnSpLocks noChangeShapeType="1"/>
          </p:cNvCxnSpPr>
          <p:nvPr/>
        </p:nvCxnSpPr>
        <p:spPr bwMode="auto">
          <a:xfrm>
            <a:off x="6437313" y="2966482"/>
            <a:ext cx="10445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8" name="ZoneTexte 34"/>
          <p:cNvSpPr txBox="1">
            <a:spLocks noChangeArrowheads="1"/>
          </p:cNvSpPr>
          <p:nvPr/>
        </p:nvSpPr>
        <p:spPr bwMode="auto">
          <a:xfrm>
            <a:off x="719138" y="496252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22543" name="Forme libre 2"/>
          <p:cNvSpPr>
            <a:spLocks/>
          </p:cNvSpPr>
          <p:nvPr/>
        </p:nvSpPr>
        <p:spPr bwMode="auto">
          <a:xfrm>
            <a:off x="736972" y="2629637"/>
            <a:ext cx="1745302" cy="2161556"/>
          </a:xfrm>
          <a:custGeom>
            <a:avLst/>
            <a:gdLst>
              <a:gd name="T0" fmla="*/ 0 w 1745672"/>
              <a:gd name="T1" fmla="*/ 803564 h 2161309"/>
              <a:gd name="T2" fmla="*/ 0 w 1745672"/>
              <a:gd name="T3" fmla="*/ 2161309 h 2161309"/>
              <a:gd name="T4" fmla="*/ 1745672 w 1745672"/>
              <a:gd name="T5" fmla="*/ 1108364 h 2161309"/>
              <a:gd name="T6" fmla="*/ 1745672 w 1745672"/>
              <a:gd name="T7" fmla="*/ 0 h 2161309"/>
              <a:gd name="T8" fmla="*/ 0 w 1745672"/>
              <a:gd name="T9" fmla="*/ 803564 h 2161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5672" h="2161309">
                <a:moveTo>
                  <a:pt x="0" y="803564"/>
                </a:moveTo>
                <a:lnTo>
                  <a:pt x="0" y="2161309"/>
                </a:lnTo>
                <a:lnTo>
                  <a:pt x="1745672" y="1108364"/>
                </a:lnTo>
                <a:lnTo>
                  <a:pt x="1745672" y="0"/>
                </a:lnTo>
                <a:lnTo>
                  <a:pt x="0" y="803564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2544" name="Forme libre 3"/>
          <p:cNvSpPr>
            <a:spLocks/>
          </p:cNvSpPr>
          <p:nvPr/>
        </p:nvSpPr>
        <p:spPr bwMode="auto">
          <a:xfrm>
            <a:off x="736971" y="3710416"/>
            <a:ext cx="2978096" cy="1094635"/>
          </a:xfrm>
          <a:custGeom>
            <a:avLst/>
            <a:gdLst>
              <a:gd name="T0" fmla="*/ 0 w 2743200"/>
              <a:gd name="T1" fmla="*/ 1909811 h 997527"/>
              <a:gd name="T2" fmla="*/ 2416745 w 2743200"/>
              <a:gd name="T3" fmla="*/ 1909811 h 997527"/>
              <a:gd name="T4" fmla="*/ 4882812 w 2743200"/>
              <a:gd name="T5" fmla="*/ 0 h 997527"/>
              <a:gd name="T6" fmla="*/ 2835977 w 2743200"/>
              <a:gd name="T7" fmla="*/ 0 h 997527"/>
              <a:gd name="T8" fmla="*/ 0 w 2743200"/>
              <a:gd name="T9" fmla="*/ 1909811 h 9975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43200" h="997527">
                <a:moveTo>
                  <a:pt x="0" y="997527"/>
                </a:moveTo>
                <a:lnTo>
                  <a:pt x="1357745" y="997527"/>
                </a:lnTo>
                <a:lnTo>
                  <a:pt x="2743200" y="0"/>
                </a:lnTo>
                <a:lnTo>
                  <a:pt x="1593272" y="0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Arc 4"/>
          <p:cNvSpPr/>
          <p:nvPr/>
        </p:nvSpPr>
        <p:spPr bwMode="auto">
          <a:xfrm rot="10800000">
            <a:off x="757238" y="4022725"/>
            <a:ext cx="769937" cy="768350"/>
          </a:xfrm>
          <a:prstGeom prst="arc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sp>
        <p:nvSpPr>
          <p:cNvPr id="22546" name="Forme libre 9"/>
          <p:cNvSpPr>
            <a:spLocks/>
          </p:cNvSpPr>
          <p:nvPr/>
        </p:nvSpPr>
        <p:spPr bwMode="auto">
          <a:xfrm>
            <a:off x="723120" y="2879048"/>
            <a:ext cx="2576399" cy="1912146"/>
          </a:xfrm>
          <a:custGeom>
            <a:avLst/>
            <a:gdLst>
              <a:gd name="T0" fmla="*/ 0 w 2576945"/>
              <a:gd name="T1" fmla="*/ 1537855 h 1911927"/>
              <a:gd name="T2" fmla="*/ 1773382 w 2576945"/>
              <a:gd name="T3" fmla="*/ 0 h 1911927"/>
              <a:gd name="T4" fmla="*/ 2576945 w 2576945"/>
              <a:gd name="T5" fmla="*/ 845127 h 1911927"/>
              <a:gd name="T6" fmla="*/ 415636 w 2576945"/>
              <a:gd name="T7" fmla="*/ 1911927 h 19119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76945" h="1911927">
                <a:moveTo>
                  <a:pt x="0" y="1537855"/>
                </a:moveTo>
                <a:lnTo>
                  <a:pt x="1773382" y="0"/>
                </a:lnTo>
                <a:lnTo>
                  <a:pt x="2576945" y="845127"/>
                </a:lnTo>
                <a:lnTo>
                  <a:pt x="415636" y="1911927"/>
                </a:lnTo>
              </a:path>
            </a:pathLst>
          </a:cu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Arc 5"/>
          <p:cNvSpPr/>
          <p:nvPr/>
        </p:nvSpPr>
        <p:spPr bwMode="auto">
          <a:xfrm rot="10800000">
            <a:off x="2479675" y="2006600"/>
            <a:ext cx="1697038" cy="1697038"/>
          </a:xfrm>
          <a:prstGeom prst="arc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</a:endParaRPr>
          </a:p>
        </p:txBody>
      </p:sp>
      <p:cxnSp>
        <p:nvCxnSpPr>
          <p:cNvPr id="22548" name="Connecteur droit 11"/>
          <p:cNvCxnSpPr>
            <a:cxnSpLocks noChangeShapeType="1"/>
          </p:cNvCxnSpPr>
          <p:nvPr/>
        </p:nvCxnSpPr>
        <p:spPr bwMode="auto">
          <a:xfrm flipV="1">
            <a:off x="446088" y="3308588"/>
            <a:ext cx="2570265" cy="169045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9" name="Connecteur droit avec flèche 15"/>
          <p:cNvCxnSpPr>
            <a:cxnSpLocks noChangeShapeType="1"/>
          </p:cNvCxnSpPr>
          <p:nvPr/>
        </p:nvCxnSpPr>
        <p:spPr bwMode="auto">
          <a:xfrm rot="10800000" flipV="1">
            <a:off x="3016353" y="3202389"/>
            <a:ext cx="542686" cy="1061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2" name="ZoneTexte 35"/>
          <p:cNvSpPr txBox="1">
            <a:spLocks noChangeArrowheads="1"/>
          </p:cNvSpPr>
          <p:nvPr/>
        </p:nvSpPr>
        <p:spPr bwMode="auto">
          <a:xfrm>
            <a:off x="2584618" y="3545266"/>
            <a:ext cx="423424" cy="4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Arial" charset="0"/>
              </a:rPr>
              <a:t>Q</a:t>
            </a:r>
          </a:p>
        </p:txBody>
      </p:sp>
      <p:sp>
        <p:nvSpPr>
          <p:cNvPr id="22540" name="ZoneTexte 37"/>
          <p:cNvSpPr txBox="1">
            <a:spLocks noChangeArrowheads="1"/>
          </p:cNvSpPr>
          <p:nvPr/>
        </p:nvSpPr>
        <p:spPr bwMode="auto">
          <a:xfrm>
            <a:off x="290513" y="781050"/>
            <a:ext cx="8575675" cy="1014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charset="0"/>
              </a:rPr>
              <a:t>Dans un congé évolutif, le rayon varie linéairement entre 2 points identifiés sur la ligne intersection entre les faces sur lesquelles s'appuie le congé.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Arial" charset="0"/>
              </a:rPr>
              <a:t>Le rayon est mesuré dans le plan normal à cette ligne.</a:t>
            </a:r>
          </a:p>
        </p:txBody>
      </p:sp>
      <p:sp>
        <p:nvSpPr>
          <p:cNvPr id="22541" name="ZoneTexte 38"/>
          <p:cNvSpPr txBox="1">
            <a:spLocks noChangeArrowheads="1"/>
          </p:cNvSpPr>
          <p:nvPr/>
        </p:nvSpPr>
        <p:spPr bwMode="auto">
          <a:xfrm>
            <a:off x="4624388" y="6104731"/>
            <a:ext cx="308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Le rayon varie linéairement de 3 à 8 mm entre P et Q</a:t>
            </a:r>
          </a:p>
        </p:txBody>
      </p:sp>
      <p:sp>
        <p:nvSpPr>
          <p:cNvPr id="22542" name="ZoneTexte 1"/>
          <p:cNvSpPr txBox="1">
            <a:spLocks noChangeArrowheads="1"/>
          </p:cNvSpPr>
          <p:nvPr/>
        </p:nvSpPr>
        <p:spPr bwMode="auto">
          <a:xfrm>
            <a:off x="466725" y="5664200"/>
            <a:ext cx="822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charset="0"/>
              </a:rPr>
              <a:t>Si la variation n'est pas linéaire, un commentaire doit préciser la loi d'évolution.</a:t>
            </a:r>
          </a:p>
        </p:txBody>
      </p:sp>
      <p:sp>
        <p:nvSpPr>
          <p:cNvPr id="2" name="Ellipse 1"/>
          <p:cNvSpPr/>
          <p:nvPr/>
        </p:nvSpPr>
        <p:spPr>
          <a:xfrm>
            <a:off x="2383586" y="367436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07186" y="47697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8451" y="25243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324475" y="25243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sp>
        <p:nvSpPr>
          <p:cNvPr id="34" name="Arc 33"/>
          <p:cNvSpPr/>
          <p:nvPr/>
        </p:nvSpPr>
        <p:spPr bwMode="auto">
          <a:xfrm rot="10800000">
            <a:off x="5846762" y="4279345"/>
            <a:ext cx="687387" cy="68580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 sz="1600"/>
          </a:p>
        </p:txBody>
      </p:sp>
      <p:cxnSp>
        <p:nvCxnSpPr>
          <p:cNvPr id="35" name="Connecteur droit 65"/>
          <p:cNvCxnSpPr>
            <a:cxnSpLocks noChangeShapeType="1"/>
            <a:stCxn id="34" idx="2"/>
          </p:cNvCxnSpPr>
          <p:nvPr/>
        </p:nvCxnSpPr>
        <p:spPr bwMode="auto">
          <a:xfrm flipV="1">
            <a:off x="5846762" y="4050745"/>
            <a:ext cx="0" cy="571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Connecteur droit 67"/>
          <p:cNvCxnSpPr>
            <a:cxnSpLocks noChangeShapeType="1"/>
          </p:cNvCxnSpPr>
          <p:nvPr/>
        </p:nvCxnSpPr>
        <p:spPr bwMode="auto">
          <a:xfrm>
            <a:off x="6191249" y="4965145"/>
            <a:ext cx="4905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Connecteur droit avec flèche 69"/>
          <p:cNvCxnSpPr>
            <a:cxnSpLocks noChangeShapeType="1"/>
          </p:cNvCxnSpPr>
          <p:nvPr/>
        </p:nvCxnSpPr>
        <p:spPr bwMode="auto">
          <a:xfrm flipH="1">
            <a:off x="5910262" y="4385707"/>
            <a:ext cx="51435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ZoneTexte 71"/>
          <p:cNvSpPr txBox="1">
            <a:spLocks noChangeArrowheads="1"/>
          </p:cNvSpPr>
          <p:nvPr/>
        </p:nvSpPr>
        <p:spPr bwMode="auto">
          <a:xfrm>
            <a:off x="6681788" y="4047153"/>
            <a:ext cx="15969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charset="0"/>
              </a:rPr>
              <a:t>R3±0,2 - 8±0,4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39" name="Connecteur droit 22"/>
          <p:cNvCxnSpPr>
            <a:cxnSpLocks noChangeShapeType="1"/>
          </p:cNvCxnSpPr>
          <p:nvPr/>
        </p:nvCxnSpPr>
        <p:spPr bwMode="auto">
          <a:xfrm>
            <a:off x="6437312" y="4385707"/>
            <a:ext cx="10445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ZoneTexte 39"/>
          <p:cNvSpPr txBox="1"/>
          <p:nvPr/>
        </p:nvSpPr>
        <p:spPr>
          <a:xfrm>
            <a:off x="5324474" y="394354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6452786" y="2764454"/>
            <a:ext cx="0" cy="3968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301142" y="25116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302142" y="312392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endParaRPr lang="fr-FR" dirty="0"/>
          </a:p>
        </p:txBody>
      </p:sp>
      <p:cxnSp>
        <p:nvCxnSpPr>
          <p:cNvPr id="44" name="Connecteur droit avec flèche 43"/>
          <p:cNvCxnSpPr/>
          <p:nvPr/>
        </p:nvCxnSpPr>
        <p:spPr>
          <a:xfrm>
            <a:off x="6451786" y="4161374"/>
            <a:ext cx="0" cy="3968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300142" y="390860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6301142" y="452084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3"/>
          <p:cNvSpPr txBox="1">
            <a:spLocks noChangeArrowheads="1"/>
          </p:cNvSpPr>
          <p:nvPr/>
        </p:nvSpPr>
        <p:spPr bwMode="auto">
          <a:xfrm>
            <a:off x="3330575" y="2833688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Arête</a:t>
            </a:r>
            <a:endParaRPr lang="fr-FR" altLang="fr-FR" sz="1800" dirty="0">
              <a:latin typeface="Arial" charset="0"/>
            </a:endParaRPr>
          </a:p>
        </p:txBody>
      </p:sp>
      <p:cxnSp>
        <p:nvCxnSpPr>
          <p:cNvPr id="4" name="Connecteur droit 65"/>
          <p:cNvCxnSpPr>
            <a:cxnSpLocks noChangeShapeType="1"/>
          </p:cNvCxnSpPr>
          <p:nvPr/>
        </p:nvCxnSpPr>
        <p:spPr bwMode="auto">
          <a:xfrm flipV="1">
            <a:off x="5846763" y="2631520"/>
            <a:ext cx="0" cy="571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eur droit 67"/>
          <p:cNvCxnSpPr>
            <a:cxnSpLocks noChangeShapeType="1"/>
          </p:cNvCxnSpPr>
          <p:nvPr/>
        </p:nvCxnSpPr>
        <p:spPr bwMode="auto">
          <a:xfrm>
            <a:off x="6191250" y="3545920"/>
            <a:ext cx="4905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Connecteur droit avec flèche 69"/>
          <p:cNvCxnSpPr>
            <a:cxnSpLocks noChangeShapeType="1"/>
          </p:cNvCxnSpPr>
          <p:nvPr/>
        </p:nvCxnSpPr>
        <p:spPr bwMode="auto">
          <a:xfrm flipH="1">
            <a:off x="6018609" y="2966482"/>
            <a:ext cx="406004" cy="40044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ZoneTexte 71"/>
          <p:cNvSpPr txBox="1">
            <a:spLocks noChangeArrowheads="1"/>
          </p:cNvSpPr>
          <p:nvPr/>
        </p:nvSpPr>
        <p:spPr bwMode="auto">
          <a:xfrm>
            <a:off x="6604430" y="2634521"/>
            <a:ext cx="12554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 smtClean="0">
                <a:latin typeface="Arial" charset="0"/>
              </a:rPr>
              <a:t>Ch</a:t>
            </a:r>
            <a:r>
              <a:rPr lang="fr-FR" altLang="fr-FR" sz="1600" dirty="0" smtClean="0">
                <a:latin typeface="Arial" charset="0"/>
              </a:rPr>
              <a:t>  3-8±0,2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8" name="Connecteur droit 22"/>
          <p:cNvCxnSpPr>
            <a:cxnSpLocks noChangeShapeType="1"/>
          </p:cNvCxnSpPr>
          <p:nvPr/>
        </p:nvCxnSpPr>
        <p:spPr bwMode="auto">
          <a:xfrm>
            <a:off x="6437313" y="2966482"/>
            <a:ext cx="10445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34"/>
          <p:cNvSpPr txBox="1">
            <a:spLocks noChangeArrowheads="1"/>
          </p:cNvSpPr>
          <p:nvPr/>
        </p:nvSpPr>
        <p:spPr bwMode="auto">
          <a:xfrm>
            <a:off x="719138" y="496252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10" name="Forme libre 2"/>
          <p:cNvSpPr>
            <a:spLocks/>
          </p:cNvSpPr>
          <p:nvPr/>
        </p:nvSpPr>
        <p:spPr bwMode="auto">
          <a:xfrm>
            <a:off x="736972" y="2629637"/>
            <a:ext cx="1745302" cy="2161556"/>
          </a:xfrm>
          <a:custGeom>
            <a:avLst/>
            <a:gdLst>
              <a:gd name="T0" fmla="*/ 0 w 1745672"/>
              <a:gd name="T1" fmla="*/ 803564 h 2161309"/>
              <a:gd name="T2" fmla="*/ 0 w 1745672"/>
              <a:gd name="T3" fmla="*/ 2161309 h 2161309"/>
              <a:gd name="T4" fmla="*/ 1745672 w 1745672"/>
              <a:gd name="T5" fmla="*/ 1108364 h 2161309"/>
              <a:gd name="T6" fmla="*/ 1745672 w 1745672"/>
              <a:gd name="T7" fmla="*/ 0 h 2161309"/>
              <a:gd name="T8" fmla="*/ 0 w 1745672"/>
              <a:gd name="T9" fmla="*/ 803564 h 2161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45672" h="2161309">
                <a:moveTo>
                  <a:pt x="0" y="803564"/>
                </a:moveTo>
                <a:lnTo>
                  <a:pt x="0" y="2161309"/>
                </a:lnTo>
                <a:lnTo>
                  <a:pt x="1745672" y="1108364"/>
                </a:lnTo>
                <a:lnTo>
                  <a:pt x="1745672" y="0"/>
                </a:lnTo>
                <a:lnTo>
                  <a:pt x="0" y="803564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Forme libre 3"/>
          <p:cNvSpPr>
            <a:spLocks/>
          </p:cNvSpPr>
          <p:nvPr/>
        </p:nvSpPr>
        <p:spPr bwMode="auto">
          <a:xfrm>
            <a:off x="736971" y="3710416"/>
            <a:ext cx="2978096" cy="1094635"/>
          </a:xfrm>
          <a:custGeom>
            <a:avLst/>
            <a:gdLst>
              <a:gd name="T0" fmla="*/ 0 w 2743200"/>
              <a:gd name="T1" fmla="*/ 1909811 h 997527"/>
              <a:gd name="T2" fmla="*/ 2416745 w 2743200"/>
              <a:gd name="T3" fmla="*/ 1909811 h 997527"/>
              <a:gd name="T4" fmla="*/ 4882812 w 2743200"/>
              <a:gd name="T5" fmla="*/ 0 h 997527"/>
              <a:gd name="T6" fmla="*/ 2835977 w 2743200"/>
              <a:gd name="T7" fmla="*/ 0 h 997527"/>
              <a:gd name="T8" fmla="*/ 0 w 2743200"/>
              <a:gd name="T9" fmla="*/ 1909811 h 9975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43200" h="997527">
                <a:moveTo>
                  <a:pt x="0" y="997527"/>
                </a:moveTo>
                <a:lnTo>
                  <a:pt x="1357745" y="997527"/>
                </a:lnTo>
                <a:lnTo>
                  <a:pt x="2743200" y="0"/>
                </a:lnTo>
                <a:lnTo>
                  <a:pt x="1593272" y="0"/>
                </a:lnTo>
                <a:lnTo>
                  <a:pt x="0" y="997527"/>
                </a:lnTo>
                <a:close/>
              </a:path>
            </a:pathLst>
          </a:cu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3" name="Forme libre 9"/>
          <p:cNvSpPr>
            <a:spLocks/>
          </p:cNvSpPr>
          <p:nvPr/>
        </p:nvSpPr>
        <p:spPr bwMode="auto">
          <a:xfrm>
            <a:off x="723120" y="2879048"/>
            <a:ext cx="2576399" cy="1912146"/>
          </a:xfrm>
          <a:custGeom>
            <a:avLst/>
            <a:gdLst>
              <a:gd name="T0" fmla="*/ 0 w 2576945"/>
              <a:gd name="T1" fmla="*/ 1537855 h 1911927"/>
              <a:gd name="T2" fmla="*/ 1773382 w 2576945"/>
              <a:gd name="T3" fmla="*/ 0 h 1911927"/>
              <a:gd name="T4" fmla="*/ 2576945 w 2576945"/>
              <a:gd name="T5" fmla="*/ 845127 h 1911927"/>
              <a:gd name="T6" fmla="*/ 415636 w 2576945"/>
              <a:gd name="T7" fmla="*/ 1911927 h 19119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76945" h="1911927">
                <a:moveTo>
                  <a:pt x="0" y="1537855"/>
                </a:moveTo>
                <a:lnTo>
                  <a:pt x="1773382" y="0"/>
                </a:lnTo>
                <a:lnTo>
                  <a:pt x="2576945" y="845127"/>
                </a:lnTo>
                <a:lnTo>
                  <a:pt x="415636" y="1911927"/>
                </a:lnTo>
              </a:path>
            </a:pathLst>
          </a:cu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cxnSp>
        <p:nvCxnSpPr>
          <p:cNvPr id="15" name="Connecteur droit 11"/>
          <p:cNvCxnSpPr>
            <a:cxnSpLocks noChangeShapeType="1"/>
          </p:cNvCxnSpPr>
          <p:nvPr/>
        </p:nvCxnSpPr>
        <p:spPr bwMode="auto">
          <a:xfrm flipV="1">
            <a:off x="446088" y="3308588"/>
            <a:ext cx="2570265" cy="169045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>
            <a:cxnSpLocks noChangeShapeType="1"/>
          </p:cNvCxnSpPr>
          <p:nvPr/>
        </p:nvCxnSpPr>
        <p:spPr bwMode="auto">
          <a:xfrm rot="10800000" flipV="1">
            <a:off x="3016353" y="3202389"/>
            <a:ext cx="542686" cy="10619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ZoneTexte 35"/>
          <p:cNvSpPr txBox="1">
            <a:spLocks noChangeArrowheads="1"/>
          </p:cNvSpPr>
          <p:nvPr/>
        </p:nvSpPr>
        <p:spPr bwMode="auto">
          <a:xfrm>
            <a:off x="2584618" y="3545266"/>
            <a:ext cx="423424" cy="46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Arial" charset="0"/>
              </a:rPr>
              <a:t>Q</a:t>
            </a:r>
          </a:p>
        </p:txBody>
      </p:sp>
      <p:sp>
        <p:nvSpPr>
          <p:cNvPr id="18" name="Ellipse 17"/>
          <p:cNvSpPr/>
          <p:nvPr/>
        </p:nvSpPr>
        <p:spPr>
          <a:xfrm>
            <a:off x="2383586" y="367436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707186" y="476973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298451" y="25243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324475" y="2524324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</a:p>
        </p:txBody>
      </p:sp>
      <p:cxnSp>
        <p:nvCxnSpPr>
          <p:cNvPr id="23" name="Connecteur droit 65"/>
          <p:cNvCxnSpPr>
            <a:cxnSpLocks noChangeShapeType="1"/>
          </p:cNvCxnSpPr>
          <p:nvPr/>
        </p:nvCxnSpPr>
        <p:spPr bwMode="auto">
          <a:xfrm flipV="1">
            <a:off x="5846762" y="4050745"/>
            <a:ext cx="0" cy="5715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67"/>
          <p:cNvCxnSpPr>
            <a:cxnSpLocks noChangeShapeType="1"/>
          </p:cNvCxnSpPr>
          <p:nvPr/>
        </p:nvCxnSpPr>
        <p:spPr bwMode="auto">
          <a:xfrm>
            <a:off x="6191249" y="4965145"/>
            <a:ext cx="4905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69"/>
          <p:cNvCxnSpPr>
            <a:cxnSpLocks noChangeShapeType="1"/>
          </p:cNvCxnSpPr>
          <p:nvPr/>
        </p:nvCxnSpPr>
        <p:spPr bwMode="auto">
          <a:xfrm flipH="1">
            <a:off x="6018608" y="4385707"/>
            <a:ext cx="406004" cy="38403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22"/>
          <p:cNvCxnSpPr>
            <a:cxnSpLocks noChangeShapeType="1"/>
          </p:cNvCxnSpPr>
          <p:nvPr/>
        </p:nvCxnSpPr>
        <p:spPr bwMode="auto">
          <a:xfrm>
            <a:off x="6437312" y="4385707"/>
            <a:ext cx="10445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ZoneTexte 27"/>
          <p:cNvSpPr txBox="1"/>
          <p:nvPr/>
        </p:nvSpPr>
        <p:spPr>
          <a:xfrm>
            <a:off x="5324474" y="3943549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125413" y="149225"/>
            <a:ext cx="3605154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CHANFREIN EVOLUTIF</a:t>
            </a:r>
            <a:endParaRPr lang="fr-FR" altLang="fr-FR" sz="2400" b="1" dirty="0">
              <a:latin typeface="Arial" charset="0"/>
            </a:endParaRPr>
          </a:p>
        </p:txBody>
      </p:sp>
      <p:cxnSp>
        <p:nvCxnSpPr>
          <p:cNvPr id="31" name="Connecteur droit 30"/>
          <p:cNvCxnSpPr>
            <a:endCxn id="13" idx="3"/>
          </p:cNvCxnSpPr>
          <p:nvPr/>
        </p:nvCxnSpPr>
        <p:spPr>
          <a:xfrm>
            <a:off x="734220" y="4421520"/>
            <a:ext cx="404448" cy="369674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846763" y="3195082"/>
            <a:ext cx="343692" cy="34369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5846762" y="4614307"/>
            <a:ext cx="343692" cy="34369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67"/>
          <p:cNvCxnSpPr>
            <a:cxnSpLocks noChangeShapeType="1"/>
          </p:cNvCxnSpPr>
          <p:nvPr/>
        </p:nvCxnSpPr>
        <p:spPr bwMode="auto">
          <a:xfrm>
            <a:off x="6191250" y="3545920"/>
            <a:ext cx="490538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cteur droit avec flèche 31"/>
          <p:cNvCxnSpPr/>
          <p:nvPr/>
        </p:nvCxnSpPr>
        <p:spPr>
          <a:xfrm>
            <a:off x="6452786" y="2764454"/>
            <a:ext cx="0" cy="3968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301142" y="251168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6302142" y="312392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endParaRPr lang="fr-FR" dirty="0"/>
          </a:p>
        </p:txBody>
      </p:sp>
      <p:sp>
        <p:nvSpPr>
          <p:cNvPr id="36" name="ZoneTexte 71"/>
          <p:cNvSpPr txBox="1">
            <a:spLocks noChangeArrowheads="1"/>
          </p:cNvSpPr>
          <p:nvPr/>
        </p:nvSpPr>
        <p:spPr bwMode="auto">
          <a:xfrm>
            <a:off x="6486375" y="4026310"/>
            <a:ext cx="18261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dirty="0" err="1" smtClean="0">
                <a:latin typeface="Arial" charset="0"/>
              </a:rPr>
              <a:t>Ch</a:t>
            </a:r>
            <a:r>
              <a:rPr lang="fr-FR" altLang="fr-FR" sz="1600" dirty="0" smtClean="0">
                <a:latin typeface="Arial" charset="0"/>
              </a:rPr>
              <a:t>  3±0,2 - 8±0,4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6442573" y="4187942"/>
            <a:ext cx="0" cy="3968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290929" y="393517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291929" y="454741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02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/>
          <p:cNvSpPr/>
          <p:nvPr/>
        </p:nvSpPr>
        <p:spPr>
          <a:xfrm>
            <a:off x="6581544" y="1319861"/>
            <a:ext cx="992458" cy="572430"/>
          </a:xfrm>
          <a:custGeom>
            <a:avLst/>
            <a:gdLst>
              <a:gd name="connsiteX0" fmla="*/ 0 w 992458"/>
              <a:gd name="connsiteY0" fmla="*/ 512956 h 572430"/>
              <a:gd name="connsiteX1" fmla="*/ 133814 w 992458"/>
              <a:gd name="connsiteY1" fmla="*/ 572430 h 572430"/>
              <a:gd name="connsiteX2" fmla="*/ 505522 w 992458"/>
              <a:gd name="connsiteY2" fmla="*/ 167269 h 572430"/>
              <a:gd name="connsiteX3" fmla="*/ 892097 w 992458"/>
              <a:gd name="connsiteY3" fmla="*/ 564995 h 572430"/>
              <a:gd name="connsiteX4" fmla="*/ 992458 w 992458"/>
              <a:gd name="connsiteY4" fmla="*/ 505522 h 572430"/>
              <a:gd name="connsiteX5" fmla="*/ 498087 w 992458"/>
              <a:gd name="connsiteY5" fmla="*/ 0 h 572430"/>
              <a:gd name="connsiteX6" fmla="*/ 0 w 992458"/>
              <a:gd name="connsiteY6" fmla="*/ 512956 h 57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458" h="572430">
                <a:moveTo>
                  <a:pt x="0" y="512956"/>
                </a:moveTo>
                <a:lnTo>
                  <a:pt x="133814" y="572430"/>
                </a:lnTo>
                <a:lnTo>
                  <a:pt x="505522" y="167269"/>
                </a:lnTo>
                <a:lnTo>
                  <a:pt x="892097" y="564995"/>
                </a:lnTo>
                <a:lnTo>
                  <a:pt x="992458" y="505522"/>
                </a:lnTo>
                <a:lnTo>
                  <a:pt x="498087" y="0"/>
                </a:lnTo>
                <a:lnTo>
                  <a:pt x="0" y="512956"/>
                </a:lnTo>
                <a:close/>
              </a:path>
            </a:pathLst>
          </a:cu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3338175" y="1680130"/>
            <a:ext cx="1042988" cy="274637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39747" y="1548975"/>
            <a:ext cx="1227138" cy="298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666685" y="1720425"/>
            <a:ext cx="363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498535" y="1433087"/>
            <a:ext cx="27090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0" dirty="0">
                <a:latin typeface="Times New Roman" pitchFamily="18" charset="0"/>
              </a:rPr>
              <a:t>t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Forme libre 7"/>
          <p:cNvSpPr>
            <a:spLocks/>
          </p:cNvSpPr>
          <p:nvPr/>
        </p:nvSpPr>
        <p:spPr bwMode="auto">
          <a:xfrm>
            <a:off x="3341892" y="1379008"/>
            <a:ext cx="2190750" cy="568325"/>
          </a:xfrm>
          <a:custGeom>
            <a:avLst/>
            <a:gdLst>
              <a:gd name="T0" fmla="*/ 0 w 2189409"/>
              <a:gd name="T1" fmla="*/ 353898 h 567679"/>
              <a:gd name="T2" fmla="*/ 582859 w 2189409"/>
              <a:gd name="T3" fmla="*/ 231762 h 567679"/>
              <a:gd name="T4" fmla="*/ 967016 w 2189409"/>
              <a:gd name="T5" fmla="*/ 28206 h 567679"/>
              <a:gd name="T6" fmla="*/ 1457146 w 2189409"/>
              <a:gd name="T7" fmla="*/ 14630 h 567679"/>
              <a:gd name="T8" fmla="*/ 1841301 w 2189409"/>
              <a:gd name="T9" fmla="*/ 150339 h 567679"/>
              <a:gd name="T10" fmla="*/ 2251954 w 2189409"/>
              <a:gd name="T11" fmla="*/ 598168 h 567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89409" h="567679">
                <a:moveTo>
                  <a:pt x="0" y="335859"/>
                </a:moveTo>
                <a:cubicBezTo>
                  <a:pt x="204989" y="303661"/>
                  <a:pt x="409978" y="271464"/>
                  <a:pt x="566671" y="219949"/>
                </a:cubicBezTo>
                <a:cubicBezTo>
                  <a:pt x="723364" y="168434"/>
                  <a:pt x="798491" y="61110"/>
                  <a:pt x="940158" y="26766"/>
                </a:cubicBezTo>
                <a:cubicBezTo>
                  <a:pt x="1081825" y="-7578"/>
                  <a:pt x="1275009" y="-5431"/>
                  <a:pt x="1416676" y="13887"/>
                </a:cubicBezTo>
                <a:cubicBezTo>
                  <a:pt x="1558343" y="33205"/>
                  <a:pt x="1661374" y="50377"/>
                  <a:pt x="1790163" y="142676"/>
                </a:cubicBezTo>
                <a:cubicBezTo>
                  <a:pt x="1918952" y="234975"/>
                  <a:pt x="2067059" y="382008"/>
                  <a:pt x="2189409" y="567679"/>
                </a:cubicBezTo>
              </a:path>
            </a:pathLst>
          </a:custGeom>
          <a:solidFill>
            <a:srgbClr val="CCFF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fr-FR"/>
          </a:p>
        </p:txBody>
      </p:sp>
      <p:grpSp>
        <p:nvGrpSpPr>
          <p:cNvPr id="10" name="Groupe 8"/>
          <p:cNvGrpSpPr>
            <a:grpSpLocks/>
          </p:cNvGrpSpPr>
          <p:nvPr/>
        </p:nvGrpSpPr>
        <p:grpSpPr bwMode="auto">
          <a:xfrm rot="1424404">
            <a:off x="4930438" y="1362630"/>
            <a:ext cx="88900" cy="566737"/>
            <a:chOff x="6455715" y="3248831"/>
            <a:chExt cx="0" cy="846137"/>
          </a:xfrm>
        </p:grpSpPr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6455715" y="3248831"/>
              <a:ext cx="0" cy="176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>
              <a:off x="6455715" y="3425043"/>
              <a:ext cx="0" cy="298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35"/>
            <p:cNvSpPr>
              <a:spLocks noChangeShapeType="1"/>
            </p:cNvSpPr>
            <p:nvPr/>
          </p:nvSpPr>
          <p:spPr bwMode="auto">
            <a:xfrm>
              <a:off x="6455715" y="3733018"/>
              <a:ext cx="0" cy="361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" name="Forme libre 6"/>
          <p:cNvSpPr>
            <a:spLocks/>
          </p:cNvSpPr>
          <p:nvPr/>
        </p:nvSpPr>
        <p:spPr bwMode="auto">
          <a:xfrm>
            <a:off x="3387388" y="1507092"/>
            <a:ext cx="2066925" cy="503238"/>
          </a:xfrm>
          <a:custGeom>
            <a:avLst/>
            <a:gdLst>
              <a:gd name="T0" fmla="*/ 0 w 2066307"/>
              <a:gd name="T1" fmla="*/ 314135 h 503635"/>
              <a:gd name="T2" fmla="*/ 481448 w 2066307"/>
              <a:gd name="T3" fmla="*/ 222452 h 503635"/>
              <a:gd name="T4" fmla="*/ 625884 w 2066307"/>
              <a:gd name="T5" fmla="*/ 153687 h 503635"/>
              <a:gd name="T6" fmla="*/ 818463 w 2066307"/>
              <a:gd name="T7" fmla="*/ 62003 h 503635"/>
              <a:gd name="T8" fmla="*/ 950862 w 2066307"/>
              <a:gd name="T9" fmla="*/ 4691 h 503635"/>
              <a:gd name="T10" fmla="*/ 1203621 w 2066307"/>
              <a:gd name="T11" fmla="*/ 4691 h 503635"/>
              <a:gd name="T12" fmla="*/ 1492490 w 2066307"/>
              <a:gd name="T13" fmla="*/ 16162 h 503635"/>
              <a:gd name="T14" fmla="*/ 1673033 w 2066307"/>
              <a:gd name="T15" fmla="*/ 107847 h 503635"/>
              <a:gd name="T16" fmla="*/ 1925793 w 2066307"/>
              <a:gd name="T17" fmla="*/ 325595 h 503635"/>
              <a:gd name="T18" fmla="*/ 2094301 w 2066307"/>
              <a:gd name="T19" fmla="*/ 486043 h 5036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6307" h="503635">
                <a:moveTo>
                  <a:pt x="0" y="325505"/>
                </a:moveTo>
                <a:cubicBezTo>
                  <a:pt x="186047" y="291858"/>
                  <a:pt x="372094" y="258212"/>
                  <a:pt x="475013" y="230503"/>
                </a:cubicBezTo>
                <a:cubicBezTo>
                  <a:pt x="577932" y="202794"/>
                  <a:pt x="617517" y="159251"/>
                  <a:pt x="617517" y="159251"/>
                </a:cubicBezTo>
                <a:lnTo>
                  <a:pt x="807522" y="64248"/>
                </a:lnTo>
                <a:cubicBezTo>
                  <a:pt x="860961" y="38518"/>
                  <a:pt x="874816" y="14767"/>
                  <a:pt x="938151" y="4871"/>
                </a:cubicBezTo>
                <a:cubicBezTo>
                  <a:pt x="1001486" y="-5025"/>
                  <a:pt x="1098468" y="2892"/>
                  <a:pt x="1187533" y="4871"/>
                </a:cubicBezTo>
                <a:cubicBezTo>
                  <a:pt x="1276598" y="6850"/>
                  <a:pt x="1395351" y="-1066"/>
                  <a:pt x="1472540" y="16747"/>
                </a:cubicBezTo>
                <a:cubicBezTo>
                  <a:pt x="1549730" y="34560"/>
                  <a:pt x="1579418" y="58310"/>
                  <a:pt x="1650670" y="111749"/>
                </a:cubicBezTo>
                <a:cubicBezTo>
                  <a:pt x="1721922" y="165188"/>
                  <a:pt x="1830779" y="272066"/>
                  <a:pt x="1900052" y="337380"/>
                </a:cubicBezTo>
                <a:cubicBezTo>
                  <a:pt x="1969325" y="402694"/>
                  <a:pt x="2017816" y="453164"/>
                  <a:pt x="2066307" y="50363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2301499" y="830420"/>
            <a:ext cx="1476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b="0" dirty="0">
                <a:solidFill>
                  <a:schemeClr val="tx1"/>
                </a:solidFill>
              </a:rPr>
              <a:t>Surface nominale</a:t>
            </a:r>
          </a:p>
        </p:txBody>
      </p:sp>
      <p:cxnSp>
        <p:nvCxnSpPr>
          <p:cNvPr id="16" name="Connecteur droit avec flèche 9"/>
          <p:cNvCxnSpPr>
            <a:cxnSpLocks noChangeShapeType="1"/>
            <a:endCxn id="14" idx="1"/>
          </p:cNvCxnSpPr>
          <p:nvPr/>
        </p:nvCxnSpPr>
        <p:spPr bwMode="auto">
          <a:xfrm>
            <a:off x="3390563" y="1320524"/>
            <a:ext cx="478417" cy="40884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orme libre 6"/>
          <p:cNvSpPr>
            <a:spLocks/>
          </p:cNvSpPr>
          <p:nvPr/>
        </p:nvSpPr>
        <p:spPr bwMode="auto">
          <a:xfrm>
            <a:off x="3390563" y="1613455"/>
            <a:ext cx="1982787" cy="469900"/>
          </a:xfrm>
          <a:custGeom>
            <a:avLst/>
            <a:gdLst>
              <a:gd name="T0" fmla="*/ 0 w 1983346"/>
              <a:gd name="T1" fmla="*/ 297802 h 470927"/>
              <a:gd name="T2" fmla="*/ 546656 w 1983346"/>
              <a:gd name="T3" fmla="*/ 204617 h 470927"/>
              <a:gd name="T4" fmla="*/ 940759 w 1983346"/>
              <a:gd name="T5" fmla="*/ 18240 h 470927"/>
              <a:gd name="T6" fmla="*/ 1512841 w 1983346"/>
              <a:gd name="T7" fmla="*/ 53185 h 470927"/>
              <a:gd name="T8" fmla="*/ 1957794 w 1983346"/>
              <a:gd name="T9" fmla="*/ 425931 h 4709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3346" h="470927">
                <a:moveTo>
                  <a:pt x="0" y="329260"/>
                </a:moveTo>
                <a:cubicBezTo>
                  <a:pt x="197476" y="303502"/>
                  <a:pt x="394952" y="277744"/>
                  <a:pt x="553791" y="226229"/>
                </a:cubicBezTo>
                <a:cubicBezTo>
                  <a:pt x="712630" y="174714"/>
                  <a:pt x="789904" y="48071"/>
                  <a:pt x="953036" y="20167"/>
                </a:cubicBezTo>
                <a:cubicBezTo>
                  <a:pt x="1116168" y="-7737"/>
                  <a:pt x="1360868" y="-16324"/>
                  <a:pt x="1532586" y="58803"/>
                </a:cubicBezTo>
                <a:cubicBezTo>
                  <a:pt x="1704304" y="133930"/>
                  <a:pt x="1843825" y="302428"/>
                  <a:pt x="1983346" y="470927"/>
                </a:cubicBezTo>
              </a:path>
            </a:pathLst>
          </a:cu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 flipH="1">
            <a:off x="4362113" y="1888092"/>
            <a:ext cx="465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4447838" y="1505505"/>
            <a:ext cx="270908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b="0" dirty="0">
                <a:latin typeface="Times New Roman" pitchFamily="18" charset="0"/>
              </a:rPr>
              <a:t>t</a:t>
            </a:r>
            <a:endParaRPr lang="fr-FR" altLang="fr-FR" sz="18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20" name="Connecteur droit avec flèche 5"/>
          <p:cNvCxnSpPr>
            <a:cxnSpLocks noChangeShapeType="1"/>
            <a:stCxn id="18" idx="0"/>
            <a:endCxn id="17" idx="3"/>
          </p:cNvCxnSpPr>
          <p:nvPr/>
        </p:nvCxnSpPr>
        <p:spPr bwMode="auto">
          <a:xfrm flipV="1">
            <a:off x="4827250" y="1672192"/>
            <a:ext cx="9525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85"/>
          <p:cNvCxnSpPr>
            <a:cxnSpLocks noChangeShapeType="1"/>
          </p:cNvCxnSpPr>
          <p:nvPr/>
        </p:nvCxnSpPr>
        <p:spPr bwMode="auto">
          <a:xfrm>
            <a:off x="1384235" y="1542625"/>
            <a:ext cx="0" cy="3063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86"/>
          <p:cNvCxnSpPr>
            <a:cxnSpLocks noChangeShapeType="1"/>
          </p:cNvCxnSpPr>
          <p:nvPr/>
        </p:nvCxnSpPr>
        <p:spPr bwMode="auto">
          <a:xfrm>
            <a:off x="1920810" y="1548975"/>
            <a:ext cx="0" cy="3063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21"/>
          <p:cNvCxnSpPr>
            <a:cxnSpLocks noChangeShapeType="1"/>
          </p:cNvCxnSpPr>
          <p:nvPr/>
        </p:nvCxnSpPr>
        <p:spPr bwMode="auto">
          <a:xfrm flipV="1">
            <a:off x="6578283" y="1324234"/>
            <a:ext cx="497197" cy="5145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23"/>
          <p:cNvCxnSpPr>
            <a:cxnSpLocks noChangeShapeType="1"/>
          </p:cNvCxnSpPr>
          <p:nvPr/>
        </p:nvCxnSpPr>
        <p:spPr bwMode="auto">
          <a:xfrm flipV="1">
            <a:off x="6701964" y="1488729"/>
            <a:ext cx="390831" cy="4032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25"/>
          <p:cNvCxnSpPr>
            <a:cxnSpLocks noChangeShapeType="1"/>
          </p:cNvCxnSpPr>
          <p:nvPr/>
        </p:nvCxnSpPr>
        <p:spPr bwMode="auto">
          <a:xfrm flipH="1" flipV="1">
            <a:off x="7086612" y="1488729"/>
            <a:ext cx="390831" cy="4032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26"/>
          <p:cNvCxnSpPr>
            <a:cxnSpLocks noChangeShapeType="1"/>
          </p:cNvCxnSpPr>
          <p:nvPr/>
        </p:nvCxnSpPr>
        <p:spPr bwMode="auto">
          <a:xfrm>
            <a:off x="7079191" y="1320524"/>
            <a:ext cx="497197" cy="5145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e 26"/>
          <p:cNvGrpSpPr/>
          <p:nvPr/>
        </p:nvGrpSpPr>
        <p:grpSpPr>
          <a:xfrm rot="2611570">
            <a:off x="7250960" y="1293932"/>
            <a:ext cx="407002" cy="567695"/>
            <a:chOff x="6694022" y="2906454"/>
            <a:chExt cx="407002" cy="567695"/>
          </a:xfrm>
        </p:grpSpPr>
        <p:grpSp>
          <p:nvGrpSpPr>
            <p:cNvPr id="28" name="Groupe 27"/>
            <p:cNvGrpSpPr/>
            <p:nvPr/>
          </p:nvGrpSpPr>
          <p:grpSpPr>
            <a:xfrm>
              <a:off x="7101024" y="2906454"/>
              <a:ext cx="0" cy="567695"/>
              <a:chOff x="7922286" y="1687254"/>
              <a:chExt cx="0" cy="567695"/>
            </a:xfrm>
          </p:grpSpPr>
          <p:cxnSp>
            <p:nvCxnSpPr>
              <p:cNvPr id="30" name="Connecteur droit avec flèche 29"/>
              <p:cNvCxnSpPr/>
              <p:nvPr/>
            </p:nvCxnSpPr>
            <p:spPr>
              <a:xfrm>
                <a:off x="7922286" y="1687254"/>
                <a:ext cx="0" cy="3858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7922286" y="2185688"/>
                <a:ext cx="0" cy="692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53"/>
            <p:cNvSpPr txBox="1">
              <a:spLocks noChangeArrowheads="1"/>
            </p:cNvSpPr>
            <p:nvPr/>
          </p:nvSpPr>
          <p:spPr bwMode="auto">
            <a:xfrm rot="16200000">
              <a:off x="6754295" y="2846181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>
                  <a:latin typeface="Arial" charset="0"/>
                </a:rPr>
                <a:t>t</a:t>
              </a:r>
            </a:p>
          </p:txBody>
        </p:sp>
      </p:grpSp>
      <p:sp>
        <p:nvSpPr>
          <p:cNvPr id="32" name="Forme libre 31"/>
          <p:cNvSpPr/>
          <p:nvPr/>
        </p:nvSpPr>
        <p:spPr>
          <a:xfrm>
            <a:off x="6700728" y="1412047"/>
            <a:ext cx="740848" cy="389594"/>
          </a:xfrm>
          <a:custGeom>
            <a:avLst/>
            <a:gdLst>
              <a:gd name="connsiteX0" fmla="*/ 0 w 950976"/>
              <a:gd name="connsiteY0" fmla="*/ 499872 h 499872"/>
              <a:gd name="connsiteX1" fmla="*/ 487680 w 950976"/>
              <a:gd name="connsiteY1" fmla="*/ 0 h 499872"/>
              <a:gd name="connsiteX2" fmla="*/ 950976 w 950976"/>
              <a:gd name="connsiteY2" fmla="*/ 475488 h 4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76" h="499872">
                <a:moveTo>
                  <a:pt x="0" y="499872"/>
                </a:moveTo>
                <a:lnTo>
                  <a:pt x="487680" y="0"/>
                </a:lnTo>
                <a:lnTo>
                  <a:pt x="950976" y="475488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ZoneTexte 7"/>
          <p:cNvSpPr txBox="1">
            <a:spLocks noChangeArrowheads="1"/>
          </p:cNvSpPr>
          <p:nvPr/>
        </p:nvSpPr>
        <p:spPr bwMode="auto">
          <a:xfrm>
            <a:off x="7095311" y="486346"/>
            <a:ext cx="14768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800" b="0" dirty="0" smtClean="0">
                <a:solidFill>
                  <a:schemeClr val="tx1"/>
                </a:solidFill>
              </a:rPr>
              <a:t>Surfaces nominales</a:t>
            </a:r>
            <a:endParaRPr lang="fr-FR" altLang="fr-FR" sz="1800" b="0" dirty="0">
              <a:solidFill>
                <a:schemeClr val="tx1"/>
              </a:solidFill>
            </a:endParaRPr>
          </a:p>
        </p:txBody>
      </p:sp>
      <p:cxnSp>
        <p:nvCxnSpPr>
          <p:cNvPr id="34" name="Connecteur droit avec flèche 9"/>
          <p:cNvCxnSpPr>
            <a:cxnSpLocks noChangeShapeType="1"/>
          </p:cNvCxnSpPr>
          <p:nvPr/>
        </p:nvCxnSpPr>
        <p:spPr bwMode="auto">
          <a:xfrm flipH="1">
            <a:off x="7282028" y="1153585"/>
            <a:ext cx="222308" cy="5061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Connecteur droit avec flèche 9"/>
          <p:cNvCxnSpPr>
            <a:cxnSpLocks noChangeShapeType="1"/>
          </p:cNvCxnSpPr>
          <p:nvPr/>
        </p:nvCxnSpPr>
        <p:spPr bwMode="auto">
          <a:xfrm flipH="1">
            <a:off x="6873003" y="1153585"/>
            <a:ext cx="631333" cy="4657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ZoneTexte 2"/>
          <p:cNvSpPr txBox="1">
            <a:spLocks noChangeArrowheads="1"/>
          </p:cNvSpPr>
          <p:nvPr/>
        </p:nvSpPr>
        <p:spPr bwMode="auto">
          <a:xfrm>
            <a:off x="69850" y="66675"/>
            <a:ext cx="3159839" cy="46166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400" dirty="0" smtClean="0">
                <a:solidFill>
                  <a:schemeClr val="tx1"/>
                </a:solidFill>
              </a:rPr>
              <a:t>SYMBOLE DE BASE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grpSp>
        <p:nvGrpSpPr>
          <p:cNvPr id="38" name="Group 354"/>
          <p:cNvGrpSpPr>
            <a:grpSpLocks/>
          </p:cNvGrpSpPr>
          <p:nvPr/>
        </p:nvGrpSpPr>
        <p:grpSpPr bwMode="auto">
          <a:xfrm>
            <a:off x="1085101" y="1622290"/>
            <a:ext cx="231775" cy="115887"/>
            <a:chOff x="468" y="3046"/>
            <a:chExt cx="146" cy="73"/>
          </a:xfrm>
        </p:grpSpPr>
        <p:sp>
          <p:nvSpPr>
            <p:cNvPr id="39" name="Arc 355"/>
            <p:cNvSpPr>
              <a:spLocks/>
            </p:cNvSpPr>
            <p:nvPr/>
          </p:nvSpPr>
          <p:spPr bwMode="auto">
            <a:xfrm>
              <a:off x="469" y="3046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Line 356"/>
            <p:cNvSpPr>
              <a:spLocks noChangeShapeType="1"/>
            </p:cNvSpPr>
            <p:nvPr/>
          </p:nvSpPr>
          <p:spPr bwMode="auto">
            <a:xfrm>
              <a:off x="468" y="3117"/>
              <a:ext cx="14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3631434" y="159008"/>
            <a:ext cx="42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Espace compris entre deux surfaces offsets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1030222" y="121573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249891" y="3209020"/>
            <a:ext cx="820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 : </a:t>
            </a:r>
            <a:r>
              <a:rPr lang="fr-FR" dirty="0" err="1" smtClean="0"/>
              <a:t>united</a:t>
            </a:r>
            <a:r>
              <a:rPr lang="fr-FR" dirty="0" smtClean="0"/>
              <a:t> </a:t>
            </a:r>
            <a:r>
              <a:rPr lang="fr-FR" dirty="0" err="1" smtClean="0"/>
              <a:t>feature</a:t>
            </a:r>
            <a:r>
              <a:rPr lang="fr-FR" dirty="0" smtClean="0"/>
              <a:t> : l'ensemble de la surface est considérée comme une seule surface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8"/>
          <a:stretch/>
        </p:blipFill>
        <p:spPr bwMode="auto">
          <a:xfrm>
            <a:off x="2098206" y="2130829"/>
            <a:ext cx="4748157" cy="85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4977" y="3681222"/>
            <a:ext cx="701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Projet : 1101: si pas de UF, chaque surface a sa propre zone de tolérance.</a:t>
            </a:r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030222" y="4999616"/>
            <a:ext cx="3041544" cy="2246007"/>
            <a:chOff x="4417348" y="1894114"/>
            <a:chExt cx="3041544" cy="2246007"/>
          </a:xfrm>
        </p:grpSpPr>
        <p:cxnSp>
          <p:nvCxnSpPr>
            <p:cNvPr id="45" name="Connecteur droit 44"/>
            <p:cNvCxnSpPr/>
            <p:nvPr/>
          </p:nvCxnSpPr>
          <p:spPr>
            <a:xfrm flipH="1">
              <a:off x="4417348" y="2695786"/>
              <a:ext cx="3024" cy="70138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orme libre 45"/>
            <p:cNvSpPr/>
            <p:nvPr/>
          </p:nvSpPr>
          <p:spPr>
            <a:xfrm>
              <a:off x="5277394" y="1894114"/>
              <a:ext cx="1698172" cy="757646"/>
            </a:xfrm>
            <a:custGeom>
              <a:avLst/>
              <a:gdLst>
                <a:gd name="connsiteX0" fmla="*/ 0 w 1698172"/>
                <a:gd name="connsiteY0" fmla="*/ 404949 h 757646"/>
                <a:gd name="connsiteX1" fmla="*/ 731520 w 1698172"/>
                <a:gd name="connsiteY1" fmla="*/ 757646 h 757646"/>
                <a:gd name="connsiteX2" fmla="*/ 1698172 w 1698172"/>
                <a:gd name="connsiteY2" fmla="*/ 261257 h 757646"/>
                <a:gd name="connsiteX3" fmla="*/ 1110343 w 1698172"/>
                <a:gd name="connsiteY3" fmla="*/ 0 h 75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8172" h="757646">
                  <a:moveTo>
                    <a:pt x="0" y="404949"/>
                  </a:moveTo>
                  <a:lnTo>
                    <a:pt x="731520" y="757646"/>
                  </a:lnTo>
                  <a:lnTo>
                    <a:pt x="1698172" y="261257"/>
                  </a:lnTo>
                  <a:lnTo>
                    <a:pt x="1110343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Arc 46"/>
            <p:cNvSpPr/>
            <p:nvPr/>
          </p:nvSpPr>
          <p:spPr>
            <a:xfrm>
              <a:off x="4663440" y="2559515"/>
              <a:ext cx="1828800" cy="1580606"/>
            </a:xfrm>
            <a:prstGeom prst="arc">
              <a:avLst>
                <a:gd name="adj1" fmla="val 17984694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Arc 47"/>
            <p:cNvSpPr/>
            <p:nvPr/>
          </p:nvSpPr>
          <p:spPr>
            <a:xfrm>
              <a:off x="5630092" y="2045710"/>
              <a:ext cx="1828800" cy="1580606"/>
            </a:xfrm>
            <a:prstGeom prst="arc">
              <a:avLst>
                <a:gd name="adj1" fmla="val 17984694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48"/>
            <p:cNvCxnSpPr/>
            <p:nvPr/>
          </p:nvCxnSpPr>
          <p:spPr>
            <a:xfrm flipV="1">
              <a:off x="6492240" y="2836013"/>
              <a:ext cx="966652" cy="5138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Forme libre 49"/>
          <p:cNvSpPr/>
          <p:nvPr/>
        </p:nvSpPr>
        <p:spPr>
          <a:xfrm>
            <a:off x="6265425" y="5577689"/>
            <a:ext cx="1384663" cy="770708"/>
          </a:xfrm>
          <a:custGeom>
            <a:avLst/>
            <a:gdLst>
              <a:gd name="connsiteX0" fmla="*/ 0 w 1384663"/>
              <a:gd name="connsiteY0" fmla="*/ 770708 h 770708"/>
              <a:gd name="connsiteX1" fmla="*/ 404948 w 1384663"/>
              <a:gd name="connsiteY1" fmla="*/ 339634 h 770708"/>
              <a:gd name="connsiteX2" fmla="*/ 1384663 w 1384663"/>
              <a:gd name="connsiteY2" fmla="*/ 0 h 77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4663" h="770708">
                <a:moveTo>
                  <a:pt x="0" y="770708"/>
                </a:moveTo>
                <a:cubicBezTo>
                  <a:pt x="87085" y="619396"/>
                  <a:pt x="174171" y="468085"/>
                  <a:pt x="404948" y="339634"/>
                </a:cubicBezTo>
                <a:cubicBezTo>
                  <a:pt x="635725" y="211183"/>
                  <a:pt x="1010194" y="105591"/>
                  <a:pt x="138466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>
            <a:off x="5651471" y="5577689"/>
            <a:ext cx="627017" cy="731520"/>
          </a:xfrm>
          <a:custGeom>
            <a:avLst/>
            <a:gdLst>
              <a:gd name="connsiteX0" fmla="*/ 0 w 627017"/>
              <a:gd name="connsiteY0" fmla="*/ 0 h 731520"/>
              <a:gd name="connsiteX1" fmla="*/ 248194 w 627017"/>
              <a:gd name="connsiteY1" fmla="*/ 444137 h 731520"/>
              <a:gd name="connsiteX2" fmla="*/ 627017 w 627017"/>
              <a:gd name="connsiteY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7" h="731520">
                <a:moveTo>
                  <a:pt x="0" y="0"/>
                </a:moveTo>
                <a:cubicBezTo>
                  <a:pt x="71845" y="161108"/>
                  <a:pt x="143691" y="322217"/>
                  <a:pt x="248194" y="444137"/>
                </a:cubicBezTo>
                <a:cubicBezTo>
                  <a:pt x="352697" y="566057"/>
                  <a:pt x="489857" y="648788"/>
                  <a:pt x="627017" y="7315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orme libre 51"/>
          <p:cNvSpPr/>
          <p:nvPr/>
        </p:nvSpPr>
        <p:spPr>
          <a:xfrm>
            <a:off x="7005654" y="4856794"/>
            <a:ext cx="627017" cy="731520"/>
          </a:xfrm>
          <a:custGeom>
            <a:avLst/>
            <a:gdLst>
              <a:gd name="connsiteX0" fmla="*/ 0 w 627017"/>
              <a:gd name="connsiteY0" fmla="*/ 0 h 731520"/>
              <a:gd name="connsiteX1" fmla="*/ 248194 w 627017"/>
              <a:gd name="connsiteY1" fmla="*/ 444137 h 731520"/>
              <a:gd name="connsiteX2" fmla="*/ 627017 w 627017"/>
              <a:gd name="connsiteY2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017" h="731520">
                <a:moveTo>
                  <a:pt x="0" y="0"/>
                </a:moveTo>
                <a:cubicBezTo>
                  <a:pt x="71845" y="161108"/>
                  <a:pt x="143691" y="322217"/>
                  <a:pt x="248194" y="444137"/>
                </a:cubicBezTo>
                <a:cubicBezTo>
                  <a:pt x="352697" y="566057"/>
                  <a:pt x="489857" y="648788"/>
                  <a:pt x="627017" y="7315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>
            <a:off x="7610899" y="5564626"/>
            <a:ext cx="1031966" cy="91527"/>
          </a:xfrm>
          <a:custGeom>
            <a:avLst/>
            <a:gdLst>
              <a:gd name="connsiteX0" fmla="*/ 0 w 1031966"/>
              <a:gd name="connsiteY0" fmla="*/ 26126 h 91527"/>
              <a:gd name="connsiteX1" fmla="*/ 444137 w 1031966"/>
              <a:gd name="connsiteY1" fmla="*/ 91440 h 91527"/>
              <a:gd name="connsiteX2" fmla="*/ 901337 w 1031966"/>
              <a:gd name="connsiteY2" fmla="*/ 39189 h 91527"/>
              <a:gd name="connsiteX3" fmla="*/ 1031966 w 1031966"/>
              <a:gd name="connsiteY3" fmla="*/ 0 h 9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966" h="91527">
                <a:moveTo>
                  <a:pt x="0" y="26126"/>
                </a:moveTo>
                <a:cubicBezTo>
                  <a:pt x="146957" y="57694"/>
                  <a:pt x="293914" y="89263"/>
                  <a:pt x="444137" y="91440"/>
                </a:cubicBezTo>
                <a:cubicBezTo>
                  <a:pt x="594360" y="93617"/>
                  <a:pt x="803366" y="54429"/>
                  <a:pt x="901337" y="39189"/>
                </a:cubicBezTo>
                <a:cubicBezTo>
                  <a:pt x="999308" y="23949"/>
                  <a:pt x="1015637" y="11974"/>
                  <a:pt x="103196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6283969" y="6289570"/>
            <a:ext cx="1031966" cy="91527"/>
          </a:xfrm>
          <a:custGeom>
            <a:avLst/>
            <a:gdLst>
              <a:gd name="connsiteX0" fmla="*/ 0 w 1031966"/>
              <a:gd name="connsiteY0" fmla="*/ 26126 h 91527"/>
              <a:gd name="connsiteX1" fmla="*/ 444137 w 1031966"/>
              <a:gd name="connsiteY1" fmla="*/ 91440 h 91527"/>
              <a:gd name="connsiteX2" fmla="*/ 901337 w 1031966"/>
              <a:gd name="connsiteY2" fmla="*/ 39189 h 91527"/>
              <a:gd name="connsiteX3" fmla="*/ 1031966 w 1031966"/>
              <a:gd name="connsiteY3" fmla="*/ 0 h 9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966" h="91527">
                <a:moveTo>
                  <a:pt x="0" y="26126"/>
                </a:moveTo>
                <a:cubicBezTo>
                  <a:pt x="146957" y="57694"/>
                  <a:pt x="293914" y="89263"/>
                  <a:pt x="444137" y="91440"/>
                </a:cubicBezTo>
                <a:cubicBezTo>
                  <a:pt x="594360" y="93617"/>
                  <a:pt x="803366" y="54429"/>
                  <a:pt x="901337" y="39189"/>
                </a:cubicBezTo>
                <a:cubicBezTo>
                  <a:pt x="999308" y="23949"/>
                  <a:pt x="1015637" y="11974"/>
                  <a:pt x="103196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Parallélogramme 54"/>
          <p:cNvSpPr/>
          <p:nvPr/>
        </p:nvSpPr>
        <p:spPr>
          <a:xfrm rot="16200000">
            <a:off x="6689444" y="5545877"/>
            <a:ext cx="548640" cy="327624"/>
          </a:xfrm>
          <a:prstGeom prst="parallelogram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>
            <a:off x="6675854" y="5708113"/>
            <a:ext cx="765228" cy="235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87143" y="4050554"/>
            <a:ext cx="8455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Deux surfaces adjacentes sont considérées comme une seule surface si les surfaces sont tangentes et de rayons de courbure identiques dans tous les plans d'intersection perpendiculaires à l'arête commune (même concavité)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60500" y="5057384"/>
            <a:ext cx="1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surfaces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4969829" y="5086850"/>
            <a:ext cx="103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surface</a:t>
            </a:r>
            <a:endParaRPr lang="fr-FR" dirty="0"/>
          </a:p>
        </p:txBody>
      </p:sp>
      <p:sp>
        <p:nvSpPr>
          <p:cNvPr id="57" name="Forme libre 56"/>
          <p:cNvSpPr/>
          <p:nvPr/>
        </p:nvSpPr>
        <p:spPr>
          <a:xfrm>
            <a:off x="6799952" y="5627401"/>
            <a:ext cx="327624" cy="164574"/>
          </a:xfrm>
          <a:custGeom>
            <a:avLst/>
            <a:gdLst>
              <a:gd name="connsiteX0" fmla="*/ 0 w 832022"/>
              <a:gd name="connsiteY0" fmla="*/ 0 h 363159"/>
              <a:gd name="connsiteX1" fmla="*/ 337751 w 832022"/>
              <a:gd name="connsiteY1" fmla="*/ 333632 h 363159"/>
              <a:gd name="connsiteX2" fmla="*/ 832022 w 832022"/>
              <a:gd name="connsiteY2" fmla="*/ 325394 h 36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2022" h="363159">
                <a:moveTo>
                  <a:pt x="0" y="0"/>
                </a:moveTo>
                <a:cubicBezTo>
                  <a:pt x="99540" y="139700"/>
                  <a:pt x="199081" y="279400"/>
                  <a:pt x="337751" y="333632"/>
                </a:cubicBezTo>
                <a:cubicBezTo>
                  <a:pt x="476421" y="387864"/>
                  <a:pt x="654221" y="356629"/>
                  <a:pt x="832022" y="3253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7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12" y="2373689"/>
            <a:ext cx="5807332" cy="273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887475" y="2070079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(1)</a:t>
            </a:r>
            <a:endParaRPr lang="fr-FR" sz="12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988012" y="4364261"/>
            <a:ext cx="725714" cy="53409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5038841" y="2044567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(2)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330539" y="3006238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(3)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6062498" y="3054513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4r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7240500" y="3051439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(4)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16046" y="4759858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(5)</a:t>
            </a:r>
            <a:endParaRPr lang="fr-FR" sz="12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996013" y="4702570"/>
            <a:ext cx="0" cy="3914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596195" y="2800005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2r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493080" y="484511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(6)</a:t>
            </a:r>
            <a:endParaRPr lang="fr-FR" sz="12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3656459" y="2352033"/>
            <a:ext cx="102103" cy="2612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779303" y="2352344"/>
            <a:ext cx="1171476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733140" y="2012229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Ch</a:t>
            </a:r>
            <a:r>
              <a:rPr lang="fr-FR" sz="1600" dirty="0" smtClean="0"/>
              <a:t> 1±0,3 à 30° </a:t>
            </a:r>
            <a:endParaRPr lang="fr-FR" sz="1600" dirty="0"/>
          </a:p>
        </p:txBody>
      </p:sp>
      <p:grpSp>
        <p:nvGrpSpPr>
          <p:cNvPr id="17" name="Groupe 16"/>
          <p:cNvGrpSpPr/>
          <p:nvPr/>
        </p:nvGrpSpPr>
        <p:grpSpPr>
          <a:xfrm flipH="1">
            <a:off x="2364953" y="2336752"/>
            <a:ext cx="753841" cy="261257"/>
            <a:chOff x="3928423" y="1609896"/>
            <a:chExt cx="753841" cy="261257"/>
          </a:xfrm>
        </p:grpSpPr>
        <p:cxnSp>
          <p:nvCxnSpPr>
            <p:cNvPr id="18" name="Connecteur droit avec flèche 17"/>
            <p:cNvCxnSpPr/>
            <p:nvPr/>
          </p:nvCxnSpPr>
          <p:spPr>
            <a:xfrm flipH="1">
              <a:off x="3928423" y="1609896"/>
              <a:ext cx="204206" cy="26125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4132629" y="1609896"/>
              <a:ext cx="549635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cteur droit 20"/>
          <p:cNvCxnSpPr/>
          <p:nvPr/>
        </p:nvCxnSpPr>
        <p:spPr>
          <a:xfrm flipH="1">
            <a:off x="1487131" y="4886427"/>
            <a:ext cx="508882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226798" y="4533293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R3±0,5</a:t>
            </a:r>
            <a:endParaRPr lang="fr-FR" sz="16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3681281" y="4011011"/>
            <a:ext cx="717053" cy="102516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3680621" y="4840443"/>
            <a:ext cx="0" cy="39146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2961376" y="5024300"/>
            <a:ext cx="71924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6035584" y="3393068"/>
            <a:ext cx="204206" cy="2612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239790" y="3393068"/>
            <a:ext cx="54963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280062" y="3023736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Ch</a:t>
            </a:r>
            <a:r>
              <a:rPr lang="fr-FR" sz="1600" dirty="0" smtClean="0"/>
              <a:t> 1±0,3</a:t>
            </a:r>
            <a:endParaRPr lang="fr-FR" sz="1600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546203" y="3144737"/>
            <a:ext cx="204206" cy="26125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750409" y="3144737"/>
            <a:ext cx="549635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878395" y="2768462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 2±0,3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2870183" y="4654945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R4±0,5</a:t>
            </a:r>
            <a:endParaRPr lang="fr-FR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214157" y="201379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Ch</a:t>
            </a:r>
            <a:r>
              <a:rPr lang="fr-FR" sz="1600" dirty="0" smtClean="0"/>
              <a:t> 1±0,3</a:t>
            </a:r>
            <a:endParaRPr lang="fr-FR" sz="1600" dirty="0"/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125413" y="149225"/>
            <a:ext cx="4567789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PROPAGATION DES CONGES</a:t>
            </a:r>
            <a:endParaRPr lang="fr-FR" altLang="fr-FR" sz="24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ChangeArrowheads="1"/>
          </p:cNvSpPr>
          <p:nvPr/>
        </p:nvSpPr>
        <p:spPr bwMode="auto">
          <a:xfrm>
            <a:off x="125413" y="149225"/>
            <a:ext cx="3002040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SUITES A DONNER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2899" y="819150"/>
            <a:ext cx="52185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Recensement des besoins non couverts</a:t>
            </a:r>
          </a:p>
          <a:p>
            <a:endParaRPr lang="fr-FR" dirty="0" smtClean="0"/>
          </a:p>
          <a:p>
            <a:r>
              <a:rPr lang="fr-FR" dirty="0" smtClean="0"/>
              <a:t>Cas d'études suivant les besoins</a:t>
            </a:r>
          </a:p>
          <a:p>
            <a:endParaRPr lang="fr-FR" dirty="0"/>
          </a:p>
          <a:p>
            <a:r>
              <a:rPr lang="fr-FR" dirty="0" smtClean="0"/>
              <a:t>Développement des outils de métrologie</a:t>
            </a:r>
          </a:p>
          <a:p>
            <a:endParaRPr lang="fr-FR" dirty="0" smtClean="0"/>
          </a:p>
          <a:p>
            <a:r>
              <a:rPr lang="fr-FR" dirty="0" smtClean="0"/>
              <a:t>Mise au point des propositions et promotion (UNM </a:t>
            </a:r>
            <a:r>
              <a:rPr lang="fr-FR" dirty="0" smtClean="0"/>
              <a:t>?)</a:t>
            </a: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894568" y="3476625"/>
            <a:ext cx="2479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6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35753" y="165871"/>
            <a:ext cx="5178534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FORME, ORIENTATION, POSITION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5" name="Forme libre 4"/>
          <p:cNvSpPr>
            <a:spLocks/>
          </p:cNvSpPr>
          <p:nvPr/>
        </p:nvSpPr>
        <p:spPr bwMode="auto">
          <a:xfrm>
            <a:off x="1032370" y="1751637"/>
            <a:ext cx="2976563" cy="1108075"/>
          </a:xfrm>
          <a:custGeom>
            <a:avLst/>
            <a:gdLst>
              <a:gd name="T0" fmla="*/ 4462 w 2975732"/>
              <a:gd name="T1" fmla="*/ 1142084 h 1105884"/>
              <a:gd name="T2" fmla="*/ 303 w 2975732"/>
              <a:gd name="T3" fmla="*/ 959323 h 1105884"/>
              <a:gd name="T4" fmla="*/ 303 w 2975732"/>
              <a:gd name="T5" fmla="*/ 509640 h 1105884"/>
              <a:gd name="T6" fmla="*/ 501982 w 2975732"/>
              <a:gd name="T7" fmla="*/ 0 h 1105884"/>
              <a:gd name="T8" fmla="*/ 974144 w 2975732"/>
              <a:gd name="T9" fmla="*/ 479662 h 1105884"/>
              <a:gd name="T10" fmla="*/ 974144 w 2975732"/>
              <a:gd name="T11" fmla="*/ 614564 h 1105884"/>
              <a:gd name="T12" fmla="*/ 2375877 w 2975732"/>
              <a:gd name="T13" fmla="*/ 614564 h 1105884"/>
              <a:gd name="T14" fmla="*/ 2375877 w 2975732"/>
              <a:gd name="T15" fmla="*/ 464672 h 1105884"/>
              <a:gd name="T16" fmla="*/ 3025100 w 2975732"/>
              <a:gd name="T17" fmla="*/ 464672 h 1105884"/>
              <a:gd name="T18" fmla="*/ 3025100 w 2975732"/>
              <a:gd name="T19" fmla="*/ 1124203 h 11058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75732" h="1105884">
                <a:moveTo>
                  <a:pt x="4403" y="1105884"/>
                </a:moveTo>
                <a:cubicBezTo>
                  <a:pt x="3036" y="1046894"/>
                  <a:pt x="986" y="1030980"/>
                  <a:pt x="303" y="928914"/>
                </a:cubicBezTo>
                <a:cubicBezTo>
                  <a:pt x="-380" y="826848"/>
                  <a:pt x="303" y="638629"/>
                  <a:pt x="303" y="493486"/>
                </a:cubicBezTo>
                <a:lnTo>
                  <a:pt x="493789" y="0"/>
                </a:lnTo>
                <a:lnTo>
                  <a:pt x="958246" y="464457"/>
                </a:lnTo>
                <a:lnTo>
                  <a:pt x="958246" y="595086"/>
                </a:lnTo>
                <a:lnTo>
                  <a:pt x="2337103" y="595086"/>
                </a:lnTo>
                <a:lnTo>
                  <a:pt x="2337103" y="449943"/>
                </a:lnTo>
                <a:lnTo>
                  <a:pt x="2975732" y="449943"/>
                </a:lnTo>
                <a:lnTo>
                  <a:pt x="2975732" y="1088571"/>
                </a:lnTo>
              </a:path>
            </a:pathLst>
          </a:custGeom>
          <a:solidFill>
            <a:srgbClr val="FFFF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cxnSp>
        <p:nvCxnSpPr>
          <p:cNvPr id="6" name="Connecteur droit avec flèche 6"/>
          <p:cNvCxnSpPr>
            <a:cxnSpLocks noChangeShapeType="1"/>
          </p:cNvCxnSpPr>
          <p:nvPr/>
        </p:nvCxnSpPr>
        <p:spPr bwMode="auto">
          <a:xfrm>
            <a:off x="1032370" y="1592887"/>
            <a:ext cx="319088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necteur droit avec flèche 7"/>
          <p:cNvCxnSpPr>
            <a:cxnSpLocks noChangeShapeType="1"/>
          </p:cNvCxnSpPr>
          <p:nvPr/>
        </p:nvCxnSpPr>
        <p:spPr bwMode="auto">
          <a:xfrm flipH="1">
            <a:off x="1707058" y="1599237"/>
            <a:ext cx="320675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Connecteur droit avec flèche 9"/>
          <p:cNvCxnSpPr>
            <a:cxnSpLocks noChangeShapeType="1"/>
          </p:cNvCxnSpPr>
          <p:nvPr/>
        </p:nvCxnSpPr>
        <p:spPr bwMode="auto">
          <a:xfrm>
            <a:off x="3645395" y="1592887"/>
            <a:ext cx="0" cy="581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11"/>
          <p:cNvCxnSpPr>
            <a:cxnSpLocks noChangeShapeType="1"/>
            <a:endCxn id="67" idx="1"/>
          </p:cNvCxnSpPr>
          <p:nvPr/>
        </p:nvCxnSpPr>
        <p:spPr bwMode="auto">
          <a:xfrm>
            <a:off x="1032370" y="1592887"/>
            <a:ext cx="3256359" cy="803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35"/>
          <p:cNvCxnSpPr>
            <a:cxnSpLocks noChangeShapeType="1"/>
          </p:cNvCxnSpPr>
          <p:nvPr/>
        </p:nvCxnSpPr>
        <p:spPr bwMode="auto">
          <a:xfrm flipH="1">
            <a:off x="1032370" y="2840662"/>
            <a:ext cx="297656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483775" y="2999034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798100" y="3145084"/>
            <a:ext cx="220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Freeform 33"/>
          <p:cNvSpPr>
            <a:spLocks/>
          </p:cNvSpPr>
          <p:nvPr/>
        </p:nvSpPr>
        <p:spPr bwMode="auto">
          <a:xfrm>
            <a:off x="942563" y="3067297"/>
            <a:ext cx="77787" cy="155575"/>
          </a:xfrm>
          <a:custGeom>
            <a:avLst/>
            <a:gdLst>
              <a:gd name="T0" fmla="*/ 2147483647 w 49"/>
              <a:gd name="T1" fmla="*/ 2147483647 h 97"/>
              <a:gd name="T2" fmla="*/ 2147483647 w 49"/>
              <a:gd name="T3" fmla="*/ 0 h 97"/>
              <a:gd name="T4" fmla="*/ 0 w 49"/>
              <a:gd name="T5" fmla="*/ 2147483647 h 97"/>
              <a:gd name="T6" fmla="*/ 2147483647 w 49"/>
              <a:gd name="T7" fmla="*/ 2147483647 h 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" h="97">
                <a:moveTo>
                  <a:pt x="48" y="96"/>
                </a:moveTo>
                <a:lnTo>
                  <a:pt x="48" y="0"/>
                </a:lnTo>
                <a:lnTo>
                  <a:pt x="0" y="48"/>
                </a:lnTo>
                <a:lnTo>
                  <a:pt x="48" y="96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478219" y="2992684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B</a:t>
            </a: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2844025" y="3085742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 flipV="1">
            <a:off x="2990075" y="2853967"/>
            <a:ext cx="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Freeform 38"/>
          <p:cNvSpPr>
            <a:spLocks/>
          </p:cNvSpPr>
          <p:nvPr/>
        </p:nvSpPr>
        <p:spPr bwMode="auto">
          <a:xfrm>
            <a:off x="2913875" y="2850792"/>
            <a:ext cx="153988" cy="76200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Rectangle 39"/>
          <p:cNvSpPr>
            <a:spLocks noChangeArrowheads="1"/>
          </p:cNvSpPr>
          <p:nvPr/>
        </p:nvSpPr>
        <p:spPr bwMode="auto">
          <a:xfrm>
            <a:off x="2836088" y="3101617"/>
            <a:ext cx="303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A</a:t>
            </a: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rot="16200000">
            <a:off x="291373" y="2294489"/>
            <a:ext cx="10714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 flipH="1">
            <a:off x="681033" y="2830198"/>
            <a:ext cx="387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"/>
          <p:cNvSpPr>
            <a:spLocks noChangeArrowheads="1"/>
          </p:cNvSpPr>
          <p:nvPr/>
        </p:nvSpPr>
        <p:spPr bwMode="auto">
          <a:xfrm rot="16200000">
            <a:off x="403856" y="2189945"/>
            <a:ext cx="382588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 rot="16200000">
            <a:off x="352460" y="2157031"/>
            <a:ext cx="48514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latin typeface="Arial" charset="0"/>
              </a:rPr>
              <a:t>3</a:t>
            </a:r>
            <a:r>
              <a:rPr lang="fr-FR" altLang="fr-FR" sz="1600" dirty="0" smtClean="0">
                <a:latin typeface="Arial" charset="0"/>
              </a:rPr>
              <a:t>0</a:t>
            </a:r>
            <a:endParaRPr lang="fr-FR" altLang="fr-FR" sz="1600" dirty="0">
              <a:latin typeface="Arial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1032370" y="3281828"/>
            <a:ext cx="5190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1027742" y="2803355"/>
            <a:ext cx="0" cy="582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1116006" y="2956009"/>
            <a:ext cx="348958" cy="2595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1072509" y="2921084"/>
            <a:ext cx="498023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charset="0"/>
              </a:rPr>
              <a:t>15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732629" y="1750271"/>
            <a:ext cx="8139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1543792" y="2539154"/>
            <a:ext cx="0" cy="847608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ine 8"/>
          <p:cNvSpPr>
            <a:spLocks noChangeShapeType="1"/>
          </p:cNvSpPr>
          <p:nvPr/>
        </p:nvSpPr>
        <p:spPr bwMode="auto">
          <a:xfrm rot="16200000">
            <a:off x="4175772" y="2528681"/>
            <a:ext cx="6442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3981106" y="2850792"/>
            <a:ext cx="584953" cy="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9"/>
          <p:cNvSpPr>
            <a:spLocks noChangeArrowheads="1"/>
          </p:cNvSpPr>
          <p:nvPr/>
        </p:nvSpPr>
        <p:spPr bwMode="auto">
          <a:xfrm rot="16200000">
            <a:off x="4074657" y="2374054"/>
            <a:ext cx="382588" cy="33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 rot="16200000">
            <a:off x="4023261" y="2327534"/>
            <a:ext cx="48514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>
                <a:latin typeface="Arial" charset="0"/>
              </a:rPr>
              <a:t>20</a:t>
            </a:r>
            <a:endParaRPr lang="fr-FR" altLang="fr-FR" sz="1600" dirty="0">
              <a:latin typeface="Arial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3752065" y="2206570"/>
            <a:ext cx="8139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1274878" y="1545262"/>
            <a:ext cx="519228" cy="519228"/>
          </a:xfrm>
          <a:prstGeom prst="arc">
            <a:avLst>
              <a:gd name="adj1" fmla="val 1876845"/>
              <a:gd name="adj2" fmla="val 8408371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1" name="Groupe 50"/>
          <p:cNvGrpSpPr/>
          <p:nvPr/>
        </p:nvGrpSpPr>
        <p:grpSpPr>
          <a:xfrm>
            <a:off x="1290130" y="2124891"/>
            <a:ext cx="498023" cy="339196"/>
            <a:chOff x="5885998" y="2485043"/>
            <a:chExt cx="498023" cy="339196"/>
          </a:xfrm>
        </p:grpSpPr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5960530" y="2519968"/>
              <a:ext cx="348958" cy="259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400">
                <a:latin typeface="Arial" charset="0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5885998" y="2485043"/>
              <a:ext cx="498023" cy="339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latin typeface="Arial" charset="0"/>
                </a:rPr>
                <a:t>90°</a:t>
              </a:r>
              <a:endParaRPr lang="fr-FR" altLang="fr-FR" sz="1600" dirty="0">
                <a:latin typeface="Arial" charset="0"/>
              </a:endParaRPr>
            </a:p>
          </p:txBody>
        </p:sp>
      </p:grpSp>
      <p:cxnSp>
        <p:nvCxnSpPr>
          <p:cNvPr id="54" name="Connecteur droit 53"/>
          <p:cNvCxnSpPr/>
          <p:nvPr/>
        </p:nvCxnSpPr>
        <p:spPr>
          <a:xfrm>
            <a:off x="1524307" y="1643687"/>
            <a:ext cx="0" cy="481204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35753" y="621763"/>
            <a:ext cx="701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3 plans constituent une seule surface, avec une seule zone commune.</a:t>
            </a:r>
            <a:endParaRPr lang="fr-FR" dirty="0"/>
          </a:p>
        </p:txBody>
      </p:sp>
      <p:sp>
        <p:nvSpPr>
          <p:cNvPr id="66" name="Rectangle 14"/>
          <p:cNvSpPr>
            <a:spLocks noChangeArrowheads="1"/>
          </p:cNvSpPr>
          <p:nvPr/>
        </p:nvSpPr>
        <p:spPr bwMode="auto">
          <a:xfrm>
            <a:off x="4634803" y="1462646"/>
            <a:ext cx="141013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0,1 &gt;&lt;     A     </a:t>
            </a:r>
            <a:r>
              <a:rPr lang="fr-FR" altLang="fr-FR" sz="1400" dirty="0">
                <a:latin typeface="Arial" charset="0"/>
              </a:rPr>
              <a:t>B</a:t>
            </a:r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4288729" y="1462646"/>
            <a:ext cx="1749230" cy="2765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4643511" y="1449946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Rectangle 14"/>
          <p:cNvSpPr>
            <a:spLocks noChangeArrowheads="1"/>
          </p:cNvSpPr>
          <p:nvPr/>
        </p:nvSpPr>
        <p:spPr bwMode="auto">
          <a:xfrm>
            <a:off x="4634803" y="1180071"/>
            <a:ext cx="1201739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0,2      </a:t>
            </a:r>
            <a:r>
              <a:rPr lang="fr-FR" altLang="fr-FR" sz="1400" dirty="0">
                <a:latin typeface="Arial" charset="0"/>
              </a:rPr>
              <a:t>A     B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4288728" y="1167371"/>
            <a:ext cx="1547812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>
            <a:off x="4643511" y="1167371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>
            <a:off x="5125592" y="1167371"/>
            <a:ext cx="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>
            <a:off x="5465317" y="1170635"/>
            <a:ext cx="0" cy="279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Rectangle 120"/>
          <p:cNvSpPr>
            <a:spLocks noChangeArrowheads="1"/>
          </p:cNvSpPr>
          <p:nvPr/>
        </p:nvSpPr>
        <p:spPr bwMode="auto">
          <a:xfrm>
            <a:off x="4582369" y="1740785"/>
            <a:ext cx="53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charset="0"/>
              </a:rPr>
              <a:t>0,05</a:t>
            </a:r>
          </a:p>
        </p:txBody>
      </p:sp>
      <p:sp>
        <p:nvSpPr>
          <p:cNvPr id="82" name="Rectangle 121"/>
          <p:cNvSpPr>
            <a:spLocks noChangeArrowheads="1"/>
          </p:cNvSpPr>
          <p:nvPr/>
        </p:nvSpPr>
        <p:spPr bwMode="auto">
          <a:xfrm>
            <a:off x="4288908" y="1745547"/>
            <a:ext cx="836684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83" name="Line 122"/>
          <p:cNvSpPr>
            <a:spLocks noChangeShapeType="1"/>
          </p:cNvSpPr>
          <p:nvPr/>
        </p:nvSpPr>
        <p:spPr bwMode="auto">
          <a:xfrm>
            <a:off x="4643511" y="1739197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4" name="Group 123"/>
          <p:cNvGrpSpPr>
            <a:grpSpLocks/>
          </p:cNvGrpSpPr>
          <p:nvPr/>
        </p:nvGrpSpPr>
        <p:grpSpPr bwMode="auto">
          <a:xfrm>
            <a:off x="4350594" y="1834447"/>
            <a:ext cx="231775" cy="115888"/>
            <a:chOff x="5076" y="1738"/>
            <a:chExt cx="146" cy="73"/>
          </a:xfrm>
        </p:grpSpPr>
        <p:sp>
          <p:nvSpPr>
            <p:cNvPr id="85" name="Arc 124"/>
            <p:cNvSpPr>
              <a:spLocks/>
            </p:cNvSpPr>
            <p:nvPr/>
          </p:nvSpPr>
          <p:spPr bwMode="auto">
            <a:xfrm>
              <a:off x="5077" y="1738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Line 125"/>
            <p:cNvSpPr>
              <a:spLocks noChangeShapeType="1"/>
            </p:cNvSpPr>
            <p:nvPr/>
          </p:nvSpPr>
          <p:spPr bwMode="auto">
            <a:xfrm>
              <a:off x="5076" y="1809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8" name="Rectangle 210"/>
          <p:cNvSpPr>
            <a:spLocks noChangeArrowheads="1"/>
          </p:cNvSpPr>
          <p:nvPr/>
        </p:nvSpPr>
        <p:spPr bwMode="auto">
          <a:xfrm>
            <a:off x="4772230" y="217560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89" name="Line 211"/>
          <p:cNvSpPr>
            <a:spLocks noChangeShapeType="1"/>
          </p:cNvSpPr>
          <p:nvPr/>
        </p:nvSpPr>
        <p:spPr bwMode="auto">
          <a:xfrm flipV="1">
            <a:off x="4918280" y="2061309"/>
            <a:ext cx="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0" name="Freeform 212"/>
          <p:cNvSpPr>
            <a:spLocks/>
          </p:cNvSpPr>
          <p:nvPr/>
        </p:nvSpPr>
        <p:spPr bwMode="auto">
          <a:xfrm>
            <a:off x="4840493" y="2045434"/>
            <a:ext cx="153987" cy="77788"/>
          </a:xfrm>
          <a:custGeom>
            <a:avLst/>
            <a:gdLst>
              <a:gd name="T0" fmla="*/ 0 w 97"/>
              <a:gd name="T1" fmla="*/ 0 h 49"/>
              <a:gd name="T2" fmla="*/ 2147483647 w 97"/>
              <a:gd name="T3" fmla="*/ 0 h 49"/>
              <a:gd name="T4" fmla="*/ 2147483647 w 97"/>
              <a:gd name="T5" fmla="*/ 2147483647 h 49"/>
              <a:gd name="T6" fmla="*/ 0 w 9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0"/>
                </a:moveTo>
                <a:lnTo>
                  <a:pt x="96" y="0"/>
                </a:lnTo>
                <a:lnTo>
                  <a:pt x="48" y="48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1" name="Rectangle 223"/>
          <p:cNvSpPr>
            <a:spLocks noChangeArrowheads="1"/>
          </p:cNvSpPr>
          <p:nvPr/>
        </p:nvSpPr>
        <p:spPr bwMode="auto">
          <a:xfrm>
            <a:off x="4765880" y="2121634"/>
            <a:ext cx="30136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dirty="0" smtClean="0">
                <a:latin typeface="Arial" charset="0"/>
              </a:rPr>
              <a:t>c</a:t>
            </a:r>
            <a:endParaRPr lang="fr-FR" altLang="fr-FR" sz="1800" dirty="0">
              <a:latin typeface="Arial" charset="0"/>
            </a:endParaRPr>
          </a:p>
        </p:txBody>
      </p:sp>
      <p:cxnSp>
        <p:nvCxnSpPr>
          <p:cNvPr id="92" name="Connecteur droit 21"/>
          <p:cNvCxnSpPr>
            <a:cxnSpLocks noChangeShapeType="1"/>
          </p:cNvCxnSpPr>
          <p:nvPr/>
        </p:nvCxnSpPr>
        <p:spPr bwMode="auto">
          <a:xfrm flipV="1">
            <a:off x="349150" y="4246928"/>
            <a:ext cx="497197" cy="5145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onnecteur droit 23"/>
          <p:cNvCxnSpPr>
            <a:cxnSpLocks noChangeShapeType="1"/>
          </p:cNvCxnSpPr>
          <p:nvPr/>
        </p:nvCxnSpPr>
        <p:spPr bwMode="auto">
          <a:xfrm flipV="1">
            <a:off x="472831" y="4411423"/>
            <a:ext cx="390831" cy="4032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Connecteur droit 25"/>
          <p:cNvCxnSpPr>
            <a:cxnSpLocks noChangeShapeType="1"/>
          </p:cNvCxnSpPr>
          <p:nvPr/>
        </p:nvCxnSpPr>
        <p:spPr bwMode="auto">
          <a:xfrm flipH="1" flipV="1">
            <a:off x="857479" y="4411423"/>
            <a:ext cx="390831" cy="4032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Connecteur droit 26"/>
          <p:cNvCxnSpPr>
            <a:cxnSpLocks noChangeShapeType="1"/>
          </p:cNvCxnSpPr>
          <p:nvPr/>
        </p:nvCxnSpPr>
        <p:spPr bwMode="auto">
          <a:xfrm>
            <a:off x="850058" y="4243218"/>
            <a:ext cx="497197" cy="5145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Connecteur droit 28"/>
          <p:cNvCxnSpPr>
            <a:cxnSpLocks noChangeShapeType="1"/>
          </p:cNvCxnSpPr>
          <p:nvPr/>
        </p:nvCxnSpPr>
        <p:spPr bwMode="auto">
          <a:xfrm>
            <a:off x="2058590" y="4632812"/>
            <a:ext cx="48730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Connecteur droit 31"/>
          <p:cNvCxnSpPr>
            <a:cxnSpLocks noChangeShapeType="1"/>
          </p:cNvCxnSpPr>
          <p:nvPr/>
        </p:nvCxnSpPr>
        <p:spPr bwMode="auto">
          <a:xfrm>
            <a:off x="2058590" y="4745362"/>
            <a:ext cx="487302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Connecteur droit avec flèche 97"/>
          <p:cNvCxnSpPr/>
          <p:nvPr/>
        </p:nvCxnSpPr>
        <p:spPr>
          <a:xfrm>
            <a:off x="2302241" y="4246928"/>
            <a:ext cx="0" cy="3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 flipV="1">
            <a:off x="2302241" y="4745362"/>
            <a:ext cx="0" cy="69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ZoneTexte 53"/>
          <p:cNvSpPr txBox="1">
            <a:spLocks noChangeArrowheads="1"/>
          </p:cNvSpPr>
          <p:nvPr/>
        </p:nvSpPr>
        <p:spPr bwMode="auto">
          <a:xfrm rot="16200000">
            <a:off x="1901811" y="4215389"/>
            <a:ext cx="393305" cy="28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0,2</a:t>
            </a:r>
          </a:p>
        </p:txBody>
      </p:sp>
      <p:sp>
        <p:nvSpPr>
          <p:cNvPr id="101" name="Forme libre 100"/>
          <p:cNvSpPr/>
          <p:nvPr/>
        </p:nvSpPr>
        <p:spPr>
          <a:xfrm>
            <a:off x="471595" y="4334741"/>
            <a:ext cx="740848" cy="389594"/>
          </a:xfrm>
          <a:custGeom>
            <a:avLst/>
            <a:gdLst>
              <a:gd name="connsiteX0" fmla="*/ 0 w 950976"/>
              <a:gd name="connsiteY0" fmla="*/ 499872 h 499872"/>
              <a:gd name="connsiteX1" fmla="*/ 487680 w 950976"/>
              <a:gd name="connsiteY1" fmla="*/ 0 h 499872"/>
              <a:gd name="connsiteX2" fmla="*/ 950976 w 950976"/>
              <a:gd name="connsiteY2" fmla="*/ 475488 h 4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76" h="499872">
                <a:moveTo>
                  <a:pt x="0" y="499872"/>
                </a:moveTo>
                <a:lnTo>
                  <a:pt x="487680" y="0"/>
                </a:lnTo>
                <a:lnTo>
                  <a:pt x="950976" y="475488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02" name="Connecteur droit 101"/>
          <p:cNvCxnSpPr/>
          <p:nvPr/>
        </p:nvCxnSpPr>
        <p:spPr>
          <a:xfrm>
            <a:off x="2010354" y="4688469"/>
            <a:ext cx="589958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21"/>
          <p:cNvCxnSpPr>
            <a:cxnSpLocks noChangeShapeType="1"/>
          </p:cNvCxnSpPr>
          <p:nvPr/>
        </p:nvCxnSpPr>
        <p:spPr bwMode="auto">
          <a:xfrm flipV="1">
            <a:off x="3241182" y="4209126"/>
            <a:ext cx="494190" cy="51147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Connecteur droit 23"/>
          <p:cNvCxnSpPr>
            <a:cxnSpLocks noChangeShapeType="1"/>
          </p:cNvCxnSpPr>
          <p:nvPr/>
        </p:nvCxnSpPr>
        <p:spPr bwMode="auto">
          <a:xfrm flipV="1">
            <a:off x="3360057" y="4303659"/>
            <a:ext cx="388468" cy="40082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Connecteur droit 25"/>
          <p:cNvCxnSpPr>
            <a:cxnSpLocks noChangeShapeType="1"/>
          </p:cNvCxnSpPr>
          <p:nvPr/>
        </p:nvCxnSpPr>
        <p:spPr bwMode="auto">
          <a:xfrm flipH="1" flipV="1">
            <a:off x="3742378" y="4303659"/>
            <a:ext cx="388468" cy="40082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Connecteur droit 26"/>
          <p:cNvCxnSpPr>
            <a:cxnSpLocks noChangeShapeType="1"/>
          </p:cNvCxnSpPr>
          <p:nvPr/>
        </p:nvCxnSpPr>
        <p:spPr bwMode="auto">
          <a:xfrm>
            <a:off x="3739059" y="4205437"/>
            <a:ext cx="494190" cy="51147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Connecteur droit 28"/>
          <p:cNvCxnSpPr>
            <a:cxnSpLocks noChangeShapeType="1"/>
          </p:cNvCxnSpPr>
          <p:nvPr/>
        </p:nvCxnSpPr>
        <p:spPr bwMode="auto">
          <a:xfrm>
            <a:off x="4973970" y="4578529"/>
            <a:ext cx="48435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Connecteur droit 31"/>
          <p:cNvCxnSpPr>
            <a:cxnSpLocks noChangeShapeType="1"/>
          </p:cNvCxnSpPr>
          <p:nvPr/>
        </p:nvCxnSpPr>
        <p:spPr bwMode="auto">
          <a:xfrm>
            <a:off x="4978028" y="4643743"/>
            <a:ext cx="48435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Connecteur droit avec flèche 110"/>
          <p:cNvCxnSpPr/>
          <p:nvPr/>
        </p:nvCxnSpPr>
        <p:spPr>
          <a:xfrm>
            <a:off x="5199619" y="4210355"/>
            <a:ext cx="0" cy="383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avec flèche 111"/>
          <p:cNvCxnSpPr/>
          <p:nvPr/>
        </p:nvCxnSpPr>
        <p:spPr>
          <a:xfrm flipV="1">
            <a:off x="5199619" y="4632078"/>
            <a:ext cx="0" cy="688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67"/>
          <p:cNvSpPr txBox="1">
            <a:spLocks noChangeArrowheads="1"/>
          </p:cNvSpPr>
          <p:nvPr/>
        </p:nvSpPr>
        <p:spPr bwMode="auto">
          <a:xfrm rot="16200000">
            <a:off x="4817073" y="4073377"/>
            <a:ext cx="5193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charset="0"/>
              </a:rPr>
              <a:t>0,1</a:t>
            </a:r>
          </a:p>
        </p:txBody>
      </p:sp>
      <p:sp>
        <p:nvSpPr>
          <p:cNvPr id="114" name="Forme libre 113"/>
          <p:cNvSpPr/>
          <p:nvPr/>
        </p:nvSpPr>
        <p:spPr>
          <a:xfrm>
            <a:off x="3303887" y="4297650"/>
            <a:ext cx="736479" cy="387297"/>
          </a:xfrm>
          <a:custGeom>
            <a:avLst/>
            <a:gdLst>
              <a:gd name="connsiteX0" fmla="*/ 0 w 950976"/>
              <a:gd name="connsiteY0" fmla="*/ 499872 h 499872"/>
              <a:gd name="connsiteX1" fmla="*/ 487680 w 950976"/>
              <a:gd name="connsiteY1" fmla="*/ 0 h 499872"/>
              <a:gd name="connsiteX2" fmla="*/ 950976 w 950976"/>
              <a:gd name="connsiteY2" fmla="*/ 475488 h 4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76" h="499872">
                <a:moveTo>
                  <a:pt x="0" y="499872"/>
                </a:moveTo>
                <a:lnTo>
                  <a:pt x="487680" y="0"/>
                </a:lnTo>
                <a:lnTo>
                  <a:pt x="950976" y="475488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15" name="Connecteur droit 114"/>
          <p:cNvCxnSpPr/>
          <p:nvPr/>
        </p:nvCxnSpPr>
        <p:spPr>
          <a:xfrm>
            <a:off x="4909454" y="4649291"/>
            <a:ext cx="587708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Double flèche verticale 115"/>
          <p:cNvSpPr/>
          <p:nvPr/>
        </p:nvSpPr>
        <p:spPr>
          <a:xfrm rot="16200000">
            <a:off x="4407992" y="4150108"/>
            <a:ext cx="59017" cy="29754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7" name="Double flèche verticale 116"/>
          <p:cNvSpPr/>
          <p:nvPr/>
        </p:nvSpPr>
        <p:spPr>
          <a:xfrm>
            <a:off x="4407992" y="4155026"/>
            <a:ext cx="59017" cy="2975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20" name="Groupe 119"/>
          <p:cNvGrpSpPr/>
          <p:nvPr/>
        </p:nvGrpSpPr>
        <p:grpSpPr>
          <a:xfrm rot="257692">
            <a:off x="6102734" y="4052685"/>
            <a:ext cx="2389497" cy="692458"/>
            <a:chOff x="6580979" y="3916929"/>
            <a:chExt cx="2867925" cy="831103"/>
          </a:xfrm>
        </p:grpSpPr>
        <p:grpSp>
          <p:nvGrpSpPr>
            <p:cNvPr id="121" name="Groupe 120"/>
            <p:cNvGrpSpPr/>
            <p:nvPr/>
          </p:nvGrpSpPr>
          <p:grpSpPr>
            <a:xfrm>
              <a:off x="6580979" y="4082870"/>
              <a:ext cx="1280917" cy="665162"/>
              <a:chOff x="6580979" y="4082870"/>
              <a:chExt cx="1280917" cy="665162"/>
            </a:xfrm>
          </p:grpSpPr>
          <p:cxnSp>
            <p:nvCxnSpPr>
              <p:cNvPr id="127" name="Connecteur droit 21"/>
              <p:cNvCxnSpPr>
                <a:cxnSpLocks noChangeShapeType="1"/>
              </p:cNvCxnSpPr>
              <p:nvPr/>
            </p:nvCxnSpPr>
            <p:spPr bwMode="auto">
              <a:xfrm flipV="1">
                <a:off x="6580979" y="4087633"/>
                <a:ext cx="638078" cy="66039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Connecteur droit 23"/>
              <p:cNvCxnSpPr>
                <a:cxnSpLocks noChangeShapeType="1"/>
              </p:cNvCxnSpPr>
              <p:nvPr/>
            </p:nvCxnSpPr>
            <p:spPr bwMode="auto">
              <a:xfrm flipV="1">
                <a:off x="6712694" y="4187918"/>
                <a:ext cx="501574" cy="5175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Connecteur droit 25"/>
              <p:cNvCxnSpPr>
                <a:cxnSpLocks noChangeShapeType="1"/>
              </p:cNvCxnSpPr>
              <p:nvPr/>
            </p:nvCxnSpPr>
            <p:spPr bwMode="auto">
              <a:xfrm flipH="1" flipV="1">
                <a:off x="7249875" y="4187918"/>
                <a:ext cx="501574" cy="517524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Connecteur droit 26"/>
              <p:cNvCxnSpPr>
                <a:cxnSpLocks noChangeShapeType="1"/>
              </p:cNvCxnSpPr>
              <p:nvPr/>
            </p:nvCxnSpPr>
            <p:spPr bwMode="auto">
              <a:xfrm>
                <a:off x="7223818" y="4082870"/>
                <a:ext cx="638078" cy="660399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2" name="Connecteur droit 28"/>
            <p:cNvCxnSpPr>
              <a:cxnSpLocks noChangeShapeType="1"/>
            </p:cNvCxnSpPr>
            <p:nvPr/>
          </p:nvCxnSpPr>
          <p:spPr bwMode="auto">
            <a:xfrm>
              <a:off x="8818285" y="4564592"/>
              <a:ext cx="62538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Connecteur droit 31"/>
            <p:cNvCxnSpPr>
              <a:cxnSpLocks noChangeShapeType="1"/>
            </p:cNvCxnSpPr>
            <p:nvPr/>
          </p:nvCxnSpPr>
          <p:spPr bwMode="auto">
            <a:xfrm>
              <a:off x="8823524" y="4625122"/>
              <a:ext cx="62538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Connecteur droit avec flèche 123"/>
            <p:cNvCxnSpPr/>
            <p:nvPr/>
          </p:nvCxnSpPr>
          <p:spPr>
            <a:xfrm>
              <a:off x="9109634" y="4089220"/>
              <a:ext cx="0" cy="495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/>
            <p:cNvCxnSpPr/>
            <p:nvPr/>
          </p:nvCxnSpPr>
          <p:spPr>
            <a:xfrm flipV="1">
              <a:off x="9109634" y="4613019"/>
              <a:ext cx="0" cy="88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67"/>
            <p:cNvSpPr txBox="1">
              <a:spLocks noChangeArrowheads="1"/>
            </p:cNvSpPr>
            <p:nvPr/>
          </p:nvSpPr>
          <p:spPr bwMode="auto">
            <a:xfrm rot="-5400000">
              <a:off x="8644449" y="4049017"/>
              <a:ext cx="633507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 dirty="0" smtClean="0">
                  <a:latin typeface="Arial" charset="0"/>
                </a:rPr>
                <a:t>0,05</a:t>
              </a:r>
              <a:endParaRPr lang="fr-FR" altLang="fr-FR" sz="1800" dirty="0">
                <a:latin typeface="Arial" charset="0"/>
              </a:endParaRPr>
            </a:p>
          </p:txBody>
        </p:sp>
      </p:grpSp>
      <p:sp>
        <p:nvSpPr>
          <p:cNvPr id="131" name="Forme libre 130"/>
          <p:cNvSpPr/>
          <p:nvPr/>
        </p:nvSpPr>
        <p:spPr>
          <a:xfrm>
            <a:off x="6172657" y="4334521"/>
            <a:ext cx="792281" cy="416642"/>
          </a:xfrm>
          <a:custGeom>
            <a:avLst/>
            <a:gdLst>
              <a:gd name="connsiteX0" fmla="*/ 0 w 950976"/>
              <a:gd name="connsiteY0" fmla="*/ 499872 h 499872"/>
              <a:gd name="connsiteX1" fmla="*/ 487680 w 950976"/>
              <a:gd name="connsiteY1" fmla="*/ 0 h 499872"/>
              <a:gd name="connsiteX2" fmla="*/ 950976 w 950976"/>
              <a:gd name="connsiteY2" fmla="*/ 475488 h 49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0976" h="499872">
                <a:moveTo>
                  <a:pt x="0" y="499872"/>
                </a:moveTo>
                <a:lnTo>
                  <a:pt x="487680" y="0"/>
                </a:lnTo>
                <a:lnTo>
                  <a:pt x="950976" y="475488"/>
                </a:lnTo>
              </a:path>
            </a:pathLst>
          </a:custGeom>
          <a:noFill/>
          <a:ln w="127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2" name="Connecteur droit 131"/>
          <p:cNvCxnSpPr/>
          <p:nvPr/>
        </p:nvCxnSpPr>
        <p:spPr>
          <a:xfrm>
            <a:off x="7899873" y="4712805"/>
            <a:ext cx="632238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Double flèche verticale 132"/>
          <p:cNvSpPr/>
          <p:nvPr/>
        </p:nvSpPr>
        <p:spPr>
          <a:xfrm rot="16200000">
            <a:off x="7360417" y="4175800"/>
            <a:ext cx="63488" cy="3200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4" name="Double flèche verticale 133"/>
          <p:cNvSpPr/>
          <p:nvPr/>
        </p:nvSpPr>
        <p:spPr>
          <a:xfrm>
            <a:off x="7360417" y="4181090"/>
            <a:ext cx="63488" cy="3200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6" name="Flèche en arc 135"/>
          <p:cNvSpPr/>
          <p:nvPr/>
        </p:nvSpPr>
        <p:spPr>
          <a:xfrm>
            <a:off x="7232117" y="3958314"/>
            <a:ext cx="320088" cy="30772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392827" y="5095041"/>
            <a:ext cx="199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zone est centrée sur le nominal</a:t>
            </a:r>
            <a:endParaRPr lang="fr-FR" dirty="0"/>
          </a:p>
        </p:txBody>
      </p:sp>
      <p:sp>
        <p:nvSpPr>
          <p:cNvPr id="149" name="ZoneTexte 148"/>
          <p:cNvSpPr txBox="1"/>
          <p:nvPr/>
        </p:nvSpPr>
        <p:spPr>
          <a:xfrm>
            <a:off x="2981340" y="5095041"/>
            <a:ext cx="253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zone est construite centrée sur le nominal puis translatée dans toutes les directions</a:t>
            </a:r>
            <a:endParaRPr lang="fr-FR" dirty="0"/>
          </a:p>
        </p:txBody>
      </p:sp>
      <p:sp>
        <p:nvSpPr>
          <p:cNvPr id="150" name="ZoneTexte 149"/>
          <p:cNvSpPr txBox="1"/>
          <p:nvPr/>
        </p:nvSpPr>
        <p:spPr>
          <a:xfrm>
            <a:off x="5812437" y="5141207"/>
            <a:ext cx="2702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zone est construite centrée sur le nominal puis déplacée librement</a:t>
            </a:r>
            <a:endParaRPr lang="fr-FR" dirty="0"/>
          </a:p>
        </p:txBody>
      </p:sp>
      <p:sp>
        <p:nvSpPr>
          <p:cNvPr id="151" name="ZoneTexte 150"/>
          <p:cNvSpPr txBox="1"/>
          <p:nvPr/>
        </p:nvSpPr>
        <p:spPr>
          <a:xfrm>
            <a:off x="4660970" y="2560170"/>
            <a:ext cx="148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C est l'ensemble des 3 plans</a:t>
            </a:r>
            <a:endParaRPr lang="fr-FR" sz="1400" i="1" dirty="0"/>
          </a:p>
        </p:txBody>
      </p:sp>
      <p:grpSp>
        <p:nvGrpSpPr>
          <p:cNvPr id="161" name="Group 123"/>
          <p:cNvGrpSpPr>
            <a:grpSpLocks/>
          </p:cNvGrpSpPr>
          <p:nvPr/>
        </p:nvGrpSpPr>
        <p:grpSpPr bwMode="auto">
          <a:xfrm>
            <a:off x="4366477" y="1268643"/>
            <a:ext cx="231775" cy="115888"/>
            <a:chOff x="5076" y="1738"/>
            <a:chExt cx="146" cy="73"/>
          </a:xfrm>
        </p:grpSpPr>
        <p:sp>
          <p:nvSpPr>
            <p:cNvPr id="162" name="Arc 124"/>
            <p:cNvSpPr>
              <a:spLocks/>
            </p:cNvSpPr>
            <p:nvPr/>
          </p:nvSpPr>
          <p:spPr bwMode="auto">
            <a:xfrm>
              <a:off x="5077" y="1738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Line 125"/>
            <p:cNvSpPr>
              <a:spLocks noChangeShapeType="1"/>
            </p:cNvSpPr>
            <p:nvPr/>
          </p:nvSpPr>
          <p:spPr bwMode="auto">
            <a:xfrm>
              <a:off x="5076" y="1809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275776" y="3597263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Position</a:t>
            </a:r>
            <a:endParaRPr lang="fr-FR" dirty="0"/>
          </a:p>
        </p:txBody>
      </p:sp>
      <p:sp>
        <p:nvSpPr>
          <p:cNvPr id="164" name="ZoneTexte 163"/>
          <p:cNvSpPr txBox="1"/>
          <p:nvPr/>
        </p:nvSpPr>
        <p:spPr>
          <a:xfrm>
            <a:off x="2779123" y="3597263"/>
            <a:ext cx="126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Orientation</a:t>
            </a:r>
            <a:endParaRPr lang="fr-FR" dirty="0"/>
          </a:p>
        </p:txBody>
      </p:sp>
      <p:sp>
        <p:nvSpPr>
          <p:cNvPr id="165" name="ZoneTexte 164"/>
          <p:cNvSpPr txBox="1"/>
          <p:nvPr/>
        </p:nvSpPr>
        <p:spPr>
          <a:xfrm>
            <a:off x="5643428" y="3597263"/>
            <a:ext cx="78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232822" y="82882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</a:p>
        </p:txBody>
      </p:sp>
      <p:sp>
        <p:nvSpPr>
          <p:cNvPr id="139" name="Flèche en arc 138"/>
          <p:cNvSpPr/>
          <p:nvPr/>
        </p:nvSpPr>
        <p:spPr>
          <a:xfrm rot="19420193">
            <a:off x="7323823" y="3957396"/>
            <a:ext cx="320088" cy="15386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8" name="Group 123"/>
          <p:cNvGrpSpPr>
            <a:grpSpLocks/>
          </p:cNvGrpSpPr>
          <p:nvPr/>
        </p:nvGrpSpPr>
        <p:grpSpPr bwMode="auto">
          <a:xfrm>
            <a:off x="4365683" y="1530011"/>
            <a:ext cx="231775" cy="115888"/>
            <a:chOff x="5076" y="1738"/>
            <a:chExt cx="146" cy="73"/>
          </a:xfrm>
        </p:grpSpPr>
        <p:sp>
          <p:nvSpPr>
            <p:cNvPr id="119" name="Arc 124"/>
            <p:cNvSpPr>
              <a:spLocks/>
            </p:cNvSpPr>
            <p:nvPr/>
          </p:nvSpPr>
          <p:spPr bwMode="auto">
            <a:xfrm>
              <a:off x="5077" y="1738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0" name="Line 125"/>
            <p:cNvSpPr>
              <a:spLocks noChangeShapeType="1"/>
            </p:cNvSpPr>
            <p:nvPr/>
          </p:nvSpPr>
          <p:spPr bwMode="auto">
            <a:xfrm>
              <a:off x="5076" y="1809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1" name="Line 20"/>
          <p:cNvSpPr>
            <a:spLocks noChangeShapeType="1"/>
          </p:cNvSpPr>
          <p:nvPr/>
        </p:nvSpPr>
        <p:spPr bwMode="auto">
          <a:xfrm>
            <a:off x="5375964" y="1456910"/>
            <a:ext cx="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2" name="Line 20"/>
          <p:cNvSpPr>
            <a:spLocks noChangeShapeType="1"/>
          </p:cNvSpPr>
          <p:nvPr/>
        </p:nvSpPr>
        <p:spPr bwMode="auto">
          <a:xfrm>
            <a:off x="5643428" y="1471314"/>
            <a:ext cx="0" cy="282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235672" y="1684639"/>
            <a:ext cx="576765" cy="3006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863850" y="1804876"/>
            <a:ext cx="29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&gt;&lt; contrainte d'orientation seulement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385144" y="2384533"/>
            <a:ext cx="2577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(Attention : CZ &gt;&lt; casse la zone de tolérance commune)</a:t>
            </a:r>
            <a:endParaRPr lang="fr-F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01895" y="2633345"/>
            <a:ext cx="3551555" cy="12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L’axe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réel de la surface doit être dans la zone de tolérance définie par la surface offset de l’axe nominal avec un offset t/2.</a:t>
            </a:r>
            <a:endParaRPr lang="fr-FR" altLang="fr-FR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2725" y="115888"/>
            <a:ext cx="5780172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SPECIFICATION </a:t>
            </a:r>
            <a:r>
              <a:rPr lang="fr-FR" altLang="fr-FR" sz="2400" b="1" dirty="0">
                <a:latin typeface="Arial" charset="0"/>
              </a:rPr>
              <a:t>DE </a:t>
            </a:r>
            <a:r>
              <a:rPr lang="fr-FR" altLang="fr-FR" sz="2400" b="1" dirty="0" smtClean="0">
                <a:latin typeface="Arial" charset="0"/>
              </a:rPr>
              <a:t>FORME D'UN AXE</a:t>
            </a:r>
            <a:endParaRPr lang="fr-FR" altLang="fr-FR" sz="2400" b="1" dirty="0">
              <a:latin typeface="Arial" charset="0"/>
            </a:endParaRPr>
          </a:p>
        </p:txBody>
      </p:sp>
      <p:sp>
        <p:nvSpPr>
          <p:cNvPr id="5169" name="Freeform 68"/>
          <p:cNvSpPr>
            <a:spLocks/>
          </p:cNvSpPr>
          <p:nvPr/>
        </p:nvSpPr>
        <p:spPr bwMode="auto">
          <a:xfrm>
            <a:off x="3163570" y="3531870"/>
            <a:ext cx="698500" cy="466725"/>
          </a:xfrm>
          <a:custGeom>
            <a:avLst/>
            <a:gdLst>
              <a:gd name="T0" fmla="*/ 0 w 440"/>
              <a:gd name="T1" fmla="*/ 2147483647 h 294"/>
              <a:gd name="T2" fmla="*/ 2147483647 w 440"/>
              <a:gd name="T3" fmla="*/ 2147483647 h 294"/>
              <a:gd name="T4" fmla="*/ 2147483647 w 440"/>
              <a:gd name="T5" fmla="*/ 0 h 29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0" h="294">
                <a:moveTo>
                  <a:pt x="0" y="96"/>
                </a:moveTo>
                <a:lnTo>
                  <a:pt x="361" y="294"/>
                </a:lnTo>
                <a:lnTo>
                  <a:pt x="44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70" name="Oval 69"/>
          <p:cNvSpPr>
            <a:spLocks noChangeArrowheads="1"/>
          </p:cNvSpPr>
          <p:nvPr/>
        </p:nvSpPr>
        <p:spPr bwMode="auto">
          <a:xfrm>
            <a:off x="2665095" y="3247708"/>
            <a:ext cx="152400" cy="333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71" name="Oval 70"/>
          <p:cNvSpPr>
            <a:spLocks noChangeArrowheads="1"/>
          </p:cNvSpPr>
          <p:nvPr/>
        </p:nvSpPr>
        <p:spPr bwMode="auto">
          <a:xfrm>
            <a:off x="3241358" y="3657283"/>
            <a:ext cx="80962" cy="1762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72" name="Freeform 71"/>
          <p:cNvSpPr>
            <a:spLocks/>
          </p:cNvSpPr>
          <p:nvPr/>
        </p:nvSpPr>
        <p:spPr bwMode="auto">
          <a:xfrm>
            <a:off x="898208" y="2822258"/>
            <a:ext cx="3186112" cy="1003300"/>
          </a:xfrm>
          <a:custGeom>
            <a:avLst/>
            <a:gdLst>
              <a:gd name="T0" fmla="*/ 0 w 2007"/>
              <a:gd name="T1" fmla="*/ 2147483647 h 632"/>
              <a:gd name="T2" fmla="*/ 2147483647 w 2007"/>
              <a:gd name="T3" fmla="*/ 2147483647 h 632"/>
              <a:gd name="T4" fmla="*/ 2147483647 w 2007"/>
              <a:gd name="T5" fmla="*/ 2147483647 h 632"/>
              <a:gd name="T6" fmla="*/ 2147483647 w 2007"/>
              <a:gd name="T7" fmla="*/ 2147483647 h 632"/>
              <a:gd name="T8" fmla="*/ 2147483647 w 2007"/>
              <a:gd name="T9" fmla="*/ 2147483647 h 632"/>
              <a:gd name="T10" fmla="*/ 2147483647 w 2007"/>
              <a:gd name="T11" fmla="*/ 2147483647 h 632"/>
              <a:gd name="T12" fmla="*/ 2147483647 w 2007"/>
              <a:gd name="T13" fmla="*/ 2147483647 h 632"/>
              <a:gd name="T14" fmla="*/ 2147483647 w 2007"/>
              <a:gd name="T15" fmla="*/ 2147483647 h 632"/>
              <a:gd name="T16" fmla="*/ 2147483647 w 2007"/>
              <a:gd name="T17" fmla="*/ 2147483647 h 632"/>
              <a:gd name="T18" fmla="*/ 2147483647 w 2007"/>
              <a:gd name="T19" fmla="*/ 2147483647 h 632"/>
              <a:gd name="T20" fmla="*/ 2147483647 w 2007"/>
              <a:gd name="T21" fmla="*/ 2147483647 h 632"/>
              <a:gd name="T22" fmla="*/ 2147483647 w 2007"/>
              <a:gd name="T23" fmla="*/ 0 h 6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07" h="632">
                <a:moveTo>
                  <a:pt x="0" y="445"/>
                </a:moveTo>
                <a:cubicBezTo>
                  <a:pt x="60" y="423"/>
                  <a:pt x="281" y="340"/>
                  <a:pt x="363" y="310"/>
                </a:cubicBezTo>
                <a:cubicBezTo>
                  <a:pt x="445" y="280"/>
                  <a:pt x="424" y="277"/>
                  <a:pt x="492" y="265"/>
                </a:cubicBezTo>
                <a:cubicBezTo>
                  <a:pt x="560" y="253"/>
                  <a:pt x="675" y="225"/>
                  <a:pt x="771" y="235"/>
                </a:cubicBezTo>
                <a:cubicBezTo>
                  <a:pt x="867" y="245"/>
                  <a:pt x="1008" y="306"/>
                  <a:pt x="1067" y="326"/>
                </a:cubicBezTo>
                <a:cubicBezTo>
                  <a:pt x="1126" y="346"/>
                  <a:pt x="1071" y="324"/>
                  <a:pt x="1126" y="356"/>
                </a:cubicBezTo>
                <a:cubicBezTo>
                  <a:pt x="1181" y="388"/>
                  <a:pt x="1325" y="477"/>
                  <a:pt x="1395" y="517"/>
                </a:cubicBezTo>
                <a:cubicBezTo>
                  <a:pt x="1465" y="557"/>
                  <a:pt x="1488" y="583"/>
                  <a:pt x="1548" y="598"/>
                </a:cubicBezTo>
                <a:cubicBezTo>
                  <a:pt x="1608" y="613"/>
                  <a:pt x="1699" y="632"/>
                  <a:pt x="1755" y="604"/>
                </a:cubicBezTo>
                <a:cubicBezTo>
                  <a:pt x="1811" y="576"/>
                  <a:pt x="1859" y="471"/>
                  <a:pt x="1884" y="427"/>
                </a:cubicBezTo>
                <a:cubicBezTo>
                  <a:pt x="1909" y="383"/>
                  <a:pt x="1887" y="411"/>
                  <a:pt x="1908" y="340"/>
                </a:cubicBezTo>
                <a:cubicBezTo>
                  <a:pt x="1929" y="269"/>
                  <a:pt x="1987" y="71"/>
                  <a:pt x="2007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73" name="Oval 72"/>
          <p:cNvSpPr>
            <a:spLocks noChangeArrowheads="1"/>
          </p:cNvSpPr>
          <p:nvPr/>
        </p:nvSpPr>
        <p:spPr bwMode="auto">
          <a:xfrm rot="-4166637">
            <a:off x="3860482" y="3376296"/>
            <a:ext cx="80963" cy="17621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74" name="Oval 73"/>
          <p:cNvSpPr>
            <a:spLocks noChangeArrowheads="1"/>
          </p:cNvSpPr>
          <p:nvPr/>
        </p:nvSpPr>
        <p:spPr bwMode="auto">
          <a:xfrm rot="-4166637">
            <a:off x="4050983" y="2742883"/>
            <a:ext cx="80962" cy="1762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75" name="Oval 74"/>
          <p:cNvSpPr>
            <a:spLocks noChangeArrowheads="1"/>
          </p:cNvSpPr>
          <p:nvPr/>
        </p:nvSpPr>
        <p:spPr bwMode="auto">
          <a:xfrm>
            <a:off x="1598295" y="3071495"/>
            <a:ext cx="152400" cy="3333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76" name="Oval 75"/>
          <p:cNvSpPr>
            <a:spLocks noChangeArrowheads="1"/>
          </p:cNvSpPr>
          <p:nvPr/>
        </p:nvSpPr>
        <p:spPr bwMode="auto">
          <a:xfrm>
            <a:off x="831533" y="3347720"/>
            <a:ext cx="152400" cy="3333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77" name="Freeform 76"/>
          <p:cNvSpPr>
            <a:spLocks/>
          </p:cNvSpPr>
          <p:nvPr/>
        </p:nvSpPr>
        <p:spPr bwMode="auto">
          <a:xfrm>
            <a:off x="902970" y="2809558"/>
            <a:ext cx="3105150" cy="927100"/>
          </a:xfrm>
          <a:custGeom>
            <a:avLst/>
            <a:gdLst>
              <a:gd name="T0" fmla="*/ 0 w 1956"/>
              <a:gd name="T1" fmla="*/ 2147483647 h 584"/>
              <a:gd name="T2" fmla="*/ 2147483647 w 1956"/>
              <a:gd name="T3" fmla="*/ 2147483647 h 584"/>
              <a:gd name="T4" fmla="*/ 2147483647 w 1956"/>
              <a:gd name="T5" fmla="*/ 2147483647 h 584"/>
              <a:gd name="T6" fmla="*/ 2147483647 w 1956"/>
              <a:gd name="T7" fmla="*/ 2147483647 h 584"/>
              <a:gd name="T8" fmla="*/ 2147483647 w 1956"/>
              <a:gd name="T9" fmla="*/ 2147483647 h 584"/>
              <a:gd name="T10" fmla="*/ 2147483647 w 1956"/>
              <a:gd name="T11" fmla="*/ 2147483647 h 584"/>
              <a:gd name="T12" fmla="*/ 2147483647 w 1956"/>
              <a:gd name="T13" fmla="*/ 2147483647 h 584"/>
              <a:gd name="T14" fmla="*/ 2147483647 w 1956"/>
              <a:gd name="T15" fmla="*/ 2147483647 h 584"/>
              <a:gd name="T16" fmla="*/ 2147483647 w 1956"/>
              <a:gd name="T17" fmla="*/ 2147483647 h 584"/>
              <a:gd name="T18" fmla="*/ 2147483647 w 1956"/>
              <a:gd name="T19" fmla="*/ 0 h 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956" h="584">
                <a:moveTo>
                  <a:pt x="0" y="333"/>
                </a:moveTo>
                <a:cubicBezTo>
                  <a:pt x="176" y="266"/>
                  <a:pt x="352" y="199"/>
                  <a:pt x="480" y="165"/>
                </a:cubicBezTo>
                <a:cubicBezTo>
                  <a:pt x="608" y="131"/>
                  <a:pt x="654" y="109"/>
                  <a:pt x="771" y="129"/>
                </a:cubicBezTo>
                <a:cubicBezTo>
                  <a:pt x="888" y="149"/>
                  <a:pt x="1086" y="234"/>
                  <a:pt x="1182" y="282"/>
                </a:cubicBezTo>
                <a:cubicBezTo>
                  <a:pt x="1278" y="330"/>
                  <a:pt x="1298" y="375"/>
                  <a:pt x="1350" y="417"/>
                </a:cubicBezTo>
                <a:cubicBezTo>
                  <a:pt x="1402" y="459"/>
                  <a:pt x="1436" y="510"/>
                  <a:pt x="1497" y="534"/>
                </a:cubicBezTo>
                <a:cubicBezTo>
                  <a:pt x="1558" y="558"/>
                  <a:pt x="1659" y="584"/>
                  <a:pt x="1716" y="561"/>
                </a:cubicBezTo>
                <a:cubicBezTo>
                  <a:pt x="1773" y="538"/>
                  <a:pt x="1808" y="457"/>
                  <a:pt x="1839" y="396"/>
                </a:cubicBezTo>
                <a:cubicBezTo>
                  <a:pt x="1870" y="335"/>
                  <a:pt x="1886" y="258"/>
                  <a:pt x="1905" y="192"/>
                </a:cubicBezTo>
                <a:cubicBezTo>
                  <a:pt x="1924" y="126"/>
                  <a:pt x="1946" y="40"/>
                  <a:pt x="1956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78" name="Freeform 77"/>
          <p:cNvSpPr>
            <a:spLocks/>
          </p:cNvSpPr>
          <p:nvPr/>
        </p:nvSpPr>
        <p:spPr bwMode="auto">
          <a:xfrm>
            <a:off x="931545" y="2861945"/>
            <a:ext cx="3238500" cy="1069975"/>
          </a:xfrm>
          <a:custGeom>
            <a:avLst/>
            <a:gdLst>
              <a:gd name="T0" fmla="*/ 0 w 2040"/>
              <a:gd name="T1" fmla="*/ 2147483647 h 674"/>
              <a:gd name="T2" fmla="*/ 2147483647 w 2040"/>
              <a:gd name="T3" fmla="*/ 2147483647 h 674"/>
              <a:gd name="T4" fmla="*/ 2147483647 w 2040"/>
              <a:gd name="T5" fmla="*/ 2147483647 h 674"/>
              <a:gd name="T6" fmla="*/ 2147483647 w 2040"/>
              <a:gd name="T7" fmla="*/ 2147483647 h 674"/>
              <a:gd name="T8" fmla="*/ 2147483647 w 2040"/>
              <a:gd name="T9" fmla="*/ 2147483647 h 674"/>
              <a:gd name="T10" fmla="*/ 2147483647 w 2040"/>
              <a:gd name="T11" fmla="*/ 2147483647 h 674"/>
              <a:gd name="T12" fmla="*/ 2147483647 w 2040"/>
              <a:gd name="T13" fmla="*/ 2147483647 h 674"/>
              <a:gd name="T14" fmla="*/ 2147483647 w 2040"/>
              <a:gd name="T15" fmla="*/ 2147483647 h 674"/>
              <a:gd name="T16" fmla="*/ 2147483647 w 2040"/>
              <a:gd name="T17" fmla="*/ 0 h 6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40" h="674">
                <a:moveTo>
                  <a:pt x="0" y="513"/>
                </a:moveTo>
                <a:cubicBezTo>
                  <a:pt x="175" y="443"/>
                  <a:pt x="351" y="373"/>
                  <a:pt x="474" y="339"/>
                </a:cubicBezTo>
                <a:cubicBezTo>
                  <a:pt x="597" y="305"/>
                  <a:pt x="628" y="287"/>
                  <a:pt x="738" y="306"/>
                </a:cubicBezTo>
                <a:cubicBezTo>
                  <a:pt x="848" y="325"/>
                  <a:pt x="1044" y="416"/>
                  <a:pt x="1134" y="453"/>
                </a:cubicBezTo>
                <a:cubicBezTo>
                  <a:pt x="1224" y="490"/>
                  <a:pt x="1225" y="502"/>
                  <a:pt x="1281" y="528"/>
                </a:cubicBezTo>
                <a:cubicBezTo>
                  <a:pt x="1337" y="554"/>
                  <a:pt x="1392" y="591"/>
                  <a:pt x="1470" y="609"/>
                </a:cubicBezTo>
                <a:cubicBezTo>
                  <a:pt x="1548" y="627"/>
                  <a:pt x="1677" y="674"/>
                  <a:pt x="1752" y="639"/>
                </a:cubicBezTo>
                <a:cubicBezTo>
                  <a:pt x="1827" y="604"/>
                  <a:pt x="1875" y="502"/>
                  <a:pt x="1923" y="396"/>
                </a:cubicBezTo>
                <a:cubicBezTo>
                  <a:pt x="1971" y="290"/>
                  <a:pt x="2004" y="145"/>
                  <a:pt x="204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79" name="Line 78"/>
          <p:cNvSpPr>
            <a:spLocks noChangeShapeType="1"/>
          </p:cNvSpPr>
          <p:nvPr/>
        </p:nvSpPr>
        <p:spPr bwMode="auto">
          <a:xfrm>
            <a:off x="2617477" y="2804802"/>
            <a:ext cx="112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80" name="Rectangle 79"/>
          <p:cNvSpPr>
            <a:spLocks noChangeArrowheads="1"/>
          </p:cNvSpPr>
          <p:nvPr/>
        </p:nvSpPr>
        <p:spPr bwMode="auto">
          <a:xfrm>
            <a:off x="2736539" y="2663514"/>
            <a:ext cx="1114425" cy="282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Arial" charset="0"/>
            </a:endParaRPr>
          </a:p>
        </p:txBody>
      </p:sp>
      <p:sp>
        <p:nvSpPr>
          <p:cNvPr id="5181" name="Rectangle 80"/>
          <p:cNvSpPr>
            <a:spLocks noChangeArrowheads="1"/>
          </p:cNvSpPr>
          <p:nvPr/>
        </p:nvSpPr>
        <p:spPr bwMode="auto">
          <a:xfrm>
            <a:off x="3090552" y="2660339"/>
            <a:ext cx="750655" cy="29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3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</a:t>
            </a:r>
            <a:r>
              <a:rPr lang="fr-FR" altLang="fr-FR" sz="1300" dirty="0" smtClean="0">
                <a:solidFill>
                  <a:srgbClr val="000000"/>
                </a:solidFill>
                <a:latin typeface="Arial" charset="0"/>
              </a:rPr>
              <a:t>0,1  </a:t>
            </a:r>
            <a:r>
              <a:rPr lang="fr-FR" altLang="fr-FR" sz="1050" dirty="0" smtClean="0">
                <a:solidFill>
                  <a:srgbClr val="000000"/>
                </a:solidFill>
                <a:latin typeface="Arial" charset="0"/>
              </a:rPr>
              <a:t>A</a:t>
            </a:r>
            <a:endParaRPr lang="fr-FR" altLang="fr-FR" sz="105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82" name="Line 81"/>
          <p:cNvSpPr>
            <a:spLocks noChangeShapeType="1"/>
          </p:cNvSpPr>
          <p:nvPr/>
        </p:nvSpPr>
        <p:spPr bwMode="auto">
          <a:xfrm flipV="1">
            <a:off x="3098489" y="2665102"/>
            <a:ext cx="0" cy="280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83" name="Arc 82"/>
          <p:cNvSpPr>
            <a:spLocks/>
          </p:cNvSpPr>
          <p:nvPr/>
        </p:nvSpPr>
        <p:spPr bwMode="auto">
          <a:xfrm>
            <a:off x="2798452" y="2747652"/>
            <a:ext cx="222250" cy="115887"/>
          </a:xfrm>
          <a:custGeom>
            <a:avLst/>
            <a:gdLst>
              <a:gd name="T0" fmla="*/ 0 w 43198"/>
              <a:gd name="T1" fmla="*/ 14882666 h 22538"/>
              <a:gd name="T2" fmla="*/ 30253438 w 43198"/>
              <a:gd name="T3" fmla="*/ 15754349 h 22538"/>
              <a:gd name="T4" fmla="*/ 15133060 w 43198"/>
              <a:gd name="T5" fmla="*/ 15098670 h 225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198" h="22538" fill="none" extrusionOk="0">
                <a:moveTo>
                  <a:pt x="0" y="21291"/>
                </a:moveTo>
                <a:cubicBezTo>
                  <a:pt x="169" y="9483"/>
                  <a:pt x="9789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cubicBezTo>
                  <a:pt x="43198" y="21912"/>
                  <a:pt x="43191" y="22225"/>
                  <a:pt x="43177" y="22537"/>
                </a:cubicBezTo>
              </a:path>
              <a:path w="43198" h="22538" stroke="0" extrusionOk="0">
                <a:moveTo>
                  <a:pt x="0" y="21291"/>
                </a:moveTo>
                <a:cubicBezTo>
                  <a:pt x="169" y="9483"/>
                  <a:pt x="9789" y="-1"/>
                  <a:pt x="21598" y="0"/>
                </a:cubicBezTo>
                <a:cubicBezTo>
                  <a:pt x="33527" y="0"/>
                  <a:pt x="43198" y="9670"/>
                  <a:pt x="43198" y="21600"/>
                </a:cubicBezTo>
                <a:cubicBezTo>
                  <a:pt x="43198" y="21912"/>
                  <a:pt x="43191" y="22225"/>
                  <a:pt x="43177" y="22537"/>
                </a:cubicBezTo>
                <a:lnTo>
                  <a:pt x="21598" y="21600"/>
                </a:lnTo>
                <a:lnTo>
                  <a:pt x="0" y="21291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84" name="Freeform 83"/>
          <p:cNvSpPr>
            <a:spLocks/>
          </p:cNvSpPr>
          <p:nvPr/>
        </p:nvSpPr>
        <p:spPr bwMode="auto">
          <a:xfrm>
            <a:off x="1652270" y="3065145"/>
            <a:ext cx="1143000" cy="377825"/>
          </a:xfrm>
          <a:custGeom>
            <a:avLst/>
            <a:gdLst>
              <a:gd name="T0" fmla="*/ 0 w 720"/>
              <a:gd name="T1" fmla="*/ 2147483647 h 238"/>
              <a:gd name="T2" fmla="*/ 2147483647 w 720"/>
              <a:gd name="T3" fmla="*/ 0 h 238"/>
              <a:gd name="T4" fmla="*/ 2147483647 w 720"/>
              <a:gd name="T5" fmla="*/ 2147483647 h 2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0" h="238">
                <a:moveTo>
                  <a:pt x="0" y="118"/>
                </a:moveTo>
                <a:lnTo>
                  <a:pt x="301" y="0"/>
                </a:lnTo>
                <a:lnTo>
                  <a:pt x="720" y="23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85" name="Line 84"/>
          <p:cNvSpPr>
            <a:spLocks noChangeShapeType="1"/>
          </p:cNvSpPr>
          <p:nvPr/>
        </p:nvSpPr>
        <p:spPr bwMode="auto">
          <a:xfrm flipH="1">
            <a:off x="2522220" y="2801620"/>
            <a:ext cx="9525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3583846" y="2710601"/>
            <a:ext cx="192506" cy="192506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3680099" y="2143125"/>
            <a:ext cx="96253" cy="521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867961" y="1773793"/>
            <a:ext cx="243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Axe ou surface médiane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300678" y="1773793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ISO 1101 : 2013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0767" y="4747141"/>
            <a:ext cx="831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NOTE : par définition un axe ou un plan médian est un élément virtuel. (Il ne peut être mesuré directement). L'axe nominal est défini par le modèle nominal. L'axe réel sera défini à partir des surfaces de la pièce réelle.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1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9"/>
          <p:cNvSpPr>
            <a:spLocks noChangeArrowheads="1"/>
          </p:cNvSpPr>
          <p:nvPr/>
        </p:nvSpPr>
        <p:spPr bwMode="auto">
          <a:xfrm>
            <a:off x="152400" y="79375"/>
            <a:ext cx="8010847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SECTION D'UNE LIGNE D'UNE SURFACE </a:t>
            </a:r>
            <a:r>
              <a:rPr lang="fr-FR" altLang="fr-FR" sz="2400" b="1" dirty="0">
                <a:latin typeface="Arial" charset="0"/>
              </a:rPr>
              <a:t>COMPLEXE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938129" y="6492875"/>
            <a:ext cx="2133600" cy="365125"/>
          </a:xfrm>
        </p:spPr>
        <p:txBody>
          <a:bodyPr/>
          <a:lstStyle/>
          <a:p>
            <a:pPr>
              <a:defRPr/>
            </a:pPr>
            <a:fld id="{36C1A099-0A60-48E0-BB0F-C1ACCA114D8D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cxnSp>
        <p:nvCxnSpPr>
          <p:cNvPr id="14393" name="Connecteur droit avec flèche 180"/>
          <p:cNvCxnSpPr>
            <a:cxnSpLocks noChangeShapeType="1"/>
          </p:cNvCxnSpPr>
          <p:nvPr/>
        </p:nvCxnSpPr>
        <p:spPr bwMode="auto">
          <a:xfrm flipH="1">
            <a:off x="1628172" y="1616636"/>
            <a:ext cx="492031" cy="44012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94" name="Connecteur droit 183"/>
          <p:cNvCxnSpPr>
            <a:cxnSpLocks noChangeShapeType="1"/>
            <a:endCxn id="71" idx="1"/>
          </p:cNvCxnSpPr>
          <p:nvPr/>
        </p:nvCxnSpPr>
        <p:spPr bwMode="auto">
          <a:xfrm>
            <a:off x="2124358" y="1626449"/>
            <a:ext cx="213214" cy="31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2716984" y="1499451"/>
            <a:ext cx="4344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2337572" y="1483576"/>
            <a:ext cx="820737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72" name="Line 24"/>
          <p:cNvSpPr>
            <a:spLocks noChangeShapeType="1"/>
          </p:cNvSpPr>
          <p:nvPr/>
        </p:nvSpPr>
        <p:spPr bwMode="auto">
          <a:xfrm>
            <a:off x="2737622" y="1485164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Arc 26"/>
          <p:cNvSpPr>
            <a:spLocks/>
          </p:cNvSpPr>
          <p:nvPr/>
        </p:nvSpPr>
        <p:spPr bwMode="auto">
          <a:xfrm>
            <a:off x="2421709" y="1596289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8" name="Forme libre 16"/>
          <p:cNvSpPr>
            <a:spLocks/>
          </p:cNvSpPr>
          <p:nvPr/>
        </p:nvSpPr>
        <p:spPr bwMode="auto">
          <a:xfrm>
            <a:off x="1481824" y="2220611"/>
            <a:ext cx="550193" cy="258036"/>
          </a:xfrm>
          <a:custGeom>
            <a:avLst/>
            <a:gdLst>
              <a:gd name="T0" fmla="*/ 11207 w 818436"/>
              <a:gd name="T1" fmla="*/ 135969 h 383446"/>
              <a:gd name="T2" fmla="*/ 372017 w 818436"/>
              <a:gd name="T3" fmla="*/ 126937 h 383446"/>
              <a:gd name="T4" fmla="*/ 622519 w 818436"/>
              <a:gd name="T5" fmla="*/ 291013 h 383446"/>
              <a:gd name="T6" fmla="*/ 753360 w 818436"/>
              <a:gd name="T7" fmla="*/ 432115 h 383446"/>
              <a:gd name="T8" fmla="*/ 866569 w 818436"/>
              <a:gd name="T9" fmla="*/ 364812 h 383446"/>
              <a:gd name="T10" fmla="*/ 715786 w 818436"/>
              <a:gd name="T11" fmla="*/ 158290 h 383446"/>
              <a:gd name="T12" fmla="*/ 422010 w 818436"/>
              <a:gd name="T13" fmla="*/ 15162 h 383446"/>
              <a:gd name="T14" fmla="*/ 121408 w 818436"/>
              <a:gd name="T15" fmla="*/ 19073 h 383446"/>
              <a:gd name="T16" fmla="*/ 11207 w 818436"/>
              <a:gd name="T17" fmla="*/ 135969 h 383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8436" h="383446">
                <a:moveTo>
                  <a:pt x="10582" y="119948"/>
                </a:moveTo>
                <a:cubicBezTo>
                  <a:pt x="50014" y="135807"/>
                  <a:pt x="255024" y="89185"/>
                  <a:pt x="351211" y="111980"/>
                </a:cubicBezTo>
                <a:cubicBezTo>
                  <a:pt x="447398" y="134775"/>
                  <a:pt x="542028" y="203380"/>
                  <a:pt x="587702" y="256717"/>
                </a:cubicBezTo>
                <a:cubicBezTo>
                  <a:pt x="645100" y="302239"/>
                  <a:pt x="672826" y="370353"/>
                  <a:pt x="711226" y="381205"/>
                </a:cubicBezTo>
                <a:cubicBezTo>
                  <a:pt x="749626" y="392057"/>
                  <a:pt x="824016" y="362090"/>
                  <a:pt x="818104" y="321829"/>
                </a:cubicBezTo>
                <a:cubicBezTo>
                  <a:pt x="812192" y="281568"/>
                  <a:pt x="745702" y="191048"/>
                  <a:pt x="675752" y="139639"/>
                </a:cubicBezTo>
                <a:cubicBezTo>
                  <a:pt x="605802" y="88230"/>
                  <a:pt x="479555" y="35146"/>
                  <a:pt x="398407" y="13375"/>
                </a:cubicBezTo>
                <a:cubicBezTo>
                  <a:pt x="317259" y="-8396"/>
                  <a:pt x="179255" y="-936"/>
                  <a:pt x="114618" y="16826"/>
                </a:cubicBezTo>
                <a:cubicBezTo>
                  <a:pt x="49981" y="34588"/>
                  <a:pt x="-28850" y="104089"/>
                  <a:pt x="10582" y="119948"/>
                </a:cubicBezTo>
                <a:close/>
              </a:path>
            </a:pathLst>
          </a:custGeom>
          <a:solidFill>
            <a:srgbClr val="FFCCFF"/>
          </a:solidFill>
          <a:ln w="12700" cap="flat" cmpd="sng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340" name="Forme libre 6"/>
          <p:cNvSpPr>
            <a:spLocks/>
          </p:cNvSpPr>
          <p:nvPr/>
        </p:nvSpPr>
        <p:spPr bwMode="auto">
          <a:xfrm>
            <a:off x="1433842" y="1310020"/>
            <a:ext cx="323079" cy="159940"/>
          </a:xfrm>
          <a:custGeom>
            <a:avLst/>
            <a:gdLst>
              <a:gd name="T0" fmla="*/ 0 w 480513"/>
              <a:gd name="T1" fmla="*/ 140894 h 238183"/>
              <a:gd name="T2" fmla="*/ 139895 w 480513"/>
              <a:gd name="T3" fmla="*/ 677 h 238183"/>
              <a:gd name="T4" fmla="*/ 495984 w 480513"/>
              <a:gd name="T5" fmla="*/ 94161 h 238183"/>
              <a:gd name="T6" fmla="*/ 432398 w 480513"/>
              <a:gd name="T7" fmla="*/ 234385 h 2381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513" h="238183">
                <a:moveTo>
                  <a:pt x="0" y="143181"/>
                </a:moveTo>
                <a:cubicBezTo>
                  <a:pt x="26719" y="75887"/>
                  <a:pt x="53439" y="8594"/>
                  <a:pt x="130629" y="677"/>
                </a:cubicBezTo>
                <a:cubicBezTo>
                  <a:pt x="207819" y="-7240"/>
                  <a:pt x="417616" y="56095"/>
                  <a:pt x="463138" y="95679"/>
                </a:cubicBezTo>
                <a:cubicBezTo>
                  <a:pt x="508660" y="135263"/>
                  <a:pt x="456210" y="186723"/>
                  <a:pt x="403761" y="23818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4341" name="Groupe 15"/>
          <p:cNvGrpSpPr>
            <a:grpSpLocks/>
          </p:cNvGrpSpPr>
          <p:nvPr/>
        </p:nvGrpSpPr>
        <p:grpSpPr bwMode="auto">
          <a:xfrm>
            <a:off x="672528" y="1372929"/>
            <a:ext cx="1612194" cy="2465207"/>
            <a:chOff x="932254" y="2310608"/>
            <a:chExt cx="2400300" cy="3670300"/>
          </a:xfrm>
        </p:grpSpPr>
        <p:sp>
          <p:nvSpPr>
            <p:cNvPr id="14434" name="Forme libre 2"/>
            <p:cNvSpPr>
              <a:spLocks/>
            </p:cNvSpPr>
            <p:nvPr/>
          </p:nvSpPr>
          <p:spPr bwMode="auto">
            <a:xfrm>
              <a:off x="932254" y="2359820"/>
              <a:ext cx="1219200" cy="3502025"/>
            </a:xfrm>
            <a:custGeom>
              <a:avLst/>
              <a:gdLst>
                <a:gd name="T0" fmla="*/ 1158593 w 1219093"/>
                <a:gd name="T1" fmla="*/ 0 h 3503220"/>
                <a:gd name="T2" fmla="*/ 1098866 w 1219093"/>
                <a:gd name="T3" fmla="*/ 1706805 h 3503220"/>
                <a:gd name="T4" fmla="*/ 0 w 1219093"/>
                <a:gd name="T5" fmla="*/ 3425218 h 3503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9093" h="3503220">
                  <a:moveTo>
                    <a:pt x="1151906" y="0"/>
                  </a:moveTo>
                  <a:cubicBezTo>
                    <a:pt x="1218210" y="580901"/>
                    <a:pt x="1284514" y="1161802"/>
                    <a:pt x="1092530" y="1745672"/>
                  </a:cubicBezTo>
                  <a:cubicBezTo>
                    <a:pt x="900546" y="2329542"/>
                    <a:pt x="450273" y="2916381"/>
                    <a:pt x="0" y="35032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5" name="Forme libre 3"/>
            <p:cNvSpPr>
              <a:spLocks/>
            </p:cNvSpPr>
            <p:nvPr/>
          </p:nvSpPr>
          <p:spPr bwMode="auto">
            <a:xfrm>
              <a:off x="2476892" y="2418558"/>
              <a:ext cx="700087" cy="3562350"/>
            </a:xfrm>
            <a:custGeom>
              <a:avLst/>
              <a:gdLst>
                <a:gd name="T0" fmla="*/ 0 w 700644"/>
                <a:gd name="T1" fmla="*/ 0 h 3562598"/>
                <a:gd name="T2" fmla="*/ 304240 w 700644"/>
                <a:gd name="T3" fmla="*/ 1442139 h 3562598"/>
                <a:gd name="T4" fmla="*/ 664816 w 700644"/>
                <a:gd name="T5" fmla="*/ 3546267 h 35625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644" h="3562598">
                  <a:moveTo>
                    <a:pt x="0" y="0"/>
                  </a:moveTo>
                  <a:cubicBezTo>
                    <a:pt x="101930" y="427512"/>
                    <a:pt x="203860" y="855024"/>
                    <a:pt x="320634" y="1448790"/>
                  </a:cubicBezTo>
                  <a:cubicBezTo>
                    <a:pt x="437408" y="2042556"/>
                    <a:pt x="569026" y="2802577"/>
                    <a:pt x="700644" y="356259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6" name="Forme libre 4"/>
            <p:cNvSpPr>
              <a:spLocks/>
            </p:cNvSpPr>
            <p:nvPr/>
          </p:nvSpPr>
          <p:spPr bwMode="auto">
            <a:xfrm>
              <a:off x="2095892" y="2310608"/>
              <a:ext cx="368300" cy="131762"/>
            </a:xfrm>
            <a:custGeom>
              <a:avLst/>
              <a:gdLst>
                <a:gd name="T0" fmla="*/ 0 w 368135"/>
                <a:gd name="T1" fmla="*/ 60382 h 132135"/>
                <a:gd name="T2" fmla="*/ 146781 w 368135"/>
                <a:gd name="T3" fmla="*/ 1242 h 132135"/>
                <a:gd name="T4" fmla="*/ 379185 w 368135"/>
                <a:gd name="T5" fmla="*/ 109650 h 132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135" h="132135">
                  <a:moveTo>
                    <a:pt x="0" y="72758"/>
                  </a:moveTo>
                  <a:cubicBezTo>
                    <a:pt x="40574" y="32184"/>
                    <a:pt x="81148" y="-8390"/>
                    <a:pt x="142504" y="1506"/>
                  </a:cubicBezTo>
                  <a:cubicBezTo>
                    <a:pt x="203860" y="11402"/>
                    <a:pt x="285997" y="71768"/>
                    <a:pt x="368135" y="132135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7" name="Forme libre 5"/>
            <p:cNvSpPr>
              <a:spLocks/>
            </p:cNvSpPr>
            <p:nvPr/>
          </p:nvSpPr>
          <p:spPr bwMode="auto">
            <a:xfrm>
              <a:off x="979879" y="5598320"/>
              <a:ext cx="2173288" cy="382588"/>
            </a:xfrm>
            <a:custGeom>
              <a:avLst/>
              <a:gdLst>
                <a:gd name="T0" fmla="*/ 0 w 2173185"/>
                <a:gd name="T1" fmla="*/ 230651 h 382826"/>
                <a:gd name="T2" fmla="*/ 1369952 w 2173185"/>
                <a:gd name="T3" fmla="*/ 2683 h 382826"/>
                <a:gd name="T4" fmla="*/ 2179983 w 2173185"/>
                <a:gd name="T5" fmla="*/ 367419 h 3828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3185" h="382826">
                  <a:moveTo>
                    <a:pt x="0" y="240322"/>
                  </a:moveTo>
                  <a:cubicBezTo>
                    <a:pt x="501732" y="109693"/>
                    <a:pt x="1003465" y="-20936"/>
                    <a:pt x="1365662" y="2815"/>
                  </a:cubicBezTo>
                  <a:cubicBezTo>
                    <a:pt x="1727860" y="26566"/>
                    <a:pt x="1950522" y="204696"/>
                    <a:pt x="2173185" y="382826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8" name="Forme libre 7"/>
            <p:cNvSpPr>
              <a:spLocks/>
            </p:cNvSpPr>
            <p:nvPr/>
          </p:nvSpPr>
          <p:spPr bwMode="auto">
            <a:xfrm>
              <a:off x="2572142" y="2359820"/>
              <a:ext cx="760412" cy="3621088"/>
            </a:xfrm>
            <a:custGeom>
              <a:avLst/>
              <a:gdLst>
                <a:gd name="T0" fmla="*/ 0 w 761134"/>
                <a:gd name="T1" fmla="*/ 0 h 3721915"/>
                <a:gd name="T2" fmla="*/ 278857 w 761134"/>
                <a:gd name="T3" fmla="*/ 186745 h 3721915"/>
                <a:gd name="T4" fmla="*/ 669258 w 761134"/>
                <a:gd name="T5" fmla="*/ 545148 h 3721915"/>
                <a:gd name="T6" fmla="*/ 691567 w 761134"/>
                <a:gd name="T7" fmla="*/ 575330 h 37219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1134" h="3721915">
                  <a:moveTo>
                    <a:pt x="0" y="0"/>
                  </a:moveTo>
                  <a:cubicBezTo>
                    <a:pt x="89065" y="301831"/>
                    <a:pt x="178130" y="603662"/>
                    <a:pt x="296883" y="1175657"/>
                  </a:cubicBezTo>
                  <a:cubicBezTo>
                    <a:pt x="415636" y="1747652"/>
                    <a:pt x="639288" y="3024249"/>
                    <a:pt x="712519" y="3431968"/>
                  </a:cubicBezTo>
                  <a:cubicBezTo>
                    <a:pt x="785750" y="3839687"/>
                    <a:pt x="761010" y="3730830"/>
                    <a:pt x="736270" y="3621974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1" name="Rectangle 22"/>
          <p:cNvSpPr>
            <a:spLocks noChangeArrowheads="1"/>
          </p:cNvSpPr>
          <p:nvPr/>
        </p:nvSpPr>
        <p:spPr bwMode="auto">
          <a:xfrm>
            <a:off x="6276792" y="2790489"/>
            <a:ext cx="73257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 OZ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82" name="Rectangle 23"/>
          <p:cNvSpPr>
            <a:spLocks noChangeArrowheads="1"/>
          </p:cNvSpPr>
          <p:nvPr/>
        </p:nvSpPr>
        <p:spPr bwMode="auto">
          <a:xfrm>
            <a:off x="5897380" y="2774614"/>
            <a:ext cx="1062291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84" name="Line 24"/>
          <p:cNvSpPr>
            <a:spLocks noChangeShapeType="1"/>
          </p:cNvSpPr>
          <p:nvPr/>
        </p:nvSpPr>
        <p:spPr bwMode="auto">
          <a:xfrm>
            <a:off x="6297430" y="2776202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9" name="Arc 26"/>
          <p:cNvSpPr>
            <a:spLocks/>
          </p:cNvSpPr>
          <p:nvPr/>
        </p:nvSpPr>
        <p:spPr bwMode="auto">
          <a:xfrm>
            <a:off x="5981517" y="2887327"/>
            <a:ext cx="228600" cy="115887"/>
          </a:xfrm>
          <a:custGeom>
            <a:avLst/>
            <a:gdLst>
              <a:gd name="T0" fmla="*/ 0 w 43001"/>
              <a:gd name="T1" fmla="*/ 0 h 21600"/>
              <a:gd name="T2" fmla="*/ 0 w 43001"/>
              <a:gd name="T3" fmla="*/ 0 h 21600"/>
              <a:gd name="T4" fmla="*/ 0 w 43001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001" h="21600" fill="none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</a:path>
              <a:path w="43001" h="21600" stroke="0" extrusionOk="0">
                <a:moveTo>
                  <a:pt x="0" y="18688"/>
                </a:moveTo>
                <a:cubicBezTo>
                  <a:pt x="1456" y="7982"/>
                  <a:pt x="10598" y="-1"/>
                  <a:pt x="21403" y="0"/>
                </a:cubicBezTo>
                <a:cubicBezTo>
                  <a:pt x="33214" y="0"/>
                  <a:pt x="42835" y="9487"/>
                  <a:pt x="43000" y="21298"/>
                </a:cubicBezTo>
                <a:lnTo>
                  <a:pt x="21403" y="21600"/>
                </a:lnTo>
                <a:lnTo>
                  <a:pt x="0" y="18688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2152650" y="3829050"/>
            <a:ext cx="142875" cy="66675"/>
          </a:xfrm>
          <a:custGeom>
            <a:avLst/>
            <a:gdLst>
              <a:gd name="connsiteX0" fmla="*/ 0 w 142875"/>
              <a:gd name="connsiteY0" fmla="*/ 0 h 66675"/>
              <a:gd name="connsiteX1" fmla="*/ 95250 w 142875"/>
              <a:gd name="connsiteY1" fmla="*/ 66675 h 66675"/>
              <a:gd name="connsiteX2" fmla="*/ 142875 w 142875"/>
              <a:gd name="connsiteY2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66675">
                <a:moveTo>
                  <a:pt x="0" y="0"/>
                </a:moveTo>
                <a:cubicBezTo>
                  <a:pt x="35719" y="33337"/>
                  <a:pt x="71438" y="66675"/>
                  <a:pt x="95250" y="66675"/>
                </a:cubicBezTo>
                <a:cubicBezTo>
                  <a:pt x="119062" y="66675"/>
                  <a:pt x="130968" y="33337"/>
                  <a:pt x="142875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5286130" y="2025430"/>
            <a:ext cx="1413499" cy="249914"/>
            <a:chOff x="706704" y="5778670"/>
            <a:chExt cx="2189576" cy="387128"/>
          </a:xfrm>
        </p:grpSpPr>
        <p:sp>
          <p:nvSpPr>
            <p:cNvPr id="191" name="Forme libre 190"/>
            <p:cNvSpPr/>
            <p:nvPr/>
          </p:nvSpPr>
          <p:spPr>
            <a:xfrm>
              <a:off x="769744" y="5828659"/>
              <a:ext cx="2080456" cy="289446"/>
            </a:xfrm>
            <a:custGeom>
              <a:avLst/>
              <a:gdLst>
                <a:gd name="connsiteX0" fmla="*/ 92073 w 1968983"/>
                <a:gd name="connsiteY0" fmla="*/ 245487 h 447367"/>
                <a:gd name="connsiteX1" fmla="*/ 875844 w 1968983"/>
                <a:gd name="connsiteY1" fmla="*/ 7980 h 447367"/>
                <a:gd name="connsiteX2" fmla="*/ 1730868 w 1968983"/>
                <a:gd name="connsiteY2" fmla="*/ 79232 h 447367"/>
                <a:gd name="connsiteX3" fmla="*/ 1968374 w 1968983"/>
                <a:gd name="connsiteY3" fmla="*/ 304863 h 447367"/>
                <a:gd name="connsiteX4" fmla="*/ 1790244 w 1968983"/>
                <a:gd name="connsiteY4" fmla="*/ 447367 h 447367"/>
                <a:gd name="connsiteX5" fmla="*/ 1517112 w 1968983"/>
                <a:gd name="connsiteY5" fmla="*/ 304863 h 447367"/>
                <a:gd name="connsiteX6" fmla="*/ 733340 w 1968983"/>
                <a:gd name="connsiteY6" fmla="*/ 304863 h 447367"/>
                <a:gd name="connsiteX7" fmla="*/ 139574 w 1968983"/>
                <a:gd name="connsiteY7" fmla="*/ 411741 h 447367"/>
                <a:gd name="connsiteX8" fmla="*/ 20821 w 1968983"/>
                <a:gd name="connsiteY8" fmla="*/ 364240 h 447367"/>
                <a:gd name="connsiteX9" fmla="*/ 92073 w 1968983"/>
                <a:gd name="connsiteY9" fmla="*/ 245487 h 447367"/>
                <a:gd name="connsiteX0" fmla="*/ 125950 w 2002860"/>
                <a:gd name="connsiteY0" fmla="*/ 245487 h 447367"/>
                <a:gd name="connsiteX1" fmla="*/ 909721 w 2002860"/>
                <a:gd name="connsiteY1" fmla="*/ 7980 h 447367"/>
                <a:gd name="connsiteX2" fmla="*/ 1764745 w 2002860"/>
                <a:gd name="connsiteY2" fmla="*/ 79232 h 447367"/>
                <a:gd name="connsiteX3" fmla="*/ 2002251 w 2002860"/>
                <a:gd name="connsiteY3" fmla="*/ 304863 h 447367"/>
                <a:gd name="connsiteX4" fmla="*/ 1824121 w 2002860"/>
                <a:gd name="connsiteY4" fmla="*/ 447367 h 447367"/>
                <a:gd name="connsiteX5" fmla="*/ 1550989 w 2002860"/>
                <a:gd name="connsiteY5" fmla="*/ 304863 h 447367"/>
                <a:gd name="connsiteX6" fmla="*/ 767217 w 2002860"/>
                <a:gd name="connsiteY6" fmla="*/ 304863 h 447367"/>
                <a:gd name="connsiteX7" fmla="*/ 173451 w 2002860"/>
                <a:gd name="connsiteY7" fmla="*/ 411741 h 447367"/>
                <a:gd name="connsiteX8" fmla="*/ 6060 w 2002860"/>
                <a:gd name="connsiteY8" fmla="*/ 398287 h 447367"/>
                <a:gd name="connsiteX9" fmla="*/ 125950 w 2002860"/>
                <a:gd name="connsiteY9" fmla="*/ 245487 h 447367"/>
                <a:gd name="connsiteX0" fmla="*/ 128096 w 2005006"/>
                <a:gd name="connsiteY0" fmla="*/ 245487 h 447367"/>
                <a:gd name="connsiteX1" fmla="*/ 911867 w 2005006"/>
                <a:gd name="connsiteY1" fmla="*/ 7980 h 447367"/>
                <a:gd name="connsiteX2" fmla="*/ 1766891 w 2005006"/>
                <a:gd name="connsiteY2" fmla="*/ 79232 h 447367"/>
                <a:gd name="connsiteX3" fmla="*/ 2004397 w 2005006"/>
                <a:gd name="connsiteY3" fmla="*/ 304863 h 447367"/>
                <a:gd name="connsiteX4" fmla="*/ 1826267 w 2005006"/>
                <a:gd name="connsiteY4" fmla="*/ 447367 h 447367"/>
                <a:gd name="connsiteX5" fmla="*/ 1553135 w 2005006"/>
                <a:gd name="connsiteY5" fmla="*/ 304863 h 447367"/>
                <a:gd name="connsiteX6" fmla="*/ 769363 w 2005006"/>
                <a:gd name="connsiteY6" fmla="*/ 304863 h 447367"/>
                <a:gd name="connsiteX7" fmla="*/ 175597 w 2005006"/>
                <a:gd name="connsiteY7" fmla="*/ 411741 h 447367"/>
                <a:gd name="connsiteX8" fmla="*/ 8206 w 2005006"/>
                <a:gd name="connsiteY8" fmla="*/ 398287 h 447367"/>
                <a:gd name="connsiteX9" fmla="*/ 128096 w 2005006"/>
                <a:gd name="connsiteY9" fmla="*/ 245487 h 447367"/>
                <a:gd name="connsiteX0" fmla="*/ 214956 w 1997513"/>
                <a:gd name="connsiteY0" fmla="*/ 197003 h 444538"/>
                <a:gd name="connsiteX1" fmla="*/ 904374 w 1997513"/>
                <a:gd name="connsiteY1" fmla="*/ 5151 h 444538"/>
                <a:gd name="connsiteX2" fmla="*/ 1759398 w 1997513"/>
                <a:gd name="connsiteY2" fmla="*/ 76403 h 444538"/>
                <a:gd name="connsiteX3" fmla="*/ 1996904 w 1997513"/>
                <a:gd name="connsiteY3" fmla="*/ 302034 h 444538"/>
                <a:gd name="connsiteX4" fmla="*/ 1818774 w 1997513"/>
                <a:gd name="connsiteY4" fmla="*/ 444538 h 444538"/>
                <a:gd name="connsiteX5" fmla="*/ 1545642 w 1997513"/>
                <a:gd name="connsiteY5" fmla="*/ 302034 h 444538"/>
                <a:gd name="connsiteX6" fmla="*/ 761870 w 1997513"/>
                <a:gd name="connsiteY6" fmla="*/ 302034 h 444538"/>
                <a:gd name="connsiteX7" fmla="*/ 168104 w 1997513"/>
                <a:gd name="connsiteY7" fmla="*/ 408912 h 444538"/>
                <a:gd name="connsiteX8" fmla="*/ 713 w 1997513"/>
                <a:gd name="connsiteY8" fmla="*/ 395458 h 444538"/>
                <a:gd name="connsiteX9" fmla="*/ 214956 w 1997513"/>
                <a:gd name="connsiteY9" fmla="*/ 197003 h 444538"/>
                <a:gd name="connsiteX0" fmla="*/ 216744 w 1999301"/>
                <a:gd name="connsiteY0" fmla="*/ 197003 h 444538"/>
                <a:gd name="connsiteX1" fmla="*/ 906162 w 1999301"/>
                <a:gd name="connsiteY1" fmla="*/ 5151 h 444538"/>
                <a:gd name="connsiteX2" fmla="*/ 1761186 w 1999301"/>
                <a:gd name="connsiteY2" fmla="*/ 76403 h 444538"/>
                <a:gd name="connsiteX3" fmla="*/ 1998692 w 1999301"/>
                <a:gd name="connsiteY3" fmla="*/ 302034 h 444538"/>
                <a:gd name="connsiteX4" fmla="*/ 1820562 w 1999301"/>
                <a:gd name="connsiteY4" fmla="*/ 444538 h 444538"/>
                <a:gd name="connsiteX5" fmla="*/ 1547430 w 1999301"/>
                <a:gd name="connsiteY5" fmla="*/ 302034 h 444538"/>
                <a:gd name="connsiteX6" fmla="*/ 763658 w 1999301"/>
                <a:gd name="connsiteY6" fmla="*/ 302034 h 444538"/>
                <a:gd name="connsiteX7" fmla="*/ 325780 w 1999301"/>
                <a:gd name="connsiteY7" fmla="*/ 352722 h 444538"/>
                <a:gd name="connsiteX8" fmla="*/ 2501 w 1999301"/>
                <a:gd name="connsiteY8" fmla="*/ 395458 h 444538"/>
                <a:gd name="connsiteX9" fmla="*/ 216744 w 1999301"/>
                <a:gd name="connsiteY9" fmla="*/ 197003 h 444538"/>
                <a:gd name="connsiteX0" fmla="*/ 95846 w 1878403"/>
                <a:gd name="connsiteY0" fmla="*/ 197003 h 444538"/>
                <a:gd name="connsiteX1" fmla="*/ 785264 w 1878403"/>
                <a:gd name="connsiteY1" fmla="*/ 5151 h 444538"/>
                <a:gd name="connsiteX2" fmla="*/ 1640288 w 1878403"/>
                <a:gd name="connsiteY2" fmla="*/ 76403 h 444538"/>
                <a:gd name="connsiteX3" fmla="*/ 1877794 w 1878403"/>
                <a:gd name="connsiteY3" fmla="*/ 302034 h 444538"/>
                <a:gd name="connsiteX4" fmla="*/ 1699664 w 1878403"/>
                <a:gd name="connsiteY4" fmla="*/ 444538 h 444538"/>
                <a:gd name="connsiteX5" fmla="*/ 1426532 w 1878403"/>
                <a:gd name="connsiteY5" fmla="*/ 302034 h 444538"/>
                <a:gd name="connsiteX6" fmla="*/ 642760 w 1878403"/>
                <a:gd name="connsiteY6" fmla="*/ 302034 h 444538"/>
                <a:gd name="connsiteX7" fmla="*/ 204882 w 1878403"/>
                <a:gd name="connsiteY7" fmla="*/ 352722 h 444538"/>
                <a:gd name="connsiteX8" fmla="*/ 16980 w 1878403"/>
                <a:gd name="connsiteY8" fmla="*/ 332244 h 444538"/>
                <a:gd name="connsiteX9" fmla="*/ 95846 w 1878403"/>
                <a:gd name="connsiteY9" fmla="*/ 197003 h 444538"/>
                <a:gd name="connsiteX0" fmla="*/ 95846 w 1878403"/>
                <a:gd name="connsiteY0" fmla="*/ 197003 h 444538"/>
                <a:gd name="connsiteX1" fmla="*/ 785264 w 1878403"/>
                <a:gd name="connsiteY1" fmla="*/ 5151 h 444538"/>
                <a:gd name="connsiteX2" fmla="*/ 1640288 w 1878403"/>
                <a:gd name="connsiteY2" fmla="*/ 76403 h 444538"/>
                <a:gd name="connsiteX3" fmla="*/ 1877794 w 1878403"/>
                <a:gd name="connsiteY3" fmla="*/ 302034 h 444538"/>
                <a:gd name="connsiteX4" fmla="*/ 1699664 w 1878403"/>
                <a:gd name="connsiteY4" fmla="*/ 444538 h 444538"/>
                <a:gd name="connsiteX5" fmla="*/ 1426532 w 1878403"/>
                <a:gd name="connsiteY5" fmla="*/ 302034 h 444538"/>
                <a:gd name="connsiteX6" fmla="*/ 678458 w 1878403"/>
                <a:gd name="connsiteY6" fmla="*/ 282990 h 444538"/>
                <a:gd name="connsiteX7" fmla="*/ 642760 w 1878403"/>
                <a:gd name="connsiteY7" fmla="*/ 302034 h 444538"/>
                <a:gd name="connsiteX8" fmla="*/ 204882 w 1878403"/>
                <a:gd name="connsiteY8" fmla="*/ 352722 h 444538"/>
                <a:gd name="connsiteX9" fmla="*/ 16980 w 1878403"/>
                <a:gd name="connsiteY9" fmla="*/ 332244 h 444538"/>
                <a:gd name="connsiteX10" fmla="*/ 95846 w 1878403"/>
                <a:gd name="connsiteY10" fmla="*/ 197003 h 444538"/>
                <a:gd name="connsiteX0" fmla="*/ 95846 w 1878492"/>
                <a:gd name="connsiteY0" fmla="*/ 197003 h 444643"/>
                <a:gd name="connsiteX1" fmla="*/ 785264 w 1878492"/>
                <a:gd name="connsiteY1" fmla="*/ 5151 h 444643"/>
                <a:gd name="connsiteX2" fmla="*/ 1640288 w 1878492"/>
                <a:gd name="connsiteY2" fmla="*/ 76403 h 444643"/>
                <a:gd name="connsiteX3" fmla="*/ 1877794 w 1878492"/>
                <a:gd name="connsiteY3" fmla="*/ 302034 h 444643"/>
                <a:gd name="connsiteX4" fmla="*/ 1699664 w 1878492"/>
                <a:gd name="connsiteY4" fmla="*/ 444538 h 444643"/>
                <a:gd name="connsiteX5" fmla="*/ 1332179 w 1878492"/>
                <a:gd name="connsiteY5" fmla="*/ 280963 h 444643"/>
                <a:gd name="connsiteX6" fmla="*/ 678458 w 1878492"/>
                <a:gd name="connsiteY6" fmla="*/ 282990 h 444643"/>
                <a:gd name="connsiteX7" fmla="*/ 642760 w 1878492"/>
                <a:gd name="connsiteY7" fmla="*/ 302034 h 444643"/>
                <a:gd name="connsiteX8" fmla="*/ 204882 w 1878492"/>
                <a:gd name="connsiteY8" fmla="*/ 352722 h 444643"/>
                <a:gd name="connsiteX9" fmla="*/ 16980 w 1878492"/>
                <a:gd name="connsiteY9" fmla="*/ 332244 h 444643"/>
                <a:gd name="connsiteX10" fmla="*/ 95846 w 1878492"/>
                <a:gd name="connsiteY10" fmla="*/ 197003 h 444643"/>
                <a:gd name="connsiteX0" fmla="*/ 95846 w 1879135"/>
                <a:gd name="connsiteY0" fmla="*/ 197003 h 385078"/>
                <a:gd name="connsiteX1" fmla="*/ 785264 w 1879135"/>
                <a:gd name="connsiteY1" fmla="*/ 5151 h 385078"/>
                <a:gd name="connsiteX2" fmla="*/ 1640288 w 1879135"/>
                <a:gd name="connsiteY2" fmla="*/ 76403 h 385078"/>
                <a:gd name="connsiteX3" fmla="*/ 1877794 w 1879135"/>
                <a:gd name="connsiteY3" fmla="*/ 302034 h 385078"/>
                <a:gd name="connsiteX4" fmla="*/ 1568389 w 1879135"/>
                <a:gd name="connsiteY4" fmla="*/ 384836 h 385078"/>
                <a:gd name="connsiteX5" fmla="*/ 1332179 w 1879135"/>
                <a:gd name="connsiteY5" fmla="*/ 280963 h 385078"/>
                <a:gd name="connsiteX6" fmla="*/ 678458 w 1879135"/>
                <a:gd name="connsiteY6" fmla="*/ 282990 h 385078"/>
                <a:gd name="connsiteX7" fmla="*/ 642760 w 1879135"/>
                <a:gd name="connsiteY7" fmla="*/ 302034 h 385078"/>
                <a:gd name="connsiteX8" fmla="*/ 204882 w 1879135"/>
                <a:gd name="connsiteY8" fmla="*/ 352722 h 385078"/>
                <a:gd name="connsiteX9" fmla="*/ 16980 w 1879135"/>
                <a:gd name="connsiteY9" fmla="*/ 332244 h 385078"/>
                <a:gd name="connsiteX10" fmla="*/ 95846 w 1879135"/>
                <a:gd name="connsiteY10" fmla="*/ 197003 h 385078"/>
                <a:gd name="connsiteX0" fmla="*/ 95846 w 1766416"/>
                <a:gd name="connsiteY0" fmla="*/ 196626 h 384484"/>
                <a:gd name="connsiteX1" fmla="*/ 785264 w 1766416"/>
                <a:gd name="connsiteY1" fmla="*/ 4774 h 384484"/>
                <a:gd name="connsiteX2" fmla="*/ 1640288 w 1766416"/>
                <a:gd name="connsiteY2" fmla="*/ 76026 h 384484"/>
                <a:gd name="connsiteX3" fmla="*/ 1754724 w 1766416"/>
                <a:gd name="connsiteY3" fmla="*/ 270050 h 384484"/>
                <a:gd name="connsiteX4" fmla="*/ 1568389 w 1766416"/>
                <a:gd name="connsiteY4" fmla="*/ 384459 h 384484"/>
                <a:gd name="connsiteX5" fmla="*/ 1332179 w 1766416"/>
                <a:gd name="connsiteY5" fmla="*/ 280586 h 384484"/>
                <a:gd name="connsiteX6" fmla="*/ 678458 w 1766416"/>
                <a:gd name="connsiteY6" fmla="*/ 282613 h 384484"/>
                <a:gd name="connsiteX7" fmla="*/ 642760 w 1766416"/>
                <a:gd name="connsiteY7" fmla="*/ 301657 h 384484"/>
                <a:gd name="connsiteX8" fmla="*/ 204882 w 1766416"/>
                <a:gd name="connsiteY8" fmla="*/ 352345 h 384484"/>
                <a:gd name="connsiteX9" fmla="*/ 16980 w 1766416"/>
                <a:gd name="connsiteY9" fmla="*/ 331867 h 384484"/>
                <a:gd name="connsiteX10" fmla="*/ 95846 w 1766416"/>
                <a:gd name="connsiteY10" fmla="*/ 196626 h 384484"/>
                <a:gd name="connsiteX0" fmla="*/ 95846 w 1754728"/>
                <a:gd name="connsiteY0" fmla="*/ 197096 h 384954"/>
                <a:gd name="connsiteX1" fmla="*/ 785264 w 1754728"/>
                <a:gd name="connsiteY1" fmla="*/ 5244 h 384954"/>
                <a:gd name="connsiteX2" fmla="*/ 1570549 w 1754728"/>
                <a:gd name="connsiteY2" fmla="*/ 72985 h 384954"/>
                <a:gd name="connsiteX3" fmla="*/ 1754724 w 1754728"/>
                <a:gd name="connsiteY3" fmla="*/ 270520 h 384954"/>
                <a:gd name="connsiteX4" fmla="*/ 1568389 w 1754728"/>
                <a:gd name="connsiteY4" fmla="*/ 384929 h 384954"/>
                <a:gd name="connsiteX5" fmla="*/ 1332179 w 1754728"/>
                <a:gd name="connsiteY5" fmla="*/ 281056 h 384954"/>
                <a:gd name="connsiteX6" fmla="*/ 678458 w 1754728"/>
                <a:gd name="connsiteY6" fmla="*/ 283083 h 384954"/>
                <a:gd name="connsiteX7" fmla="*/ 642760 w 1754728"/>
                <a:gd name="connsiteY7" fmla="*/ 302127 h 384954"/>
                <a:gd name="connsiteX8" fmla="*/ 204882 w 1754728"/>
                <a:gd name="connsiteY8" fmla="*/ 352815 h 384954"/>
                <a:gd name="connsiteX9" fmla="*/ 16980 w 1754728"/>
                <a:gd name="connsiteY9" fmla="*/ 332337 h 384954"/>
                <a:gd name="connsiteX10" fmla="*/ 95846 w 1754728"/>
                <a:gd name="connsiteY10" fmla="*/ 197096 h 384954"/>
                <a:gd name="connsiteX0" fmla="*/ 95846 w 1754728"/>
                <a:gd name="connsiteY0" fmla="*/ 197096 h 384954"/>
                <a:gd name="connsiteX1" fmla="*/ 785264 w 1754728"/>
                <a:gd name="connsiteY1" fmla="*/ 5244 h 384954"/>
                <a:gd name="connsiteX2" fmla="*/ 1570549 w 1754728"/>
                <a:gd name="connsiteY2" fmla="*/ 72985 h 384954"/>
                <a:gd name="connsiteX3" fmla="*/ 1754724 w 1754728"/>
                <a:gd name="connsiteY3" fmla="*/ 270520 h 384954"/>
                <a:gd name="connsiteX4" fmla="*/ 1568389 w 1754728"/>
                <a:gd name="connsiteY4" fmla="*/ 384929 h 384954"/>
                <a:gd name="connsiteX5" fmla="*/ 1332179 w 1754728"/>
                <a:gd name="connsiteY5" fmla="*/ 281056 h 384954"/>
                <a:gd name="connsiteX6" fmla="*/ 678458 w 1754728"/>
                <a:gd name="connsiteY6" fmla="*/ 283083 h 384954"/>
                <a:gd name="connsiteX7" fmla="*/ 204882 w 1754728"/>
                <a:gd name="connsiteY7" fmla="*/ 352815 h 384954"/>
                <a:gd name="connsiteX8" fmla="*/ 16980 w 1754728"/>
                <a:gd name="connsiteY8" fmla="*/ 332337 h 384954"/>
                <a:gd name="connsiteX9" fmla="*/ 95846 w 1754728"/>
                <a:gd name="connsiteY9" fmla="*/ 197096 h 38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4728" h="384954">
                  <a:moveTo>
                    <a:pt x="95846" y="197096"/>
                  </a:moveTo>
                  <a:cubicBezTo>
                    <a:pt x="223893" y="142581"/>
                    <a:pt x="539480" y="25929"/>
                    <a:pt x="785264" y="5244"/>
                  </a:cubicBezTo>
                  <a:cubicBezTo>
                    <a:pt x="1031048" y="-15441"/>
                    <a:pt x="1408972" y="28772"/>
                    <a:pt x="1570549" y="72985"/>
                  </a:cubicBezTo>
                  <a:cubicBezTo>
                    <a:pt x="1732126" y="117198"/>
                    <a:pt x="1755084" y="218529"/>
                    <a:pt x="1754724" y="270520"/>
                  </a:cubicBezTo>
                  <a:cubicBezTo>
                    <a:pt x="1754364" y="322511"/>
                    <a:pt x="1638813" y="383173"/>
                    <a:pt x="1568389" y="384929"/>
                  </a:cubicBezTo>
                  <a:cubicBezTo>
                    <a:pt x="1497965" y="386685"/>
                    <a:pt x="1480501" y="298030"/>
                    <a:pt x="1332179" y="281056"/>
                  </a:cubicBezTo>
                  <a:cubicBezTo>
                    <a:pt x="1183857" y="264082"/>
                    <a:pt x="866341" y="271123"/>
                    <a:pt x="678458" y="283083"/>
                  </a:cubicBezTo>
                  <a:cubicBezTo>
                    <a:pt x="490575" y="295043"/>
                    <a:pt x="315128" y="344606"/>
                    <a:pt x="204882" y="352815"/>
                  </a:cubicBezTo>
                  <a:cubicBezTo>
                    <a:pt x="94636" y="361024"/>
                    <a:pt x="35153" y="358290"/>
                    <a:pt x="16980" y="332337"/>
                  </a:cubicBezTo>
                  <a:cubicBezTo>
                    <a:pt x="-1193" y="306384"/>
                    <a:pt x="-32201" y="251611"/>
                    <a:pt x="95846" y="197096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2" name="Forme libre 191"/>
            <p:cNvSpPr/>
            <p:nvPr/>
          </p:nvSpPr>
          <p:spPr>
            <a:xfrm>
              <a:off x="706704" y="5778670"/>
              <a:ext cx="2189576" cy="387128"/>
            </a:xfrm>
            <a:custGeom>
              <a:avLst/>
              <a:gdLst>
                <a:gd name="connsiteX0" fmla="*/ 92073 w 1968983"/>
                <a:gd name="connsiteY0" fmla="*/ 245487 h 447367"/>
                <a:gd name="connsiteX1" fmla="*/ 875844 w 1968983"/>
                <a:gd name="connsiteY1" fmla="*/ 7980 h 447367"/>
                <a:gd name="connsiteX2" fmla="*/ 1730868 w 1968983"/>
                <a:gd name="connsiteY2" fmla="*/ 79232 h 447367"/>
                <a:gd name="connsiteX3" fmla="*/ 1968374 w 1968983"/>
                <a:gd name="connsiteY3" fmla="*/ 304863 h 447367"/>
                <a:gd name="connsiteX4" fmla="*/ 1790244 w 1968983"/>
                <a:gd name="connsiteY4" fmla="*/ 447367 h 447367"/>
                <a:gd name="connsiteX5" fmla="*/ 1517112 w 1968983"/>
                <a:gd name="connsiteY5" fmla="*/ 304863 h 447367"/>
                <a:gd name="connsiteX6" fmla="*/ 733340 w 1968983"/>
                <a:gd name="connsiteY6" fmla="*/ 304863 h 447367"/>
                <a:gd name="connsiteX7" fmla="*/ 139574 w 1968983"/>
                <a:gd name="connsiteY7" fmla="*/ 411741 h 447367"/>
                <a:gd name="connsiteX8" fmla="*/ 20821 w 1968983"/>
                <a:gd name="connsiteY8" fmla="*/ 364240 h 447367"/>
                <a:gd name="connsiteX9" fmla="*/ 92073 w 1968983"/>
                <a:gd name="connsiteY9" fmla="*/ 245487 h 447367"/>
                <a:gd name="connsiteX0" fmla="*/ 125950 w 2002860"/>
                <a:gd name="connsiteY0" fmla="*/ 245487 h 447367"/>
                <a:gd name="connsiteX1" fmla="*/ 909721 w 2002860"/>
                <a:gd name="connsiteY1" fmla="*/ 7980 h 447367"/>
                <a:gd name="connsiteX2" fmla="*/ 1764745 w 2002860"/>
                <a:gd name="connsiteY2" fmla="*/ 79232 h 447367"/>
                <a:gd name="connsiteX3" fmla="*/ 2002251 w 2002860"/>
                <a:gd name="connsiteY3" fmla="*/ 304863 h 447367"/>
                <a:gd name="connsiteX4" fmla="*/ 1824121 w 2002860"/>
                <a:gd name="connsiteY4" fmla="*/ 447367 h 447367"/>
                <a:gd name="connsiteX5" fmla="*/ 1550989 w 2002860"/>
                <a:gd name="connsiteY5" fmla="*/ 304863 h 447367"/>
                <a:gd name="connsiteX6" fmla="*/ 767217 w 2002860"/>
                <a:gd name="connsiteY6" fmla="*/ 304863 h 447367"/>
                <a:gd name="connsiteX7" fmla="*/ 173451 w 2002860"/>
                <a:gd name="connsiteY7" fmla="*/ 411741 h 447367"/>
                <a:gd name="connsiteX8" fmla="*/ 6060 w 2002860"/>
                <a:gd name="connsiteY8" fmla="*/ 398287 h 447367"/>
                <a:gd name="connsiteX9" fmla="*/ 125950 w 2002860"/>
                <a:gd name="connsiteY9" fmla="*/ 245487 h 447367"/>
                <a:gd name="connsiteX0" fmla="*/ 128096 w 2005006"/>
                <a:gd name="connsiteY0" fmla="*/ 245487 h 447367"/>
                <a:gd name="connsiteX1" fmla="*/ 911867 w 2005006"/>
                <a:gd name="connsiteY1" fmla="*/ 7980 h 447367"/>
                <a:gd name="connsiteX2" fmla="*/ 1766891 w 2005006"/>
                <a:gd name="connsiteY2" fmla="*/ 79232 h 447367"/>
                <a:gd name="connsiteX3" fmla="*/ 2004397 w 2005006"/>
                <a:gd name="connsiteY3" fmla="*/ 304863 h 447367"/>
                <a:gd name="connsiteX4" fmla="*/ 1826267 w 2005006"/>
                <a:gd name="connsiteY4" fmla="*/ 447367 h 447367"/>
                <a:gd name="connsiteX5" fmla="*/ 1553135 w 2005006"/>
                <a:gd name="connsiteY5" fmla="*/ 304863 h 447367"/>
                <a:gd name="connsiteX6" fmla="*/ 769363 w 2005006"/>
                <a:gd name="connsiteY6" fmla="*/ 304863 h 447367"/>
                <a:gd name="connsiteX7" fmla="*/ 175597 w 2005006"/>
                <a:gd name="connsiteY7" fmla="*/ 411741 h 447367"/>
                <a:gd name="connsiteX8" fmla="*/ 8206 w 2005006"/>
                <a:gd name="connsiteY8" fmla="*/ 398287 h 447367"/>
                <a:gd name="connsiteX9" fmla="*/ 128096 w 2005006"/>
                <a:gd name="connsiteY9" fmla="*/ 245487 h 447367"/>
                <a:gd name="connsiteX0" fmla="*/ 214956 w 1997513"/>
                <a:gd name="connsiteY0" fmla="*/ 197003 h 444538"/>
                <a:gd name="connsiteX1" fmla="*/ 904374 w 1997513"/>
                <a:gd name="connsiteY1" fmla="*/ 5151 h 444538"/>
                <a:gd name="connsiteX2" fmla="*/ 1759398 w 1997513"/>
                <a:gd name="connsiteY2" fmla="*/ 76403 h 444538"/>
                <a:gd name="connsiteX3" fmla="*/ 1996904 w 1997513"/>
                <a:gd name="connsiteY3" fmla="*/ 302034 h 444538"/>
                <a:gd name="connsiteX4" fmla="*/ 1818774 w 1997513"/>
                <a:gd name="connsiteY4" fmla="*/ 444538 h 444538"/>
                <a:gd name="connsiteX5" fmla="*/ 1545642 w 1997513"/>
                <a:gd name="connsiteY5" fmla="*/ 302034 h 444538"/>
                <a:gd name="connsiteX6" fmla="*/ 761870 w 1997513"/>
                <a:gd name="connsiteY6" fmla="*/ 302034 h 444538"/>
                <a:gd name="connsiteX7" fmla="*/ 168104 w 1997513"/>
                <a:gd name="connsiteY7" fmla="*/ 408912 h 444538"/>
                <a:gd name="connsiteX8" fmla="*/ 713 w 1997513"/>
                <a:gd name="connsiteY8" fmla="*/ 395458 h 444538"/>
                <a:gd name="connsiteX9" fmla="*/ 214956 w 1997513"/>
                <a:gd name="connsiteY9" fmla="*/ 197003 h 444538"/>
                <a:gd name="connsiteX0" fmla="*/ 216744 w 1999301"/>
                <a:gd name="connsiteY0" fmla="*/ 197003 h 444538"/>
                <a:gd name="connsiteX1" fmla="*/ 906162 w 1999301"/>
                <a:gd name="connsiteY1" fmla="*/ 5151 h 444538"/>
                <a:gd name="connsiteX2" fmla="*/ 1761186 w 1999301"/>
                <a:gd name="connsiteY2" fmla="*/ 76403 h 444538"/>
                <a:gd name="connsiteX3" fmla="*/ 1998692 w 1999301"/>
                <a:gd name="connsiteY3" fmla="*/ 302034 h 444538"/>
                <a:gd name="connsiteX4" fmla="*/ 1820562 w 1999301"/>
                <a:gd name="connsiteY4" fmla="*/ 444538 h 444538"/>
                <a:gd name="connsiteX5" fmla="*/ 1547430 w 1999301"/>
                <a:gd name="connsiteY5" fmla="*/ 302034 h 444538"/>
                <a:gd name="connsiteX6" fmla="*/ 763658 w 1999301"/>
                <a:gd name="connsiteY6" fmla="*/ 302034 h 444538"/>
                <a:gd name="connsiteX7" fmla="*/ 325780 w 1999301"/>
                <a:gd name="connsiteY7" fmla="*/ 352722 h 444538"/>
                <a:gd name="connsiteX8" fmla="*/ 2501 w 1999301"/>
                <a:gd name="connsiteY8" fmla="*/ 395458 h 444538"/>
                <a:gd name="connsiteX9" fmla="*/ 216744 w 1999301"/>
                <a:gd name="connsiteY9" fmla="*/ 197003 h 444538"/>
                <a:gd name="connsiteX0" fmla="*/ 95846 w 1878403"/>
                <a:gd name="connsiteY0" fmla="*/ 197003 h 444538"/>
                <a:gd name="connsiteX1" fmla="*/ 785264 w 1878403"/>
                <a:gd name="connsiteY1" fmla="*/ 5151 h 444538"/>
                <a:gd name="connsiteX2" fmla="*/ 1640288 w 1878403"/>
                <a:gd name="connsiteY2" fmla="*/ 76403 h 444538"/>
                <a:gd name="connsiteX3" fmla="*/ 1877794 w 1878403"/>
                <a:gd name="connsiteY3" fmla="*/ 302034 h 444538"/>
                <a:gd name="connsiteX4" fmla="*/ 1699664 w 1878403"/>
                <a:gd name="connsiteY4" fmla="*/ 444538 h 444538"/>
                <a:gd name="connsiteX5" fmla="*/ 1426532 w 1878403"/>
                <a:gd name="connsiteY5" fmla="*/ 302034 h 444538"/>
                <a:gd name="connsiteX6" fmla="*/ 642760 w 1878403"/>
                <a:gd name="connsiteY6" fmla="*/ 302034 h 444538"/>
                <a:gd name="connsiteX7" fmla="*/ 204882 w 1878403"/>
                <a:gd name="connsiteY7" fmla="*/ 352722 h 444538"/>
                <a:gd name="connsiteX8" fmla="*/ 16980 w 1878403"/>
                <a:gd name="connsiteY8" fmla="*/ 332244 h 444538"/>
                <a:gd name="connsiteX9" fmla="*/ 95846 w 1878403"/>
                <a:gd name="connsiteY9" fmla="*/ 197003 h 444538"/>
                <a:gd name="connsiteX0" fmla="*/ 95846 w 1878403"/>
                <a:gd name="connsiteY0" fmla="*/ 197003 h 444538"/>
                <a:gd name="connsiteX1" fmla="*/ 785264 w 1878403"/>
                <a:gd name="connsiteY1" fmla="*/ 5151 h 444538"/>
                <a:gd name="connsiteX2" fmla="*/ 1640288 w 1878403"/>
                <a:gd name="connsiteY2" fmla="*/ 76403 h 444538"/>
                <a:gd name="connsiteX3" fmla="*/ 1877794 w 1878403"/>
                <a:gd name="connsiteY3" fmla="*/ 302034 h 444538"/>
                <a:gd name="connsiteX4" fmla="*/ 1699664 w 1878403"/>
                <a:gd name="connsiteY4" fmla="*/ 444538 h 444538"/>
                <a:gd name="connsiteX5" fmla="*/ 1426532 w 1878403"/>
                <a:gd name="connsiteY5" fmla="*/ 302034 h 444538"/>
                <a:gd name="connsiteX6" fmla="*/ 678458 w 1878403"/>
                <a:gd name="connsiteY6" fmla="*/ 282990 h 444538"/>
                <a:gd name="connsiteX7" fmla="*/ 642760 w 1878403"/>
                <a:gd name="connsiteY7" fmla="*/ 302034 h 444538"/>
                <a:gd name="connsiteX8" fmla="*/ 204882 w 1878403"/>
                <a:gd name="connsiteY8" fmla="*/ 352722 h 444538"/>
                <a:gd name="connsiteX9" fmla="*/ 16980 w 1878403"/>
                <a:gd name="connsiteY9" fmla="*/ 332244 h 444538"/>
                <a:gd name="connsiteX10" fmla="*/ 95846 w 1878403"/>
                <a:gd name="connsiteY10" fmla="*/ 197003 h 444538"/>
                <a:gd name="connsiteX0" fmla="*/ 95846 w 1878492"/>
                <a:gd name="connsiteY0" fmla="*/ 197003 h 444643"/>
                <a:gd name="connsiteX1" fmla="*/ 785264 w 1878492"/>
                <a:gd name="connsiteY1" fmla="*/ 5151 h 444643"/>
                <a:gd name="connsiteX2" fmla="*/ 1640288 w 1878492"/>
                <a:gd name="connsiteY2" fmla="*/ 76403 h 444643"/>
                <a:gd name="connsiteX3" fmla="*/ 1877794 w 1878492"/>
                <a:gd name="connsiteY3" fmla="*/ 302034 h 444643"/>
                <a:gd name="connsiteX4" fmla="*/ 1699664 w 1878492"/>
                <a:gd name="connsiteY4" fmla="*/ 444538 h 444643"/>
                <a:gd name="connsiteX5" fmla="*/ 1332179 w 1878492"/>
                <a:gd name="connsiteY5" fmla="*/ 280963 h 444643"/>
                <a:gd name="connsiteX6" fmla="*/ 678458 w 1878492"/>
                <a:gd name="connsiteY6" fmla="*/ 282990 h 444643"/>
                <a:gd name="connsiteX7" fmla="*/ 642760 w 1878492"/>
                <a:gd name="connsiteY7" fmla="*/ 302034 h 444643"/>
                <a:gd name="connsiteX8" fmla="*/ 204882 w 1878492"/>
                <a:gd name="connsiteY8" fmla="*/ 352722 h 444643"/>
                <a:gd name="connsiteX9" fmla="*/ 16980 w 1878492"/>
                <a:gd name="connsiteY9" fmla="*/ 332244 h 444643"/>
                <a:gd name="connsiteX10" fmla="*/ 95846 w 1878492"/>
                <a:gd name="connsiteY10" fmla="*/ 197003 h 444643"/>
                <a:gd name="connsiteX0" fmla="*/ 95846 w 1879135"/>
                <a:gd name="connsiteY0" fmla="*/ 197003 h 385078"/>
                <a:gd name="connsiteX1" fmla="*/ 785264 w 1879135"/>
                <a:gd name="connsiteY1" fmla="*/ 5151 h 385078"/>
                <a:gd name="connsiteX2" fmla="*/ 1640288 w 1879135"/>
                <a:gd name="connsiteY2" fmla="*/ 76403 h 385078"/>
                <a:gd name="connsiteX3" fmla="*/ 1877794 w 1879135"/>
                <a:gd name="connsiteY3" fmla="*/ 302034 h 385078"/>
                <a:gd name="connsiteX4" fmla="*/ 1568389 w 1879135"/>
                <a:gd name="connsiteY4" fmla="*/ 384836 h 385078"/>
                <a:gd name="connsiteX5" fmla="*/ 1332179 w 1879135"/>
                <a:gd name="connsiteY5" fmla="*/ 280963 h 385078"/>
                <a:gd name="connsiteX6" fmla="*/ 678458 w 1879135"/>
                <a:gd name="connsiteY6" fmla="*/ 282990 h 385078"/>
                <a:gd name="connsiteX7" fmla="*/ 642760 w 1879135"/>
                <a:gd name="connsiteY7" fmla="*/ 302034 h 385078"/>
                <a:gd name="connsiteX8" fmla="*/ 204882 w 1879135"/>
                <a:gd name="connsiteY8" fmla="*/ 352722 h 385078"/>
                <a:gd name="connsiteX9" fmla="*/ 16980 w 1879135"/>
                <a:gd name="connsiteY9" fmla="*/ 332244 h 385078"/>
                <a:gd name="connsiteX10" fmla="*/ 95846 w 1879135"/>
                <a:gd name="connsiteY10" fmla="*/ 197003 h 385078"/>
                <a:gd name="connsiteX0" fmla="*/ 95846 w 1766416"/>
                <a:gd name="connsiteY0" fmla="*/ 196626 h 384484"/>
                <a:gd name="connsiteX1" fmla="*/ 785264 w 1766416"/>
                <a:gd name="connsiteY1" fmla="*/ 4774 h 384484"/>
                <a:gd name="connsiteX2" fmla="*/ 1640288 w 1766416"/>
                <a:gd name="connsiteY2" fmla="*/ 76026 h 384484"/>
                <a:gd name="connsiteX3" fmla="*/ 1754724 w 1766416"/>
                <a:gd name="connsiteY3" fmla="*/ 270050 h 384484"/>
                <a:gd name="connsiteX4" fmla="*/ 1568389 w 1766416"/>
                <a:gd name="connsiteY4" fmla="*/ 384459 h 384484"/>
                <a:gd name="connsiteX5" fmla="*/ 1332179 w 1766416"/>
                <a:gd name="connsiteY5" fmla="*/ 280586 h 384484"/>
                <a:gd name="connsiteX6" fmla="*/ 678458 w 1766416"/>
                <a:gd name="connsiteY6" fmla="*/ 282613 h 384484"/>
                <a:gd name="connsiteX7" fmla="*/ 642760 w 1766416"/>
                <a:gd name="connsiteY7" fmla="*/ 301657 h 384484"/>
                <a:gd name="connsiteX8" fmla="*/ 204882 w 1766416"/>
                <a:gd name="connsiteY8" fmla="*/ 352345 h 384484"/>
                <a:gd name="connsiteX9" fmla="*/ 16980 w 1766416"/>
                <a:gd name="connsiteY9" fmla="*/ 331867 h 384484"/>
                <a:gd name="connsiteX10" fmla="*/ 95846 w 1766416"/>
                <a:gd name="connsiteY10" fmla="*/ 196626 h 384484"/>
                <a:gd name="connsiteX0" fmla="*/ 95846 w 1754728"/>
                <a:gd name="connsiteY0" fmla="*/ 197096 h 384954"/>
                <a:gd name="connsiteX1" fmla="*/ 785264 w 1754728"/>
                <a:gd name="connsiteY1" fmla="*/ 5244 h 384954"/>
                <a:gd name="connsiteX2" fmla="*/ 1570549 w 1754728"/>
                <a:gd name="connsiteY2" fmla="*/ 72985 h 384954"/>
                <a:gd name="connsiteX3" fmla="*/ 1754724 w 1754728"/>
                <a:gd name="connsiteY3" fmla="*/ 270520 h 384954"/>
                <a:gd name="connsiteX4" fmla="*/ 1568389 w 1754728"/>
                <a:gd name="connsiteY4" fmla="*/ 384929 h 384954"/>
                <a:gd name="connsiteX5" fmla="*/ 1332179 w 1754728"/>
                <a:gd name="connsiteY5" fmla="*/ 281056 h 384954"/>
                <a:gd name="connsiteX6" fmla="*/ 678458 w 1754728"/>
                <a:gd name="connsiteY6" fmla="*/ 283083 h 384954"/>
                <a:gd name="connsiteX7" fmla="*/ 642760 w 1754728"/>
                <a:gd name="connsiteY7" fmla="*/ 302127 h 384954"/>
                <a:gd name="connsiteX8" fmla="*/ 204882 w 1754728"/>
                <a:gd name="connsiteY8" fmla="*/ 352815 h 384954"/>
                <a:gd name="connsiteX9" fmla="*/ 16980 w 1754728"/>
                <a:gd name="connsiteY9" fmla="*/ 332337 h 384954"/>
                <a:gd name="connsiteX10" fmla="*/ 95846 w 1754728"/>
                <a:gd name="connsiteY10" fmla="*/ 197096 h 384954"/>
                <a:gd name="connsiteX0" fmla="*/ 95846 w 1754728"/>
                <a:gd name="connsiteY0" fmla="*/ 197096 h 384954"/>
                <a:gd name="connsiteX1" fmla="*/ 785264 w 1754728"/>
                <a:gd name="connsiteY1" fmla="*/ 5244 h 384954"/>
                <a:gd name="connsiteX2" fmla="*/ 1570549 w 1754728"/>
                <a:gd name="connsiteY2" fmla="*/ 72985 h 384954"/>
                <a:gd name="connsiteX3" fmla="*/ 1754724 w 1754728"/>
                <a:gd name="connsiteY3" fmla="*/ 270520 h 384954"/>
                <a:gd name="connsiteX4" fmla="*/ 1568389 w 1754728"/>
                <a:gd name="connsiteY4" fmla="*/ 384929 h 384954"/>
                <a:gd name="connsiteX5" fmla="*/ 1332179 w 1754728"/>
                <a:gd name="connsiteY5" fmla="*/ 281056 h 384954"/>
                <a:gd name="connsiteX6" fmla="*/ 678458 w 1754728"/>
                <a:gd name="connsiteY6" fmla="*/ 283083 h 384954"/>
                <a:gd name="connsiteX7" fmla="*/ 204882 w 1754728"/>
                <a:gd name="connsiteY7" fmla="*/ 352815 h 384954"/>
                <a:gd name="connsiteX8" fmla="*/ 16980 w 1754728"/>
                <a:gd name="connsiteY8" fmla="*/ 332337 h 384954"/>
                <a:gd name="connsiteX9" fmla="*/ 95846 w 1754728"/>
                <a:gd name="connsiteY9" fmla="*/ 197096 h 384954"/>
                <a:gd name="connsiteX0" fmla="*/ 95846 w 1754728"/>
                <a:gd name="connsiteY0" fmla="*/ 197096 h 384952"/>
                <a:gd name="connsiteX1" fmla="*/ 785264 w 1754728"/>
                <a:gd name="connsiteY1" fmla="*/ 5244 h 384952"/>
                <a:gd name="connsiteX2" fmla="*/ 1570549 w 1754728"/>
                <a:gd name="connsiteY2" fmla="*/ 72985 h 384952"/>
                <a:gd name="connsiteX3" fmla="*/ 1754724 w 1754728"/>
                <a:gd name="connsiteY3" fmla="*/ 270520 h 384952"/>
                <a:gd name="connsiteX4" fmla="*/ 1568389 w 1754728"/>
                <a:gd name="connsiteY4" fmla="*/ 384929 h 384952"/>
                <a:gd name="connsiteX5" fmla="*/ 1332179 w 1754728"/>
                <a:gd name="connsiteY5" fmla="*/ 281056 h 384952"/>
                <a:gd name="connsiteX6" fmla="*/ 678458 w 1754728"/>
                <a:gd name="connsiteY6" fmla="*/ 339787 h 384952"/>
                <a:gd name="connsiteX7" fmla="*/ 204882 w 1754728"/>
                <a:gd name="connsiteY7" fmla="*/ 352815 h 384952"/>
                <a:gd name="connsiteX8" fmla="*/ 16980 w 1754728"/>
                <a:gd name="connsiteY8" fmla="*/ 332337 h 384952"/>
                <a:gd name="connsiteX9" fmla="*/ 95846 w 1754728"/>
                <a:gd name="connsiteY9" fmla="*/ 197096 h 384952"/>
                <a:gd name="connsiteX0" fmla="*/ 95846 w 1754728"/>
                <a:gd name="connsiteY0" fmla="*/ 197096 h 386535"/>
                <a:gd name="connsiteX1" fmla="*/ 785264 w 1754728"/>
                <a:gd name="connsiteY1" fmla="*/ 5244 h 386535"/>
                <a:gd name="connsiteX2" fmla="*/ 1570549 w 1754728"/>
                <a:gd name="connsiteY2" fmla="*/ 72985 h 386535"/>
                <a:gd name="connsiteX3" fmla="*/ 1754724 w 1754728"/>
                <a:gd name="connsiteY3" fmla="*/ 270520 h 386535"/>
                <a:gd name="connsiteX4" fmla="*/ 1568389 w 1754728"/>
                <a:gd name="connsiteY4" fmla="*/ 384929 h 386535"/>
                <a:gd name="connsiteX5" fmla="*/ 1322421 w 1754728"/>
                <a:gd name="connsiteY5" fmla="*/ 337760 h 386535"/>
                <a:gd name="connsiteX6" fmla="*/ 678458 w 1754728"/>
                <a:gd name="connsiteY6" fmla="*/ 339787 h 386535"/>
                <a:gd name="connsiteX7" fmla="*/ 204882 w 1754728"/>
                <a:gd name="connsiteY7" fmla="*/ 352815 h 386535"/>
                <a:gd name="connsiteX8" fmla="*/ 16980 w 1754728"/>
                <a:gd name="connsiteY8" fmla="*/ 332337 h 386535"/>
                <a:gd name="connsiteX9" fmla="*/ 95846 w 1754728"/>
                <a:gd name="connsiteY9" fmla="*/ 197096 h 386535"/>
                <a:gd name="connsiteX0" fmla="*/ 95846 w 1769363"/>
                <a:gd name="connsiteY0" fmla="*/ 197169 h 386386"/>
                <a:gd name="connsiteX1" fmla="*/ 785264 w 1769363"/>
                <a:gd name="connsiteY1" fmla="*/ 5317 h 386386"/>
                <a:gd name="connsiteX2" fmla="*/ 1570549 w 1769363"/>
                <a:gd name="connsiteY2" fmla="*/ 73058 h 386386"/>
                <a:gd name="connsiteX3" fmla="*/ 1769361 w 1769363"/>
                <a:gd name="connsiteY3" fmla="*/ 276264 h 386386"/>
                <a:gd name="connsiteX4" fmla="*/ 1568389 w 1769363"/>
                <a:gd name="connsiteY4" fmla="*/ 385002 h 386386"/>
                <a:gd name="connsiteX5" fmla="*/ 1322421 w 1769363"/>
                <a:gd name="connsiteY5" fmla="*/ 337833 h 386386"/>
                <a:gd name="connsiteX6" fmla="*/ 678458 w 1769363"/>
                <a:gd name="connsiteY6" fmla="*/ 339860 h 386386"/>
                <a:gd name="connsiteX7" fmla="*/ 204882 w 1769363"/>
                <a:gd name="connsiteY7" fmla="*/ 352888 h 386386"/>
                <a:gd name="connsiteX8" fmla="*/ 16980 w 1769363"/>
                <a:gd name="connsiteY8" fmla="*/ 332410 h 386386"/>
                <a:gd name="connsiteX9" fmla="*/ 95846 w 1769363"/>
                <a:gd name="connsiteY9" fmla="*/ 197169 h 386386"/>
                <a:gd name="connsiteX0" fmla="*/ 77822 w 1751339"/>
                <a:gd name="connsiteY0" fmla="*/ 197169 h 386386"/>
                <a:gd name="connsiteX1" fmla="*/ 767240 w 1751339"/>
                <a:gd name="connsiteY1" fmla="*/ 5317 h 386386"/>
                <a:gd name="connsiteX2" fmla="*/ 1552525 w 1751339"/>
                <a:gd name="connsiteY2" fmla="*/ 73058 h 386386"/>
                <a:gd name="connsiteX3" fmla="*/ 1751337 w 1751339"/>
                <a:gd name="connsiteY3" fmla="*/ 276264 h 386386"/>
                <a:gd name="connsiteX4" fmla="*/ 1550365 w 1751339"/>
                <a:gd name="connsiteY4" fmla="*/ 385002 h 386386"/>
                <a:gd name="connsiteX5" fmla="*/ 1304397 w 1751339"/>
                <a:gd name="connsiteY5" fmla="*/ 337833 h 386386"/>
                <a:gd name="connsiteX6" fmla="*/ 660434 w 1751339"/>
                <a:gd name="connsiteY6" fmla="*/ 339860 h 386386"/>
                <a:gd name="connsiteX7" fmla="*/ 186858 w 1751339"/>
                <a:gd name="connsiteY7" fmla="*/ 352888 h 386386"/>
                <a:gd name="connsiteX8" fmla="*/ 28230 w 1751339"/>
                <a:gd name="connsiteY8" fmla="*/ 343751 h 386386"/>
                <a:gd name="connsiteX9" fmla="*/ 77822 w 1751339"/>
                <a:gd name="connsiteY9" fmla="*/ 197169 h 386386"/>
                <a:gd name="connsiteX0" fmla="*/ 86980 w 1740982"/>
                <a:gd name="connsiteY0" fmla="*/ 191162 h 386049"/>
                <a:gd name="connsiteX1" fmla="*/ 756883 w 1740982"/>
                <a:gd name="connsiteY1" fmla="*/ 4980 h 386049"/>
                <a:gd name="connsiteX2" fmla="*/ 1542168 w 1740982"/>
                <a:gd name="connsiteY2" fmla="*/ 72721 h 386049"/>
                <a:gd name="connsiteX3" fmla="*/ 1740980 w 1740982"/>
                <a:gd name="connsiteY3" fmla="*/ 275927 h 386049"/>
                <a:gd name="connsiteX4" fmla="*/ 1540008 w 1740982"/>
                <a:gd name="connsiteY4" fmla="*/ 384665 h 386049"/>
                <a:gd name="connsiteX5" fmla="*/ 1294040 w 1740982"/>
                <a:gd name="connsiteY5" fmla="*/ 337496 h 386049"/>
                <a:gd name="connsiteX6" fmla="*/ 650077 w 1740982"/>
                <a:gd name="connsiteY6" fmla="*/ 339523 h 386049"/>
                <a:gd name="connsiteX7" fmla="*/ 176501 w 1740982"/>
                <a:gd name="connsiteY7" fmla="*/ 352551 h 386049"/>
                <a:gd name="connsiteX8" fmla="*/ 17873 w 1740982"/>
                <a:gd name="connsiteY8" fmla="*/ 343414 h 386049"/>
                <a:gd name="connsiteX9" fmla="*/ 86980 w 1740982"/>
                <a:gd name="connsiteY9" fmla="*/ 191162 h 386049"/>
                <a:gd name="connsiteX0" fmla="*/ 75383 w 1729385"/>
                <a:gd name="connsiteY0" fmla="*/ 191162 h 386049"/>
                <a:gd name="connsiteX1" fmla="*/ 745286 w 1729385"/>
                <a:gd name="connsiteY1" fmla="*/ 4980 h 386049"/>
                <a:gd name="connsiteX2" fmla="*/ 1530571 w 1729385"/>
                <a:gd name="connsiteY2" fmla="*/ 72721 h 386049"/>
                <a:gd name="connsiteX3" fmla="*/ 1729383 w 1729385"/>
                <a:gd name="connsiteY3" fmla="*/ 275927 h 386049"/>
                <a:gd name="connsiteX4" fmla="*/ 1528411 w 1729385"/>
                <a:gd name="connsiteY4" fmla="*/ 384665 h 386049"/>
                <a:gd name="connsiteX5" fmla="*/ 1282443 w 1729385"/>
                <a:gd name="connsiteY5" fmla="*/ 337496 h 386049"/>
                <a:gd name="connsiteX6" fmla="*/ 638480 w 1729385"/>
                <a:gd name="connsiteY6" fmla="*/ 339523 h 386049"/>
                <a:gd name="connsiteX7" fmla="*/ 164904 w 1729385"/>
                <a:gd name="connsiteY7" fmla="*/ 352551 h 386049"/>
                <a:gd name="connsiteX8" fmla="*/ 25792 w 1729385"/>
                <a:gd name="connsiteY8" fmla="*/ 326403 h 386049"/>
                <a:gd name="connsiteX9" fmla="*/ 75383 w 1729385"/>
                <a:gd name="connsiteY9" fmla="*/ 191162 h 386049"/>
                <a:gd name="connsiteX0" fmla="*/ 75072 w 1729074"/>
                <a:gd name="connsiteY0" fmla="*/ 161047 h 355934"/>
                <a:gd name="connsiteX1" fmla="*/ 740096 w 1729074"/>
                <a:gd name="connsiteY1" fmla="*/ 8887 h 355934"/>
                <a:gd name="connsiteX2" fmla="*/ 1530260 w 1729074"/>
                <a:gd name="connsiteY2" fmla="*/ 42606 h 355934"/>
                <a:gd name="connsiteX3" fmla="*/ 1729072 w 1729074"/>
                <a:gd name="connsiteY3" fmla="*/ 245812 h 355934"/>
                <a:gd name="connsiteX4" fmla="*/ 1528100 w 1729074"/>
                <a:gd name="connsiteY4" fmla="*/ 354550 h 355934"/>
                <a:gd name="connsiteX5" fmla="*/ 1282132 w 1729074"/>
                <a:gd name="connsiteY5" fmla="*/ 307381 h 355934"/>
                <a:gd name="connsiteX6" fmla="*/ 638169 w 1729074"/>
                <a:gd name="connsiteY6" fmla="*/ 309408 h 355934"/>
                <a:gd name="connsiteX7" fmla="*/ 164593 w 1729074"/>
                <a:gd name="connsiteY7" fmla="*/ 322436 h 355934"/>
                <a:gd name="connsiteX8" fmla="*/ 25481 w 1729074"/>
                <a:gd name="connsiteY8" fmla="*/ 296288 h 355934"/>
                <a:gd name="connsiteX9" fmla="*/ 75072 w 1729074"/>
                <a:gd name="connsiteY9" fmla="*/ 161047 h 355934"/>
                <a:gd name="connsiteX0" fmla="*/ 75072 w 1729074"/>
                <a:gd name="connsiteY0" fmla="*/ 161047 h 356003"/>
                <a:gd name="connsiteX1" fmla="*/ 740096 w 1729074"/>
                <a:gd name="connsiteY1" fmla="*/ 8887 h 356003"/>
                <a:gd name="connsiteX2" fmla="*/ 1530260 w 1729074"/>
                <a:gd name="connsiteY2" fmla="*/ 42606 h 356003"/>
                <a:gd name="connsiteX3" fmla="*/ 1729072 w 1729074"/>
                <a:gd name="connsiteY3" fmla="*/ 245812 h 356003"/>
                <a:gd name="connsiteX4" fmla="*/ 1528100 w 1729074"/>
                <a:gd name="connsiteY4" fmla="*/ 354550 h 356003"/>
                <a:gd name="connsiteX5" fmla="*/ 1282132 w 1729074"/>
                <a:gd name="connsiteY5" fmla="*/ 307381 h 356003"/>
                <a:gd name="connsiteX6" fmla="*/ 647927 w 1729074"/>
                <a:gd name="connsiteY6" fmla="*/ 292397 h 356003"/>
                <a:gd name="connsiteX7" fmla="*/ 164593 w 1729074"/>
                <a:gd name="connsiteY7" fmla="*/ 322436 h 356003"/>
                <a:gd name="connsiteX8" fmla="*/ 25481 w 1729074"/>
                <a:gd name="connsiteY8" fmla="*/ 296288 h 356003"/>
                <a:gd name="connsiteX9" fmla="*/ 75072 w 1729074"/>
                <a:gd name="connsiteY9" fmla="*/ 161047 h 356003"/>
                <a:gd name="connsiteX0" fmla="*/ 75072 w 1729074"/>
                <a:gd name="connsiteY0" fmla="*/ 161047 h 356003"/>
                <a:gd name="connsiteX1" fmla="*/ 740096 w 1729074"/>
                <a:gd name="connsiteY1" fmla="*/ 8887 h 356003"/>
                <a:gd name="connsiteX2" fmla="*/ 1530260 w 1729074"/>
                <a:gd name="connsiteY2" fmla="*/ 42606 h 356003"/>
                <a:gd name="connsiteX3" fmla="*/ 1729072 w 1729074"/>
                <a:gd name="connsiteY3" fmla="*/ 245812 h 356003"/>
                <a:gd name="connsiteX4" fmla="*/ 1528100 w 1729074"/>
                <a:gd name="connsiteY4" fmla="*/ 354550 h 356003"/>
                <a:gd name="connsiteX5" fmla="*/ 1282132 w 1729074"/>
                <a:gd name="connsiteY5" fmla="*/ 307381 h 356003"/>
                <a:gd name="connsiteX6" fmla="*/ 647927 w 1729074"/>
                <a:gd name="connsiteY6" fmla="*/ 292397 h 356003"/>
                <a:gd name="connsiteX7" fmla="*/ 164593 w 1729074"/>
                <a:gd name="connsiteY7" fmla="*/ 322436 h 356003"/>
                <a:gd name="connsiteX8" fmla="*/ 25481 w 1729074"/>
                <a:gd name="connsiteY8" fmla="*/ 296288 h 356003"/>
                <a:gd name="connsiteX9" fmla="*/ 75072 w 1729074"/>
                <a:gd name="connsiteY9" fmla="*/ 161047 h 356003"/>
                <a:gd name="connsiteX0" fmla="*/ 75072 w 1729074"/>
                <a:gd name="connsiteY0" fmla="*/ 161047 h 355172"/>
                <a:gd name="connsiteX1" fmla="*/ 740096 w 1729074"/>
                <a:gd name="connsiteY1" fmla="*/ 8887 h 355172"/>
                <a:gd name="connsiteX2" fmla="*/ 1530260 w 1729074"/>
                <a:gd name="connsiteY2" fmla="*/ 42606 h 355172"/>
                <a:gd name="connsiteX3" fmla="*/ 1729072 w 1729074"/>
                <a:gd name="connsiteY3" fmla="*/ 245812 h 355172"/>
                <a:gd name="connsiteX4" fmla="*/ 1528100 w 1729074"/>
                <a:gd name="connsiteY4" fmla="*/ 354550 h 355172"/>
                <a:gd name="connsiteX5" fmla="*/ 1282132 w 1729074"/>
                <a:gd name="connsiteY5" fmla="*/ 290370 h 355172"/>
                <a:gd name="connsiteX6" fmla="*/ 647927 w 1729074"/>
                <a:gd name="connsiteY6" fmla="*/ 292397 h 355172"/>
                <a:gd name="connsiteX7" fmla="*/ 164593 w 1729074"/>
                <a:gd name="connsiteY7" fmla="*/ 322436 h 355172"/>
                <a:gd name="connsiteX8" fmla="*/ 25481 w 1729074"/>
                <a:gd name="connsiteY8" fmla="*/ 296288 h 355172"/>
                <a:gd name="connsiteX9" fmla="*/ 75072 w 1729074"/>
                <a:gd name="connsiteY9" fmla="*/ 161047 h 355172"/>
                <a:gd name="connsiteX0" fmla="*/ 75072 w 1729074"/>
                <a:gd name="connsiteY0" fmla="*/ 161047 h 355296"/>
                <a:gd name="connsiteX1" fmla="*/ 740096 w 1729074"/>
                <a:gd name="connsiteY1" fmla="*/ 8887 h 355296"/>
                <a:gd name="connsiteX2" fmla="*/ 1530260 w 1729074"/>
                <a:gd name="connsiteY2" fmla="*/ 42606 h 355296"/>
                <a:gd name="connsiteX3" fmla="*/ 1729072 w 1729074"/>
                <a:gd name="connsiteY3" fmla="*/ 245812 h 355296"/>
                <a:gd name="connsiteX4" fmla="*/ 1528100 w 1729074"/>
                <a:gd name="connsiteY4" fmla="*/ 354550 h 355296"/>
                <a:gd name="connsiteX5" fmla="*/ 1282132 w 1729074"/>
                <a:gd name="connsiteY5" fmla="*/ 290370 h 355296"/>
                <a:gd name="connsiteX6" fmla="*/ 647927 w 1729074"/>
                <a:gd name="connsiteY6" fmla="*/ 292397 h 355296"/>
                <a:gd name="connsiteX7" fmla="*/ 164593 w 1729074"/>
                <a:gd name="connsiteY7" fmla="*/ 322436 h 355296"/>
                <a:gd name="connsiteX8" fmla="*/ 25481 w 1729074"/>
                <a:gd name="connsiteY8" fmla="*/ 296288 h 355296"/>
                <a:gd name="connsiteX9" fmla="*/ 75072 w 1729074"/>
                <a:gd name="connsiteY9" fmla="*/ 161047 h 35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9074" h="355296">
                  <a:moveTo>
                    <a:pt x="75072" y="161047"/>
                  </a:moveTo>
                  <a:cubicBezTo>
                    <a:pt x="194174" y="113147"/>
                    <a:pt x="497565" y="28627"/>
                    <a:pt x="740096" y="8887"/>
                  </a:cubicBezTo>
                  <a:cubicBezTo>
                    <a:pt x="982627" y="-10853"/>
                    <a:pt x="1365431" y="3119"/>
                    <a:pt x="1530260" y="42606"/>
                  </a:cubicBezTo>
                  <a:cubicBezTo>
                    <a:pt x="1695089" y="82093"/>
                    <a:pt x="1729432" y="193821"/>
                    <a:pt x="1729072" y="245812"/>
                  </a:cubicBezTo>
                  <a:cubicBezTo>
                    <a:pt x="1728712" y="297803"/>
                    <a:pt x="1602590" y="347124"/>
                    <a:pt x="1528100" y="354550"/>
                  </a:cubicBezTo>
                  <a:cubicBezTo>
                    <a:pt x="1453610" y="361976"/>
                    <a:pt x="1433705" y="312070"/>
                    <a:pt x="1282132" y="290370"/>
                  </a:cubicBezTo>
                  <a:cubicBezTo>
                    <a:pt x="1130559" y="268670"/>
                    <a:pt x="834183" y="287053"/>
                    <a:pt x="647927" y="292397"/>
                  </a:cubicBezTo>
                  <a:cubicBezTo>
                    <a:pt x="461671" y="297741"/>
                    <a:pt x="325704" y="312423"/>
                    <a:pt x="164593" y="322436"/>
                  </a:cubicBezTo>
                  <a:cubicBezTo>
                    <a:pt x="54347" y="330645"/>
                    <a:pt x="40401" y="323186"/>
                    <a:pt x="25481" y="296288"/>
                  </a:cubicBezTo>
                  <a:cubicBezTo>
                    <a:pt x="10561" y="269390"/>
                    <a:pt x="-44030" y="208947"/>
                    <a:pt x="75072" y="161047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3" name="ZoneTexte 192"/>
          <p:cNvSpPr txBox="1"/>
          <p:nvPr/>
        </p:nvSpPr>
        <p:spPr>
          <a:xfrm>
            <a:off x="4912302" y="1285466"/>
            <a:ext cx="2978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Zone de tolérance dans le plan d'intersection parallèle à F</a:t>
            </a:r>
          </a:p>
        </p:txBody>
      </p:sp>
      <p:sp>
        <p:nvSpPr>
          <p:cNvPr id="63" name="Rectangle 1159"/>
          <p:cNvSpPr>
            <a:spLocks noChangeArrowheads="1"/>
          </p:cNvSpPr>
          <p:nvPr/>
        </p:nvSpPr>
        <p:spPr bwMode="auto">
          <a:xfrm rot="5400000">
            <a:off x="3611680" y="1356576"/>
            <a:ext cx="292100" cy="541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64" name="Rectangle 1162"/>
          <p:cNvSpPr>
            <a:spLocks noChangeArrowheads="1"/>
          </p:cNvSpPr>
          <p:nvPr/>
        </p:nvSpPr>
        <p:spPr bwMode="auto">
          <a:xfrm>
            <a:off x="3483886" y="1474845"/>
            <a:ext cx="54451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//   </a:t>
            </a:r>
            <a:r>
              <a:rPr lang="fr-FR" altLang="fr-FR" sz="1400" dirty="0" smtClean="0">
                <a:latin typeface="Arial" charset="0"/>
              </a:rPr>
              <a:t>F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66" name="Line 1200"/>
          <p:cNvSpPr>
            <a:spLocks noChangeShapeType="1"/>
          </p:cNvSpPr>
          <p:nvPr/>
        </p:nvSpPr>
        <p:spPr bwMode="auto">
          <a:xfrm rot="5400000">
            <a:off x="3629142" y="1628039"/>
            <a:ext cx="280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Triangle isocèle 3"/>
          <p:cNvSpPr>
            <a:spLocks noChangeArrowheads="1"/>
          </p:cNvSpPr>
          <p:nvPr/>
        </p:nvSpPr>
        <p:spPr bwMode="auto">
          <a:xfrm rot="16200000">
            <a:off x="3271954" y="1556601"/>
            <a:ext cx="290513" cy="142875"/>
          </a:xfrm>
          <a:prstGeom prst="triangle">
            <a:avLst>
              <a:gd name="adj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3" name="Parallélogramme 2"/>
          <p:cNvSpPr/>
          <p:nvPr/>
        </p:nvSpPr>
        <p:spPr>
          <a:xfrm>
            <a:off x="-60954" y="3931920"/>
            <a:ext cx="3104747" cy="640080"/>
          </a:xfrm>
          <a:prstGeom prst="parallelogram">
            <a:avLst>
              <a:gd name="adj" fmla="val 1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1144"/>
          <p:cNvSpPr>
            <a:spLocks noChangeArrowheads="1"/>
          </p:cNvSpPr>
          <p:nvPr/>
        </p:nvSpPr>
        <p:spPr bwMode="auto">
          <a:xfrm>
            <a:off x="2489971" y="3462891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69" name="Line 1145"/>
          <p:cNvSpPr>
            <a:spLocks noChangeShapeType="1"/>
          </p:cNvSpPr>
          <p:nvPr/>
        </p:nvSpPr>
        <p:spPr bwMode="auto">
          <a:xfrm>
            <a:off x="2636021" y="3761341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Freeform 1146"/>
          <p:cNvSpPr>
            <a:spLocks/>
          </p:cNvSpPr>
          <p:nvPr/>
        </p:nvSpPr>
        <p:spPr bwMode="auto">
          <a:xfrm>
            <a:off x="2558234" y="3913741"/>
            <a:ext cx="153987" cy="77788"/>
          </a:xfrm>
          <a:custGeom>
            <a:avLst/>
            <a:gdLst>
              <a:gd name="T0" fmla="*/ 0 w 97"/>
              <a:gd name="T1" fmla="*/ 2147483647 h 49"/>
              <a:gd name="T2" fmla="*/ 2147483647 w 97"/>
              <a:gd name="T3" fmla="*/ 2147483647 h 49"/>
              <a:gd name="T4" fmla="*/ 2147483647 w 97"/>
              <a:gd name="T5" fmla="*/ 0 h 49"/>
              <a:gd name="T6" fmla="*/ 0 w 97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48"/>
                </a:moveTo>
                <a:lnTo>
                  <a:pt x="96" y="48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Rectangle 1147"/>
          <p:cNvSpPr>
            <a:spLocks noChangeArrowheads="1"/>
          </p:cNvSpPr>
          <p:nvPr/>
        </p:nvSpPr>
        <p:spPr bwMode="auto">
          <a:xfrm>
            <a:off x="2483621" y="3453366"/>
            <a:ext cx="29495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F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75529" y="2760032"/>
            <a:ext cx="1726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Possible avec OZ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0529" y="5295362"/>
            <a:ext cx="342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Problème de direction de mesure de l'écart et de projection des points obtenus "au voisinage de la section" 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317039" y="114512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5876847" y="242115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UF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37621" y="2044339"/>
            <a:ext cx="192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</a:rPr>
              <a:t>Plan d'intersection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17210" y="3247986"/>
            <a:ext cx="538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Selon l'ISO : le plan F est associé à une surface réelle </a:t>
            </a:r>
            <a:endParaRPr lang="fr-FR" dirty="0" smtClean="0"/>
          </a:p>
          <a:p>
            <a:r>
              <a:rPr lang="fr-FR" dirty="0" smtClean="0"/>
              <a:t>=&gt; </a:t>
            </a:r>
            <a:r>
              <a:rPr lang="fr-FR" dirty="0" smtClean="0"/>
              <a:t>le plan n'est pas forcément en position "parfaite" par rapport au nominal.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7" idx="0"/>
          </p:cNvCxnSpPr>
          <p:nvPr/>
        </p:nvCxnSpPr>
        <p:spPr>
          <a:xfrm flipV="1">
            <a:off x="3702501" y="1836699"/>
            <a:ext cx="174174" cy="20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54401" y="739259"/>
            <a:ext cx="724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spécification est imposée dans tous les plans d'intersection parallèles à F.</a:t>
            </a:r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5776837" y="4768215"/>
            <a:ext cx="565641" cy="1323975"/>
          </a:xfrm>
          <a:custGeom>
            <a:avLst/>
            <a:gdLst>
              <a:gd name="connsiteX0" fmla="*/ 561975 w 565641"/>
              <a:gd name="connsiteY0" fmla="*/ 0 h 1323975"/>
              <a:gd name="connsiteX1" fmla="*/ 504825 w 565641"/>
              <a:gd name="connsiteY1" fmla="*/ 542925 h 1323975"/>
              <a:gd name="connsiteX2" fmla="*/ 142875 w 565641"/>
              <a:gd name="connsiteY2" fmla="*/ 1171575 h 1323975"/>
              <a:gd name="connsiteX3" fmla="*/ 0 w 565641"/>
              <a:gd name="connsiteY3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641" h="1323975">
                <a:moveTo>
                  <a:pt x="561975" y="0"/>
                </a:moveTo>
                <a:cubicBezTo>
                  <a:pt x="568325" y="173831"/>
                  <a:pt x="574675" y="347663"/>
                  <a:pt x="504825" y="542925"/>
                </a:cubicBezTo>
                <a:cubicBezTo>
                  <a:pt x="434975" y="738187"/>
                  <a:pt x="227012" y="1041400"/>
                  <a:pt x="142875" y="1171575"/>
                </a:cubicBezTo>
                <a:cubicBezTo>
                  <a:pt x="58738" y="1301750"/>
                  <a:pt x="29369" y="1312862"/>
                  <a:pt x="0" y="13239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5548237" y="5187315"/>
            <a:ext cx="1847850" cy="457200"/>
          </a:xfrm>
          <a:custGeom>
            <a:avLst/>
            <a:gdLst>
              <a:gd name="connsiteX0" fmla="*/ 1847850 w 1847850"/>
              <a:gd name="connsiteY0" fmla="*/ 457200 h 457200"/>
              <a:gd name="connsiteX1" fmla="*/ 0 w 1847850"/>
              <a:gd name="connsiteY1" fmla="*/ 457200 h 457200"/>
              <a:gd name="connsiteX2" fmla="*/ 457200 w 1847850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7850" h="457200">
                <a:moveTo>
                  <a:pt x="1847850" y="457200"/>
                </a:moveTo>
                <a:lnTo>
                  <a:pt x="0" y="457200"/>
                </a:lnTo>
                <a:lnTo>
                  <a:pt x="45720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075529" y="4620338"/>
            <a:ext cx="147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 d'intersection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381481" y="5249227"/>
            <a:ext cx="385687" cy="3153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rme libre 16"/>
          <p:cNvSpPr/>
          <p:nvPr/>
        </p:nvSpPr>
        <p:spPr>
          <a:xfrm>
            <a:off x="6252413" y="5222575"/>
            <a:ext cx="962699" cy="241419"/>
          </a:xfrm>
          <a:custGeom>
            <a:avLst/>
            <a:gdLst>
              <a:gd name="connsiteX0" fmla="*/ 362557 w 857857"/>
              <a:gd name="connsiteY0" fmla="*/ 0 h 200480"/>
              <a:gd name="connsiteX1" fmla="*/ 124432 w 857857"/>
              <a:gd name="connsiteY1" fmla="*/ 38100 h 200480"/>
              <a:gd name="connsiteX2" fmla="*/ 607 w 857857"/>
              <a:gd name="connsiteY2" fmla="*/ 95250 h 200480"/>
              <a:gd name="connsiteX3" fmla="*/ 172057 w 857857"/>
              <a:gd name="connsiteY3" fmla="*/ 200025 h 200480"/>
              <a:gd name="connsiteX4" fmla="*/ 429232 w 857857"/>
              <a:gd name="connsiteY4" fmla="*/ 133350 h 200480"/>
              <a:gd name="connsiteX5" fmla="*/ 743557 w 857857"/>
              <a:gd name="connsiteY5" fmla="*/ 133350 h 200480"/>
              <a:gd name="connsiteX6" fmla="*/ 857857 w 857857"/>
              <a:gd name="connsiteY6" fmla="*/ 133350 h 200480"/>
              <a:gd name="connsiteX0" fmla="*/ 969119 w 969119"/>
              <a:gd name="connsiteY0" fmla="*/ 0 h 229055"/>
              <a:gd name="connsiteX1" fmla="*/ 130919 w 969119"/>
              <a:gd name="connsiteY1" fmla="*/ 66675 h 229055"/>
              <a:gd name="connsiteX2" fmla="*/ 7094 w 969119"/>
              <a:gd name="connsiteY2" fmla="*/ 123825 h 229055"/>
              <a:gd name="connsiteX3" fmla="*/ 178544 w 969119"/>
              <a:gd name="connsiteY3" fmla="*/ 228600 h 229055"/>
              <a:gd name="connsiteX4" fmla="*/ 435719 w 969119"/>
              <a:gd name="connsiteY4" fmla="*/ 161925 h 229055"/>
              <a:gd name="connsiteX5" fmla="*/ 750044 w 969119"/>
              <a:gd name="connsiteY5" fmla="*/ 161925 h 229055"/>
              <a:gd name="connsiteX6" fmla="*/ 864344 w 969119"/>
              <a:gd name="connsiteY6" fmla="*/ 161925 h 229055"/>
              <a:gd name="connsiteX0" fmla="*/ 962699 w 962699"/>
              <a:gd name="connsiteY0" fmla="*/ 12364 h 241419"/>
              <a:gd name="connsiteX1" fmla="*/ 410249 w 962699"/>
              <a:gd name="connsiteY1" fmla="*/ 2840 h 241419"/>
              <a:gd name="connsiteX2" fmla="*/ 124499 w 962699"/>
              <a:gd name="connsiteY2" fmla="*/ 79039 h 241419"/>
              <a:gd name="connsiteX3" fmla="*/ 674 w 962699"/>
              <a:gd name="connsiteY3" fmla="*/ 136189 h 241419"/>
              <a:gd name="connsiteX4" fmla="*/ 172124 w 962699"/>
              <a:gd name="connsiteY4" fmla="*/ 240964 h 241419"/>
              <a:gd name="connsiteX5" fmla="*/ 429299 w 962699"/>
              <a:gd name="connsiteY5" fmla="*/ 174289 h 241419"/>
              <a:gd name="connsiteX6" fmla="*/ 743624 w 962699"/>
              <a:gd name="connsiteY6" fmla="*/ 174289 h 241419"/>
              <a:gd name="connsiteX7" fmla="*/ 857924 w 962699"/>
              <a:gd name="connsiteY7" fmla="*/ 174289 h 2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699" h="241419">
                <a:moveTo>
                  <a:pt x="962699" y="12364"/>
                </a:moveTo>
                <a:cubicBezTo>
                  <a:pt x="872212" y="17127"/>
                  <a:pt x="549949" y="-8272"/>
                  <a:pt x="410249" y="2840"/>
                </a:cubicBezTo>
                <a:cubicBezTo>
                  <a:pt x="270549" y="13952"/>
                  <a:pt x="192762" y="56814"/>
                  <a:pt x="124499" y="79039"/>
                </a:cubicBezTo>
                <a:cubicBezTo>
                  <a:pt x="56237" y="101264"/>
                  <a:pt x="-7263" y="109202"/>
                  <a:pt x="674" y="136189"/>
                </a:cubicBezTo>
                <a:cubicBezTo>
                  <a:pt x="8611" y="163176"/>
                  <a:pt x="100687" y="234614"/>
                  <a:pt x="172124" y="240964"/>
                </a:cubicBezTo>
                <a:cubicBezTo>
                  <a:pt x="243561" y="247314"/>
                  <a:pt x="334049" y="185401"/>
                  <a:pt x="429299" y="174289"/>
                </a:cubicBezTo>
                <a:cubicBezTo>
                  <a:pt x="524549" y="163177"/>
                  <a:pt x="743624" y="174289"/>
                  <a:pt x="743624" y="174289"/>
                </a:cubicBezTo>
                <a:lnTo>
                  <a:pt x="857924" y="174289"/>
                </a:lnTo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7009365" y="4351584"/>
            <a:ext cx="1479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Ligne réelle d'intersection</a:t>
            </a:r>
            <a:endParaRPr lang="fr-FR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6961076" y="4997915"/>
            <a:ext cx="435011" cy="224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>
            <a:off x="6317170" y="4620338"/>
            <a:ext cx="642502" cy="241419"/>
          </a:xfrm>
          <a:custGeom>
            <a:avLst/>
            <a:gdLst>
              <a:gd name="connsiteX0" fmla="*/ 362557 w 857857"/>
              <a:gd name="connsiteY0" fmla="*/ 0 h 200480"/>
              <a:gd name="connsiteX1" fmla="*/ 124432 w 857857"/>
              <a:gd name="connsiteY1" fmla="*/ 38100 h 200480"/>
              <a:gd name="connsiteX2" fmla="*/ 607 w 857857"/>
              <a:gd name="connsiteY2" fmla="*/ 95250 h 200480"/>
              <a:gd name="connsiteX3" fmla="*/ 172057 w 857857"/>
              <a:gd name="connsiteY3" fmla="*/ 200025 h 200480"/>
              <a:gd name="connsiteX4" fmla="*/ 429232 w 857857"/>
              <a:gd name="connsiteY4" fmla="*/ 133350 h 200480"/>
              <a:gd name="connsiteX5" fmla="*/ 743557 w 857857"/>
              <a:gd name="connsiteY5" fmla="*/ 133350 h 200480"/>
              <a:gd name="connsiteX6" fmla="*/ 857857 w 857857"/>
              <a:gd name="connsiteY6" fmla="*/ 133350 h 200480"/>
              <a:gd name="connsiteX0" fmla="*/ 969119 w 969119"/>
              <a:gd name="connsiteY0" fmla="*/ 0 h 229055"/>
              <a:gd name="connsiteX1" fmla="*/ 130919 w 969119"/>
              <a:gd name="connsiteY1" fmla="*/ 66675 h 229055"/>
              <a:gd name="connsiteX2" fmla="*/ 7094 w 969119"/>
              <a:gd name="connsiteY2" fmla="*/ 123825 h 229055"/>
              <a:gd name="connsiteX3" fmla="*/ 178544 w 969119"/>
              <a:gd name="connsiteY3" fmla="*/ 228600 h 229055"/>
              <a:gd name="connsiteX4" fmla="*/ 435719 w 969119"/>
              <a:gd name="connsiteY4" fmla="*/ 161925 h 229055"/>
              <a:gd name="connsiteX5" fmla="*/ 750044 w 969119"/>
              <a:gd name="connsiteY5" fmla="*/ 161925 h 229055"/>
              <a:gd name="connsiteX6" fmla="*/ 864344 w 969119"/>
              <a:gd name="connsiteY6" fmla="*/ 161925 h 229055"/>
              <a:gd name="connsiteX0" fmla="*/ 962699 w 962699"/>
              <a:gd name="connsiteY0" fmla="*/ 12364 h 241419"/>
              <a:gd name="connsiteX1" fmla="*/ 410249 w 962699"/>
              <a:gd name="connsiteY1" fmla="*/ 2840 h 241419"/>
              <a:gd name="connsiteX2" fmla="*/ 124499 w 962699"/>
              <a:gd name="connsiteY2" fmla="*/ 79039 h 241419"/>
              <a:gd name="connsiteX3" fmla="*/ 674 w 962699"/>
              <a:gd name="connsiteY3" fmla="*/ 136189 h 241419"/>
              <a:gd name="connsiteX4" fmla="*/ 172124 w 962699"/>
              <a:gd name="connsiteY4" fmla="*/ 240964 h 241419"/>
              <a:gd name="connsiteX5" fmla="*/ 429299 w 962699"/>
              <a:gd name="connsiteY5" fmla="*/ 174289 h 241419"/>
              <a:gd name="connsiteX6" fmla="*/ 743624 w 962699"/>
              <a:gd name="connsiteY6" fmla="*/ 174289 h 241419"/>
              <a:gd name="connsiteX7" fmla="*/ 857924 w 962699"/>
              <a:gd name="connsiteY7" fmla="*/ 174289 h 24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699" h="241419">
                <a:moveTo>
                  <a:pt x="962699" y="12364"/>
                </a:moveTo>
                <a:cubicBezTo>
                  <a:pt x="872212" y="17127"/>
                  <a:pt x="549949" y="-8272"/>
                  <a:pt x="410249" y="2840"/>
                </a:cubicBezTo>
                <a:cubicBezTo>
                  <a:pt x="270549" y="13952"/>
                  <a:pt x="192762" y="56814"/>
                  <a:pt x="124499" y="79039"/>
                </a:cubicBezTo>
                <a:cubicBezTo>
                  <a:pt x="56237" y="101264"/>
                  <a:pt x="-7263" y="109202"/>
                  <a:pt x="674" y="136189"/>
                </a:cubicBezTo>
                <a:cubicBezTo>
                  <a:pt x="8611" y="163176"/>
                  <a:pt x="100687" y="234614"/>
                  <a:pt x="172124" y="240964"/>
                </a:cubicBezTo>
                <a:cubicBezTo>
                  <a:pt x="243561" y="247314"/>
                  <a:pt x="334049" y="185401"/>
                  <a:pt x="429299" y="174289"/>
                </a:cubicBezTo>
                <a:cubicBezTo>
                  <a:pt x="524549" y="163177"/>
                  <a:pt x="743624" y="174289"/>
                  <a:pt x="743624" y="174289"/>
                </a:cubicBezTo>
                <a:lnTo>
                  <a:pt x="857924" y="174289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5787024" y="6138444"/>
            <a:ext cx="1272554" cy="148056"/>
          </a:xfrm>
          <a:custGeom>
            <a:avLst/>
            <a:gdLst>
              <a:gd name="connsiteX0" fmla="*/ 362557 w 857857"/>
              <a:gd name="connsiteY0" fmla="*/ 0 h 200480"/>
              <a:gd name="connsiteX1" fmla="*/ 124432 w 857857"/>
              <a:gd name="connsiteY1" fmla="*/ 38100 h 200480"/>
              <a:gd name="connsiteX2" fmla="*/ 607 w 857857"/>
              <a:gd name="connsiteY2" fmla="*/ 95250 h 200480"/>
              <a:gd name="connsiteX3" fmla="*/ 172057 w 857857"/>
              <a:gd name="connsiteY3" fmla="*/ 200025 h 200480"/>
              <a:gd name="connsiteX4" fmla="*/ 429232 w 857857"/>
              <a:gd name="connsiteY4" fmla="*/ 133350 h 200480"/>
              <a:gd name="connsiteX5" fmla="*/ 743557 w 857857"/>
              <a:gd name="connsiteY5" fmla="*/ 133350 h 200480"/>
              <a:gd name="connsiteX6" fmla="*/ 857857 w 857857"/>
              <a:gd name="connsiteY6" fmla="*/ 133350 h 200480"/>
              <a:gd name="connsiteX0" fmla="*/ 969119 w 969119"/>
              <a:gd name="connsiteY0" fmla="*/ 0 h 229055"/>
              <a:gd name="connsiteX1" fmla="*/ 130919 w 969119"/>
              <a:gd name="connsiteY1" fmla="*/ 66675 h 229055"/>
              <a:gd name="connsiteX2" fmla="*/ 7094 w 969119"/>
              <a:gd name="connsiteY2" fmla="*/ 123825 h 229055"/>
              <a:gd name="connsiteX3" fmla="*/ 178544 w 969119"/>
              <a:gd name="connsiteY3" fmla="*/ 228600 h 229055"/>
              <a:gd name="connsiteX4" fmla="*/ 435719 w 969119"/>
              <a:gd name="connsiteY4" fmla="*/ 161925 h 229055"/>
              <a:gd name="connsiteX5" fmla="*/ 750044 w 969119"/>
              <a:gd name="connsiteY5" fmla="*/ 161925 h 229055"/>
              <a:gd name="connsiteX6" fmla="*/ 864344 w 969119"/>
              <a:gd name="connsiteY6" fmla="*/ 161925 h 229055"/>
              <a:gd name="connsiteX0" fmla="*/ 962699 w 962699"/>
              <a:gd name="connsiteY0" fmla="*/ 12364 h 241419"/>
              <a:gd name="connsiteX1" fmla="*/ 410249 w 962699"/>
              <a:gd name="connsiteY1" fmla="*/ 2840 h 241419"/>
              <a:gd name="connsiteX2" fmla="*/ 124499 w 962699"/>
              <a:gd name="connsiteY2" fmla="*/ 79039 h 241419"/>
              <a:gd name="connsiteX3" fmla="*/ 674 w 962699"/>
              <a:gd name="connsiteY3" fmla="*/ 136189 h 241419"/>
              <a:gd name="connsiteX4" fmla="*/ 172124 w 962699"/>
              <a:gd name="connsiteY4" fmla="*/ 240964 h 241419"/>
              <a:gd name="connsiteX5" fmla="*/ 429299 w 962699"/>
              <a:gd name="connsiteY5" fmla="*/ 174289 h 241419"/>
              <a:gd name="connsiteX6" fmla="*/ 743624 w 962699"/>
              <a:gd name="connsiteY6" fmla="*/ 174289 h 241419"/>
              <a:gd name="connsiteX7" fmla="*/ 857924 w 962699"/>
              <a:gd name="connsiteY7" fmla="*/ 174289 h 241419"/>
              <a:gd name="connsiteX0" fmla="*/ 410249 w 857924"/>
              <a:gd name="connsiteY0" fmla="*/ 0 h 238579"/>
              <a:gd name="connsiteX1" fmla="*/ 124499 w 857924"/>
              <a:gd name="connsiteY1" fmla="*/ 76199 h 238579"/>
              <a:gd name="connsiteX2" fmla="*/ 674 w 857924"/>
              <a:gd name="connsiteY2" fmla="*/ 133349 h 238579"/>
              <a:gd name="connsiteX3" fmla="*/ 172124 w 857924"/>
              <a:gd name="connsiteY3" fmla="*/ 238124 h 238579"/>
              <a:gd name="connsiteX4" fmla="*/ 429299 w 857924"/>
              <a:gd name="connsiteY4" fmla="*/ 171449 h 238579"/>
              <a:gd name="connsiteX5" fmla="*/ 743624 w 857924"/>
              <a:gd name="connsiteY5" fmla="*/ 171449 h 238579"/>
              <a:gd name="connsiteX6" fmla="*/ 857924 w 857924"/>
              <a:gd name="connsiteY6" fmla="*/ 171449 h 238579"/>
              <a:gd name="connsiteX0" fmla="*/ 124499 w 857924"/>
              <a:gd name="connsiteY0" fmla="*/ 0 h 162380"/>
              <a:gd name="connsiteX1" fmla="*/ 674 w 857924"/>
              <a:gd name="connsiteY1" fmla="*/ 57150 h 162380"/>
              <a:gd name="connsiteX2" fmla="*/ 172124 w 857924"/>
              <a:gd name="connsiteY2" fmla="*/ 161925 h 162380"/>
              <a:gd name="connsiteX3" fmla="*/ 429299 w 857924"/>
              <a:gd name="connsiteY3" fmla="*/ 95250 h 162380"/>
              <a:gd name="connsiteX4" fmla="*/ 743624 w 857924"/>
              <a:gd name="connsiteY4" fmla="*/ 95250 h 162380"/>
              <a:gd name="connsiteX5" fmla="*/ 857924 w 857924"/>
              <a:gd name="connsiteY5" fmla="*/ 95250 h 162380"/>
              <a:gd name="connsiteX0" fmla="*/ 0 w 857250"/>
              <a:gd name="connsiteY0" fmla="*/ 0 h 105230"/>
              <a:gd name="connsiteX1" fmla="*/ 171450 w 857250"/>
              <a:gd name="connsiteY1" fmla="*/ 104775 h 105230"/>
              <a:gd name="connsiteX2" fmla="*/ 428625 w 857250"/>
              <a:gd name="connsiteY2" fmla="*/ 38100 h 105230"/>
              <a:gd name="connsiteX3" fmla="*/ 742950 w 857250"/>
              <a:gd name="connsiteY3" fmla="*/ 38100 h 105230"/>
              <a:gd name="connsiteX4" fmla="*/ 857250 w 857250"/>
              <a:gd name="connsiteY4" fmla="*/ 38100 h 10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" h="105230">
                <a:moveTo>
                  <a:pt x="0" y="0"/>
                </a:moveTo>
                <a:cubicBezTo>
                  <a:pt x="7937" y="26987"/>
                  <a:pt x="100013" y="98425"/>
                  <a:pt x="171450" y="104775"/>
                </a:cubicBezTo>
                <a:cubicBezTo>
                  <a:pt x="242887" y="111125"/>
                  <a:pt x="333375" y="49212"/>
                  <a:pt x="428625" y="38100"/>
                </a:cubicBezTo>
                <a:cubicBezTo>
                  <a:pt x="523875" y="26988"/>
                  <a:pt x="742950" y="38100"/>
                  <a:pt x="742950" y="38100"/>
                </a:cubicBezTo>
                <a:lnTo>
                  <a:pt x="857250" y="3810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ZoneTexte 56"/>
          <p:cNvSpPr txBox="1"/>
          <p:nvPr/>
        </p:nvSpPr>
        <p:spPr>
          <a:xfrm>
            <a:off x="4587300" y="4297172"/>
            <a:ext cx="147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Surface réelle</a:t>
            </a:r>
            <a:endParaRPr lang="fr-FR" dirty="0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5981517" y="4704058"/>
            <a:ext cx="385687" cy="3153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9" idx="1"/>
          </p:cNvCxnSpPr>
          <p:nvPr/>
        </p:nvCxnSpPr>
        <p:spPr>
          <a:xfrm flipH="1" flipV="1">
            <a:off x="6066352" y="5187315"/>
            <a:ext cx="215310" cy="123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5381481" y="5311141"/>
            <a:ext cx="792879" cy="565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 flipH="1" flipV="1">
            <a:off x="6671054" y="5263394"/>
            <a:ext cx="57150" cy="161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860157" y="5750807"/>
            <a:ext cx="210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Normales à la surface sur la ligne intersection</a:t>
            </a:r>
            <a:endParaRPr lang="fr-FR" dirty="0"/>
          </a:p>
        </p:txBody>
      </p:sp>
      <p:cxnSp>
        <p:nvCxnSpPr>
          <p:cNvPr id="75" name="Connecteur droit avec flèche 74"/>
          <p:cNvCxnSpPr/>
          <p:nvPr/>
        </p:nvCxnSpPr>
        <p:spPr>
          <a:xfrm flipV="1">
            <a:off x="5381481" y="5361623"/>
            <a:ext cx="1267371" cy="515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9"/>
          <p:cNvSpPr>
            <a:spLocks noChangeArrowheads="1"/>
          </p:cNvSpPr>
          <p:nvPr/>
        </p:nvSpPr>
        <p:spPr bwMode="auto">
          <a:xfrm>
            <a:off x="152400" y="79375"/>
            <a:ext cx="6092052" cy="46230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dirty="0" smtClean="0">
                <a:latin typeface="Arial" charset="0"/>
              </a:rPr>
              <a:t>TRONÇON D'UNE SURFACE </a:t>
            </a:r>
            <a:r>
              <a:rPr lang="fr-FR" altLang="fr-FR" sz="2400" b="1" dirty="0">
                <a:latin typeface="Arial" charset="0"/>
              </a:rPr>
              <a:t>COMPLEXE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6C1A099-0A60-48E0-BB0F-C1ACCA114D8D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cxnSp>
        <p:nvCxnSpPr>
          <p:cNvPr id="14393" name="Connecteur droit avec flèche 180"/>
          <p:cNvCxnSpPr>
            <a:cxnSpLocks noChangeShapeType="1"/>
          </p:cNvCxnSpPr>
          <p:nvPr/>
        </p:nvCxnSpPr>
        <p:spPr bwMode="auto">
          <a:xfrm flipH="1">
            <a:off x="1893631" y="1692813"/>
            <a:ext cx="492031" cy="44012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94" name="Connecteur droit 183"/>
          <p:cNvCxnSpPr>
            <a:cxnSpLocks noChangeShapeType="1"/>
            <a:endCxn id="71" idx="1"/>
          </p:cNvCxnSpPr>
          <p:nvPr/>
        </p:nvCxnSpPr>
        <p:spPr bwMode="auto">
          <a:xfrm>
            <a:off x="2389817" y="1702626"/>
            <a:ext cx="213214" cy="317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2982443" y="1575628"/>
            <a:ext cx="79188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0,4     F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2603031" y="1559753"/>
            <a:ext cx="1171295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600">
              <a:latin typeface="Arial" charset="0"/>
            </a:endParaRPr>
          </a:p>
        </p:txBody>
      </p:sp>
      <p:sp>
        <p:nvSpPr>
          <p:cNvPr id="72" name="Line 24"/>
          <p:cNvSpPr>
            <a:spLocks noChangeShapeType="1"/>
          </p:cNvSpPr>
          <p:nvPr/>
        </p:nvSpPr>
        <p:spPr bwMode="auto">
          <a:xfrm>
            <a:off x="3003081" y="1561341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2903739" y="1268399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52"/>
          <p:cNvSpPr txBox="1">
            <a:spLocks noChangeArrowheads="1"/>
          </p:cNvSpPr>
          <p:nvPr/>
        </p:nvSpPr>
        <p:spPr bwMode="auto">
          <a:xfrm>
            <a:off x="3202190" y="1254953"/>
            <a:ext cx="635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P</a:t>
            </a:r>
            <a:r>
              <a:rPr lang="fr-FR" altLang="fr-FR" sz="1400" dirty="0">
                <a:latin typeface="Arial" charset="0"/>
                <a:sym typeface="Wingdings" pitchFamily="2" charset="2"/>
              </a:rPr>
              <a:t></a:t>
            </a:r>
            <a:r>
              <a:rPr lang="fr-FR" altLang="fr-FR" sz="1400" dirty="0">
                <a:latin typeface="Arial" charset="0"/>
              </a:rPr>
              <a:t>Q</a:t>
            </a:r>
          </a:p>
        </p:txBody>
      </p:sp>
      <p:sp>
        <p:nvSpPr>
          <p:cNvPr id="14338" name="Forme libre 16"/>
          <p:cNvSpPr>
            <a:spLocks/>
          </p:cNvSpPr>
          <p:nvPr/>
        </p:nvSpPr>
        <p:spPr bwMode="auto">
          <a:xfrm>
            <a:off x="1747283" y="2296788"/>
            <a:ext cx="550193" cy="258036"/>
          </a:xfrm>
          <a:custGeom>
            <a:avLst/>
            <a:gdLst>
              <a:gd name="T0" fmla="*/ 11207 w 818436"/>
              <a:gd name="T1" fmla="*/ 135969 h 383446"/>
              <a:gd name="T2" fmla="*/ 372017 w 818436"/>
              <a:gd name="T3" fmla="*/ 126937 h 383446"/>
              <a:gd name="T4" fmla="*/ 622519 w 818436"/>
              <a:gd name="T5" fmla="*/ 291013 h 383446"/>
              <a:gd name="T6" fmla="*/ 753360 w 818436"/>
              <a:gd name="T7" fmla="*/ 432115 h 383446"/>
              <a:gd name="T8" fmla="*/ 866569 w 818436"/>
              <a:gd name="T9" fmla="*/ 364812 h 383446"/>
              <a:gd name="T10" fmla="*/ 715786 w 818436"/>
              <a:gd name="T11" fmla="*/ 158290 h 383446"/>
              <a:gd name="T12" fmla="*/ 422010 w 818436"/>
              <a:gd name="T13" fmla="*/ 15162 h 383446"/>
              <a:gd name="T14" fmla="*/ 121408 w 818436"/>
              <a:gd name="T15" fmla="*/ 19073 h 383446"/>
              <a:gd name="T16" fmla="*/ 11207 w 818436"/>
              <a:gd name="T17" fmla="*/ 135969 h 383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8436" h="383446">
                <a:moveTo>
                  <a:pt x="10582" y="119948"/>
                </a:moveTo>
                <a:cubicBezTo>
                  <a:pt x="50014" y="135807"/>
                  <a:pt x="255024" y="89185"/>
                  <a:pt x="351211" y="111980"/>
                </a:cubicBezTo>
                <a:cubicBezTo>
                  <a:pt x="447398" y="134775"/>
                  <a:pt x="542028" y="203380"/>
                  <a:pt x="587702" y="256717"/>
                </a:cubicBezTo>
                <a:cubicBezTo>
                  <a:pt x="645100" y="302239"/>
                  <a:pt x="672826" y="370353"/>
                  <a:pt x="711226" y="381205"/>
                </a:cubicBezTo>
                <a:cubicBezTo>
                  <a:pt x="749626" y="392057"/>
                  <a:pt x="824016" y="362090"/>
                  <a:pt x="818104" y="321829"/>
                </a:cubicBezTo>
                <a:cubicBezTo>
                  <a:pt x="812192" y="281568"/>
                  <a:pt x="745702" y="191048"/>
                  <a:pt x="675752" y="139639"/>
                </a:cubicBezTo>
                <a:cubicBezTo>
                  <a:pt x="605802" y="88230"/>
                  <a:pt x="479555" y="35146"/>
                  <a:pt x="398407" y="13375"/>
                </a:cubicBezTo>
                <a:cubicBezTo>
                  <a:pt x="317259" y="-8396"/>
                  <a:pt x="179255" y="-936"/>
                  <a:pt x="114618" y="16826"/>
                </a:cubicBezTo>
                <a:cubicBezTo>
                  <a:pt x="49981" y="34588"/>
                  <a:pt x="-28850" y="104089"/>
                  <a:pt x="10582" y="119948"/>
                </a:cubicBezTo>
                <a:close/>
              </a:path>
            </a:pathLst>
          </a:custGeom>
          <a:solidFill>
            <a:srgbClr val="FFCCFF"/>
          </a:solidFill>
          <a:ln w="12700" cap="flat" cmpd="sng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340" name="Forme libre 6"/>
          <p:cNvSpPr>
            <a:spLocks/>
          </p:cNvSpPr>
          <p:nvPr/>
        </p:nvSpPr>
        <p:spPr bwMode="auto">
          <a:xfrm>
            <a:off x="1699301" y="1386197"/>
            <a:ext cx="323079" cy="159940"/>
          </a:xfrm>
          <a:custGeom>
            <a:avLst/>
            <a:gdLst>
              <a:gd name="T0" fmla="*/ 0 w 480513"/>
              <a:gd name="T1" fmla="*/ 140894 h 238183"/>
              <a:gd name="T2" fmla="*/ 139895 w 480513"/>
              <a:gd name="T3" fmla="*/ 677 h 238183"/>
              <a:gd name="T4" fmla="*/ 495984 w 480513"/>
              <a:gd name="T5" fmla="*/ 94161 h 238183"/>
              <a:gd name="T6" fmla="*/ 432398 w 480513"/>
              <a:gd name="T7" fmla="*/ 234385 h 2381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0513" h="238183">
                <a:moveTo>
                  <a:pt x="0" y="143181"/>
                </a:moveTo>
                <a:cubicBezTo>
                  <a:pt x="26719" y="75887"/>
                  <a:pt x="53439" y="8594"/>
                  <a:pt x="130629" y="677"/>
                </a:cubicBezTo>
                <a:cubicBezTo>
                  <a:pt x="207819" y="-7240"/>
                  <a:pt x="417616" y="56095"/>
                  <a:pt x="463138" y="95679"/>
                </a:cubicBezTo>
                <a:cubicBezTo>
                  <a:pt x="508660" y="135263"/>
                  <a:pt x="456210" y="186723"/>
                  <a:pt x="403761" y="23818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4341" name="Groupe 15"/>
          <p:cNvGrpSpPr>
            <a:grpSpLocks/>
          </p:cNvGrpSpPr>
          <p:nvPr/>
        </p:nvGrpSpPr>
        <p:grpSpPr bwMode="auto">
          <a:xfrm>
            <a:off x="937987" y="1449106"/>
            <a:ext cx="1612194" cy="2465207"/>
            <a:chOff x="932254" y="2310608"/>
            <a:chExt cx="2400300" cy="3670300"/>
          </a:xfrm>
        </p:grpSpPr>
        <p:sp>
          <p:nvSpPr>
            <p:cNvPr id="14434" name="Forme libre 2"/>
            <p:cNvSpPr>
              <a:spLocks/>
            </p:cNvSpPr>
            <p:nvPr/>
          </p:nvSpPr>
          <p:spPr bwMode="auto">
            <a:xfrm>
              <a:off x="932254" y="2359820"/>
              <a:ext cx="1219200" cy="3502025"/>
            </a:xfrm>
            <a:custGeom>
              <a:avLst/>
              <a:gdLst>
                <a:gd name="T0" fmla="*/ 1158593 w 1219093"/>
                <a:gd name="T1" fmla="*/ 0 h 3503220"/>
                <a:gd name="T2" fmla="*/ 1098866 w 1219093"/>
                <a:gd name="T3" fmla="*/ 1706805 h 3503220"/>
                <a:gd name="T4" fmla="*/ 0 w 1219093"/>
                <a:gd name="T5" fmla="*/ 3425218 h 35032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19093" h="3503220">
                  <a:moveTo>
                    <a:pt x="1151906" y="0"/>
                  </a:moveTo>
                  <a:cubicBezTo>
                    <a:pt x="1218210" y="580901"/>
                    <a:pt x="1284514" y="1161802"/>
                    <a:pt x="1092530" y="1745672"/>
                  </a:cubicBezTo>
                  <a:cubicBezTo>
                    <a:pt x="900546" y="2329542"/>
                    <a:pt x="450273" y="2916381"/>
                    <a:pt x="0" y="350322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5" name="Forme libre 3"/>
            <p:cNvSpPr>
              <a:spLocks/>
            </p:cNvSpPr>
            <p:nvPr/>
          </p:nvSpPr>
          <p:spPr bwMode="auto">
            <a:xfrm>
              <a:off x="2476892" y="2418558"/>
              <a:ext cx="700087" cy="3562350"/>
            </a:xfrm>
            <a:custGeom>
              <a:avLst/>
              <a:gdLst>
                <a:gd name="T0" fmla="*/ 0 w 700644"/>
                <a:gd name="T1" fmla="*/ 0 h 3562598"/>
                <a:gd name="T2" fmla="*/ 304240 w 700644"/>
                <a:gd name="T3" fmla="*/ 1442139 h 3562598"/>
                <a:gd name="T4" fmla="*/ 664816 w 700644"/>
                <a:gd name="T5" fmla="*/ 3546267 h 35625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644" h="3562598">
                  <a:moveTo>
                    <a:pt x="0" y="0"/>
                  </a:moveTo>
                  <a:cubicBezTo>
                    <a:pt x="101930" y="427512"/>
                    <a:pt x="203860" y="855024"/>
                    <a:pt x="320634" y="1448790"/>
                  </a:cubicBezTo>
                  <a:cubicBezTo>
                    <a:pt x="437408" y="2042556"/>
                    <a:pt x="569026" y="2802577"/>
                    <a:pt x="700644" y="356259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6" name="Forme libre 4"/>
            <p:cNvSpPr>
              <a:spLocks/>
            </p:cNvSpPr>
            <p:nvPr/>
          </p:nvSpPr>
          <p:spPr bwMode="auto">
            <a:xfrm>
              <a:off x="2095892" y="2310608"/>
              <a:ext cx="368300" cy="131762"/>
            </a:xfrm>
            <a:custGeom>
              <a:avLst/>
              <a:gdLst>
                <a:gd name="T0" fmla="*/ 0 w 368135"/>
                <a:gd name="T1" fmla="*/ 60382 h 132135"/>
                <a:gd name="T2" fmla="*/ 146781 w 368135"/>
                <a:gd name="T3" fmla="*/ 1242 h 132135"/>
                <a:gd name="T4" fmla="*/ 379185 w 368135"/>
                <a:gd name="T5" fmla="*/ 109650 h 132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135" h="132135">
                  <a:moveTo>
                    <a:pt x="0" y="72758"/>
                  </a:moveTo>
                  <a:cubicBezTo>
                    <a:pt x="40574" y="32184"/>
                    <a:pt x="81148" y="-8390"/>
                    <a:pt x="142504" y="1506"/>
                  </a:cubicBezTo>
                  <a:cubicBezTo>
                    <a:pt x="203860" y="11402"/>
                    <a:pt x="285997" y="71768"/>
                    <a:pt x="368135" y="132135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7" name="Forme libre 5"/>
            <p:cNvSpPr>
              <a:spLocks/>
            </p:cNvSpPr>
            <p:nvPr/>
          </p:nvSpPr>
          <p:spPr bwMode="auto">
            <a:xfrm>
              <a:off x="979879" y="5598320"/>
              <a:ext cx="2173288" cy="382588"/>
            </a:xfrm>
            <a:custGeom>
              <a:avLst/>
              <a:gdLst>
                <a:gd name="T0" fmla="*/ 0 w 2173185"/>
                <a:gd name="T1" fmla="*/ 230651 h 382826"/>
                <a:gd name="T2" fmla="*/ 1369952 w 2173185"/>
                <a:gd name="T3" fmla="*/ 2683 h 382826"/>
                <a:gd name="T4" fmla="*/ 2179983 w 2173185"/>
                <a:gd name="T5" fmla="*/ 367419 h 3828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73185" h="382826">
                  <a:moveTo>
                    <a:pt x="0" y="240322"/>
                  </a:moveTo>
                  <a:cubicBezTo>
                    <a:pt x="501732" y="109693"/>
                    <a:pt x="1003465" y="-20936"/>
                    <a:pt x="1365662" y="2815"/>
                  </a:cubicBezTo>
                  <a:cubicBezTo>
                    <a:pt x="1727860" y="26566"/>
                    <a:pt x="1950522" y="204696"/>
                    <a:pt x="2173185" y="382826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38" name="Forme libre 7"/>
            <p:cNvSpPr>
              <a:spLocks/>
            </p:cNvSpPr>
            <p:nvPr/>
          </p:nvSpPr>
          <p:spPr bwMode="auto">
            <a:xfrm>
              <a:off x="2572142" y="2359820"/>
              <a:ext cx="760412" cy="3621088"/>
            </a:xfrm>
            <a:custGeom>
              <a:avLst/>
              <a:gdLst>
                <a:gd name="T0" fmla="*/ 0 w 761134"/>
                <a:gd name="T1" fmla="*/ 0 h 3721915"/>
                <a:gd name="T2" fmla="*/ 278857 w 761134"/>
                <a:gd name="T3" fmla="*/ 186745 h 3721915"/>
                <a:gd name="T4" fmla="*/ 669258 w 761134"/>
                <a:gd name="T5" fmla="*/ 545148 h 3721915"/>
                <a:gd name="T6" fmla="*/ 691567 w 761134"/>
                <a:gd name="T7" fmla="*/ 575330 h 37219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1134" h="3721915">
                  <a:moveTo>
                    <a:pt x="0" y="0"/>
                  </a:moveTo>
                  <a:cubicBezTo>
                    <a:pt x="89065" y="301831"/>
                    <a:pt x="178130" y="603662"/>
                    <a:pt x="296883" y="1175657"/>
                  </a:cubicBezTo>
                  <a:cubicBezTo>
                    <a:pt x="415636" y="1747652"/>
                    <a:pt x="639288" y="3024249"/>
                    <a:pt x="712519" y="3431968"/>
                  </a:cubicBezTo>
                  <a:cubicBezTo>
                    <a:pt x="785750" y="3839687"/>
                    <a:pt x="761010" y="3730830"/>
                    <a:pt x="736270" y="3621974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3" name="ZoneTexte 212"/>
          <p:cNvSpPr txBox="1">
            <a:spLocks noChangeArrowheads="1"/>
          </p:cNvSpPr>
          <p:nvPr/>
        </p:nvSpPr>
        <p:spPr bwMode="auto">
          <a:xfrm>
            <a:off x="1242676" y="2037429"/>
            <a:ext cx="204785" cy="2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>
                <a:latin typeface="Arial" charset="0"/>
              </a:rPr>
              <a:t>P</a:t>
            </a:r>
          </a:p>
        </p:txBody>
      </p:sp>
      <p:cxnSp>
        <p:nvCxnSpPr>
          <p:cNvPr id="88" name="Connecteur droit 213"/>
          <p:cNvCxnSpPr>
            <a:cxnSpLocks noChangeShapeType="1"/>
          </p:cNvCxnSpPr>
          <p:nvPr/>
        </p:nvCxnSpPr>
        <p:spPr bwMode="auto">
          <a:xfrm flipH="1" flipV="1">
            <a:off x="1509296" y="2216271"/>
            <a:ext cx="237987" cy="8478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ZoneTexte 212"/>
          <p:cNvSpPr txBox="1">
            <a:spLocks noChangeArrowheads="1"/>
          </p:cNvSpPr>
          <p:nvPr/>
        </p:nvSpPr>
        <p:spPr bwMode="auto">
          <a:xfrm>
            <a:off x="937987" y="2938172"/>
            <a:ext cx="217705" cy="2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Q</a:t>
            </a:r>
            <a:endParaRPr lang="fr-FR" altLang="fr-FR" sz="1400" dirty="0">
              <a:latin typeface="Arial" charset="0"/>
            </a:endParaRPr>
          </a:p>
        </p:txBody>
      </p:sp>
      <p:cxnSp>
        <p:nvCxnSpPr>
          <p:cNvPr id="106" name="Connecteur droit 213"/>
          <p:cNvCxnSpPr>
            <a:cxnSpLocks noChangeShapeType="1"/>
          </p:cNvCxnSpPr>
          <p:nvPr/>
        </p:nvCxnSpPr>
        <p:spPr bwMode="auto">
          <a:xfrm flipH="1" flipV="1">
            <a:off x="1149146" y="3081509"/>
            <a:ext cx="210264" cy="9651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Forme libre 16"/>
          <p:cNvSpPr>
            <a:spLocks/>
          </p:cNvSpPr>
          <p:nvPr/>
        </p:nvSpPr>
        <p:spPr bwMode="auto">
          <a:xfrm>
            <a:off x="1403208" y="3105718"/>
            <a:ext cx="1034766" cy="240430"/>
          </a:xfrm>
          <a:custGeom>
            <a:avLst/>
            <a:gdLst>
              <a:gd name="T0" fmla="*/ 11207 w 818436"/>
              <a:gd name="T1" fmla="*/ 135969 h 383446"/>
              <a:gd name="T2" fmla="*/ 372017 w 818436"/>
              <a:gd name="T3" fmla="*/ 126937 h 383446"/>
              <a:gd name="T4" fmla="*/ 622519 w 818436"/>
              <a:gd name="T5" fmla="*/ 291013 h 383446"/>
              <a:gd name="T6" fmla="*/ 753360 w 818436"/>
              <a:gd name="T7" fmla="*/ 432115 h 383446"/>
              <a:gd name="T8" fmla="*/ 866569 w 818436"/>
              <a:gd name="T9" fmla="*/ 364812 h 383446"/>
              <a:gd name="T10" fmla="*/ 715786 w 818436"/>
              <a:gd name="T11" fmla="*/ 158290 h 383446"/>
              <a:gd name="T12" fmla="*/ 422010 w 818436"/>
              <a:gd name="T13" fmla="*/ 15162 h 383446"/>
              <a:gd name="T14" fmla="*/ 121408 w 818436"/>
              <a:gd name="T15" fmla="*/ 19073 h 383446"/>
              <a:gd name="T16" fmla="*/ 11207 w 818436"/>
              <a:gd name="T17" fmla="*/ 135969 h 3834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10582 w 819669"/>
              <a:gd name="connsiteY0" fmla="*/ 119948 h 357246"/>
              <a:gd name="connsiteX1" fmla="*/ 351211 w 819669"/>
              <a:gd name="connsiteY1" fmla="*/ 111980 h 357246"/>
              <a:gd name="connsiteX2" fmla="*/ 587702 w 819669"/>
              <a:gd name="connsiteY2" fmla="*/ 256717 h 357246"/>
              <a:gd name="connsiteX3" fmla="*/ 741632 w 819669"/>
              <a:gd name="connsiteY3" fmla="*/ 352348 h 357246"/>
              <a:gd name="connsiteX4" fmla="*/ 818104 w 819669"/>
              <a:gd name="connsiteY4" fmla="*/ 321829 h 357246"/>
              <a:gd name="connsiteX5" fmla="*/ 675752 w 819669"/>
              <a:gd name="connsiteY5" fmla="*/ 139639 h 357246"/>
              <a:gd name="connsiteX6" fmla="*/ 398407 w 819669"/>
              <a:gd name="connsiteY6" fmla="*/ 13375 h 357246"/>
              <a:gd name="connsiteX7" fmla="*/ 114618 w 819669"/>
              <a:gd name="connsiteY7" fmla="*/ 16826 h 357246"/>
              <a:gd name="connsiteX8" fmla="*/ 10582 w 819669"/>
              <a:gd name="connsiteY8" fmla="*/ 119948 h 357246"/>
              <a:gd name="connsiteX0" fmla="*/ 10582 w 819668"/>
              <a:gd name="connsiteY0" fmla="*/ 119948 h 361490"/>
              <a:gd name="connsiteX1" fmla="*/ 351211 w 819668"/>
              <a:gd name="connsiteY1" fmla="*/ 111980 h 361490"/>
              <a:gd name="connsiteX2" fmla="*/ 587702 w 819668"/>
              <a:gd name="connsiteY2" fmla="*/ 256717 h 361490"/>
              <a:gd name="connsiteX3" fmla="*/ 587855 w 819668"/>
              <a:gd name="connsiteY3" fmla="*/ 198943 h 361490"/>
              <a:gd name="connsiteX4" fmla="*/ 741632 w 819668"/>
              <a:gd name="connsiteY4" fmla="*/ 352348 h 361490"/>
              <a:gd name="connsiteX5" fmla="*/ 818104 w 819668"/>
              <a:gd name="connsiteY5" fmla="*/ 321829 h 361490"/>
              <a:gd name="connsiteX6" fmla="*/ 675752 w 819668"/>
              <a:gd name="connsiteY6" fmla="*/ 139639 h 361490"/>
              <a:gd name="connsiteX7" fmla="*/ 398407 w 819668"/>
              <a:gd name="connsiteY7" fmla="*/ 13375 h 361490"/>
              <a:gd name="connsiteX8" fmla="*/ 114618 w 819668"/>
              <a:gd name="connsiteY8" fmla="*/ 16826 h 361490"/>
              <a:gd name="connsiteX9" fmla="*/ 10582 w 819668"/>
              <a:gd name="connsiteY9" fmla="*/ 119948 h 361490"/>
              <a:gd name="connsiteX0" fmla="*/ 10582 w 819668"/>
              <a:gd name="connsiteY0" fmla="*/ 119948 h 361490"/>
              <a:gd name="connsiteX1" fmla="*/ 351211 w 819668"/>
              <a:gd name="connsiteY1" fmla="*/ 111980 h 361490"/>
              <a:gd name="connsiteX2" fmla="*/ 587855 w 819668"/>
              <a:gd name="connsiteY2" fmla="*/ 198943 h 361490"/>
              <a:gd name="connsiteX3" fmla="*/ 741632 w 819668"/>
              <a:gd name="connsiteY3" fmla="*/ 352348 h 361490"/>
              <a:gd name="connsiteX4" fmla="*/ 818104 w 819668"/>
              <a:gd name="connsiteY4" fmla="*/ 321829 h 361490"/>
              <a:gd name="connsiteX5" fmla="*/ 675752 w 819668"/>
              <a:gd name="connsiteY5" fmla="*/ 139639 h 361490"/>
              <a:gd name="connsiteX6" fmla="*/ 398407 w 819668"/>
              <a:gd name="connsiteY6" fmla="*/ 13375 h 361490"/>
              <a:gd name="connsiteX7" fmla="*/ 114618 w 819668"/>
              <a:gd name="connsiteY7" fmla="*/ 16826 h 361490"/>
              <a:gd name="connsiteX8" fmla="*/ 10582 w 819668"/>
              <a:gd name="connsiteY8" fmla="*/ 119948 h 36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9668" h="361490">
                <a:moveTo>
                  <a:pt x="10582" y="119948"/>
                </a:moveTo>
                <a:cubicBezTo>
                  <a:pt x="50014" y="135807"/>
                  <a:pt x="254999" y="98814"/>
                  <a:pt x="351211" y="111980"/>
                </a:cubicBezTo>
                <a:cubicBezTo>
                  <a:pt x="447423" y="125146"/>
                  <a:pt x="522785" y="158882"/>
                  <a:pt x="587855" y="198943"/>
                </a:cubicBezTo>
                <a:cubicBezTo>
                  <a:pt x="652925" y="239004"/>
                  <a:pt x="703257" y="331867"/>
                  <a:pt x="741632" y="352348"/>
                </a:cubicBezTo>
                <a:cubicBezTo>
                  <a:pt x="780007" y="372829"/>
                  <a:pt x="829084" y="357280"/>
                  <a:pt x="818104" y="321829"/>
                </a:cubicBezTo>
                <a:cubicBezTo>
                  <a:pt x="807124" y="286378"/>
                  <a:pt x="745702" y="191048"/>
                  <a:pt x="675752" y="139639"/>
                </a:cubicBezTo>
                <a:cubicBezTo>
                  <a:pt x="605802" y="88230"/>
                  <a:pt x="479555" y="35146"/>
                  <a:pt x="398407" y="13375"/>
                </a:cubicBezTo>
                <a:cubicBezTo>
                  <a:pt x="317259" y="-8396"/>
                  <a:pt x="179255" y="-936"/>
                  <a:pt x="114618" y="16826"/>
                </a:cubicBezTo>
                <a:cubicBezTo>
                  <a:pt x="49981" y="34588"/>
                  <a:pt x="-28850" y="104089"/>
                  <a:pt x="10582" y="119948"/>
                </a:cubicBezTo>
                <a:close/>
              </a:path>
            </a:pathLst>
          </a:custGeom>
          <a:solidFill>
            <a:srgbClr val="FFCCFF"/>
          </a:solidFill>
          <a:ln w="12700" cap="flat" cmpd="sng" algn="ctr">
            <a:solidFill>
              <a:srgbClr val="FF0000"/>
            </a:solidFill>
            <a:prstDash val="lgDash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1" name="Line 50"/>
          <p:cNvSpPr>
            <a:spLocks noChangeShapeType="1"/>
          </p:cNvSpPr>
          <p:nvPr/>
        </p:nvSpPr>
        <p:spPr bwMode="auto">
          <a:xfrm rot="16200000">
            <a:off x="2213552" y="5087607"/>
            <a:ext cx="0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" name="Line 51"/>
          <p:cNvSpPr>
            <a:spLocks noChangeShapeType="1"/>
          </p:cNvSpPr>
          <p:nvPr/>
        </p:nvSpPr>
        <p:spPr bwMode="auto">
          <a:xfrm rot="16200000">
            <a:off x="2307479" y="4989182"/>
            <a:ext cx="0" cy="43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" name="Line 52"/>
          <p:cNvSpPr>
            <a:spLocks noChangeShapeType="1"/>
          </p:cNvSpPr>
          <p:nvPr/>
        </p:nvSpPr>
        <p:spPr bwMode="auto">
          <a:xfrm rot="16200000">
            <a:off x="2583704" y="4993944"/>
            <a:ext cx="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Rectangle 54"/>
          <p:cNvSpPr>
            <a:spLocks noChangeArrowheads="1"/>
          </p:cNvSpPr>
          <p:nvPr/>
        </p:nvSpPr>
        <p:spPr bwMode="auto">
          <a:xfrm>
            <a:off x="2485152" y="4845271"/>
            <a:ext cx="2571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2000" b="0" dirty="0"/>
              <a:t>t</a:t>
            </a:r>
            <a:endParaRPr lang="fr-FR" altLang="fr-FR" b="0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3165991" y="64517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33" name="Connecteur droit 132"/>
          <p:cNvCxnSpPr/>
          <p:nvPr/>
        </p:nvCxnSpPr>
        <p:spPr>
          <a:xfrm>
            <a:off x="2875194" y="6473721"/>
            <a:ext cx="261877" cy="122237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/>
          <p:cNvSpPr txBox="1"/>
          <p:nvPr/>
        </p:nvSpPr>
        <p:spPr>
          <a:xfrm>
            <a:off x="618934" y="49004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57" name="Connecteur droit 156"/>
          <p:cNvCxnSpPr/>
          <p:nvPr/>
        </p:nvCxnSpPr>
        <p:spPr>
          <a:xfrm>
            <a:off x="914621" y="5190819"/>
            <a:ext cx="567590" cy="265315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 flipH="1">
            <a:off x="1368803" y="4867529"/>
            <a:ext cx="293331" cy="25817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 flipH="1">
            <a:off x="1431142" y="4900480"/>
            <a:ext cx="230992" cy="35305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ZoneTexte 159"/>
          <p:cNvSpPr txBox="1"/>
          <p:nvPr/>
        </p:nvSpPr>
        <p:spPr>
          <a:xfrm>
            <a:off x="1685290" y="471364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283960" y="5446624"/>
            <a:ext cx="1174732" cy="425016"/>
            <a:chOff x="1232233" y="5102191"/>
            <a:chExt cx="1037615" cy="425016"/>
          </a:xfrm>
        </p:grpSpPr>
        <p:sp>
          <p:nvSpPr>
            <p:cNvPr id="15" name="Forme libre 14"/>
            <p:cNvSpPr/>
            <p:nvPr/>
          </p:nvSpPr>
          <p:spPr>
            <a:xfrm>
              <a:off x="1280063" y="5102191"/>
              <a:ext cx="989785" cy="215205"/>
            </a:xfrm>
            <a:custGeom>
              <a:avLst/>
              <a:gdLst>
                <a:gd name="connsiteX0" fmla="*/ 15337 w 989785"/>
                <a:gd name="connsiteY0" fmla="*/ 41309 h 215205"/>
                <a:gd name="connsiteX1" fmla="*/ 177262 w 989785"/>
                <a:gd name="connsiteY1" fmla="*/ 3209 h 215205"/>
                <a:gd name="connsiteX2" fmla="*/ 443962 w 989785"/>
                <a:gd name="connsiteY2" fmla="*/ 3209 h 215205"/>
                <a:gd name="connsiteX3" fmla="*/ 748762 w 989785"/>
                <a:gd name="connsiteY3" fmla="*/ 12734 h 215205"/>
                <a:gd name="connsiteX4" fmla="*/ 948787 w 989785"/>
                <a:gd name="connsiteY4" fmla="*/ 41309 h 215205"/>
                <a:gd name="connsiteX5" fmla="*/ 977362 w 989785"/>
                <a:gd name="connsiteY5" fmla="*/ 127034 h 215205"/>
                <a:gd name="connsiteX6" fmla="*/ 977362 w 989785"/>
                <a:gd name="connsiteY6" fmla="*/ 193709 h 215205"/>
                <a:gd name="connsiteX7" fmla="*/ 824962 w 989785"/>
                <a:gd name="connsiteY7" fmla="*/ 212759 h 215205"/>
                <a:gd name="connsiteX8" fmla="*/ 739237 w 989785"/>
                <a:gd name="connsiteY8" fmla="*/ 146084 h 215205"/>
                <a:gd name="connsiteX9" fmla="*/ 567787 w 989785"/>
                <a:gd name="connsiteY9" fmla="*/ 127034 h 215205"/>
                <a:gd name="connsiteX10" fmla="*/ 424912 w 989785"/>
                <a:gd name="connsiteY10" fmla="*/ 117509 h 215205"/>
                <a:gd name="connsiteX11" fmla="*/ 215362 w 989785"/>
                <a:gd name="connsiteY11" fmla="*/ 117509 h 215205"/>
                <a:gd name="connsiteX12" fmla="*/ 82012 w 989785"/>
                <a:gd name="connsiteY12" fmla="*/ 127034 h 215205"/>
                <a:gd name="connsiteX13" fmla="*/ 15337 w 989785"/>
                <a:gd name="connsiteY13" fmla="*/ 127034 h 215205"/>
                <a:gd name="connsiteX14" fmla="*/ 15337 w 989785"/>
                <a:gd name="connsiteY14" fmla="*/ 41309 h 21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9785" h="215205">
                  <a:moveTo>
                    <a:pt x="15337" y="41309"/>
                  </a:moveTo>
                  <a:cubicBezTo>
                    <a:pt x="42325" y="20671"/>
                    <a:pt x="105825" y="9559"/>
                    <a:pt x="177262" y="3209"/>
                  </a:cubicBezTo>
                  <a:cubicBezTo>
                    <a:pt x="248699" y="-3141"/>
                    <a:pt x="348712" y="1622"/>
                    <a:pt x="443962" y="3209"/>
                  </a:cubicBezTo>
                  <a:cubicBezTo>
                    <a:pt x="539212" y="4796"/>
                    <a:pt x="664625" y="6384"/>
                    <a:pt x="748762" y="12734"/>
                  </a:cubicBezTo>
                  <a:cubicBezTo>
                    <a:pt x="832899" y="19084"/>
                    <a:pt x="910687" y="22259"/>
                    <a:pt x="948787" y="41309"/>
                  </a:cubicBezTo>
                  <a:cubicBezTo>
                    <a:pt x="986887" y="60359"/>
                    <a:pt x="972600" y="101634"/>
                    <a:pt x="977362" y="127034"/>
                  </a:cubicBezTo>
                  <a:cubicBezTo>
                    <a:pt x="982124" y="152434"/>
                    <a:pt x="1002762" y="179422"/>
                    <a:pt x="977362" y="193709"/>
                  </a:cubicBezTo>
                  <a:cubicBezTo>
                    <a:pt x="951962" y="207996"/>
                    <a:pt x="864649" y="220696"/>
                    <a:pt x="824962" y="212759"/>
                  </a:cubicBezTo>
                  <a:cubicBezTo>
                    <a:pt x="785275" y="204822"/>
                    <a:pt x="782099" y="160371"/>
                    <a:pt x="739237" y="146084"/>
                  </a:cubicBezTo>
                  <a:cubicBezTo>
                    <a:pt x="696375" y="131797"/>
                    <a:pt x="620174" y="131796"/>
                    <a:pt x="567787" y="127034"/>
                  </a:cubicBezTo>
                  <a:cubicBezTo>
                    <a:pt x="515400" y="122272"/>
                    <a:pt x="483649" y="119096"/>
                    <a:pt x="424912" y="117509"/>
                  </a:cubicBezTo>
                  <a:cubicBezTo>
                    <a:pt x="366175" y="115922"/>
                    <a:pt x="272512" y="115922"/>
                    <a:pt x="215362" y="117509"/>
                  </a:cubicBezTo>
                  <a:cubicBezTo>
                    <a:pt x="158212" y="119097"/>
                    <a:pt x="115349" y="125447"/>
                    <a:pt x="82012" y="127034"/>
                  </a:cubicBezTo>
                  <a:cubicBezTo>
                    <a:pt x="48675" y="128621"/>
                    <a:pt x="28037" y="136559"/>
                    <a:pt x="15337" y="127034"/>
                  </a:cubicBezTo>
                  <a:cubicBezTo>
                    <a:pt x="2637" y="117509"/>
                    <a:pt x="-11651" y="61947"/>
                    <a:pt x="15337" y="41309"/>
                  </a:cubicBezTo>
                  <a:close/>
                </a:path>
              </a:pathLst>
            </a:cu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Forme libre 160"/>
            <p:cNvSpPr/>
            <p:nvPr/>
          </p:nvSpPr>
          <p:spPr>
            <a:xfrm>
              <a:off x="1241180" y="5312002"/>
              <a:ext cx="1028668" cy="215205"/>
            </a:xfrm>
            <a:custGeom>
              <a:avLst/>
              <a:gdLst>
                <a:gd name="connsiteX0" fmla="*/ 15337 w 989785"/>
                <a:gd name="connsiteY0" fmla="*/ 41309 h 215205"/>
                <a:gd name="connsiteX1" fmla="*/ 177262 w 989785"/>
                <a:gd name="connsiteY1" fmla="*/ 3209 h 215205"/>
                <a:gd name="connsiteX2" fmla="*/ 443962 w 989785"/>
                <a:gd name="connsiteY2" fmla="*/ 3209 h 215205"/>
                <a:gd name="connsiteX3" fmla="*/ 748762 w 989785"/>
                <a:gd name="connsiteY3" fmla="*/ 12734 h 215205"/>
                <a:gd name="connsiteX4" fmla="*/ 948787 w 989785"/>
                <a:gd name="connsiteY4" fmla="*/ 41309 h 215205"/>
                <a:gd name="connsiteX5" fmla="*/ 977362 w 989785"/>
                <a:gd name="connsiteY5" fmla="*/ 127034 h 215205"/>
                <a:gd name="connsiteX6" fmla="*/ 977362 w 989785"/>
                <a:gd name="connsiteY6" fmla="*/ 193709 h 215205"/>
                <a:gd name="connsiteX7" fmla="*/ 824962 w 989785"/>
                <a:gd name="connsiteY7" fmla="*/ 212759 h 215205"/>
                <a:gd name="connsiteX8" fmla="*/ 739237 w 989785"/>
                <a:gd name="connsiteY8" fmla="*/ 146084 h 215205"/>
                <a:gd name="connsiteX9" fmla="*/ 567787 w 989785"/>
                <a:gd name="connsiteY9" fmla="*/ 127034 h 215205"/>
                <a:gd name="connsiteX10" fmla="*/ 424912 w 989785"/>
                <a:gd name="connsiteY10" fmla="*/ 117509 h 215205"/>
                <a:gd name="connsiteX11" fmla="*/ 215362 w 989785"/>
                <a:gd name="connsiteY11" fmla="*/ 117509 h 215205"/>
                <a:gd name="connsiteX12" fmla="*/ 82012 w 989785"/>
                <a:gd name="connsiteY12" fmla="*/ 127034 h 215205"/>
                <a:gd name="connsiteX13" fmla="*/ 15337 w 989785"/>
                <a:gd name="connsiteY13" fmla="*/ 127034 h 215205"/>
                <a:gd name="connsiteX14" fmla="*/ 15337 w 989785"/>
                <a:gd name="connsiteY14" fmla="*/ 41309 h 215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9785" h="215205">
                  <a:moveTo>
                    <a:pt x="15337" y="41309"/>
                  </a:moveTo>
                  <a:cubicBezTo>
                    <a:pt x="42325" y="20671"/>
                    <a:pt x="105825" y="9559"/>
                    <a:pt x="177262" y="3209"/>
                  </a:cubicBezTo>
                  <a:cubicBezTo>
                    <a:pt x="248699" y="-3141"/>
                    <a:pt x="348712" y="1622"/>
                    <a:pt x="443962" y="3209"/>
                  </a:cubicBezTo>
                  <a:cubicBezTo>
                    <a:pt x="539212" y="4796"/>
                    <a:pt x="664625" y="6384"/>
                    <a:pt x="748762" y="12734"/>
                  </a:cubicBezTo>
                  <a:cubicBezTo>
                    <a:pt x="832899" y="19084"/>
                    <a:pt x="910687" y="22259"/>
                    <a:pt x="948787" y="41309"/>
                  </a:cubicBezTo>
                  <a:cubicBezTo>
                    <a:pt x="986887" y="60359"/>
                    <a:pt x="972600" y="101634"/>
                    <a:pt x="977362" y="127034"/>
                  </a:cubicBezTo>
                  <a:cubicBezTo>
                    <a:pt x="982124" y="152434"/>
                    <a:pt x="1002762" y="179422"/>
                    <a:pt x="977362" y="193709"/>
                  </a:cubicBezTo>
                  <a:cubicBezTo>
                    <a:pt x="951962" y="207996"/>
                    <a:pt x="864649" y="220696"/>
                    <a:pt x="824962" y="212759"/>
                  </a:cubicBezTo>
                  <a:cubicBezTo>
                    <a:pt x="785275" y="204822"/>
                    <a:pt x="782099" y="160371"/>
                    <a:pt x="739237" y="146084"/>
                  </a:cubicBezTo>
                  <a:cubicBezTo>
                    <a:pt x="696375" y="131797"/>
                    <a:pt x="620174" y="131796"/>
                    <a:pt x="567787" y="127034"/>
                  </a:cubicBezTo>
                  <a:cubicBezTo>
                    <a:pt x="515400" y="122272"/>
                    <a:pt x="483649" y="119096"/>
                    <a:pt x="424912" y="117509"/>
                  </a:cubicBezTo>
                  <a:cubicBezTo>
                    <a:pt x="366175" y="115922"/>
                    <a:pt x="272512" y="115922"/>
                    <a:pt x="215362" y="117509"/>
                  </a:cubicBezTo>
                  <a:cubicBezTo>
                    <a:pt x="158212" y="119097"/>
                    <a:pt x="115349" y="125447"/>
                    <a:pt x="82012" y="127034"/>
                  </a:cubicBezTo>
                  <a:cubicBezTo>
                    <a:pt x="48675" y="128621"/>
                    <a:pt x="28037" y="136559"/>
                    <a:pt x="15337" y="127034"/>
                  </a:cubicBezTo>
                  <a:cubicBezTo>
                    <a:pt x="2637" y="117509"/>
                    <a:pt x="-11651" y="61947"/>
                    <a:pt x="15337" y="41309"/>
                  </a:cubicBezTo>
                  <a:close/>
                </a:path>
              </a:pathLst>
            </a:cu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/>
            <p:cNvCxnSpPr/>
            <p:nvPr/>
          </p:nvCxnSpPr>
          <p:spPr>
            <a:xfrm flipH="1">
              <a:off x="1232233" y="5167664"/>
              <a:ext cx="38280" cy="209811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>
              <a:endCxn id="161" idx="6"/>
            </p:cNvCxnSpPr>
            <p:nvPr/>
          </p:nvCxnSpPr>
          <p:spPr>
            <a:xfrm flipH="1">
              <a:off x="2256937" y="5283277"/>
              <a:ext cx="12308" cy="222434"/>
            </a:xfrm>
            <a:prstGeom prst="line">
              <a:avLst/>
            </a:prstGeom>
            <a:ln w="127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orme libre 20"/>
          <p:cNvSpPr/>
          <p:nvPr/>
        </p:nvSpPr>
        <p:spPr>
          <a:xfrm>
            <a:off x="2418109" y="3905227"/>
            <a:ext cx="142875" cy="66675"/>
          </a:xfrm>
          <a:custGeom>
            <a:avLst/>
            <a:gdLst>
              <a:gd name="connsiteX0" fmla="*/ 0 w 142875"/>
              <a:gd name="connsiteY0" fmla="*/ 0 h 66675"/>
              <a:gd name="connsiteX1" fmla="*/ 95250 w 142875"/>
              <a:gd name="connsiteY1" fmla="*/ 66675 h 66675"/>
              <a:gd name="connsiteX2" fmla="*/ 142875 w 142875"/>
              <a:gd name="connsiteY2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" h="66675">
                <a:moveTo>
                  <a:pt x="0" y="0"/>
                </a:moveTo>
                <a:cubicBezTo>
                  <a:pt x="35719" y="33337"/>
                  <a:pt x="71438" y="66675"/>
                  <a:pt x="95250" y="66675"/>
                </a:cubicBezTo>
                <a:cubicBezTo>
                  <a:pt x="119062" y="66675"/>
                  <a:pt x="130968" y="33337"/>
                  <a:pt x="142875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968898" y="4859989"/>
            <a:ext cx="399905" cy="1591733"/>
          </a:xfrm>
          <a:custGeom>
            <a:avLst/>
            <a:gdLst>
              <a:gd name="connsiteX0" fmla="*/ 372534 w 399905"/>
              <a:gd name="connsiteY0" fmla="*/ 0 h 1591733"/>
              <a:gd name="connsiteX1" fmla="*/ 361245 w 399905"/>
              <a:gd name="connsiteY1" fmla="*/ 643466 h 1591733"/>
              <a:gd name="connsiteX2" fmla="*/ 0 w 399905"/>
              <a:gd name="connsiteY2" fmla="*/ 1591733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905" h="1591733">
                <a:moveTo>
                  <a:pt x="372534" y="0"/>
                </a:moveTo>
                <a:cubicBezTo>
                  <a:pt x="397934" y="189088"/>
                  <a:pt x="423334" y="378177"/>
                  <a:pt x="361245" y="643466"/>
                </a:cubicBezTo>
                <a:cubicBezTo>
                  <a:pt x="299156" y="908755"/>
                  <a:pt x="149578" y="1250244"/>
                  <a:pt x="0" y="1591733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Forme libre 188"/>
          <p:cNvSpPr/>
          <p:nvPr/>
        </p:nvSpPr>
        <p:spPr>
          <a:xfrm>
            <a:off x="1027240" y="4816586"/>
            <a:ext cx="399905" cy="1591733"/>
          </a:xfrm>
          <a:custGeom>
            <a:avLst/>
            <a:gdLst>
              <a:gd name="connsiteX0" fmla="*/ 372534 w 399905"/>
              <a:gd name="connsiteY0" fmla="*/ 0 h 1591733"/>
              <a:gd name="connsiteX1" fmla="*/ 361245 w 399905"/>
              <a:gd name="connsiteY1" fmla="*/ 643466 h 1591733"/>
              <a:gd name="connsiteX2" fmla="*/ 0 w 399905"/>
              <a:gd name="connsiteY2" fmla="*/ 1591733 h 1591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905" h="1591733">
                <a:moveTo>
                  <a:pt x="372534" y="0"/>
                </a:moveTo>
                <a:cubicBezTo>
                  <a:pt x="397934" y="189088"/>
                  <a:pt x="423334" y="378177"/>
                  <a:pt x="361245" y="643466"/>
                </a:cubicBezTo>
                <a:cubicBezTo>
                  <a:pt x="299156" y="908755"/>
                  <a:pt x="149578" y="1250244"/>
                  <a:pt x="0" y="1591733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266079" y="4900480"/>
            <a:ext cx="196256" cy="1422400"/>
          </a:xfrm>
          <a:custGeom>
            <a:avLst/>
            <a:gdLst>
              <a:gd name="connsiteX0" fmla="*/ 0 w 196256"/>
              <a:gd name="connsiteY0" fmla="*/ 0 h 1422400"/>
              <a:gd name="connsiteX1" fmla="*/ 146756 w 196256"/>
              <a:gd name="connsiteY1" fmla="*/ 632178 h 1422400"/>
              <a:gd name="connsiteX2" fmla="*/ 191911 w 196256"/>
              <a:gd name="connsiteY2" fmla="*/ 1083734 h 1422400"/>
              <a:gd name="connsiteX3" fmla="*/ 191911 w 196256"/>
              <a:gd name="connsiteY3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56" h="1422400">
                <a:moveTo>
                  <a:pt x="0" y="0"/>
                </a:moveTo>
                <a:cubicBezTo>
                  <a:pt x="57385" y="225778"/>
                  <a:pt x="114771" y="451556"/>
                  <a:pt x="146756" y="632178"/>
                </a:cubicBezTo>
                <a:cubicBezTo>
                  <a:pt x="178741" y="812800"/>
                  <a:pt x="184385" y="952030"/>
                  <a:pt x="191911" y="1083734"/>
                </a:cubicBezTo>
                <a:cubicBezTo>
                  <a:pt x="199437" y="1215438"/>
                  <a:pt x="195674" y="1318919"/>
                  <a:pt x="191911" y="142240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Forme libre 189"/>
          <p:cNvSpPr/>
          <p:nvPr/>
        </p:nvSpPr>
        <p:spPr>
          <a:xfrm>
            <a:off x="2295064" y="4866109"/>
            <a:ext cx="196256" cy="1422400"/>
          </a:xfrm>
          <a:custGeom>
            <a:avLst/>
            <a:gdLst>
              <a:gd name="connsiteX0" fmla="*/ 0 w 196256"/>
              <a:gd name="connsiteY0" fmla="*/ 0 h 1422400"/>
              <a:gd name="connsiteX1" fmla="*/ 146756 w 196256"/>
              <a:gd name="connsiteY1" fmla="*/ 632178 h 1422400"/>
              <a:gd name="connsiteX2" fmla="*/ 191911 w 196256"/>
              <a:gd name="connsiteY2" fmla="*/ 1083734 h 1422400"/>
              <a:gd name="connsiteX3" fmla="*/ 191911 w 196256"/>
              <a:gd name="connsiteY3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56" h="1422400">
                <a:moveTo>
                  <a:pt x="0" y="0"/>
                </a:moveTo>
                <a:cubicBezTo>
                  <a:pt x="57385" y="225778"/>
                  <a:pt x="114771" y="451556"/>
                  <a:pt x="146756" y="632178"/>
                </a:cubicBezTo>
                <a:cubicBezTo>
                  <a:pt x="178741" y="812800"/>
                  <a:pt x="184385" y="952030"/>
                  <a:pt x="191911" y="1083734"/>
                </a:cubicBezTo>
                <a:cubicBezTo>
                  <a:pt x="199437" y="1215438"/>
                  <a:pt x="195674" y="1318919"/>
                  <a:pt x="191911" y="1422400"/>
                </a:cubicBezTo>
              </a:path>
            </a:pathLst>
          </a:cu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ZoneTexte 192"/>
          <p:cNvSpPr txBox="1"/>
          <p:nvPr/>
        </p:nvSpPr>
        <p:spPr>
          <a:xfrm>
            <a:off x="3774326" y="4923165"/>
            <a:ext cx="3861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: Plan d'intersection = référence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 : Surface réelle au voisinage de la ligne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: Zone de tolérance (représentation partielle)</a:t>
            </a:r>
          </a:p>
        </p:txBody>
      </p:sp>
      <p:cxnSp>
        <p:nvCxnSpPr>
          <p:cNvPr id="73" name="Connecteur droit 72"/>
          <p:cNvCxnSpPr/>
          <p:nvPr/>
        </p:nvCxnSpPr>
        <p:spPr>
          <a:xfrm flipH="1">
            <a:off x="2861793" y="2072395"/>
            <a:ext cx="9524" cy="3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e 74"/>
          <p:cNvGrpSpPr/>
          <p:nvPr/>
        </p:nvGrpSpPr>
        <p:grpSpPr>
          <a:xfrm>
            <a:off x="2661768" y="2072395"/>
            <a:ext cx="409575" cy="444500"/>
            <a:chOff x="2126222" y="922894"/>
            <a:chExt cx="409575" cy="444500"/>
          </a:xfrm>
        </p:grpSpPr>
        <p:grpSp>
          <p:nvGrpSpPr>
            <p:cNvPr id="76" name="Groupe 93"/>
            <p:cNvGrpSpPr>
              <a:grpSpLocks/>
            </p:cNvGrpSpPr>
            <p:nvPr/>
          </p:nvGrpSpPr>
          <p:grpSpPr bwMode="auto">
            <a:xfrm>
              <a:off x="2126222" y="922894"/>
              <a:ext cx="409575" cy="411162"/>
              <a:chOff x="6507163" y="4079876"/>
              <a:chExt cx="1406524" cy="1406524"/>
            </a:xfrm>
          </p:grpSpPr>
          <p:sp>
            <p:nvSpPr>
              <p:cNvPr id="80" name="Ellipse 94"/>
              <p:cNvSpPr>
                <a:spLocks noChangeArrowheads="1"/>
              </p:cNvSpPr>
              <p:nvPr/>
            </p:nvSpPr>
            <p:spPr bwMode="auto">
              <a:xfrm>
                <a:off x="6507163" y="4079876"/>
                <a:ext cx="1406524" cy="1406524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 Unicode MS" pitchFamily="34" charset="-128"/>
                  </a:defRPr>
                </a:lvl9pPr>
              </a:lstStyle>
              <a:p>
                <a:endParaRPr lang="fr-FR" altLang="fr-FR"/>
              </a:p>
            </p:txBody>
          </p:sp>
          <p:cxnSp>
            <p:nvCxnSpPr>
              <p:cNvPr id="90" name="Connecteur droit 95"/>
              <p:cNvCxnSpPr>
                <a:cxnSpLocks noChangeShapeType="1"/>
              </p:cNvCxnSpPr>
              <p:nvPr/>
            </p:nvCxnSpPr>
            <p:spPr bwMode="auto">
              <a:xfrm>
                <a:off x="6507163" y="4799217"/>
                <a:ext cx="140652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9" name="ZoneTexte 96"/>
            <p:cNvSpPr txBox="1">
              <a:spLocks noChangeArrowheads="1"/>
            </p:cNvSpPr>
            <p:nvPr/>
          </p:nvSpPr>
          <p:spPr bwMode="auto">
            <a:xfrm>
              <a:off x="2145272" y="1091169"/>
              <a:ext cx="371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fr-FR" altLang="fr-FR" sz="1200">
                  <a:latin typeface="Arial" charset="0"/>
                  <a:cs typeface="Arial" charset="0"/>
                </a:rPr>
                <a:t>A1</a:t>
              </a:r>
            </a:p>
          </p:txBody>
        </p:sp>
      </p:grpSp>
      <p:cxnSp>
        <p:nvCxnSpPr>
          <p:cNvPr id="65" name="Connecteur droit avec flèche 64"/>
          <p:cNvCxnSpPr/>
          <p:nvPr/>
        </p:nvCxnSpPr>
        <p:spPr>
          <a:xfrm flipH="1">
            <a:off x="2101559" y="2282626"/>
            <a:ext cx="557256" cy="1389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61" y="1223875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Parallélogramme 63"/>
          <p:cNvSpPr/>
          <p:nvPr/>
        </p:nvSpPr>
        <p:spPr>
          <a:xfrm>
            <a:off x="423090" y="3821798"/>
            <a:ext cx="3104747" cy="640080"/>
          </a:xfrm>
          <a:prstGeom prst="parallelogram">
            <a:avLst>
              <a:gd name="adj" fmla="val 1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1144"/>
          <p:cNvSpPr>
            <a:spLocks noChangeArrowheads="1"/>
          </p:cNvSpPr>
          <p:nvPr/>
        </p:nvSpPr>
        <p:spPr bwMode="auto">
          <a:xfrm>
            <a:off x="2974015" y="3352769"/>
            <a:ext cx="292100" cy="29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latin typeface="Arial Unicode MS" pitchFamily="34" charset="-128"/>
            </a:endParaRPr>
          </a:p>
        </p:txBody>
      </p:sp>
      <p:sp>
        <p:nvSpPr>
          <p:cNvPr id="67" name="Line 1145"/>
          <p:cNvSpPr>
            <a:spLocks noChangeShapeType="1"/>
          </p:cNvSpPr>
          <p:nvPr/>
        </p:nvSpPr>
        <p:spPr bwMode="auto">
          <a:xfrm>
            <a:off x="3120065" y="3651219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Freeform 1146"/>
          <p:cNvSpPr>
            <a:spLocks/>
          </p:cNvSpPr>
          <p:nvPr/>
        </p:nvSpPr>
        <p:spPr bwMode="auto">
          <a:xfrm>
            <a:off x="3042278" y="3803619"/>
            <a:ext cx="153987" cy="77788"/>
          </a:xfrm>
          <a:custGeom>
            <a:avLst/>
            <a:gdLst>
              <a:gd name="T0" fmla="*/ 0 w 97"/>
              <a:gd name="T1" fmla="*/ 2147483647 h 49"/>
              <a:gd name="T2" fmla="*/ 2147483647 w 97"/>
              <a:gd name="T3" fmla="*/ 2147483647 h 49"/>
              <a:gd name="T4" fmla="*/ 2147483647 w 97"/>
              <a:gd name="T5" fmla="*/ 0 h 49"/>
              <a:gd name="T6" fmla="*/ 0 w 97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" h="49">
                <a:moveTo>
                  <a:pt x="0" y="48"/>
                </a:moveTo>
                <a:lnTo>
                  <a:pt x="96" y="48"/>
                </a:lnTo>
                <a:lnTo>
                  <a:pt x="48" y="0"/>
                </a:lnTo>
                <a:lnTo>
                  <a:pt x="0" y="48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1147"/>
          <p:cNvSpPr>
            <a:spLocks noChangeArrowheads="1"/>
          </p:cNvSpPr>
          <p:nvPr/>
        </p:nvSpPr>
        <p:spPr bwMode="auto">
          <a:xfrm>
            <a:off x="2967665" y="3343244"/>
            <a:ext cx="294953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 smtClean="0">
                <a:latin typeface="Arial" charset="0"/>
              </a:rPr>
              <a:t>F</a:t>
            </a:r>
            <a:endParaRPr lang="fr-FR" altLang="fr-FR" sz="1400" dirty="0">
              <a:latin typeface="Arial" charset="0"/>
            </a:endParaRPr>
          </a:p>
        </p:txBody>
      </p:sp>
      <p:sp>
        <p:nvSpPr>
          <p:cNvPr id="85" name="Line 24"/>
          <p:cNvSpPr>
            <a:spLocks noChangeShapeType="1"/>
          </p:cNvSpPr>
          <p:nvPr/>
        </p:nvSpPr>
        <p:spPr bwMode="auto">
          <a:xfrm>
            <a:off x="3378384" y="1554195"/>
            <a:ext cx="0" cy="2968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6" name="Group 123"/>
          <p:cNvGrpSpPr>
            <a:grpSpLocks/>
          </p:cNvGrpSpPr>
          <p:nvPr/>
        </p:nvGrpSpPr>
        <p:grpSpPr bwMode="auto">
          <a:xfrm>
            <a:off x="2702198" y="1669043"/>
            <a:ext cx="231775" cy="115888"/>
            <a:chOff x="5076" y="1738"/>
            <a:chExt cx="146" cy="73"/>
          </a:xfrm>
        </p:grpSpPr>
        <p:sp>
          <p:nvSpPr>
            <p:cNvPr id="87" name="Arc 124"/>
            <p:cNvSpPr>
              <a:spLocks/>
            </p:cNvSpPr>
            <p:nvPr/>
          </p:nvSpPr>
          <p:spPr bwMode="auto">
            <a:xfrm>
              <a:off x="5077" y="1738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Line 125"/>
            <p:cNvSpPr>
              <a:spLocks noChangeShapeType="1"/>
            </p:cNvSpPr>
            <p:nvPr/>
          </p:nvSpPr>
          <p:spPr bwMode="auto">
            <a:xfrm>
              <a:off x="5076" y="1809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92" name="Group 123"/>
          <p:cNvGrpSpPr>
            <a:grpSpLocks/>
          </p:cNvGrpSpPr>
          <p:nvPr/>
        </p:nvGrpSpPr>
        <p:grpSpPr bwMode="auto">
          <a:xfrm>
            <a:off x="2709211" y="2172825"/>
            <a:ext cx="115888" cy="57944"/>
            <a:chOff x="5076" y="1738"/>
            <a:chExt cx="146" cy="73"/>
          </a:xfrm>
        </p:grpSpPr>
        <p:sp>
          <p:nvSpPr>
            <p:cNvPr id="93" name="Arc 124"/>
            <p:cNvSpPr>
              <a:spLocks/>
            </p:cNvSpPr>
            <p:nvPr/>
          </p:nvSpPr>
          <p:spPr bwMode="auto">
            <a:xfrm>
              <a:off x="5077" y="1738"/>
              <a:ext cx="145" cy="73"/>
            </a:xfrm>
            <a:custGeom>
              <a:avLst/>
              <a:gdLst>
                <a:gd name="T0" fmla="*/ 0 w 43148"/>
                <a:gd name="T1" fmla="*/ 0 h 21600"/>
                <a:gd name="T2" fmla="*/ 0 w 43148"/>
                <a:gd name="T3" fmla="*/ 0 h 21600"/>
                <a:gd name="T4" fmla="*/ 0 w 431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148" h="21600" fill="none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</a:path>
                <a:path w="43148" h="21600" stroke="0" extrusionOk="0">
                  <a:moveTo>
                    <a:pt x="0" y="20124"/>
                  </a:moveTo>
                  <a:cubicBezTo>
                    <a:pt x="776" y="8794"/>
                    <a:pt x="10193" y="-1"/>
                    <a:pt x="21550" y="0"/>
                  </a:cubicBezTo>
                  <a:cubicBezTo>
                    <a:pt x="33362" y="0"/>
                    <a:pt x="42983" y="9488"/>
                    <a:pt x="43147" y="21300"/>
                  </a:cubicBezTo>
                  <a:lnTo>
                    <a:pt x="21550" y="21600"/>
                  </a:lnTo>
                  <a:lnTo>
                    <a:pt x="0" y="201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" name="Line 125"/>
            <p:cNvSpPr>
              <a:spLocks noChangeShapeType="1"/>
            </p:cNvSpPr>
            <p:nvPr/>
          </p:nvSpPr>
          <p:spPr bwMode="auto">
            <a:xfrm>
              <a:off x="5076" y="1809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739745" y="2047908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x2</a:t>
            </a:r>
            <a:endParaRPr lang="fr-FR" sz="1400" dirty="0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14" y="2093704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092819" y="2531691"/>
            <a:ext cx="3425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Tronçon d'épaisseur 2 glissant entre les lignes P et Q.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84799" y="1225501"/>
            <a:ext cx="557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</a:t>
            </a:r>
            <a:r>
              <a:rPr lang="fr-FR" dirty="0" smtClean="0"/>
              <a:t>F</a:t>
            </a:r>
            <a:endParaRPr lang="fr-FR" dirty="0"/>
          </a:p>
        </p:txBody>
      </p:sp>
      <p:sp>
        <p:nvSpPr>
          <p:cNvPr id="74" name="Parallélogramme 73"/>
          <p:cNvSpPr/>
          <p:nvPr/>
        </p:nvSpPr>
        <p:spPr>
          <a:xfrm>
            <a:off x="346027" y="6153681"/>
            <a:ext cx="3104747" cy="640080"/>
          </a:xfrm>
          <a:prstGeom prst="parallelogram">
            <a:avLst>
              <a:gd name="adj" fmla="val 1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614488" y="3601162"/>
            <a:ext cx="325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 défini dans le modèle nominal</a:t>
            </a:r>
            <a:endParaRPr lang="fr-FR" dirty="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59" y="3619347"/>
            <a:ext cx="724949" cy="36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71595" y="1225477"/>
            <a:ext cx="3596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zone de tolérance est définie sur l'ensemble de la surface.</a:t>
            </a:r>
          </a:p>
          <a:p>
            <a:r>
              <a:rPr lang="fr-FR" dirty="0" smtClean="0"/>
              <a:t>Seuls les points d'un tronçon doit appartenir à la zone de tolérance.</a:t>
            </a:r>
            <a:endParaRPr lang="fr-FR" dirty="0"/>
          </a:p>
        </p:txBody>
      </p:sp>
      <p:cxnSp>
        <p:nvCxnSpPr>
          <p:cNvPr id="10" name="Connecteur droit avec flèche 9"/>
          <p:cNvCxnSpPr>
            <a:endCxn id="79" idx="2"/>
          </p:cNvCxnSpPr>
          <p:nvPr/>
        </p:nvCxnSpPr>
        <p:spPr>
          <a:xfrm flipH="1" flipV="1">
            <a:off x="2866556" y="2516895"/>
            <a:ext cx="253509" cy="1813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919641" y="4025384"/>
            <a:ext cx="431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 laisse des mobilités à la zone de tolérance.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6359" y="589276"/>
            <a:ext cx="888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Cette méthode évite d'avoir à calculer les points dans le plan d'intersection. L'écart est mesuré selon la normale.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1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3384</Words>
  <Application>Microsoft Office PowerPoint</Application>
  <PresentationFormat>Affichage à l'écran (4:3)</PresentationFormat>
  <Paragraphs>943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Anselmetti</dc:creator>
  <cp:lastModifiedBy>Anselmetti</cp:lastModifiedBy>
  <cp:revision>56</cp:revision>
  <dcterms:created xsi:type="dcterms:W3CDTF">2016-02-03T20:31:52Z</dcterms:created>
  <dcterms:modified xsi:type="dcterms:W3CDTF">2016-05-26T08:30:38Z</dcterms:modified>
</cp:coreProperties>
</file>