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9" r:id="rId3"/>
    <p:sldId id="270" r:id="rId4"/>
    <p:sldId id="271" r:id="rId5"/>
    <p:sldId id="273" r:id="rId6"/>
    <p:sldId id="278" r:id="rId7"/>
    <p:sldId id="279" r:id="rId8"/>
    <p:sldId id="272" r:id="rId9"/>
    <p:sldId id="281" r:id="rId10"/>
    <p:sldId id="291" r:id="rId11"/>
    <p:sldId id="292" r:id="rId12"/>
    <p:sldId id="293" r:id="rId13"/>
    <p:sldId id="294" r:id="rId14"/>
    <p:sldId id="295" r:id="rId15"/>
    <p:sldId id="299" r:id="rId16"/>
    <p:sldId id="296" r:id="rId17"/>
    <p:sldId id="300" r:id="rId18"/>
    <p:sldId id="302" r:id="rId19"/>
    <p:sldId id="301" r:id="rId20"/>
    <p:sldId id="307" r:id="rId21"/>
    <p:sldId id="283" r:id="rId22"/>
    <p:sldId id="284" r:id="rId23"/>
    <p:sldId id="306" r:id="rId24"/>
    <p:sldId id="303" r:id="rId25"/>
    <p:sldId id="287" r:id="rId26"/>
    <p:sldId id="288" r:id="rId27"/>
    <p:sldId id="289" r:id="rId28"/>
    <p:sldId id="308" r:id="rId29"/>
    <p:sldId id="309" r:id="rId30"/>
    <p:sldId id="378" r:id="rId31"/>
    <p:sldId id="379" r:id="rId32"/>
    <p:sldId id="376" r:id="rId33"/>
    <p:sldId id="380" r:id="rId34"/>
    <p:sldId id="310" r:id="rId35"/>
    <p:sldId id="381" r:id="rId36"/>
    <p:sldId id="382" r:id="rId37"/>
    <p:sldId id="383" r:id="rId38"/>
    <p:sldId id="377" r:id="rId39"/>
    <p:sldId id="384" r:id="rId40"/>
    <p:sldId id="386" r:id="rId41"/>
    <p:sldId id="385" r:id="rId42"/>
    <p:sldId id="375" r:id="rId43"/>
    <p:sldId id="320" r:id="rId44"/>
    <p:sldId id="387" r:id="rId45"/>
    <p:sldId id="392" r:id="rId46"/>
    <p:sldId id="311" r:id="rId47"/>
    <p:sldId id="394" r:id="rId48"/>
    <p:sldId id="395" r:id="rId49"/>
    <p:sldId id="396" r:id="rId50"/>
    <p:sldId id="312" r:id="rId51"/>
    <p:sldId id="401" r:id="rId52"/>
    <p:sldId id="400" r:id="rId53"/>
    <p:sldId id="397" r:id="rId54"/>
    <p:sldId id="402" r:id="rId55"/>
    <p:sldId id="399" r:id="rId56"/>
    <p:sldId id="313" r:id="rId57"/>
    <p:sldId id="408" r:id="rId58"/>
    <p:sldId id="404" r:id="rId59"/>
    <p:sldId id="405" r:id="rId60"/>
    <p:sldId id="406" r:id="rId61"/>
    <p:sldId id="407" r:id="rId62"/>
    <p:sldId id="409" r:id="rId63"/>
    <p:sldId id="314" r:id="rId64"/>
    <p:sldId id="315" r:id="rId65"/>
    <p:sldId id="316" r:id="rId66"/>
    <p:sldId id="317"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05" r:id="rId9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11" autoAdjust="0"/>
    <p:restoredTop sz="94660"/>
  </p:normalViewPr>
  <p:slideViewPr>
    <p:cSldViewPr snapToGrid="0">
      <p:cViewPr>
        <p:scale>
          <a:sx n="84" d="100"/>
          <a:sy n="84" d="100"/>
        </p:scale>
        <p:origin x="-1524" y="-2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290229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429195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105090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38502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58223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EF6E93-52DD-4AB2-A8D1-378E9B3E5F82}" type="datetimeFigureOut">
              <a:rPr lang="fr-FR" smtClean="0"/>
              <a:t>07/06/2017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143119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EF6E93-52DD-4AB2-A8D1-378E9B3E5F82}" type="datetimeFigureOut">
              <a:rPr lang="fr-FR" smtClean="0"/>
              <a:t>07/06/2017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408017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4EF6E93-52DD-4AB2-A8D1-378E9B3E5F82}" type="datetimeFigureOut">
              <a:rPr lang="fr-FR" smtClean="0"/>
              <a:t>07/06/2017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295510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EF6E93-52DD-4AB2-A8D1-378E9B3E5F82}" type="datetimeFigureOut">
              <a:rPr lang="fr-FR" smtClean="0"/>
              <a:t>07/06/2017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393939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EF6E93-52DD-4AB2-A8D1-378E9B3E5F82}" type="datetimeFigureOut">
              <a:rPr lang="fr-FR" smtClean="0"/>
              <a:t>07/06/2017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156174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4EF6E93-52DD-4AB2-A8D1-378E9B3E5F82}" type="datetimeFigureOut">
              <a:rPr lang="fr-FR" smtClean="0"/>
              <a:t>07/06/2017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46620F-AFCD-4BB7-8D3C-74728D37790C}" type="slidenum">
              <a:rPr lang="fr-FR" smtClean="0"/>
              <a:t>‹N°›</a:t>
            </a:fld>
            <a:endParaRPr lang="fr-FR"/>
          </a:p>
        </p:txBody>
      </p:sp>
    </p:spTree>
    <p:extLst>
      <p:ext uri="{BB962C8B-B14F-4D97-AF65-F5344CB8AC3E}">
        <p14:creationId xmlns:p14="http://schemas.microsoft.com/office/powerpoint/2010/main" val="54434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F6E93-52DD-4AB2-A8D1-378E9B3E5F82}" type="datetimeFigureOut">
              <a:rPr lang="fr-FR" smtClean="0"/>
              <a:t>07/06/2017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6620F-AFCD-4BB7-8D3C-74728D37790C}" type="slidenum">
              <a:rPr lang="fr-FR" smtClean="0"/>
              <a:t>‹N°›</a:t>
            </a:fld>
            <a:endParaRPr lang="fr-FR"/>
          </a:p>
        </p:txBody>
      </p:sp>
    </p:spTree>
    <p:extLst>
      <p:ext uri="{BB962C8B-B14F-4D97-AF65-F5344CB8AC3E}">
        <p14:creationId xmlns:p14="http://schemas.microsoft.com/office/powerpoint/2010/main" val="133045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1"/>
          <p:cNvSpPr txBox="1">
            <a:spLocks noChangeArrowheads="1"/>
          </p:cNvSpPr>
          <p:nvPr/>
        </p:nvSpPr>
        <p:spPr bwMode="auto">
          <a:xfrm>
            <a:off x="3491880" y="5589240"/>
            <a:ext cx="21240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133" tIns="49067" rIns="98133" bIns="49067">
            <a:spAutoFit/>
          </a:bodyPr>
          <a:lstStyle>
            <a:lvl1pPr defTabSz="981075">
              <a:spcBef>
                <a:spcPct val="20000"/>
              </a:spcBef>
              <a:buChar char="•"/>
              <a:defRPr sz="3200">
                <a:solidFill>
                  <a:schemeClr val="tx1"/>
                </a:solidFill>
                <a:latin typeface="Times New Roman" pitchFamily="18" charset="0"/>
              </a:defRPr>
            </a:lvl1pPr>
            <a:lvl2pPr marL="742950" indent="-285750" defTabSz="981075">
              <a:spcBef>
                <a:spcPct val="20000"/>
              </a:spcBef>
              <a:buChar char="–"/>
              <a:defRPr sz="2800">
                <a:solidFill>
                  <a:schemeClr val="tx1"/>
                </a:solidFill>
                <a:latin typeface="Times New Roman" pitchFamily="18" charset="0"/>
              </a:defRPr>
            </a:lvl2pPr>
            <a:lvl3pPr marL="1143000" indent="-228600" defTabSz="981075">
              <a:spcBef>
                <a:spcPct val="20000"/>
              </a:spcBef>
              <a:buChar char="•"/>
              <a:defRPr sz="2400">
                <a:solidFill>
                  <a:schemeClr val="tx1"/>
                </a:solidFill>
                <a:latin typeface="Times New Roman" pitchFamily="18" charset="0"/>
              </a:defRPr>
            </a:lvl3pPr>
            <a:lvl4pPr marL="1600200" indent="-228600" defTabSz="981075">
              <a:spcBef>
                <a:spcPct val="20000"/>
              </a:spcBef>
              <a:buChar char="–"/>
              <a:defRPr sz="2000">
                <a:solidFill>
                  <a:schemeClr val="tx1"/>
                </a:solidFill>
                <a:latin typeface="Times New Roman" pitchFamily="18" charset="0"/>
              </a:defRPr>
            </a:lvl4pPr>
            <a:lvl5pPr marL="2057400" indent="-228600" defTabSz="981075">
              <a:spcBef>
                <a:spcPct val="20000"/>
              </a:spcBef>
              <a:buChar char="•"/>
              <a:defRPr sz="2000">
                <a:solidFill>
                  <a:schemeClr val="tx1"/>
                </a:solidFill>
                <a:latin typeface="Times New Roman" pitchFamily="18" charset="0"/>
              </a:defRPr>
            </a:lvl5pPr>
            <a:lvl6pPr marL="2514600" indent="-228600" defTabSz="981075"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81075"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81075"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81075"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1500" dirty="0">
                <a:latin typeface="Arial" charset="0"/>
              </a:rPr>
              <a:t>Bernard ANSELMETTI</a:t>
            </a:r>
          </a:p>
        </p:txBody>
      </p:sp>
      <p:sp>
        <p:nvSpPr>
          <p:cNvPr id="4104" name="Text Box 21"/>
          <p:cNvSpPr txBox="1">
            <a:spLocks noChangeArrowheads="1"/>
          </p:cNvSpPr>
          <p:nvPr/>
        </p:nvSpPr>
        <p:spPr bwMode="auto">
          <a:xfrm>
            <a:off x="6284913" y="6350000"/>
            <a:ext cx="15215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fr-FR" sz="2400" dirty="0" smtClean="0">
                <a:latin typeface="Arial" charset="0"/>
              </a:rPr>
              <a:t>Juin 2017</a:t>
            </a:r>
            <a:endParaRPr lang="fr-FR" altLang="fr-FR" sz="2400" dirty="0">
              <a:latin typeface="Arial" charset="0"/>
            </a:endParaRPr>
          </a:p>
        </p:txBody>
      </p:sp>
      <p:sp>
        <p:nvSpPr>
          <p:cNvPr id="2" name="Espace réservé du numéro de diapositive 1"/>
          <p:cNvSpPr>
            <a:spLocks noGrp="1"/>
          </p:cNvSpPr>
          <p:nvPr>
            <p:ph type="sldNum" sz="quarter" idx="12"/>
          </p:nvPr>
        </p:nvSpPr>
        <p:spPr>
          <a:xfrm>
            <a:off x="7202488" y="6400800"/>
            <a:ext cx="1905000" cy="457200"/>
          </a:xfrm>
        </p:spPr>
        <p:txBody>
          <a:bodyPr/>
          <a:lstStyle/>
          <a:p>
            <a:pPr>
              <a:defRPr/>
            </a:pPr>
            <a:fld id="{4C5C50BA-35DC-4E06-B18B-6459908B499E}" type="slidenum">
              <a:rPr lang="fr-FR" smtClean="0"/>
              <a:pPr>
                <a:defRPr/>
              </a:pPr>
              <a:t>1</a:t>
            </a:fld>
            <a:endParaRPr lang="fr-FR" dirty="0"/>
          </a:p>
        </p:txBody>
      </p:sp>
      <p:sp>
        <p:nvSpPr>
          <p:cNvPr id="4107" name="ZoneTexte 12"/>
          <p:cNvSpPr txBox="1">
            <a:spLocks noChangeArrowheads="1"/>
          </p:cNvSpPr>
          <p:nvPr/>
        </p:nvSpPr>
        <p:spPr bwMode="auto">
          <a:xfrm>
            <a:off x="3601410" y="1964624"/>
            <a:ext cx="1963999" cy="461665"/>
          </a:xfrm>
          <a:prstGeom prst="rect">
            <a:avLst/>
          </a:prstGeom>
          <a:solidFill>
            <a:srgbClr val="FFFF99"/>
          </a:solidFill>
          <a:ln w="28575">
            <a:solidFill>
              <a:srgbClr val="FF0000"/>
            </a:solidFill>
            <a:miter lim="800000"/>
            <a:headEnd/>
            <a:tailEnd/>
          </a:ln>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2400" b="1" dirty="0" smtClean="0">
                <a:latin typeface="Arial" charset="0"/>
              </a:rPr>
              <a:t>EXERCICES</a:t>
            </a:r>
            <a:endParaRPr lang="fr-FR" altLang="fr-FR" sz="2400" b="1" dirty="0">
              <a:latin typeface="Arial" charset="0"/>
            </a:endParaRPr>
          </a:p>
        </p:txBody>
      </p:sp>
      <p:sp>
        <p:nvSpPr>
          <p:cNvPr id="10" name="ZoneTexte 2"/>
          <p:cNvSpPr txBox="1">
            <a:spLocks noChangeArrowheads="1"/>
          </p:cNvSpPr>
          <p:nvPr/>
        </p:nvSpPr>
        <p:spPr bwMode="auto">
          <a:xfrm>
            <a:off x="3011967" y="2746731"/>
            <a:ext cx="2826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Selon </a:t>
            </a:r>
            <a:r>
              <a:rPr lang="fr-FR" altLang="fr-FR" sz="1800" b="0" dirty="0" smtClean="0">
                <a:solidFill>
                  <a:schemeClr val="tx1"/>
                </a:solidFill>
              </a:rPr>
              <a:t>normes </a:t>
            </a:r>
            <a:r>
              <a:rPr lang="fr-FR" altLang="fr-FR" sz="1800" b="0" dirty="0">
                <a:solidFill>
                  <a:schemeClr val="tx1"/>
                </a:solidFill>
              </a:rPr>
              <a:t>après 2017</a:t>
            </a:r>
          </a:p>
        </p:txBody>
      </p:sp>
      <p:pic>
        <p:nvPicPr>
          <p:cNvPr id="11" name="Picture 9" descr="logo_0400x0184x24bpp_fond_bla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9688" y="211138"/>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8" descr="Logo_UPS_IUT_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687388"/>
            <a:ext cx="1009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Users\Romain\Dropbox\Comm'Lurpa\Logo_ENSCachanEndosse.png"/>
          <p:cNvPicPr>
            <a:picLocks noChangeAspect="1" noChangeArrowheads="1"/>
          </p:cNvPicPr>
          <p:nvPr/>
        </p:nvPicPr>
        <p:blipFill>
          <a:blip r:embed="rId4">
            <a:extLst>
              <a:ext uri="{28A0092B-C50C-407E-A947-70E740481C1C}">
                <a14:useLocalDpi xmlns:a14="http://schemas.microsoft.com/office/drawing/2010/main" val="0"/>
              </a:ext>
            </a:extLst>
          </a:blip>
          <a:srcRect l="54861" t="27078" b="16264"/>
          <a:stretch>
            <a:fillRect/>
          </a:stretch>
        </p:blipFill>
        <p:spPr bwMode="auto">
          <a:xfrm>
            <a:off x="49213" y="333375"/>
            <a:ext cx="1606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698044" y="443415"/>
            <a:ext cx="3554563"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EXERCICES COTATION ISO</a:t>
            </a:r>
          </a:p>
        </p:txBody>
      </p:sp>
    </p:spTree>
    <p:extLst>
      <p:ext uri="{BB962C8B-B14F-4D97-AF65-F5344CB8AC3E}">
        <p14:creationId xmlns:p14="http://schemas.microsoft.com/office/powerpoint/2010/main" val="3320154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64"/>
          <p:cNvSpPr>
            <a:spLocks noChangeShapeType="1"/>
          </p:cNvSpPr>
          <p:nvPr/>
        </p:nvSpPr>
        <p:spPr bwMode="auto">
          <a:xfrm rot="5400000">
            <a:off x="3126582" y="608806"/>
            <a:ext cx="0" cy="449263"/>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 name="Line 668"/>
          <p:cNvSpPr>
            <a:spLocks noChangeShapeType="1"/>
          </p:cNvSpPr>
          <p:nvPr/>
        </p:nvSpPr>
        <p:spPr bwMode="auto">
          <a:xfrm rot="5400000" flipV="1">
            <a:off x="2786857" y="723106"/>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4" name="Freeform 669"/>
          <p:cNvSpPr>
            <a:spLocks/>
          </p:cNvSpPr>
          <p:nvPr/>
        </p:nvSpPr>
        <p:spPr bwMode="auto">
          <a:xfrm rot="5400000">
            <a:off x="2786063" y="795338"/>
            <a:ext cx="153987" cy="77787"/>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5" name="Rectangle 670"/>
          <p:cNvSpPr>
            <a:spLocks noChangeArrowheads="1"/>
          </p:cNvSpPr>
          <p:nvPr/>
        </p:nvSpPr>
        <p:spPr bwMode="auto">
          <a:xfrm rot="5400000">
            <a:off x="2449513" y="688975"/>
            <a:ext cx="292100" cy="292100"/>
          </a:xfrm>
          <a:prstGeom prst="rect">
            <a:avLst/>
          </a:prstGeom>
          <a:solidFill>
            <a:schemeClr val="bg1"/>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6" name="Rectangle 671"/>
          <p:cNvSpPr>
            <a:spLocks noChangeArrowheads="1"/>
          </p:cNvSpPr>
          <p:nvPr/>
        </p:nvSpPr>
        <p:spPr bwMode="auto">
          <a:xfrm>
            <a:off x="2446338" y="682625"/>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A</a:t>
            </a:r>
          </a:p>
        </p:txBody>
      </p:sp>
      <p:pic>
        <p:nvPicPr>
          <p:cNvPr id="7"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155825" y="255588"/>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43"/>
          <p:cNvSpPr>
            <a:spLocks noChangeShapeType="1"/>
          </p:cNvSpPr>
          <p:nvPr/>
        </p:nvSpPr>
        <p:spPr bwMode="auto">
          <a:xfrm rot="5400000">
            <a:off x="3282156" y="27043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 name="Line 644"/>
          <p:cNvSpPr>
            <a:spLocks noChangeShapeType="1"/>
          </p:cNvSpPr>
          <p:nvPr/>
        </p:nvSpPr>
        <p:spPr bwMode="auto">
          <a:xfrm rot="5400000">
            <a:off x="3130551" y="2498725"/>
            <a:ext cx="0" cy="752475"/>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653"/>
          <p:cNvSpPr>
            <a:spLocks noChangeShapeType="1"/>
          </p:cNvSpPr>
          <p:nvPr/>
        </p:nvSpPr>
        <p:spPr bwMode="auto">
          <a:xfrm rot="5400000">
            <a:off x="2529681" y="27043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1" name="Line 656"/>
          <p:cNvSpPr>
            <a:spLocks noChangeShapeType="1"/>
          </p:cNvSpPr>
          <p:nvPr/>
        </p:nvSpPr>
        <p:spPr bwMode="auto">
          <a:xfrm rot="10800000">
            <a:off x="1728788" y="2874963"/>
            <a:ext cx="1038225"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12" name="Rectangle 26"/>
          <p:cNvSpPr>
            <a:spLocks noChangeArrowheads="1"/>
          </p:cNvSpPr>
          <p:nvPr/>
        </p:nvSpPr>
        <p:spPr bwMode="auto">
          <a:xfrm>
            <a:off x="560388" y="2727325"/>
            <a:ext cx="1158875" cy="292100"/>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smtClean="0">
              <a:latin typeface="Arial Unicode MS" pitchFamily="34" charset="-128"/>
              <a:cs typeface="+mn-cs"/>
            </a:endParaRPr>
          </a:p>
        </p:txBody>
      </p:sp>
      <p:sp>
        <p:nvSpPr>
          <p:cNvPr id="13" name="Line 27"/>
          <p:cNvSpPr>
            <a:spLocks noChangeShapeType="1"/>
          </p:cNvSpPr>
          <p:nvPr/>
        </p:nvSpPr>
        <p:spPr bwMode="auto">
          <a:xfrm>
            <a:off x="849313" y="2720975"/>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p:spPr>
        <p:txBody>
          <a:bodyPr wrap="none" anchor="ctr"/>
          <a:lstStyle/>
          <a:p>
            <a:pPr>
              <a:defRPr/>
            </a:pPr>
            <a:endParaRPr lang="fr-FR">
              <a:cs typeface="+mn-cs"/>
            </a:endParaRPr>
          </a:p>
        </p:txBody>
      </p:sp>
      <p:sp>
        <p:nvSpPr>
          <p:cNvPr id="14" name="Line 28"/>
          <p:cNvSpPr>
            <a:spLocks noChangeShapeType="1"/>
          </p:cNvSpPr>
          <p:nvPr/>
        </p:nvSpPr>
        <p:spPr bwMode="auto">
          <a:xfrm>
            <a:off x="1435100" y="2720975"/>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p:spPr>
        <p:txBody>
          <a:bodyPr wrap="none" anchor="ctr"/>
          <a:lstStyle/>
          <a:p>
            <a:pPr>
              <a:defRPr/>
            </a:pPr>
            <a:endParaRPr lang="fr-FR">
              <a:cs typeface="+mn-cs"/>
            </a:endParaRPr>
          </a:p>
        </p:txBody>
      </p:sp>
      <p:sp>
        <p:nvSpPr>
          <p:cNvPr id="15" name="Rectangle 2"/>
          <p:cNvSpPr>
            <a:spLocks noChangeArrowheads="1"/>
          </p:cNvSpPr>
          <p:nvPr/>
        </p:nvSpPr>
        <p:spPr bwMode="auto">
          <a:xfrm>
            <a:off x="1450975" y="2733675"/>
            <a:ext cx="322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A </a:t>
            </a:r>
          </a:p>
        </p:txBody>
      </p:sp>
      <p:sp>
        <p:nvSpPr>
          <p:cNvPr id="16" name="Rectangle 8"/>
          <p:cNvSpPr>
            <a:spLocks noChangeArrowheads="1"/>
          </p:cNvSpPr>
          <p:nvPr/>
        </p:nvSpPr>
        <p:spPr bwMode="auto">
          <a:xfrm>
            <a:off x="842963" y="2743200"/>
            <a:ext cx="603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Ø0,05</a:t>
            </a:r>
          </a:p>
        </p:txBody>
      </p:sp>
      <p:grpSp>
        <p:nvGrpSpPr>
          <p:cNvPr id="17" name="Group 684"/>
          <p:cNvGrpSpPr>
            <a:grpSpLocks/>
          </p:cNvGrpSpPr>
          <p:nvPr/>
        </p:nvGrpSpPr>
        <p:grpSpPr bwMode="auto">
          <a:xfrm>
            <a:off x="615950" y="2778125"/>
            <a:ext cx="193675" cy="193675"/>
            <a:chOff x="1335" y="2787"/>
            <a:chExt cx="122" cy="122"/>
          </a:xfrm>
        </p:grpSpPr>
        <p:sp>
          <p:nvSpPr>
            <p:cNvPr id="18" name="Oval 685"/>
            <p:cNvSpPr>
              <a:spLocks noChangeArrowheads="1"/>
            </p:cNvSpPr>
            <p:nvPr/>
          </p:nvSpPr>
          <p:spPr bwMode="auto">
            <a:xfrm>
              <a:off x="1368" y="2820"/>
              <a:ext cx="57" cy="5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9" name="Oval 686"/>
            <p:cNvSpPr>
              <a:spLocks noChangeArrowheads="1"/>
            </p:cNvSpPr>
            <p:nvPr/>
          </p:nvSpPr>
          <p:spPr bwMode="auto">
            <a:xfrm>
              <a:off x="1335" y="2787"/>
              <a:ext cx="122" cy="12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grpSp>
      <p:sp>
        <p:nvSpPr>
          <p:cNvPr id="20" name="ZoneTexte 1"/>
          <p:cNvSpPr txBox="1">
            <a:spLocks noChangeArrowheads="1"/>
          </p:cNvSpPr>
          <p:nvPr/>
        </p:nvSpPr>
        <p:spPr bwMode="auto">
          <a:xfrm>
            <a:off x="69850" y="66675"/>
            <a:ext cx="2085975"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COAXIALITE</a:t>
            </a:r>
          </a:p>
        </p:txBody>
      </p:sp>
      <p:grpSp>
        <p:nvGrpSpPr>
          <p:cNvPr id="21" name="Groupe 45"/>
          <p:cNvGrpSpPr>
            <a:grpSpLocks/>
          </p:cNvGrpSpPr>
          <p:nvPr/>
        </p:nvGrpSpPr>
        <p:grpSpPr bwMode="auto">
          <a:xfrm>
            <a:off x="2333625" y="503238"/>
            <a:ext cx="1619250" cy="2030412"/>
            <a:chOff x="2216150" y="4001911"/>
            <a:chExt cx="1619250" cy="2030589"/>
          </a:xfrm>
        </p:grpSpPr>
        <p:sp>
          <p:nvSpPr>
            <p:cNvPr id="22" name="Rectangle 46"/>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23" name="Rectangle 47"/>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24" name="Rectangle 49"/>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25" name="Rectangle 50"/>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26" name="Rectangle 51"/>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nvGrpSpPr>
          <p:cNvPr id="34" name="Groupe 33"/>
          <p:cNvGrpSpPr/>
          <p:nvPr/>
        </p:nvGrpSpPr>
        <p:grpSpPr>
          <a:xfrm>
            <a:off x="5616575" y="833438"/>
            <a:ext cx="2397579" cy="1736725"/>
            <a:chOff x="5616575" y="833438"/>
            <a:chExt cx="2397579" cy="1736725"/>
          </a:xfrm>
        </p:grpSpPr>
        <p:sp>
          <p:nvSpPr>
            <p:cNvPr id="27" name="Forme libre 47"/>
            <p:cNvSpPr>
              <a:spLocks/>
            </p:cNvSpPr>
            <p:nvPr/>
          </p:nvSpPr>
          <p:spPr bwMode="auto">
            <a:xfrm>
              <a:off x="6367463" y="833438"/>
              <a:ext cx="423862" cy="1165225"/>
            </a:xfrm>
            <a:custGeom>
              <a:avLst/>
              <a:gdLst>
                <a:gd name="T0" fmla="*/ 0 w 833405"/>
                <a:gd name="T1" fmla="*/ 1 h 1753424"/>
                <a:gd name="T2" fmla="*/ 1 w 833405"/>
                <a:gd name="T3" fmla="*/ 1 h 1753424"/>
                <a:gd name="T4" fmla="*/ 1 w 833405"/>
                <a:gd name="T5" fmla="*/ 1 h 1753424"/>
                <a:gd name="T6" fmla="*/ 1 w 833405"/>
                <a:gd name="T7" fmla="*/ 1 h 1753424"/>
                <a:gd name="T8" fmla="*/ 1 w 833405"/>
                <a:gd name="T9" fmla="*/ 1 h 1753424"/>
                <a:gd name="T10" fmla="*/ 1 w 833405"/>
                <a:gd name="T11" fmla="*/ 1 h 1753424"/>
                <a:gd name="T12" fmla="*/ 1 w 833405"/>
                <a:gd name="T13" fmla="*/ 1 h 1753424"/>
                <a:gd name="T14" fmla="*/ 1 w 833405"/>
                <a:gd name="T15" fmla="*/ 1 h 1753424"/>
                <a:gd name="T16" fmla="*/ 1 w 833405"/>
                <a:gd name="T17" fmla="*/ 1 h 1753424"/>
                <a:gd name="T18" fmla="*/ 1 w 833405"/>
                <a:gd name="T19" fmla="*/ 1 h 1753424"/>
                <a:gd name="T20" fmla="*/ 1 w 833405"/>
                <a:gd name="T21" fmla="*/ 1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28" name="Forme libre 48"/>
            <p:cNvSpPr>
              <a:spLocks/>
            </p:cNvSpPr>
            <p:nvPr/>
          </p:nvSpPr>
          <p:spPr bwMode="auto">
            <a:xfrm>
              <a:off x="6100763" y="1973263"/>
              <a:ext cx="958850" cy="274637"/>
            </a:xfrm>
            <a:custGeom>
              <a:avLst/>
              <a:gdLst>
                <a:gd name="T0" fmla="*/ 1 w 1698718"/>
                <a:gd name="T1" fmla="*/ 1 h 412310"/>
                <a:gd name="T2" fmla="*/ 1 w 1698718"/>
                <a:gd name="T3" fmla="*/ 1 h 412310"/>
                <a:gd name="T4" fmla="*/ 1 w 1698718"/>
                <a:gd name="T5" fmla="*/ 1 h 412310"/>
                <a:gd name="T6" fmla="*/ 1 w 1698718"/>
                <a:gd name="T7" fmla="*/ 1 h 412310"/>
                <a:gd name="T8" fmla="*/ 1 w 1698718"/>
                <a:gd name="T9" fmla="*/ 1 h 412310"/>
                <a:gd name="T10" fmla="*/ 1 w 1698718"/>
                <a:gd name="T11" fmla="*/ 1 h 412310"/>
                <a:gd name="T12" fmla="*/ 1 w 1698718"/>
                <a:gd name="T13" fmla="*/ 1 h 412310"/>
                <a:gd name="T14" fmla="*/ 1 w 1698718"/>
                <a:gd name="T15" fmla="*/ 1 h 412310"/>
                <a:gd name="T16" fmla="*/ 1 w 1698718"/>
                <a:gd name="T17" fmla="*/ 1 h 412310"/>
                <a:gd name="T18" fmla="*/ 1 w 1698718"/>
                <a:gd name="T19" fmla="*/ 1 h 412310"/>
                <a:gd name="T20" fmla="*/ 1 w 1698718"/>
                <a:gd name="T21" fmla="*/ 1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29" name="Forme libre 49"/>
            <p:cNvSpPr>
              <a:spLocks/>
            </p:cNvSpPr>
            <p:nvPr/>
          </p:nvSpPr>
          <p:spPr bwMode="auto">
            <a:xfrm>
              <a:off x="5616575" y="2216150"/>
              <a:ext cx="1924050" cy="354013"/>
            </a:xfrm>
            <a:custGeom>
              <a:avLst/>
              <a:gdLst>
                <a:gd name="T0" fmla="*/ 1 w 2895473"/>
                <a:gd name="T1" fmla="*/ 1 h 534380"/>
                <a:gd name="T2" fmla="*/ 1 w 2895473"/>
                <a:gd name="T3" fmla="*/ 1 h 534380"/>
                <a:gd name="T4" fmla="*/ 1 w 2895473"/>
                <a:gd name="T5" fmla="*/ 1 h 534380"/>
                <a:gd name="T6" fmla="*/ 1 w 2895473"/>
                <a:gd name="T7" fmla="*/ 1 h 534380"/>
                <a:gd name="T8" fmla="*/ 1 w 2895473"/>
                <a:gd name="T9" fmla="*/ 1 h 534380"/>
                <a:gd name="T10" fmla="*/ 1 w 2895473"/>
                <a:gd name="T11" fmla="*/ 1 h 534380"/>
                <a:gd name="T12" fmla="*/ 1 w 2895473"/>
                <a:gd name="T13" fmla="*/ 1 h 534380"/>
                <a:gd name="T14" fmla="*/ 1 w 2895473"/>
                <a:gd name="T15" fmla="*/ 1 h 534380"/>
                <a:gd name="T16" fmla="*/ 1 w 2895473"/>
                <a:gd name="T17" fmla="*/ 1 h 534380"/>
                <a:gd name="T18" fmla="*/ 1 w 2895473"/>
                <a:gd name="T19" fmla="*/ 1 h 534380"/>
                <a:gd name="T20" fmla="*/ 1 w 2895473"/>
                <a:gd name="T21" fmla="*/ 1 h 534380"/>
                <a:gd name="T22" fmla="*/ 1 w 2895473"/>
                <a:gd name="T23" fmla="*/ 1 h 534380"/>
                <a:gd name="T24" fmla="*/ 1 w 2895473"/>
                <a:gd name="T25" fmla="*/ 1 h 534380"/>
                <a:gd name="T26" fmla="*/ 1 w 2895473"/>
                <a:gd name="T27" fmla="*/ 1 h 534380"/>
                <a:gd name="T28" fmla="*/ 1 w 2895473"/>
                <a:gd name="T29" fmla="*/ 1 h 534380"/>
                <a:gd name="T30" fmla="*/ 1 w 2895473"/>
                <a:gd name="T31" fmla="*/ 1 h 534380"/>
                <a:gd name="T32" fmla="*/ 1 w 2895473"/>
                <a:gd name="T33" fmla="*/ 1 h 534380"/>
                <a:gd name="T34" fmla="*/ 1 w 2895473"/>
                <a:gd name="T35" fmla="*/ 1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5473"/>
                <a:gd name="T55" fmla="*/ 0 h 534380"/>
                <a:gd name="T56" fmla="*/ 2895473 w 2895473"/>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5473" h="534380">
                  <a:moveTo>
                    <a:pt x="128158" y="4311"/>
                  </a:moveTo>
                  <a:cubicBezTo>
                    <a:pt x="341697" y="-15887"/>
                    <a:pt x="1009507" y="41034"/>
                    <a:pt x="1317979" y="48379"/>
                  </a:cubicBezTo>
                  <a:cubicBezTo>
                    <a:pt x="1626451" y="55724"/>
                    <a:pt x="1978991" y="48379"/>
                    <a:pt x="1978991" y="48379"/>
                  </a:cubicBezTo>
                  <a:lnTo>
                    <a:pt x="2364582" y="48379"/>
                  </a:lnTo>
                  <a:cubicBezTo>
                    <a:pt x="2487604" y="46543"/>
                    <a:pt x="2630823" y="41034"/>
                    <a:pt x="2717122" y="37362"/>
                  </a:cubicBezTo>
                  <a:cubicBezTo>
                    <a:pt x="2803421" y="33690"/>
                    <a:pt x="2854833" y="7984"/>
                    <a:pt x="2882375" y="26345"/>
                  </a:cubicBezTo>
                  <a:cubicBezTo>
                    <a:pt x="2909917" y="44706"/>
                    <a:pt x="2886047" y="94283"/>
                    <a:pt x="2882375" y="147531"/>
                  </a:cubicBezTo>
                  <a:cubicBezTo>
                    <a:pt x="2878703" y="200779"/>
                    <a:pt x="2864013" y="285241"/>
                    <a:pt x="2860341" y="345834"/>
                  </a:cubicBezTo>
                  <a:cubicBezTo>
                    <a:pt x="2856669" y="406427"/>
                    <a:pt x="2904409" y="479873"/>
                    <a:pt x="2860341" y="511087"/>
                  </a:cubicBezTo>
                  <a:cubicBezTo>
                    <a:pt x="2816274" y="542302"/>
                    <a:pt x="2731811" y="533121"/>
                    <a:pt x="2595936" y="533121"/>
                  </a:cubicBezTo>
                  <a:cubicBezTo>
                    <a:pt x="2460061" y="533121"/>
                    <a:pt x="2241560" y="514759"/>
                    <a:pt x="2045093" y="511087"/>
                  </a:cubicBezTo>
                  <a:cubicBezTo>
                    <a:pt x="1848626" y="507415"/>
                    <a:pt x="1417131" y="511087"/>
                    <a:pt x="1417131" y="511087"/>
                  </a:cubicBezTo>
                  <a:lnTo>
                    <a:pt x="855271" y="511087"/>
                  </a:lnTo>
                  <a:lnTo>
                    <a:pt x="271377" y="511087"/>
                  </a:lnTo>
                  <a:cubicBezTo>
                    <a:pt x="130340" y="511148"/>
                    <a:pt x="44484" y="534432"/>
                    <a:pt x="9051" y="511450"/>
                  </a:cubicBezTo>
                  <a:cubicBezTo>
                    <a:pt x="-26382" y="488468"/>
                    <a:pt x="53271" y="424608"/>
                    <a:pt x="58779" y="373196"/>
                  </a:cubicBezTo>
                  <a:cubicBezTo>
                    <a:pt x="64288" y="321784"/>
                    <a:pt x="25181" y="231046"/>
                    <a:pt x="36744" y="169565"/>
                  </a:cubicBezTo>
                  <a:cubicBezTo>
                    <a:pt x="48307" y="108084"/>
                    <a:pt x="-85381" y="24509"/>
                    <a:pt x="128158"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30" name="Forme libre 81"/>
            <p:cNvSpPr>
              <a:spLocks/>
            </p:cNvSpPr>
            <p:nvPr/>
          </p:nvSpPr>
          <p:spPr bwMode="auto">
            <a:xfrm>
              <a:off x="6100763" y="2390775"/>
              <a:ext cx="944562" cy="173038"/>
            </a:xfrm>
            <a:custGeom>
              <a:avLst/>
              <a:gdLst>
                <a:gd name="T0" fmla="*/ 0 w 944660"/>
                <a:gd name="T1" fmla="*/ 117041 h 174100"/>
                <a:gd name="T2" fmla="*/ 41256 w 944660"/>
                <a:gd name="T3" fmla="*/ 0 h 174100"/>
                <a:gd name="T4" fmla="*/ 940002 w 944660"/>
                <a:gd name="T5" fmla="*/ 4026 h 174100"/>
                <a:gd name="T6" fmla="*/ 939054 w 944660"/>
                <a:gd name="T7" fmla="*/ 36579 h 174100"/>
                <a:gd name="T8" fmla="*/ 936667 w 944660"/>
                <a:gd name="T9" fmla="*/ 130590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sp>
          <p:nvSpPr>
            <p:cNvPr id="31" name="Forme libre 93"/>
            <p:cNvSpPr>
              <a:spLocks/>
            </p:cNvSpPr>
            <p:nvPr/>
          </p:nvSpPr>
          <p:spPr bwMode="auto">
            <a:xfrm>
              <a:off x="5778500" y="2214563"/>
              <a:ext cx="260350" cy="331787"/>
            </a:xfrm>
            <a:custGeom>
              <a:avLst/>
              <a:gdLst>
                <a:gd name="T0" fmla="*/ 16296 w 260465"/>
                <a:gd name="T1" fmla="*/ 0 h 332509"/>
                <a:gd name="T2" fmla="*/ 146554 w 260465"/>
                <a:gd name="T3" fmla="*/ 0 h 332509"/>
                <a:gd name="T4" fmla="*/ 255114 w 260465"/>
                <a:gd name="T5" fmla="*/ 10008 h 332509"/>
                <a:gd name="T6" fmla="*/ 238830 w 260465"/>
                <a:gd name="T7" fmla="*/ 135099 h 332509"/>
                <a:gd name="T8" fmla="*/ 255114 w 260465"/>
                <a:gd name="T9" fmla="*/ 300218 h 332509"/>
                <a:gd name="T10" fmla="*/ 124845 w 260465"/>
                <a:gd name="T11" fmla="*/ 290211 h 332509"/>
                <a:gd name="T12" fmla="*/ 32565 w 260465"/>
                <a:gd name="T13" fmla="*/ 300218 h 332509"/>
                <a:gd name="T14" fmla="*/ 0 w 260465"/>
                <a:gd name="T15" fmla="*/ 155113 h 332509"/>
                <a:gd name="T16" fmla="*/ 16296 w 260465"/>
                <a:gd name="T17" fmla="*/ 0 h 332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465"/>
                <a:gd name="T28" fmla="*/ 0 h 332509"/>
                <a:gd name="T29" fmla="*/ 260465 w 260465"/>
                <a:gd name="T30" fmla="*/ 332509 h 3325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465" h="332509">
                  <a:moveTo>
                    <a:pt x="16625" y="0"/>
                  </a:moveTo>
                  <a:lnTo>
                    <a:pt x="149629" y="0"/>
                  </a:lnTo>
                  <a:lnTo>
                    <a:pt x="260465" y="11084"/>
                  </a:lnTo>
                  <a:lnTo>
                    <a:pt x="243840" y="149629"/>
                  </a:lnTo>
                  <a:lnTo>
                    <a:pt x="260465" y="332509"/>
                  </a:lnTo>
                  <a:lnTo>
                    <a:pt x="127462" y="321426"/>
                  </a:lnTo>
                  <a:lnTo>
                    <a:pt x="33251" y="332509"/>
                  </a:lnTo>
                  <a:lnTo>
                    <a:pt x="0" y="171797"/>
                  </a:lnTo>
                  <a:lnTo>
                    <a:pt x="16625" y="0"/>
                  </a:lnTo>
                  <a:close/>
                </a:path>
              </a:pathLst>
            </a:custGeom>
            <a:solidFill>
              <a:schemeClr val="bg1"/>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32" name="ZoneTexte 49"/>
            <p:cNvSpPr txBox="1">
              <a:spLocks noChangeArrowheads="1"/>
            </p:cNvSpPr>
            <p:nvPr/>
          </p:nvSpPr>
          <p:spPr bwMode="auto">
            <a:xfrm>
              <a:off x="7675975" y="1265238"/>
              <a:ext cx="338179"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A</a:t>
              </a:r>
            </a:p>
          </p:txBody>
        </p:sp>
        <p:cxnSp>
          <p:nvCxnSpPr>
            <p:cNvPr id="33" name="Connecteur droit avec flèche 51"/>
            <p:cNvCxnSpPr>
              <a:cxnSpLocks noChangeShapeType="1"/>
              <a:stCxn id="32" idx="1"/>
            </p:cNvCxnSpPr>
            <p:nvPr/>
          </p:nvCxnSpPr>
          <p:spPr bwMode="auto">
            <a:xfrm flipH="1">
              <a:off x="6740824" y="1449388"/>
              <a:ext cx="935151" cy="2428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35" name="Groupe 34"/>
          <p:cNvGrpSpPr/>
          <p:nvPr/>
        </p:nvGrpSpPr>
        <p:grpSpPr>
          <a:xfrm>
            <a:off x="107504" y="851704"/>
            <a:ext cx="8731696" cy="3336090"/>
            <a:chOff x="779541" y="1556792"/>
            <a:chExt cx="8731696" cy="3336090"/>
          </a:xfrm>
        </p:grpSpPr>
        <p:cxnSp>
          <p:nvCxnSpPr>
            <p:cNvPr id="36" name="Connecteur droit 87"/>
            <p:cNvCxnSpPr>
              <a:cxnSpLocks noChangeShapeType="1"/>
            </p:cNvCxnSpPr>
            <p:nvPr/>
          </p:nvCxnSpPr>
          <p:spPr bwMode="auto">
            <a:xfrm flipV="1">
              <a:off x="6588224" y="2177873"/>
              <a:ext cx="13689" cy="1047872"/>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cxnSp>
          <p:nvCxnSpPr>
            <p:cNvPr id="37" name="Connecteur droit 87"/>
            <p:cNvCxnSpPr>
              <a:cxnSpLocks noChangeShapeType="1"/>
            </p:cNvCxnSpPr>
            <p:nvPr/>
          </p:nvCxnSpPr>
          <p:spPr bwMode="auto">
            <a:xfrm flipV="1">
              <a:off x="8011123" y="2742118"/>
              <a:ext cx="6948" cy="531849"/>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grpSp>
          <p:nvGrpSpPr>
            <p:cNvPr id="38" name="Groupe 37"/>
            <p:cNvGrpSpPr/>
            <p:nvPr/>
          </p:nvGrpSpPr>
          <p:grpSpPr>
            <a:xfrm>
              <a:off x="779541" y="1556792"/>
              <a:ext cx="8731696" cy="3336090"/>
              <a:chOff x="779541" y="1556792"/>
              <a:chExt cx="8731696" cy="3336090"/>
            </a:xfrm>
          </p:grpSpPr>
          <p:sp>
            <p:nvSpPr>
              <p:cNvPr id="39" name="ZoneTexte 91"/>
              <p:cNvSpPr txBox="1">
                <a:spLocks noChangeArrowheads="1"/>
              </p:cNvSpPr>
              <p:nvPr/>
            </p:nvSpPr>
            <p:spPr bwMode="auto">
              <a:xfrm>
                <a:off x="779541" y="4523550"/>
                <a:ext cx="873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Cylindre A, </a:t>
                </a:r>
                <a:r>
                  <a:rPr lang="fr-FR" altLang="fr-FR" sz="1800" b="0" dirty="0">
                    <a:solidFill>
                      <a:srgbClr val="0070C0"/>
                    </a:solidFill>
                    <a:latin typeface="Comic Sans MS" pitchFamily="66" charset="0"/>
                  </a:rPr>
                  <a:t>critère [GM] moindres carrés moyen</a:t>
                </a:r>
                <a:r>
                  <a:rPr lang="fr-FR" altLang="fr-FR" sz="1800" b="0" dirty="0" smtClean="0">
                    <a:solidFill>
                      <a:srgbClr val="0070C0"/>
                    </a:solidFill>
                    <a:latin typeface="Comic Sans MS" pitchFamily="66" charset="0"/>
                  </a:rPr>
                  <a:t> </a:t>
                </a:r>
                <a:endParaRPr lang="fr-FR" altLang="fr-FR" sz="1800" b="0" dirty="0">
                  <a:solidFill>
                    <a:srgbClr val="0070C0"/>
                  </a:solidFill>
                  <a:latin typeface="Comic Sans MS" pitchFamily="66" charset="0"/>
                </a:endParaRPr>
              </a:p>
            </p:txBody>
          </p:sp>
          <p:grpSp>
            <p:nvGrpSpPr>
              <p:cNvPr id="40" name="Groupe 9"/>
              <p:cNvGrpSpPr>
                <a:grpSpLocks/>
              </p:cNvGrpSpPr>
              <p:nvPr/>
            </p:nvGrpSpPr>
            <p:grpSpPr bwMode="auto">
              <a:xfrm>
                <a:off x="6284688" y="1556792"/>
                <a:ext cx="1959720" cy="1724842"/>
                <a:chOff x="4935538" y="1824038"/>
                <a:chExt cx="2816225" cy="2819400"/>
              </a:xfrm>
            </p:grpSpPr>
            <p:sp>
              <p:nvSpPr>
                <p:cNvPr id="41"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42"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43"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44"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45"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grpSp>
      <p:sp>
        <p:nvSpPr>
          <p:cNvPr id="46" name="ZoneTexte 19"/>
          <p:cNvSpPr txBox="1">
            <a:spLocks noChangeArrowheads="1"/>
          </p:cNvSpPr>
          <p:nvPr/>
        </p:nvSpPr>
        <p:spPr bwMode="auto">
          <a:xfrm>
            <a:off x="107504" y="3452515"/>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sp>
        <p:nvSpPr>
          <p:cNvPr id="48" name="Line 402"/>
          <p:cNvSpPr>
            <a:spLocks noChangeShapeType="1"/>
          </p:cNvSpPr>
          <p:nvPr/>
        </p:nvSpPr>
        <p:spPr bwMode="auto">
          <a:xfrm flipV="1">
            <a:off x="904875" y="2999157"/>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49" name="Freeform 403"/>
          <p:cNvSpPr>
            <a:spLocks/>
          </p:cNvSpPr>
          <p:nvPr/>
        </p:nvSpPr>
        <p:spPr bwMode="auto">
          <a:xfrm flipV="1">
            <a:off x="827088" y="2995982"/>
            <a:ext cx="153987"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50" name="Rectangle 404"/>
          <p:cNvSpPr>
            <a:spLocks noChangeArrowheads="1"/>
          </p:cNvSpPr>
          <p:nvPr/>
        </p:nvSpPr>
        <p:spPr bwMode="auto">
          <a:xfrm>
            <a:off x="747713" y="3216645"/>
            <a:ext cx="3063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grpSp>
        <p:nvGrpSpPr>
          <p:cNvPr id="55" name="Groupe 54"/>
          <p:cNvGrpSpPr/>
          <p:nvPr/>
        </p:nvGrpSpPr>
        <p:grpSpPr>
          <a:xfrm>
            <a:off x="3403600" y="2331797"/>
            <a:ext cx="5462587" cy="4000338"/>
            <a:chOff x="3403600" y="2331797"/>
            <a:chExt cx="5462587" cy="4000338"/>
          </a:xfrm>
        </p:grpSpPr>
        <p:sp>
          <p:nvSpPr>
            <p:cNvPr id="47" name="ZoneTexte 92"/>
            <p:cNvSpPr txBox="1">
              <a:spLocks noChangeArrowheads="1"/>
            </p:cNvSpPr>
            <p:nvPr/>
          </p:nvSpPr>
          <p:spPr bwMode="auto">
            <a:xfrm>
              <a:off x="3403600" y="4301723"/>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smtClean="0">
                  <a:solidFill>
                    <a:srgbClr val="0070C0"/>
                  </a:solidFill>
                  <a:latin typeface="Comic Sans MS" pitchFamily="66" charset="0"/>
                </a:rPr>
                <a:t>Coaxialité</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Cylindre E</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Axe réel </a:t>
              </a:r>
              <a:r>
                <a:rPr lang="fr-FR" altLang="fr-FR" sz="1800" b="0" dirty="0">
                  <a:solidFill>
                    <a:srgbClr val="0070C0"/>
                  </a:solidFill>
                  <a:latin typeface="Comic Sans MS" pitchFamily="66" charset="0"/>
                </a:rPr>
                <a:t>(lieu des centres des sections)</a:t>
              </a:r>
            </a:p>
            <a:p>
              <a:pPr eaLnBrk="1" hangingPunct="1"/>
              <a:r>
                <a:rPr lang="fr-FR" altLang="fr-FR" sz="1800" b="0" dirty="0" smtClean="0">
                  <a:solidFill>
                    <a:srgbClr val="0070C0"/>
                  </a:solidFill>
                  <a:latin typeface="Comic Sans MS" pitchFamily="66" charset="0"/>
                </a:rPr>
                <a:t>Zone cylindrique </a:t>
              </a:r>
              <a:r>
                <a:rPr lang="fr-FR" altLang="fr-FR" sz="1800" b="0" dirty="0" smtClean="0">
                  <a:solidFill>
                    <a:srgbClr val="0070C0"/>
                  </a:solidFill>
                  <a:latin typeface="Comic Sans MS" pitchFamily="66" charset="0"/>
                  <a:sym typeface="Symbol"/>
                </a:rPr>
                <a:t>0,0,05 </a:t>
              </a:r>
              <a:r>
                <a:rPr lang="fr-FR" altLang="fr-FR" sz="1800" b="0" dirty="0" smtClean="0">
                  <a:solidFill>
                    <a:srgbClr val="0070C0"/>
                  </a:solidFill>
                  <a:latin typeface="Comic Sans MS" pitchFamily="66" charset="0"/>
                </a:rPr>
                <a:t>centrée sur l'axe nominal</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La spécification est respectée si </a:t>
              </a:r>
              <a:r>
                <a:rPr lang="fr-FR" altLang="fr-FR" sz="1800" b="0" dirty="0" smtClean="0">
                  <a:solidFill>
                    <a:srgbClr val="0070C0"/>
                  </a:solidFill>
                  <a:latin typeface="Comic Sans MS" pitchFamily="66" charset="0"/>
                </a:rPr>
                <a:t>l'élément</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         </a:t>
              </a:r>
              <a:r>
                <a:rPr lang="fr-FR" altLang="fr-FR" sz="1800" b="0" dirty="0" smtClean="0">
                  <a:solidFill>
                    <a:srgbClr val="0070C0"/>
                  </a:solidFill>
                  <a:latin typeface="Comic Sans MS" pitchFamily="66" charset="0"/>
                </a:rPr>
                <a:t>tolérancé est </a:t>
              </a:r>
              <a:r>
                <a:rPr lang="fr-FR" altLang="fr-FR" sz="1800" b="0" dirty="0">
                  <a:solidFill>
                    <a:srgbClr val="0070C0"/>
                  </a:solidFill>
                  <a:latin typeface="Comic Sans MS" pitchFamily="66" charset="0"/>
                </a:rPr>
                <a:t>dans </a:t>
              </a:r>
              <a:r>
                <a:rPr lang="fr-FR" altLang="fr-FR" sz="1800" b="0" dirty="0" smtClean="0">
                  <a:solidFill>
                    <a:srgbClr val="0070C0"/>
                  </a:solidFill>
                  <a:latin typeface="Comic Sans MS" pitchFamily="66" charset="0"/>
                </a:rPr>
                <a:t>la zone </a:t>
              </a:r>
              <a:r>
                <a:rPr lang="fr-FR" altLang="fr-FR" sz="1800" b="0" dirty="0">
                  <a:solidFill>
                    <a:srgbClr val="0070C0"/>
                  </a:solidFill>
                  <a:latin typeface="Comic Sans MS" pitchFamily="66" charset="0"/>
                </a:rPr>
                <a:t>de tolérance </a:t>
              </a:r>
            </a:p>
          </p:txBody>
        </p:sp>
        <p:sp>
          <p:nvSpPr>
            <p:cNvPr id="51" name="Rectangle 52"/>
            <p:cNvSpPr>
              <a:spLocks noChangeArrowheads="1"/>
            </p:cNvSpPr>
            <p:nvPr/>
          </p:nvSpPr>
          <p:spPr bwMode="auto">
            <a:xfrm rot="5400000">
              <a:off x="6438560" y="2449434"/>
              <a:ext cx="310027" cy="180010"/>
            </a:xfrm>
            <a:prstGeom prst="rect">
              <a:avLst/>
            </a:prstGeom>
            <a:solidFill>
              <a:srgbClr val="CCFF99">
                <a:alpha val="30196"/>
              </a:srgbClr>
            </a:solidFill>
            <a:ln w="9525" algn="ctr">
              <a:solidFill>
                <a:schemeClr val="tx1"/>
              </a:solidFill>
              <a:round/>
              <a:headEnd/>
              <a:tailEnd/>
            </a:ln>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52" name="ZoneTexte 53"/>
            <p:cNvSpPr txBox="1">
              <a:spLocks noChangeArrowheads="1"/>
            </p:cNvSpPr>
            <p:nvPr/>
          </p:nvSpPr>
          <p:spPr bwMode="auto">
            <a:xfrm>
              <a:off x="6979752" y="2734384"/>
              <a:ext cx="1852716" cy="3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cylindre Ø0,05</a:t>
              </a:r>
            </a:p>
          </p:txBody>
        </p:sp>
        <p:cxnSp>
          <p:nvCxnSpPr>
            <p:cNvPr id="53" name="Connecteur droit avec flèche 56"/>
            <p:cNvCxnSpPr>
              <a:cxnSpLocks noChangeShapeType="1"/>
            </p:cNvCxnSpPr>
            <p:nvPr/>
          </p:nvCxnSpPr>
          <p:spPr bwMode="auto">
            <a:xfrm flipH="1" flipV="1">
              <a:off x="6666790" y="2529594"/>
              <a:ext cx="422668" cy="24924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 name="Forme libre 95"/>
            <p:cNvSpPr>
              <a:spLocks/>
            </p:cNvSpPr>
            <p:nvPr/>
          </p:nvSpPr>
          <p:spPr bwMode="auto">
            <a:xfrm>
              <a:off x="6595117" y="2331797"/>
              <a:ext cx="28583" cy="327125"/>
            </a:xfrm>
            <a:custGeom>
              <a:avLst/>
              <a:gdLst>
                <a:gd name="T0" fmla="*/ 79552 w 27946"/>
                <a:gd name="T1" fmla="*/ 0 h 326968"/>
                <a:gd name="T2" fmla="*/ 676 w 27946"/>
                <a:gd name="T3" fmla="*/ 156440 h 326968"/>
                <a:gd name="T4" fmla="*/ 48005 w 27946"/>
                <a:gd name="T5" fmla="*/ 329647 h 326968"/>
                <a:gd name="T6" fmla="*/ 0 60000 65536"/>
                <a:gd name="T7" fmla="*/ 0 60000 65536"/>
                <a:gd name="T8" fmla="*/ 0 60000 65536"/>
                <a:gd name="T9" fmla="*/ 0 w 27946"/>
                <a:gd name="T10" fmla="*/ 0 h 326968"/>
                <a:gd name="T11" fmla="*/ 27946 w 27946"/>
                <a:gd name="T12" fmla="*/ 326968 h 326968"/>
              </a:gdLst>
              <a:ahLst/>
              <a:cxnLst>
                <a:cxn ang="T6">
                  <a:pos x="T0" y="T1"/>
                </a:cxn>
                <a:cxn ang="T7">
                  <a:pos x="T2" y="T3"/>
                </a:cxn>
                <a:cxn ang="T8">
                  <a:pos x="T4" y="T5"/>
                </a:cxn>
              </a:cxnLst>
              <a:rect l="T9" t="T10" r="T11" b="T12"/>
              <a:pathLst>
                <a:path w="27946" h="326968">
                  <a:moveTo>
                    <a:pt x="27946" y="0"/>
                  </a:moveTo>
                  <a:cubicBezTo>
                    <a:pt x="15015" y="50338"/>
                    <a:pt x="2084" y="100676"/>
                    <a:pt x="237" y="155171"/>
                  </a:cubicBezTo>
                  <a:cubicBezTo>
                    <a:pt x="-1610" y="209666"/>
                    <a:pt x="7626" y="268317"/>
                    <a:pt x="16863" y="326968"/>
                  </a:cubicBezTo>
                </a:path>
              </a:pathLst>
            </a:custGeom>
            <a:noFill/>
            <a:ln w="9525" cap="flat" cmpd="sng" algn="ctr">
              <a:solidFill>
                <a:srgbClr val="0070C0"/>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grpSp>
    </p:spTree>
    <p:extLst>
      <p:ext uri="{BB962C8B-B14F-4D97-AF65-F5344CB8AC3E}">
        <p14:creationId xmlns:p14="http://schemas.microsoft.com/office/powerpoint/2010/main" val="335341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7623487" y="2408214"/>
            <a:ext cx="1054100" cy="304800"/>
            <a:chOff x="436" y="384"/>
            <a:chExt cx="664" cy="192"/>
          </a:xfrm>
          <a:solidFill>
            <a:schemeClr val="accent1">
              <a:lumMod val="60000"/>
              <a:lumOff val="40000"/>
            </a:schemeClr>
          </a:solidFill>
        </p:grpSpPr>
        <p:sp>
          <p:nvSpPr>
            <p:cNvPr id="3" name="Rectangle 26"/>
            <p:cNvSpPr>
              <a:spLocks noChangeArrowheads="1"/>
            </p:cNvSpPr>
            <p:nvPr/>
          </p:nvSpPr>
          <p:spPr bwMode="auto">
            <a:xfrm>
              <a:off x="436" y="388"/>
              <a:ext cx="664" cy="184"/>
            </a:xfrm>
            <a:prstGeom prst="rect">
              <a:avLst/>
            </a:prstGeom>
            <a:solidFill>
              <a:srgbClr val="66FFFF"/>
            </a:solidFill>
            <a:ln w="12700">
              <a:solidFill>
                <a:schemeClr val="tx1"/>
              </a:solidFill>
              <a:miter lim="800000"/>
              <a:headEnd/>
              <a:tailEnd/>
            </a:ln>
            <a:effectLst/>
            <a:extLst/>
          </p:spPr>
          <p:txBody>
            <a:bodyPr wrap="none" anchor="ctr"/>
            <a:lstStyle/>
            <a:p>
              <a:pPr>
                <a:defRPr/>
              </a:pPr>
              <a:endParaRPr lang="fr-FR" altLang="fr-FR" sz="1400">
                <a:solidFill>
                  <a:schemeClr val="tx1"/>
                </a:solidFill>
                <a:latin typeface="Arial Unicode MS" pitchFamily="34" charset="-128"/>
                <a:cs typeface="+mn-cs"/>
              </a:endParaRPr>
            </a:p>
          </p:txBody>
        </p:sp>
        <p:sp>
          <p:nvSpPr>
            <p:cNvPr id="4" name="Line 27"/>
            <p:cNvSpPr>
              <a:spLocks noChangeShapeType="1"/>
            </p:cNvSpPr>
            <p:nvPr/>
          </p:nvSpPr>
          <p:spPr bwMode="auto">
            <a:xfrm>
              <a:off x="624" y="384"/>
              <a:ext cx="0" cy="192"/>
            </a:xfrm>
            <a:prstGeom prst="line">
              <a:avLst/>
            </a:prstGeom>
            <a:solidFill>
              <a:srgbClr val="66FFFF"/>
            </a:solidFill>
            <a:ln w="12700">
              <a:solidFill>
                <a:schemeClr val="tx1"/>
              </a:solidFill>
              <a:miter lim="800000"/>
              <a:headEnd/>
              <a:tailEnd/>
            </a:ln>
            <a:effectLst/>
            <a:extLst/>
          </p:spPr>
          <p:txBody>
            <a:bodyPr wrap="none" anchor="ctr"/>
            <a:lstStyle/>
            <a:p>
              <a:pPr>
                <a:defRPr/>
              </a:pPr>
              <a:endParaRPr lang="fr-FR" sz="1400">
                <a:solidFill>
                  <a:schemeClr val="tx1"/>
                </a:solidFill>
                <a:latin typeface="Arial Unicode MS" pitchFamily="34" charset="-128"/>
                <a:cs typeface="+mn-cs"/>
              </a:endParaRPr>
            </a:p>
          </p:txBody>
        </p:sp>
        <p:sp>
          <p:nvSpPr>
            <p:cNvPr id="5" name="Line 28"/>
            <p:cNvSpPr>
              <a:spLocks noChangeShapeType="1"/>
            </p:cNvSpPr>
            <p:nvPr/>
          </p:nvSpPr>
          <p:spPr bwMode="auto">
            <a:xfrm>
              <a:off x="912" y="384"/>
              <a:ext cx="0" cy="192"/>
            </a:xfrm>
            <a:prstGeom prst="line">
              <a:avLst/>
            </a:prstGeom>
            <a:solidFill>
              <a:srgbClr val="66FFFF"/>
            </a:solidFill>
            <a:ln w="12700">
              <a:solidFill>
                <a:schemeClr val="tx1"/>
              </a:solidFill>
              <a:miter lim="800000"/>
              <a:headEnd/>
              <a:tailEnd/>
            </a:ln>
            <a:effectLst/>
            <a:extLst/>
          </p:spPr>
          <p:txBody>
            <a:bodyPr wrap="none" anchor="ctr"/>
            <a:lstStyle/>
            <a:p>
              <a:pPr>
                <a:defRPr/>
              </a:pPr>
              <a:endParaRPr lang="fr-FR" sz="1400">
                <a:solidFill>
                  <a:schemeClr val="tx1"/>
                </a:solidFill>
                <a:latin typeface="Arial Unicode MS" pitchFamily="34" charset="-128"/>
                <a:cs typeface="+mn-cs"/>
              </a:endParaRPr>
            </a:p>
          </p:txBody>
        </p:sp>
      </p:grpSp>
      <p:sp>
        <p:nvSpPr>
          <p:cNvPr id="6" name="Rectangle 5"/>
          <p:cNvSpPr/>
          <p:nvPr/>
        </p:nvSpPr>
        <p:spPr bwMode="auto">
          <a:xfrm>
            <a:off x="6875463" y="2559843"/>
            <a:ext cx="228600" cy="17145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a:cs typeface="+mn-cs"/>
            </a:endParaRPr>
          </a:p>
        </p:txBody>
      </p:sp>
      <p:sp>
        <p:nvSpPr>
          <p:cNvPr id="7" name="Rectangle 213"/>
          <p:cNvSpPr>
            <a:spLocks noChangeArrowheads="1"/>
          </p:cNvSpPr>
          <p:nvPr/>
        </p:nvSpPr>
        <p:spPr bwMode="auto">
          <a:xfrm>
            <a:off x="2668588" y="1507331"/>
            <a:ext cx="1774825" cy="295275"/>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8" name="Rectangle 124"/>
          <p:cNvSpPr>
            <a:spLocks noChangeArrowheads="1"/>
          </p:cNvSpPr>
          <p:nvPr/>
        </p:nvSpPr>
        <p:spPr bwMode="auto">
          <a:xfrm>
            <a:off x="7454901" y="1497806"/>
            <a:ext cx="10620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9" name="Rectangle 620"/>
          <p:cNvSpPr>
            <a:spLocks noChangeArrowheads="1"/>
          </p:cNvSpPr>
          <p:nvPr/>
        </p:nvSpPr>
        <p:spPr bwMode="auto">
          <a:xfrm>
            <a:off x="3336926" y="3096418"/>
            <a:ext cx="11636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0" name="Rectangle 394"/>
          <p:cNvSpPr>
            <a:spLocks noChangeArrowheads="1"/>
          </p:cNvSpPr>
          <p:nvPr/>
        </p:nvSpPr>
        <p:spPr bwMode="auto">
          <a:xfrm>
            <a:off x="6970713" y="3798093"/>
            <a:ext cx="741363"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pic>
        <p:nvPicPr>
          <p:cNvPr id="11"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4943476" y="762793"/>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64"/>
          <p:cNvSpPr>
            <a:spLocks noChangeShapeType="1"/>
          </p:cNvSpPr>
          <p:nvPr/>
        </p:nvSpPr>
        <p:spPr bwMode="auto">
          <a:xfrm rot="5400000">
            <a:off x="5893595" y="1023936"/>
            <a:ext cx="0" cy="449263"/>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 name="Group 665"/>
          <p:cNvGrpSpPr>
            <a:grpSpLocks/>
          </p:cNvGrpSpPr>
          <p:nvPr/>
        </p:nvGrpSpPr>
        <p:grpSpPr bwMode="auto">
          <a:xfrm rot="5400000">
            <a:off x="7498557" y="920750"/>
            <a:ext cx="244475" cy="268287"/>
            <a:chOff x="782" y="3500"/>
            <a:chExt cx="154" cy="169"/>
          </a:xfrm>
        </p:grpSpPr>
        <p:sp>
          <p:nvSpPr>
            <p:cNvPr id="14" name="Rectangle 666"/>
            <p:cNvSpPr>
              <a:spLocks noChangeArrowheads="1"/>
            </p:cNvSpPr>
            <p:nvPr/>
          </p:nvSpPr>
          <p:spPr bwMode="auto">
            <a:xfrm rot="-5400000">
              <a:off x="774" y="3508"/>
              <a:ext cx="1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000">
                  <a:solidFill>
                    <a:schemeClr val="tx1"/>
                  </a:solidFill>
                </a:rPr>
                <a:t>E</a:t>
              </a:r>
            </a:p>
          </p:txBody>
        </p:sp>
        <p:sp>
          <p:nvSpPr>
            <p:cNvPr id="15" name="Oval 667"/>
            <p:cNvSpPr>
              <a:spLocks noChangeArrowheads="1"/>
            </p:cNvSpPr>
            <p:nvPr/>
          </p:nvSpPr>
          <p:spPr bwMode="auto">
            <a:xfrm>
              <a:off x="782" y="3510"/>
              <a:ext cx="152" cy="1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grpSp>
      <p:sp>
        <p:nvSpPr>
          <p:cNvPr id="16" name="Line 668"/>
          <p:cNvSpPr>
            <a:spLocks noChangeShapeType="1"/>
          </p:cNvSpPr>
          <p:nvPr/>
        </p:nvSpPr>
        <p:spPr bwMode="auto">
          <a:xfrm rot="5400000" flipV="1">
            <a:off x="5553870" y="1138236"/>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7" name="Freeform 669"/>
          <p:cNvSpPr>
            <a:spLocks/>
          </p:cNvSpPr>
          <p:nvPr/>
        </p:nvSpPr>
        <p:spPr bwMode="auto">
          <a:xfrm rot="5400000">
            <a:off x="5553076" y="1210468"/>
            <a:ext cx="153988" cy="77787"/>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Rectangle 670"/>
          <p:cNvSpPr>
            <a:spLocks noChangeArrowheads="1"/>
          </p:cNvSpPr>
          <p:nvPr/>
        </p:nvSpPr>
        <p:spPr bwMode="auto">
          <a:xfrm rot="5400000">
            <a:off x="5216526" y="1104106"/>
            <a:ext cx="292100" cy="292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9" name="Rectangle 671"/>
          <p:cNvSpPr>
            <a:spLocks noChangeArrowheads="1"/>
          </p:cNvSpPr>
          <p:nvPr/>
        </p:nvSpPr>
        <p:spPr bwMode="auto">
          <a:xfrm>
            <a:off x="5213351" y="1097756"/>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A</a:t>
            </a:r>
          </a:p>
        </p:txBody>
      </p:sp>
      <p:sp>
        <p:nvSpPr>
          <p:cNvPr id="20" name="Rectangle 672"/>
          <p:cNvSpPr>
            <a:spLocks noChangeArrowheads="1"/>
          </p:cNvSpPr>
          <p:nvPr/>
        </p:nvSpPr>
        <p:spPr bwMode="auto">
          <a:xfrm>
            <a:off x="6234113" y="896143"/>
            <a:ext cx="1227138"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15,99±0,01</a:t>
            </a:r>
          </a:p>
        </p:txBody>
      </p:sp>
      <p:cxnSp>
        <p:nvCxnSpPr>
          <p:cNvPr id="21" name="Connecteur droit avec flèche 24"/>
          <p:cNvCxnSpPr>
            <a:cxnSpLocks noChangeShapeType="1"/>
          </p:cNvCxnSpPr>
          <p:nvPr/>
        </p:nvCxnSpPr>
        <p:spPr bwMode="auto">
          <a:xfrm flipH="1">
            <a:off x="6118226" y="1250156"/>
            <a:ext cx="1582737" cy="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reeform 30"/>
          <p:cNvSpPr>
            <a:spLocks/>
          </p:cNvSpPr>
          <p:nvPr/>
        </p:nvSpPr>
        <p:spPr bwMode="auto">
          <a:xfrm>
            <a:off x="6851651" y="1642268"/>
            <a:ext cx="603250" cy="776288"/>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Line 454"/>
          <p:cNvSpPr>
            <a:spLocks noChangeShapeType="1"/>
          </p:cNvSpPr>
          <p:nvPr/>
        </p:nvSpPr>
        <p:spPr bwMode="auto">
          <a:xfrm flipV="1">
            <a:off x="7940676" y="1802606"/>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Freeform 455"/>
          <p:cNvSpPr>
            <a:spLocks/>
          </p:cNvSpPr>
          <p:nvPr/>
        </p:nvSpPr>
        <p:spPr bwMode="auto">
          <a:xfrm flipV="1">
            <a:off x="7862888" y="1799431"/>
            <a:ext cx="153988"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5" name="Rectangle 456"/>
          <p:cNvSpPr>
            <a:spLocks noChangeArrowheads="1"/>
          </p:cNvSpPr>
          <p:nvPr/>
        </p:nvSpPr>
        <p:spPr bwMode="auto">
          <a:xfrm>
            <a:off x="7783513" y="2020093"/>
            <a:ext cx="3127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B</a:t>
            </a:r>
          </a:p>
        </p:txBody>
      </p:sp>
      <p:sp>
        <p:nvSpPr>
          <p:cNvPr id="26" name="Rectangle 123"/>
          <p:cNvSpPr>
            <a:spLocks noChangeArrowheads="1"/>
          </p:cNvSpPr>
          <p:nvPr/>
        </p:nvSpPr>
        <p:spPr bwMode="auto">
          <a:xfrm>
            <a:off x="7737476" y="1491456"/>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0,03</a:t>
            </a:r>
          </a:p>
        </p:txBody>
      </p:sp>
      <p:sp>
        <p:nvSpPr>
          <p:cNvPr id="27" name="Line 125"/>
          <p:cNvSpPr>
            <a:spLocks noChangeShapeType="1"/>
          </p:cNvSpPr>
          <p:nvPr/>
        </p:nvSpPr>
        <p:spPr bwMode="auto">
          <a:xfrm>
            <a:off x="7753351" y="1494631"/>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8" name="Group 126"/>
          <p:cNvGrpSpPr>
            <a:grpSpLocks/>
          </p:cNvGrpSpPr>
          <p:nvPr/>
        </p:nvGrpSpPr>
        <p:grpSpPr bwMode="auto">
          <a:xfrm>
            <a:off x="7532688" y="1570831"/>
            <a:ext cx="144463" cy="144462"/>
            <a:chOff x="2789" y="760"/>
            <a:chExt cx="91" cy="91"/>
          </a:xfrm>
        </p:grpSpPr>
        <p:sp>
          <p:nvSpPr>
            <p:cNvPr id="29" name="Line 127"/>
            <p:cNvSpPr>
              <a:spLocks noChangeShapeType="1"/>
            </p:cNvSpPr>
            <p:nvPr/>
          </p:nvSpPr>
          <p:spPr bwMode="auto">
            <a:xfrm>
              <a:off x="2789" y="85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Line 128"/>
            <p:cNvSpPr>
              <a:spLocks noChangeShapeType="1"/>
            </p:cNvSpPr>
            <p:nvPr/>
          </p:nvSpPr>
          <p:spPr bwMode="auto">
            <a:xfrm>
              <a:off x="2832" y="76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 name="Rectangle 129"/>
          <p:cNvSpPr>
            <a:spLocks noChangeArrowheads="1"/>
          </p:cNvSpPr>
          <p:nvPr/>
        </p:nvSpPr>
        <p:spPr bwMode="auto">
          <a:xfrm>
            <a:off x="8197851" y="1475581"/>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a:solidFill>
                  <a:schemeClr val="tx1"/>
                </a:solidFill>
              </a:rPr>
              <a:t>A</a:t>
            </a:r>
          </a:p>
        </p:txBody>
      </p:sp>
      <p:sp>
        <p:nvSpPr>
          <p:cNvPr id="32" name="Line 130"/>
          <p:cNvSpPr>
            <a:spLocks noChangeShapeType="1"/>
          </p:cNvSpPr>
          <p:nvPr/>
        </p:nvSpPr>
        <p:spPr bwMode="auto">
          <a:xfrm>
            <a:off x="8199438" y="1494631"/>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33" name="Connecteur droit 36"/>
          <p:cNvCxnSpPr>
            <a:cxnSpLocks noChangeShapeType="1"/>
          </p:cNvCxnSpPr>
          <p:nvPr/>
        </p:nvCxnSpPr>
        <p:spPr bwMode="auto">
          <a:xfrm>
            <a:off x="6234113" y="2418556"/>
            <a:ext cx="7366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93"/>
          <p:cNvSpPr>
            <a:spLocks noChangeArrowheads="1"/>
          </p:cNvSpPr>
          <p:nvPr/>
        </p:nvSpPr>
        <p:spPr bwMode="auto">
          <a:xfrm>
            <a:off x="7227888" y="3791743"/>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0,02</a:t>
            </a:r>
          </a:p>
        </p:txBody>
      </p:sp>
      <p:sp>
        <p:nvSpPr>
          <p:cNvPr id="35" name="Line 395"/>
          <p:cNvSpPr>
            <a:spLocks noChangeShapeType="1"/>
          </p:cNvSpPr>
          <p:nvPr/>
        </p:nvSpPr>
        <p:spPr bwMode="auto">
          <a:xfrm>
            <a:off x="7300913" y="3799681"/>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Freeform 396"/>
          <p:cNvSpPr>
            <a:spLocks/>
          </p:cNvSpPr>
          <p:nvPr/>
        </p:nvSpPr>
        <p:spPr bwMode="auto">
          <a:xfrm>
            <a:off x="6999288" y="3867943"/>
            <a:ext cx="230188" cy="153988"/>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402"/>
          <p:cNvSpPr>
            <a:spLocks noChangeShapeType="1"/>
          </p:cNvSpPr>
          <p:nvPr/>
        </p:nvSpPr>
        <p:spPr bwMode="auto">
          <a:xfrm flipV="1">
            <a:off x="7367588" y="4380706"/>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Freeform 403"/>
          <p:cNvSpPr>
            <a:spLocks/>
          </p:cNvSpPr>
          <p:nvPr/>
        </p:nvSpPr>
        <p:spPr bwMode="auto">
          <a:xfrm flipV="1">
            <a:off x="7289801" y="4377531"/>
            <a:ext cx="153987"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Rectangle 404"/>
          <p:cNvSpPr>
            <a:spLocks noChangeArrowheads="1"/>
          </p:cNvSpPr>
          <p:nvPr/>
        </p:nvSpPr>
        <p:spPr bwMode="auto">
          <a:xfrm>
            <a:off x="7210426" y="4598193"/>
            <a:ext cx="31591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40" name="Freeform 405"/>
          <p:cNvSpPr>
            <a:spLocks/>
          </p:cNvSpPr>
          <p:nvPr/>
        </p:nvSpPr>
        <p:spPr bwMode="auto">
          <a:xfrm flipV="1">
            <a:off x="6634163" y="3036093"/>
            <a:ext cx="336550" cy="869950"/>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Rectangle 619"/>
          <p:cNvSpPr>
            <a:spLocks noChangeArrowheads="1"/>
          </p:cNvSpPr>
          <p:nvPr/>
        </p:nvSpPr>
        <p:spPr bwMode="auto">
          <a:xfrm>
            <a:off x="3571876" y="3105943"/>
            <a:ext cx="5953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latin typeface="Symbol" pitchFamily="18" charset="2"/>
              </a:rPr>
              <a:t>Æ</a:t>
            </a:r>
            <a:r>
              <a:rPr lang="fr-FR" altLang="fr-FR" sz="1200" b="0">
                <a:solidFill>
                  <a:schemeClr val="tx1"/>
                </a:solidFill>
              </a:rPr>
              <a:t>0 </a:t>
            </a:r>
            <a:r>
              <a:rPr lang="fr-FR" altLang="fr-FR" sz="1200">
                <a:solidFill>
                  <a:schemeClr val="tx1"/>
                </a:solidFill>
                <a:latin typeface="Arial Unicode MS" pitchFamily="34" charset="-128"/>
                <a:ea typeface="Arial Unicode MS" pitchFamily="34" charset="-128"/>
                <a:cs typeface="Arial Unicode MS" pitchFamily="34" charset="-128"/>
              </a:rPr>
              <a:t>Ⓜ</a:t>
            </a:r>
            <a:endParaRPr lang="fr-FR" altLang="fr-FR" sz="1200">
              <a:solidFill>
                <a:schemeClr val="tx1"/>
              </a:solidFill>
            </a:endParaRPr>
          </a:p>
        </p:txBody>
      </p:sp>
      <p:sp>
        <p:nvSpPr>
          <p:cNvPr id="42" name="Line 621"/>
          <p:cNvSpPr>
            <a:spLocks noChangeShapeType="1"/>
          </p:cNvSpPr>
          <p:nvPr/>
        </p:nvSpPr>
        <p:spPr bwMode="auto">
          <a:xfrm>
            <a:off x="3632201" y="3093243"/>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3" name="Group 622"/>
          <p:cNvGrpSpPr>
            <a:grpSpLocks/>
          </p:cNvGrpSpPr>
          <p:nvPr/>
        </p:nvGrpSpPr>
        <p:grpSpPr bwMode="auto">
          <a:xfrm>
            <a:off x="3411538" y="3169443"/>
            <a:ext cx="144463" cy="144463"/>
            <a:chOff x="2741" y="3480"/>
            <a:chExt cx="91" cy="91"/>
          </a:xfrm>
        </p:grpSpPr>
        <p:sp>
          <p:nvSpPr>
            <p:cNvPr id="44" name="Line 623"/>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 name="Line 624"/>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 name="Rectangle 625"/>
          <p:cNvSpPr>
            <a:spLocks noChangeArrowheads="1"/>
          </p:cNvSpPr>
          <p:nvPr/>
        </p:nvSpPr>
        <p:spPr bwMode="auto">
          <a:xfrm>
            <a:off x="4222751" y="3083718"/>
            <a:ext cx="2952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200" b="0">
                <a:solidFill>
                  <a:schemeClr val="tx1"/>
                </a:solidFill>
              </a:rPr>
              <a:t>D</a:t>
            </a:r>
          </a:p>
        </p:txBody>
      </p:sp>
      <p:sp>
        <p:nvSpPr>
          <p:cNvPr id="47" name="Line 626"/>
          <p:cNvSpPr>
            <a:spLocks noChangeShapeType="1"/>
          </p:cNvSpPr>
          <p:nvPr/>
        </p:nvSpPr>
        <p:spPr bwMode="auto">
          <a:xfrm>
            <a:off x="4216401" y="3093243"/>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 name="Line 643"/>
          <p:cNvSpPr>
            <a:spLocks noChangeShapeType="1"/>
          </p:cNvSpPr>
          <p:nvPr/>
        </p:nvSpPr>
        <p:spPr bwMode="auto">
          <a:xfrm rot="5400000">
            <a:off x="6074570" y="3211512"/>
            <a:ext cx="4492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Line 644"/>
          <p:cNvSpPr>
            <a:spLocks noChangeShapeType="1"/>
          </p:cNvSpPr>
          <p:nvPr/>
        </p:nvSpPr>
        <p:spPr bwMode="auto">
          <a:xfrm rot="5400000">
            <a:off x="5922964" y="3005930"/>
            <a:ext cx="0" cy="752475"/>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 name="Rectangle 652"/>
          <p:cNvSpPr>
            <a:spLocks noChangeArrowheads="1"/>
          </p:cNvSpPr>
          <p:nvPr/>
        </p:nvSpPr>
        <p:spPr bwMode="auto">
          <a:xfrm>
            <a:off x="3257551" y="2788443"/>
            <a:ext cx="5318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26</a:t>
            </a:r>
          </a:p>
        </p:txBody>
      </p:sp>
      <p:sp>
        <p:nvSpPr>
          <p:cNvPr id="54" name="Line 653"/>
          <p:cNvSpPr>
            <a:spLocks noChangeShapeType="1"/>
          </p:cNvSpPr>
          <p:nvPr/>
        </p:nvSpPr>
        <p:spPr bwMode="auto">
          <a:xfrm rot="5400000">
            <a:off x="5322095" y="3211512"/>
            <a:ext cx="4492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 name="Line 656"/>
          <p:cNvSpPr>
            <a:spLocks noChangeShapeType="1"/>
          </p:cNvSpPr>
          <p:nvPr/>
        </p:nvSpPr>
        <p:spPr bwMode="auto">
          <a:xfrm rot="10800000">
            <a:off x="4521201" y="3382168"/>
            <a:ext cx="103822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ZoneTexte 62"/>
          <p:cNvSpPr txBox="1">
            <a:spLocks noChangeArrowheads="1"/>
          </p:cNvSpPr>
          <p:nvPr/>
        </p:nvSpPr>
        <p:spPr bwMode="auto">
          <a:xfrm>
            <a:off x="3668713" y="2683668"/>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000">
                <a:solidFill>
                  <a:schemeClr val="tx1"/>
                </a:solidFill>
              </a:rPr>
              <a:t>0,03</a:t>
            </a:r>
          </a:p>
          <a:p>
            <a:pPr eaLnBrk="1" hangingPunct="1"/>
            <a:r>
              <a:rPr lang="fr-FR" altLang="fr-FR" sz="1000">
                <a:solidFill>
                  <a:schemeClr val="tx1"/>
                </a:solidFill>
              </a:rPr>
              <a:t>0</a:t>
            </a:r>
          </a:p>
        </p:txBody>
      </p:sp>
      <p:sp>
        <p:nvSpPr>
          <p:cNvPr id="57" name="Line 402"/>
          <p:cNvSpPr>
            <a:spLocks noChangeShapeType="1"/>
          </p:cNvSpPr>
          <p:nvPr/>
        </p:nvSpPr>
        <p:spPr bwMode="auto">
          <a:xfrm flipV="1">
            <a:off x="3806826" y="3682206"/>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Freeform 403"/>
          <p:cNvSpPr>
            <a:spLocks/>
          </p:cNvSpPr>
          <p:nvPr/>
        </p:nvSpPr>
        <p:spPr bwMode="auto">
          <a:xfrm flipV="1">
            <a:off x="3729038" y="3679031"/>
            <a:ext cx="153988"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 name="Rectangle 404"/>
          <p:cNvSpPr>
            <a:spLocks noChangeArrowheads="1"/>
          </p:cNvSpPr>
          <p:nvPr/>
        </p:nvSpPr>
        <p:spPr bwMode="auto">
          <a:xfrm>
            <a:off x="3649663" y="3899693"/>
            <a:ext cx="306388" cy="30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sp>
        <p:nvSpPr>
          <p:cNvPr id="60" name="Rectangle 212"/>
          <p:cNvSpPr>
            <a:spLocks noChangeArrowheads="1"/>
          </p:cNvSpPr>
          <p:nvPr/>
        </p:nvSpPr>
        <p:spPr bwMode="auto">
          <a:xfrm>
            <a:off x="2989263" y="1508918"/>
            <a:ext cx="6619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latin typeface="Symbol" pitchFamily="18" charset="2"/>
              </a:rPr>
              <a:t>Æ</a:t>
            </a:r>
            <a:r>
              <a:rPr lang="fr-FR" altLang="fr-FR" sz="1400" b="0">
                <a:solidFill>
                  <a:schemeClr val="tx1"/>
                </a:solidFill>
              </a:rPr>
              <a:t>0</a:t>
            </a:r>
            <a:r>
              <a:rPr lang="fr-FR" altLang="fr-FR" sz="1400">
                <a:solidFill>
                  <a:schemeClr val="tx1"/>
                </a:solidFill>
              </a:rPr>
              <a:t> </a:t>
            </a:r>
            <a:r>
              <a:rPr lang="fr-FR" altLang="fr-FR" sz="1400">
                <a:solidFill>
                  <a:schemeClr val="tx1"/>
                </a:solidFill>
                <a:latin typeface="Arial Unicode MS" pitchFamily="34" charset="-128"/>
                <a:ea typeface="Arial Unicode MS" pitchFamily="34" charset="-128"/>
                <a:cs typeface="Arial Unicode MS" pitchFamily="34" charset="-128"/>
              </a:rPr>
              <a:t>Ⓜ</a:t>
            </a:r>
            <a:endParaRPr lang="fr-FR" altLang="fr-FR" sz="1400">
              <a:solidFill>
                <a:schemeClr val="tx1"/>
              </a:solidFill>
            </a:endParaRPr>
          </a:p>
        </p:txBody>
      </p:sp>
      <p:sp>
        <p:nvSpPr>
          <p:cNvPr id="61" name="Line 214"/>
          <p:cNvSpPr>
            <a:spLocks noChangeShapeType="1"/>
          </p:cNvSpPr>
          <p:nvPr/>
        </p:nvSpPr>
        <p:spPr bwMode="auto">
          <a:xfrm>
            <a:off x="2971801" y="1502568"/>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 name="Rectangle 217"/>
          <p:cNvSpPr>
            <a:spLocks noChangeArrowheads="1"/>
          </p:cNvSpPr>
          <p:nvPr/>
        </p:nvSpPr>
        <p:spPr bwMode="auto">
          <a:xfrm>
            <a:off x="2668588" y="1196181"/>
            <a:ext cx="374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3x</a:t>
            </a:r>
          </a:p>
        </p:txBody>
      </p:sp>
      <p:sp>
        <p:nvSpPr>
          <p:cNvPr id="63" name="Rectangle 232"/>
          <p:cNvSpPr>
            <a:spLocks noChangeArrowheads="1"/>
          </p:cNvSpPr>
          <p:nvPr/>
        </p:nvSpPr>
        <p:spPr bwMode="auto">
          <a:xfrm>
            <a:off x="3667126" y="1493043"/>
            <a:ext cx="8477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b="0">
                <a:solidFill>
                  <a:schemeClr val="tx1"/>
                </a:solidFill>
              </a:rPr>
              <a:t>D   E</a:t>
            </a:r>
            <a:r>
              <a:rPr lang="fr-FR" altLang="fr-FR">
                <a:solidFill>
                  <a:schemeClr val="tx1"/>
                </a:solidFill>
                <a:latin typeface="Arial Unicode MS" pitchFamily="34" charset="-128"/>
                <a:ea typeface="Arial Unicode MS" pitchFamily="34" charset="-128"/>
                <a:cs typeface="Arial Unicode MS" pitchFamily="34" charset="-128"/>
              </a:rPr>
              <a:t>Ⓜ</a:t>
            </a:r>
            <a:endParaRPr lang="fr-FR" altLang="fr-FR">
              <a:solidFill>
                <a:schemeClr val="tx1"/>
              </a:solidFill>
            </a:endParaRPr>
          </a:p>
        </p:txBody>
      </p:sp>
      <p:sp>
        <p:nvSpPr>
          <p:cNvPr id="64" name="Line 233"/>
          <p:cNvSpPr>
            <a:spLocks noChangeShapeType="1"/>
          </p:cNvSpPr>
          <p:nvPr/>
        </p:nvSpPr>
        <p:spPr bwMode="auto">
          <a:xfrm>
            <a:off x="3698876" y="1507331"/>
            <a:ext cx="0" cy="3063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Rectangle 234"/>
          <p:cNvSpPr>
            <a:spLocks noChangeArrowheads="1"/>
          </p:cNvSpPr>
          <p:nvPr/>
        </p:nvSpPr>
        <p:spPr bwMode="auto">
          <a:xfrm>
            <a:off x="3635376" y="2045493"/>
            <a:ext cx="292100" cy="301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66" name="Line 235"/>
          <p:cNvSpPr>
            <a:spLocks noChangeShapeType="1"/>
          </p:cNvSpPr>
          <p:nvPr/>
        </p:nvSpPr>
        <p:spPr bwMode="auto">
          <a:xfrm flipV="1">
            <a:off x="3781426" y="1813718"/>
            <a:ext cx="0" cy="2270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 name="Freeform 236"/>
          <p:cNvSpPr>
            <a:spLocks/>
          </p:cNvSpPr>
          <p:nvPr/>
        </p:nvSpPr>
        <p:spPr bwMode="auto">
          <a:xfrm>
            <a:off x="3705226" y="1808956"/>
            <a:ext cx="153987" cy="79375"/>
          </a:xfrm>
          <a:custGeom>
            <a:avLst/>
            <a:gdLst>
              <a:gd name="T0" fmla="*/ 0 w 97"/>
              <a:gd name="T1" fmla="*/ 0 h 50"/>
              <a:gd name="T2" fmla="*/ 2147483647 w 97"/>
              <a:gd name="T3" fmla="*/ 0 h 50"/>
              <a:gd name="T4" fmla="*/ 2147483647 w 97"/>
              <a:gd name="T5" fmla="*/ 2147483647 h 50"/>
              <a:gd name="T6" fmla="*/ 0 w 97"/>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50">
                <a:moveTo>
                  <a:pt x="0" y="0"/>
                </a:moveTo>
                <a:lnTo>
                  <a:pt x="96" y="0"/>
                </a:lnTo>
                <a:lnTo>
                  <a:pt x="48" y="49"/>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8" name="Rectangle 237"/>
          <p:cNvSpPr>
            <a:spLocks noChangeArrowheads="1"/>
          </p:cNvSpPr>
          <p:nvPr/>
        </p:nvSpPr>
        <p:spPr bwMode="auto">
          <a:xfrm>
            <a:off x="3633788" y="2061368"/>
            <a:ext cx="2952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F</a:t>
            </a:r>
          </a:p>
        </p:txBody>
      </p:sp>
      <p:sp>
        <p:nvSpPr>
          <p:cNvPr id="69" name="Line 238"/>
          <p:cNvSpPr>
            <a:spLocks noChangeShapeType="1"/>
          </p:cNvSpPr>
          <p:nvPr/>
        </p:nvSpPr>
        <p:spPr bwMode="auto">
          <a:xfrm>
            <a:off x="3984626" y="1502568"/>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Rectangle 252"/>
          <p:cNvSpPr>
            <a:spLocks noChangeArrowheads="1"/>
          </p:cNvSpPr>
          <p:nvPr/>
        </p:nvSpPr>
        <p:spPr bwMode="auto">
          <a:xfrm>
            <a:off x="2914651" y="1186656"/>
            <a:ext cx="9286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3,6±0,4</a:t>
            </a:r>
          </a:p>
        </p:txBody>
      </p:sp>
      <p:grpSp>
        <p:nvGrpSpPr>
          <p:cNvPr id="71" name="Group 253"/>
          <p:cNvGrpSpPr>
            <a:grpSpLocks/>
          </p:cNvGrpSpPr>
          <p:nvPr/>
        </p:nvGrpSpPr>
        <p:grpSpPr bwMode="auto">
          <a:xfrm>
            <a:off x="2708276" y="1551781"/>
            <a:ext cx="215900" cy="215900"/>
            <a:chOff x="3277" y="1435"/>
            <a:chExt cx="136" cy="136"/>
          </a:xfrm>
        </p:grpSpPr>
        <p:sp>
          <p:nvSpPr>
            <p:cNvPr id="72" name="Oval 254"/>
            <p:cNvSpPr>
              <a:spLocks noChangeArrowheads="1"/>
            </p:cNvSpPr>
            <p:nvPr/>
          </p:nvSpPr>
          <p:spPr bwMode="auto">
            <a:xfrm>
              <a:off x="3307" y="1465"/>
              <a:ext cx="76"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73" name="Line 255"/>
            <p:cNvSpPr>
              <a:spLocks noChangeShapeType="1"/>
            </p:cNvSpPr>
            <p:nvPr/>
          </p:nvSpPr>
          <p:spPr bwMode="auto">
            <a:xfrm>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4" name="Line 256"/>
            <p:cNvSpPr>
              <a:spLocks noChangeShapeType="1"/>
            </p:cNvSpPr>
            <p:nvPr/>
          </p:nvSpPr>
          <p:spPr bwMode="auto">
            <a:xfrm rot="5400000">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cxnSp>
        <p:nvCxnSpPr>
          <p:cNvPr id="75" name="Connecteur droit 192"/>
          <p:cNvCxnSpPr>
            <a:cxnSpLocks noChangeShapeType="1"/>
          </p:cNvCxnSpPr>
          <p:nvPr/>
        </p:nvCxnSpPr>
        <p:spPr bwMode="auto">
          <a:xfrm>
            <a:off x="6134101" y="2831306"/>
            <a:ext cx="12827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Connecteur droit 193"/>
          <p:cNvCxnSpPr>
            <a:cxnSpLocks noChangeShapeType="1"/>
          </p:cNvCxnSpPr>
          <p:nvPr/>
        </p:nvCxnSpPr>
        <p:spPr bwMode="auto">
          <a:xfrm>
            <a:off x="6126163" y="3034506"/>
            <a:ext cx="12827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ZoneTexte 194"/>
          <p:cNvSpPr txBox="1">
            <a:spLocks noChangeArrowheads="1"/>
          </p:cNvSpPr>
          <p:nvPr/>
        </p:nvSpPr>
        <p:spPr bwMode="auto">
          <a:xfrm rot="16200000">
            <a:off x="6879432" y="2508249"/>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7</a:t>
            </a:r>
          </a:p>
        </p:txBody>
      </p:sp>
      <p:cxnSp>
        <p:nvCxnSpPr>
          <p:cNvPr id="78" name="Connecteur droit 197"/>
          <p:cNvCxnSpPr>
            <a:cxnSpLocks noChangeShapeType="1"/>
          </p:cNvCxnSpPr>
          <p:nvPr/>
        </p:nvCxnSpPr>
        <p:spPr bwMode="auto">
          <a:xfrm flipV="1">
            <a:off x="7153276" y="2831306"/>
            <a:ext cx="0" cy="20478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avec flèche 199"/>
          <p:cNvCxnSpPr>
            <a:cxnSpLocks noChangeShapeType="1"/>
          </p:cNvCxnSpPr>
          <p:nvPr/>
        </p:nvCxnSpPr>
        <p:spPr bwMode="auto">
          <a:xfrm flipV="1">
            <a:off x="7153276" y="3034506"/>
            <a:ext cx="0" cy="268287"/>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Connecteur droit avec flèche 200"/>
          <p:cNvCxnSpPr>
            <a:cxnSpLocks noChangeShapeType="1"/>
          </p:cNvCxnSpPr>
          <p:nvPr/>
        </p:nvCxnSpPr>
        <p:spPr bwMode="auto">
          <a:xfrm>
            <a:off x="7153276" y="2585243"/>
            <a:ext cx="0" cy="268288"/>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tangle 2"/>
          <p:cNvSpPr>
            <a:spLocks noChangeArrowheads="1"/>
          </p:cNvSpPr>
          <p:nvPr/>
        </p:nvSpPr>
        <p:spPr bwMode="auto">
          <a:xfrm>
            <a:off x="8362951" y="2429668"/>
            <a:ext cx="315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82" name="Rectangle 8"/>
          <p:cNvSpPr>
            <a:spLocks noChangeArrowheads="1"/>
          </p:cNvSpPr>
          <p:nvPr/>
        </p:nvSpPr>
        <p:spPr bwMode="auto">
          <a:xfrm>
            <a:off x="7905751" y="2429668"/>
            <a:ext cx="434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0,6</a:t>
            </a:r>
          </a:p>
        </p:txBody>
      </p:sp>
      <p:grpSp>
        <p:nvGrpSpPr>
          <p:cNvPr id="83" name="Group 631"/>
          <p:cNvGrpSpPr>
            <a:grpSpLocks/>
          </p:cNvGrpSpPr>
          <p:nvPr/>
        </p:nvGrpSpPr>
        <p:grpSpPr bwMode="auto">
          <a:xfrm>
            <a:off x="7670801" y="2464593"/>
            <a:ext cx="190500" cy="190500"/>
            <a:chOff x="4360" y="1124"/>
            <a:chExt cx="120" cy="120"/>
          </a:xfrm>
        </p:grpSpPr>
        <p:sp>
          <p:nvSpPr>
            <p:cNvPr id="84" name="Oval 63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85" name="Line 63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6" name="Line 63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7" name="Freeform 30"/>
          <p:cNvSpPr>
            <a:spLocks/>
          </p:cNvSpPr>
          <p:nvPr/>
        </p:nvSpPr>
        <p:spPr bwMode="auto">
          <a:xfrm>
            <a:off x="7296151" y="2559843"/>
            <a:ext cx="327025" cy="277813"/>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Line 225"/>
          <p:cNvSpPr>
            <a:spLocks noChangeShapeType="1"/>
          </p:cNvSpPr>
          <p:nvPr/>
        </p:nvSpPr>
        <p:spPr bwMode="auto">
          <a:xfrm flipV="1">
            <a:off x="5478463" y="1639093"/>
            <a:ext cx="0" cy="1149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 name="Line 226"/>
          <p:cNvSpPr>
            <a:spLocks noChangeShapeType="1"/>
          </p:cNvSpPr>
          <p:nvPr/>
        </p:nvSpPr>
        <p:spPr bwMode="auto">
          <a:xfrm>
            <a:off x="5180013" y="1672431"/>
            <a:ext cx="2809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0" name="Line 227"/>
          <p:cNvSpPr>
            <a:spLocks noChangeShapeType="1"/>
          </p:cNvSpPr>
          <p:nvPr/>
        </p:nvSpPr>
        <p:spPr bwMode="auto">
          <a:xfrm flipH="1">
            <a:off x="4432301" y="1672431"/>
            <a:ext cx="739775"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 name="Line 228"/>
          <p:cNvSpPr>
            <a:spLocks noChangeShapeType="1"/>
          </p:cNvSpPr>
          <p:nvPr/>
        </p:nvSpPr>
        <p:spPr bwMode="auto">
          <a:xfrm>
            <a:off x="5448301" y="1672431"/>
            <a:ext cx="163512" cy="0"/>
          </a:xfrm>
          <a:prstGeom prst="line">
            <a:avLst/>
          </a:prstGeom>
          <a:noFill/>
          <a:ln w="12700">
            <a:solidFill>
              <a:schemeClr val="tx1"/>
            </a:solidFill>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 name="Line 225"/>
          <p:cNvSpPr>
            <a:spLocks noChangeShapeType="1"/>
          </p:cNvSpPr>
          <p:nvPr/>
        </p:nvSpPr>
        <p:spPr bwMode="auto">
          <a:xfrm flipV="1">
            <a:off x="5175251" y="1639093"/>
            <a:ext cx="0" cy="1098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93" name="Groupe 237"/>
          <p:cNvGrpSpPr>
            <a:grpSpLocks/>
          </p:cNvGrpSpPr>
          <p:nvPr/>
        </p:nvGrpSpPr>
        <p:grpSpPr bwMode="auto">
          <a:xfrm>
            <a:off x="4643438" y="1856581"/>
            <a:ext cx="465138" cy="276225"/>
            <a:chOff x="6324600" y="5232563"/>
            <a:chExt cx="465192" cy="276999"/>
          </a:xfrm>
        </p:grpSpPr>
        <p:sp>
          <p:nvSpPr>
            <p:cNvPr id="94" name="Rectangle 238"/>
            <p:cNvSpPr>
              <a:spLocks noChangeArrowheads="1"/>
            </p:cNvSpPr>
            <p:nvPr/>
          </p:nvSpPr>
          <p:spPr bwMode="auto">
            <a:xfrm>
              <a:off x="6324600" y="5249803"/>
              <a:ext cx="465192" cy="236512"/>
            </a:xfrm>
            <a:prstGeom prst="rect">
              <a:avLst/>
            </a:prstGeom>
            <a:solidFill>
              <a:srgbClr val="FFFF00"/>
            </a:solidFill>
            <a:ln w="12700" algn="ctr">
              <a:solidFill>
                <a:schemeClr val="tx1"/>
              </a:solidFill>
              <a:round/>
              <a:headEnd type="none" w="sm" len="sm"/>
              <a:tailEnd type="none" w="sm" len="sm"/>
            </a:ln>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800">
                <a:solidFill>
                  <a:schemeClr val="tx1"/>
                </a:solidFill>
              </a:endParaRPr>
            </a:p>
          </p:txBody>
        </p:sp>
        <p:sp>
          <p:nvSpPr>
            <p:cNvPr id="95" name="ZoneTexte 239"/>
            <p:cNvSpPr txBox="1">
              <a:spLocks noChangeArrowheads="1"/>
            </p:cNvSpPr>
            <p:nvPr/>
          </p:nvSpPr>
          <p:spPr bwMode="auto">
            <a:xfrm>
              <a:off x="6324600" y="5232563"/>
              <a:ext cx="465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R20</a:t>
              </a:r>
            </a:p>
          </p:txBody>
        </p:sp>
      </p:grpSp>
      <p:cxnSp>
        <p:nvCxnSpPr>
          <p:cNvPr id="96" name="Connecteur droit 240"/>
          <p:cNvCxnSpPr>
            <a:cxnSpLocks noChangeShapeType="1"/>
          </p:cNvCxnSpPr>
          <p:nvPr/>
        </p:nvCxnSpPr>
        <p:spPr bwMode="auto">
          <a:xfrm flipV="1">
            <a:off x="5327651" y="1951831"/>
            <a:ext cx="0" cy="404812"/>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avec flèche 241"/>
          <p:cNvCxnSpPr>
            <a:cxnSpLocks noChangeShapeType="1"/>
          </p:cNvCxnSpPr>
          <p:nvPr/>
        </p:nvCxnSpPr>
        <p:spPr bwMode="auto">
          <a:xfrm flipH="1">
            <a:off x="5283201" y="2153443"/>
            <a:ext cx="614362" cy="0"/>
          </a:xfrm>
          <a:prstGeom prst="straightConnector1">
            <a:avLst/>
          </a:prstGeom>
          <a:noFill/>
          <a:ln w="127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Connecteur droit avec flèche 242"/>
          <p:cNvCxnSpPr>
            <a:cxnSpLocks noChangeShapeType="1"/>
          </p:cNvCxnSpPr>
          <p:nvPr/>
        </p:nvCxnSpPr>
        <p:spPr bwMode="auto">
          <a:xfrm>
            <a:off x="4714876" y="2153443"/>
            <a:ext cx="600075" cy="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 y="1042129"/>
            <a:ext cx="1865312"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Rectangle 26"/>
          <p:cNvSpPr>
            <a:spLocks noChangeArrowheads="1"/>
          </p:cNvSpPr>
          <p:nvPr/>
        </p:nvSpPr>
        <p:spPr bwMode="auto">
          <a:xfrm>
            <a:off x="3340101" y="3382168"/>
            <a:ext cx="1160462" cy="292100"/>
          </a:xfrm>
          <a:prstGeom prst="rect">
            <a:avLst/>
          </a:prstGeom>
          <a:solidFill>
            <a:srgbClr val="66FFFF"/>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smtClean="0">
              <a:latin typeface="Arial Unicode MS" pitchFamily="34" charset="-128"/>
              <a:cs typeface="+mn-cs"/>
            </a:endParaRPr>
          </a:p>
        </p:txBody>
      </p:sp>
      <p:sp>
        <p:nvSpPr>
          <p:cNvPr id="105" name="Line 27"/>
          <p:cNvSpPr>
            <a:spLocks noChangeShapeType="1"/>
          </p:cNvSpPr>
          <p:nvPr/>
        </p:nvSpPr>
        <p:spPr bwMode="auto">
          <a:xfrm>
            <a:off x="3630613" y="3375818"/>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cs typeface="+mn-cs"/>
            </a:endParaRPr>
          </a:p>
        </p:txBody>
      </p:sp>
      <p:sp>
        <p:nvSpPr>
          <p:cNvPr id="106" name="Line 28"/>
          <p:cNvSpPr>
            <a:spLocks noChangeShapeType="1"/>
          </p:cNvSpPr>
          <p:nvPr/>
        </p:nvSpPr>
        <p:spPr bwMode="auto">
          <a:xfrm>
            <a:off x="4214813" y="3375818"/>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a:cs typeface="+mn-cs"/>
            </a:endParaRPr>
          </a:p>
        </p:txBody>
      </p:sp>
      <p:sp>
        <p:nvSpPr>
          <p:cNvPr id="107" name="Rectangle 2"/>
          <p:cNvSpPr>
            <a:spLocks noChangeArrowheads="1"/>
          </p:cNvSpPr>
          <p:nvPr/>
        </p:nvSpPr>
        <p:spPr bwMode="auto">
          <a:xfrm>
            <a:off x="4230688" y="3388518"/>
            <a:ext cx="3238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A </a:t>
            </a:r>
          </a:p>
        </p:txBody>
      </p:sp>
      <p:sp>
        <p:nvSpPr>
          <p:cNvPr id="108" name="Rectangle 8"/>
          <p:cNvSpPr>
            <a:spLocks noChangeArrowheads="1"/>
          </p:cNvSpPr>
          <p:nvPr/>
        </p:nvSpPr>
        <p:spPr bwMode="auto">
          <a:xfrm>
            <a:off x="3622676" y="3398043"/>
            <a:ext cx="588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Ø0 </a:t>
            </a:r>
            <a:r>
              <a:rPr lang="fr-FR" altLang="fr-FR" sz="1200">
                <a:solidFill>
                  <a:schemeClr val="tx1"/>
                </a:solidFill>
                <a:latin typeface="Arial Unicode MS" pitchFamily="34" charset="-128"/>
                <a:ea typeface="Arial Unicode MS" pitchFamily="34" charset="-128"/>
                <a:cs typeface="Arial Unicode MS" pitchFamily="34" charset="-128"/>
              </a:rPr>
              <a:t>Ⓛ</a:t>
            </a:r>
            <a:endParaRPr lang="fr-FR" altLang="fr-FR" sz="1200">
              <a:solidFill>
                <a:schemeClr val="tx1"/>
              </a:solidFill>
            </a:endParaRPr>
          </a:p>
        </p:txBody>
      </p:sp>
      <p:grpSp>
        <p:nvGrpSpPr>
          <p:cNvPr id="109" name="Group 684"/>
          <p:cNvGrpSpPr>
            <a:grpSpLocks/>
          </p:cNvGrpSpPr>
          <p:nvPr/>
        </p:nvGrpSpPr>
        <p:grpSpPr bwMode="auto">
          <a:xfrm>
            <a:off x="3397251" y="3432968"/>
            <a:ext cx="193675" cy="193675"/>
            <a:chOff x="1335" y="2787"/>
            <a:chExt cx="122" cy="122"/>
          </a:xfrm>
        </p:grpSpPr>
        <p:sp>
          <p:nvSpPr>
            <p:cNvPr id="110" name="Oval 685"/>
            <p:cNvSpPr>
              <a:spLocks noChangeArrowheads="1"/>
            </p:cNvSpPr>
            <p:nvPr/>
          </p:nvSpPr>
          <p:spPr bwMode="auto">
            <a:xfrm>
              <a:off x="1368" y="2820"/>
              <a:ext cx="57" cy="5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11" name="Oval 686"/>
            <p:cNvSpPr>
              <a:spLocks noChangeArrowheads="1"/>
            </p:cNvSpPr>
            <p:nvPr/>
          </p:nvSpPr>
          <p:spPr bwMode="auto">
            <a:xfrm>
              <a:off x="1335" y="2787"/>
              <a:ext cx="122" cy="12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grpSp>
      <p:sp>
        <p:nvSpPr>
          <p:cNvPr id="112" name="Rectangle 26"/>
          <p:cNvSpPr>
            <a:spLocks noChangeArrowheads="1"/>
          </p:cNvSpPr>
          <p:nvPr/>
        </p:nvSpPr>
        <p:spPr bwMode="auto">
          <a:xfrm>
            <a:off x="6969126" y="4091781"/>
            <a:ext cx="1343025" cy="292100"/>
          </a:xfrm>
          <a:prstGeom prst="rect">
            <a:avLst/>
          </a:prstGeom>
          <a:solidFill>
            <a:schemeClr val="accent1">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b="0" smtClean="0">
              <a:latin typeface="Arial Unicode MS" pitchFamily="34" charset="-128"/>
              <a:cs typeface="+mn-cs"/>
            </a:endParaRPr>
          </a:p>
        </p:txBody>
      </p:sp>
      <p:sp>
        <p:nvSpPr>
          <p:cNvPr id="113" name="Line 27"/>
          <p:cNvSpPr>
            <a:spLocks noChangeShapeType="1"/>
          </p:cNvSpPr>
          <p:nvPr/>
        </p:nvSpPr>
        <p:spPr bwMode="auto">
          <a:xfrm>
            <a:off x="7300913" y="4085431"/>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14" name="Line 28"/>
          <p:cNvSpPr>
            <a:spLocks noChangeShapeType="1"/>
          </p:cNvSpPr>
          <p:nvPr/>
        </p:nvSpPr>
        <p:spPr bwMode="auto">
          <a:xfrm>
            <a:off x="7712076" y="4085431"/>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15" name="Rectangle 2"/>
          <p:cNvSpPr>
            <a:spLocks noChangeArrowheads="1"/>
          </p:cNvSpPr>
          <p:nvPr/>
        </p:nvSpPr>
        <p:spPr bwMode="auto">
          <a:xfrm>
            <a:off x="7696201" y="4088606"/>
            <a:ext cx="6159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A    B</a:t>
            </a:r>
          </a:p>
        </p:txBody>
      </p:sp>
      <p:sp>
        <p:nvSpPr>
          <p:cNvPr id="116" name="Rectangle 8"/>
          <p:cNvSpPr>
            <a:spLocks noChangeArrowheads="1"/>
          </p:cNvSpPr>
          <p:nvPr/>
        </p:nvSpPr>
        <p:spPr bwMode="auto">
          <a:xfrm>
            <a:off x="7239001" y="4088606"/>
            <a:ext cx="434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0,2</a:t>
            </a:r>
          </a:p>
        </p:txBody>
      </p:sp>
      <p:grpSp>
        <p:nvGrpSpPr>
          <p:cNvPr id="117" name="Group 631"/>
          <p:cNvGrpSpPr>
            <a:grpSpLocks/>
          </p:cNvGrpSpPr>
          <p:nvPr/>
        </p:nvGrpSpPr>
        <p:grpSpPr bwMode="auto">
          <a:xfrm>
            <a:off x="7040563" y="4140993"/>
            <a:ext cx="190500" cy="190500"/>
            <a:chOff x="4360" y="1124"/>
            <a:chExt cx="120" cy="120"/>
          </a:xfrm>
        </p:grpSpPr>
        <p:sp>
          <p:nvSpPr>
            <p:cNvPr id="118" name="Oval 63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19" name="Line 63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 name="Line 63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1" name="Line 28"/>
          <p:cNvSpPr>
            <a:spLocks noChangeShapeType="1"/>
          </p:cNvSpPr>
          <p:nvPr/>
        </p:nvSpPr>
        <p:spPr bwMode="auto">
          <a:xfrm>
            <a:off x="8002588" y="4096543"/>
            <a:ext cx="0" cy="287338"/>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cxnSp>
        <p:nvCxnSpPr>
          <p:cNvPr id="122" name="Connecteur droit 9"/>
          <p:cNvCxnSpPr>
            <a:cxnSpLocks noChangeShapeType="1"/>
          </p:cNvCxnSpPr>
          <p:nvPr/>
        </p:nvCxnSpPr>
        <p:spPr bwMode="auto">
          <a:xfrm flipH="1">
            <a:off x="4802188" y="2405856"/>
            <a:ext cx="8286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3" name="Connecteur droit 134"/>
          <p:cNvCxnSpPr>
            <a:cxnSpLocks noChangeShapeType="1"/>
          </p:cNvCxnSpPr>
          <p:nvPr/>
        </p:nvCxnSpPr>
        <p:spPr bwMode="auto">
          <a:xfrm flipH="1">
            <a:off x="4829176" y="3024981"/>
            <a:ext cx="8270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4" name="Connecteur droit avec flèche 11"/>
          <p:cNvCxnSpPr>
            <a:cxnSpLocks noChangeShapeType="1"/>
          </p:cNvCxnSpPr>
          <p:nvPr/>
        </p:nvCxnSpPr>
        <p:spPr bwMode="auto">
          <a:xfrm>
            <a:off x="4876801" y="2418556"/>
            <a:ext cx="0" cy="61753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25" name="Rectangle 124"/>
          <p:cNvSpPr/>
          <p:nvPr/>
        </p:nvSpPr>
        <p:spPr bwMode="auto">
          <a:xfrm>
            <a:off x="4611688" y="2596356"/>
            <a:ext cx="228600" cy="284162"/>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a:cs typeface="+mn-cs"/>
            </a:endParaRPr>
          </a:p>
        </p:txBody>
      </p:sp>
      <p:sp>
        <p:nvSpPr>
          <p:cNvPr id="126" name="ZoneTexte 194"/>
          <p:cNvSpPr txBox="1">
            <a:spLocks noChangeArrowheads="1"/>
          </p:cNvSpPr>
          <p:nvPr/>
        </p:nvSpPr>
        <p:spPr bwMode="auto">
          <a:xfrm rot="16200000">
            <a:off x="4548189" y="2599530"/>
            <a:ext cx="354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20</a:t>
            </a:r>
          </a:p>
        </p:txBody>
      </p:sp>
      <p:sp>
        <p:nvSpPr>
          <p:cNvPr id="127" name="ZoneTexte 105"/>
          <p:cNvSpPr txBox="1">
            <a:spLocks noChangeArrowheads="1"/>
          </p:cNvSpPr>
          <p:nvPr/>
        </p:nvSpPr>
        <p:spPr bwMode="auto">
          <a:xfrm>
            <a:off x="69850" y="66675"/>
            <a:ext cx="3821113"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EXEMPLE AVEC </a:t>
            </a:r>
            <a:r>
              <a:rPr lang="fr-FR" altLang="fr-FR" sz="2400" dirty="0" smtClean="0">
                <a:solidFill>
                  <a:schemeClr val="tx1"/>
                </a:solidFill>
                <a:latin typeface="Arial Unicode MS"/>
                <a:ea typeface="Arial Unicode MS"/>
                <a:cs typeface="Arial Unicode MS"/>
              </a:rPr>
              <a:t>Ⓜ ET Ⓛ</a:t>
            </a:r>
            <a:endParaRPr lang="fr-FR" altLang="fr-FR" sz="2400" dirty="0">
              <a:solidFill>
                <a:schemeClr val="tx1"/>
              </a:solidFill>
            </a:endParaRPr>
          </a:p>
        </p:txBody>
      </p:sp>
    </p:spTree>
    <p:extLst>
      <p:ext uri="{BB962C8B-B14F-4D97-AF65-F5344CB8AC3E}">
        <p14:creationId xmlns:p14="http://schemas.microsoft.com/office/powerpoint/2010/main" val="2282175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868144" y="305291"/>
            <a:ext cx="1905000" cy="2745979"/>
            <a:chOff x="5871898" y="305291"/>
            <a:chExt cx="1905000" cy="2745979"/>
          </a:xfrm>
        </p:grpSpPr>
        <p:grpSp>
          <p:nvGrpSpPr>
            <p:cNvPr id="2" name="Groupe 1"/>
            <p:cNvGrpSpPr/>
            <p:nvPr/>
          </p:nvGrpSpPr>
          <p:grpSpPr>
            <a:xfrm>
              <a:off x="5871898" y="305291"/>
              <a:ext cx="1905000" cy="2043573"/>
              <a:chOff x="5871898" y="305291"/>
              <a:chExt cx="1905000" cy="2043573"/>
            </a:xfrm>
          </p:grpSpPr>
          <p:sp>
            <p:nvSpPr>
              <p:cNvPr id="9272" name="Forme libre 47"/>
              <p:cNvSpPr>
                <a:spLocks/>
              </p:cNvSpPr>
              <p:nvPr/>
            </p:nvSpPr>
            <p:spPr bwMode="auto">
              <a:xfrm>
                <a:off x="6538543" y="305291"/>
                <a:ext cx="553779" cy="1471699"/>
              </a:xfrm>
              <a:custGeom>
                <a:avLst/>
                <a:gdLst>
                  <a:gd name="T0" fmla="*/ 0 w 833405"/>
                  <a:gd name="T1" fmla="*/ 1692765 h 1753424"/>
                  <a:gd name="T2" fmla="*/ 77262 w 833405"/>
                  <a:gd name="T3" fmla="*/ 1229609 h 1753424"/>
                  <a:gd name="T4" fmla="*/ 77262 w 833405"/>
                  <a:gd name="T5" fmla="*/ 561799 h 1753424"/>
                  <a:gd name="T6" fmla="*/ 121425 w 833405"/>
                  <a:gd name="T7" fmla="*/ 55562 h 1753424"/>
                  <a:gd name="T8" fmla="*/ 253868 w 833405"/>
                  <a:gd name="T9" fmla="*/ 44799 h 1753424"/>
                  <a:gd name="T10" fmla="*/ 640178 w 833405"/>
                  <a:gd name="T11" fmla="*/ 44799 h 1753424"/>
                  <a:gd name="T12" fmla="*/ 827801 w 833405"/>
                  <a:gd name="T13" fmla="*/ 12471 h 1753424"/>
                  <a:gd name="T14" fmla="*/ 794666 w 833405"/>
                  <a:gd name="T15" fmla="*/ 281752 h 1753424"/>
                  <a:gd name="T16" fmla="*/ 783637 w 833405"/>
                  <a:gd name="T17" fmla="*/ 874162 h 1753424"/>
                  <a:gd name="T18" fmla="*/ 772621 w 833405"/>
                  <a:gd name="T19" fmla="*/ 1574280 h 1753424"/>
                  <a:gd name="T20" fmla="*/ 739474 w 833405"/>
                  <a:gd name="T21" fmla="*/ 1714305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9273" name="Forme libre 48"/>
              <p:cNvSpPr>
                <a:spLocks/>
              </p:cNvSpPr>
              <p:nvPr/>
            </p:nvSpPr>
            <p:spPr bwMode="auto">
              <a:xfrm>
                <a:off x="6251632" y="1752722"/>
                <a:ext cx="1128654" cy="274331"/>
              </a:xfrm>
              <a:custGeom>
                <a:avLst/>
                <a:gdLst>
                  <a:gd name="T0" fmla="*/ 2120 w 1698718"/>
                  <a:gd name="T1" fmla="*/ 432473 h 412310"/>
                  <a:gd name="T2" fmla="*/ 2120 w 1698718"/>
                  <a:gd name="T3" fmla="*/ 200561 h 412310"/>
                  <a:gd name="T4" fmla="*/ 24106 w 1698718"/>
                  <a:gd name="T5" fmla="*/ 49819 h 412310"/>
                  <a:gd name="T6" fmla="*/ 68029 w 1698718"/>
                  <a:gd name="T7" fmla="*/ 3450 h 412310"/>
                  <a:gd name="T8" fmla="*/ 441643 w 1698718"/>
                  <a:gd name="T9" fmla="*/ 3450 h 412310"/>
                  <a:gd name="T10" fmla="*/ 958054 w 1698718"/>
                  <a:gd name="T11" fmla="*/ 3450 h 412310"/>
                  <a:gd name="T12" fmla="*/ 1243762 w 1698718"/>
                  <a:gd name="T13" fmla="*/ 49819 h 412310"/>
                  <a:gd name="T14" fmla="*/ 1639313 w 1698718"/>
                  <a:gd name="T15" fmla="*/ 49819 h 412310"/>
                  <a:gd name="T16" fmla="*/ 1650312 w 1698718"/>
                  <a:gd name="T17" fmla="*/ 188965 h 412310"/>
                  <a:gd name="T18" fmla="*/ 1672268 w 1698718"/>
                  <a:gd name="T19" fmla="*/ 397685 h 412310"/>
                  <a:gd name="T20" fmla="*/ 1694254 w 1698718"/>
                  <a:gd name="T21" fmla="*/ 432473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9274" name="Forme libre 49"/>
              <p:cNvSpPr>
                <a:spLocks/>
              </p:cNvSpPr>
              <p:nvPr/>
            </p:nvSpPr>
            <p:spPr bwMode="auto">
              <a:xfrm>
                <a:off x="5871898" y="1994344"/>
                <a:ext cx="1905000" cy="354520"/>
              </a:xfrm>
              <a:custGeom>
                <a:avLst/>
                <a:gdLst>
                  <a:gd name="T0" fmla="*/ 99832 w 2866859"/>
                  <a:gd name="T1" fmla="*/ 3947 h 534380"/>
                  <a:gd name="T2" fmla="*/ 1292965 w 2866859"/>
                  <a:gd name="T3" fmla="*/ 44298 h 534380"/>
                  <a:gd name="T4" fmla="*/ 1955807 w 2866859"/>
                  <a:gd name="T5" fmla="*/ 44298 h 534380"/>
                  <a:gd name="T6" fmla="*/ 2342465 w 2866859"/>
                  <a:gd name="T7" fmla="*/ 44298 h 534380"/>
                  <a:gd name="T8" fmla="*/ 2695997 w 2866859"/>
                  <a:gd name="T9" fmla="*/ 34211 h 534380"/>
                  <a:gd name="T10" fmla="*/ 2861701 w 2866859"/>
                  <a:gd name="T11" fmla="*/ 24124 h 534380"/>
                  <a:gd name="T12" fmla="*/ 2861701 w 2866859"/>
                  <a:gd name="T13" fmla="*/ 135087 h 534380"/>
                  <a:gd name="T14" fmla="*/ 2839599 w 2866859"/>
                  <a:gd name="T15" fmla="*/ 316667 h 534380"/>
                  <a:gd name="T16" fmla="*/ 2839599 w 2866859"/>
                  <a:gd name="T17" fmla="*/ 467982 h 534380"/>
                  <a:gd name="T18" fmla="*/ 2574480 w 2866859"/>
                  <a:gd name="T19" fmla="*/ 488157 h 534380"/>
                  <a:gd name="T20" fmla="*/ 2022101 w 2866859"/>
                  <a:gd name="T21" fmla="*/ 467982 h 534380"/>
                  <a:gd name="T22" fmla="*/ 1392383 w 2866859"/>
                  <a:gd name="T23" fmla="*/ 467982 h 534380"/>
                  <a:gd name="T24" fmla="*/ 828961 w 2866859"/>
                  <a:gd name="T25" fmla="*/ 467982 h 534380"/>
                  <a:gd name="T26" fmla="*/ 243435 w 2866859"/>
                  <a:gd name="T27" fmla="*/ 467982 h 534380"/>
                  <a:gd name="T28" fmla="*/ 55619 w 2866859"/>
                  <a:gd name="T29" fmla="*/ 437719 h 534380"/>
                  <a:gd name="T30" fmla="*/ 88767 w 2866859"/>
                  <a:gd name="T31" fmla="*/ 357020 h 534380"/>
                  <a:gd name="T32" fmla="*/ 66685 w 2866859"/>
                  <a:gd name="T33" fmla="*/ 155264 h 534380"/>
                  <a:gd name="T34" fmla="*/ 99832 w 2866859"/>
                  <a:gd name="T35" fmla="*/ 3947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6859"/>
                  <a:gd name="T55" fmla="*/ 0 h 534380"/>
                  <a:gd name="T56" fmla="*/ 2866859 w 2866859"/>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6859" h="534380">
                    <a:moveTo>
                      <a:pt x="99544" y="4311"/>
                    </a:moveTo>
                    <a:cubicBezTo>
                      <a:pt x="303356" y="-15886"/>
                      <a:pt x="980893" y="41034"/>
                      <a:pt x="1289365" y="48379"/>
                    </a:cubicBezTo>
                    <a:cubicBezTo>
                      <a:pt x="1597837" y="55724"/>
                      <a:pt x="1950377" y="48379"/>
                      <a:pt x="1950377" y="48379"/>
                    </a:cubicBezTo>
                    <a:lnTo>
                      <a:pt x="2335968" y="48379"/>
                    </a:lnTo>
                    <a:cubicBezTo>
                      <a:pt x="2458990" y="46543"/>
                      <a:pt x="2602209" y="41034"/>
                      <a:pt x="2688508" y="37362"/>
                    </a:cubicBezTo>
                    <a:cubicBezTo>
                      <a:pt x="2774807" y="33690"/>
                      <a:pt x="2826219" y="7984"/>
                      <a:pt x="2853761" y="26345"/>
                    </a:cubicBezTo>
                    <a:cubicBezTo>
                      <a:pt x="2881303" y="44706"/>
                      <a:pt x="2857433" y="94283"/>
                      <a:pt x="2853761" y="147531"/>
                    </a:cubicBezTo>
                    <a:cubicBezTo>
                      <a:pt x="2850089" y="200779"/>
                      <a:pt x="2835399" y="285241"/>
                      <a:pt x="2831727" y="345834"/>
                    </a:cubicBezTo>
                    <a:cubicBezTo>
                      <a:pt x="2828055" y="406427"/>
                      <a:pt x="2875795" y="479873"/>
                      <a:pt x="2831727" y="511087"/>
                    </a:cubicBezTo>
                    <a:cubicBezTo>
                      <a:pt x="2787660" y="542302"/>
                      <a:pt x="2703197" y="533121"/>
                      <a:pt x="2567322" y="533121"/>
                    </a:cubicBezTo>
                    <a:cubicBezTo>
                      <a:pt x="2431447" y="533121"/>
                      <a:pt x="2212946" y="514759"/>
                      <a:pt x="2016479" y="511087"/>
                    </a:cubicBezTo>
                    <a:cubicBezTo>
                      <a:pt x="1820012" y="507415"/>
                      <a:pt x="1388517" y="511087"/>
                      <a:pt x="1388517" y="511087"/>
                    </a:cubicBezTo>
                    <a:lnTo>
                      <a:pt x="826657" y="511087"/>
                    </a:lnTo>
                    <a:cubicBezTo>
                      <a:pt x="635698" y="511087"/>
                      <a:pt x="371293" y="516595"/>
                      <a:pt x="242763" y="511087"/>
                    </a:cubicBezTo>
                    <a:cubicBezTo>
                      <a:pt x="114233" y="505579"/>
                      <a:pt x="81181" y="498234"/>
                      <a:pt x="55475" y="478037"/>
                    </a:cubicBezTo>
                    <a:cubicBezTo>
                      <a:pt x="29769" y="457840"/>
                      <a:pt x="83019" y="441315"/>
                      <a:pt x="88527" y="389903"/>
                    </a:cubicBezTo>
                    <a:cubicBezTo>
                      <a:pt x="94036" y="338491"/>
                      <a:pt x="64657" y="233829"/>
                      <a:pt x="66493" y="169564"/>
                    </a:cubicBezTo>
                    <a:cubicBezTo>
                      <a:pt x="68329" y="105299"/>
                      <a:pt x="-104268" y="24508"/>
                      <a:pt x="99544"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9243" name="Forme libre 48"/>
              <p:cNvSpPr>
                <a:spLocks/>
              </p:cNvSpPr>
              <p:nvPr/>
            </p:nvSpPr>
            <p:spPr bwMode="auto">
              <a:xfrm>
                <a:off x="6337036" y="2167889"/>
                <a:ext cx="944562" cy="174625"/>
              </a:xfrm>
              <a:custGeom>
                <a:avLst/>
                <a:gdLst>
                  <a:gd name="T0" fmla="*/ 0 w 944660"/>
                  <a:gd name="T1" fmla="*/ 179759 h 174100"/>
                  <a:gd name="T2" fmla="*/ 41256 w 944660"/>
                  <a:gd name="T3" fmla="*/ 0 h 174100"/>
                  <a:gd name="T4" fmla="*/ 940002 w 944660"/>
                  <a:gd name="T5" fmla="*/ 6182 h 174100"/>
                  <a:gd name="T6" fmla="*/ 939054 w 944660"/>
                  <a:gd name="T7" fmla="*/ 56180 h 174100"/>
                  <a:gd name="T8" fmla="*/ 936667 w 944660"/>
                  <a:gd name="T9" fmla="*/ 200567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grpSp>
        <p:sp>
          <p:nvSpPr>
            <p:cNvPr id="9257" name="ZoneTexte 49"/>
            <p:cNvSpPr txBox="1">
              <a:spLocks noChangeArrowheads="1"/>
            </p:cNvSpPr>
            <p:nvPr/>
          </p:nvSpPr>
          <p:spPr bwMode="auto">
            <a:xfrm>
              <a:off x="6883400" y="2681337"/>
              <a:ext cx="350838" cy="369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D</a:t>
              </a:r>
            </a:p>
          </p:txBody>
        </p:sp>
        <p:cxnSp>
          <p:nvCxnSpPr>
            <p:cNvPr id="9258" name="Connecteur droit avec flèche 50"/>
            <p:cNvCxnSpPr>
              <a:cxnSpLocks noChangeShapeType="1"/>
              <a:stCxn id="9257" idx="0"/>
            </p:cNvCxnSpPr>
            <p:nvPr/>
          </p:nvCxnSpPr>
          <p:spPr bwMode="auto">
            <a:xfrm flipH="1" flipV="1">
              <a:off x="6753225" y="2319343"/>
              <a:ext cx="306388" cy="3619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9219"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466975" y="-60325"/>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643"/>
          <p:cNvSpPr>
            <a:spLocks noChangeShapeType="1"/>
          </p:cNvSpPr>
          <p:nvPr/>
        </p:nvSpPr>
        <p:spPr bwMode="auto">
          <a:xfrm rot="5400000">
            <a:off x="3583781" y="23487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7" name="Line 644"/>
          <p:cNvSpPr>
            <a:spLocks noChangeShapeType="1"/>
          </p:cNvSpPr>
          <p:nvPr/>
        </p:nvSpPr>
        <p:spPr bwMode="auto">
          <a:xfrm rot="5400000">
            <a:off x="3432176" y="2143125"/>
            <a:ext cx="0" cy="752475"/>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9228" name="Line 653"/>
          <p:cNvSpPr>
            <a:spLocks noChangeShapeType="1"/>
          </p:cNvSpPr>
          <p:nvPr/>
        </p:nvSpPr>
        <p:spPr bwMode="auto">
          <a:xfrm rot="5400000">
            <a:off x="2831306" y="23487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9" name="Line 656"/>
          <p:cNvSpPr>
            <a:spLocks noChangeShapeType="1"/>
          </p:cNvSpPr>
          <p:nvPr/>
        </p:nvSpPr>
        <p:spPr bwMode="auto">
          <a:xfrm rot="10800000">
            <a:off x="2030413" y="2519363"/>
            <a:ext cx="1038225"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9230" name="Rectangle 394"/>
          <p:cNvSpPr>
            <a:spLocks noChangeArrowheads="1"/>
          </p:cNvSpPr>
          <p:nvPr/>
        </p:nvSpPr>
        <p:spPr bwMode="auto">
          <a:xfrm>
            <a:off x="4510088" y="2270125"/>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9231" name="Line 395"/>
          <p:cNvSpPr>
            <a:spLocks noChangeShapeType="1"/>
          </p:cNvSpPr>
          <p:nvPr/>
        </p:nvSpPr>
        <p:spPr bwMode="auto">
          <a:xfrm>
            <a:off x="4884738" y="2271713"/>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2" name="Line 402"/>
          <p:cNvSpPr>
            <a:spLocks noChangeShapeType="1"/>
          </p:cNvSpPr>
          <p:nvPr/>
        </p:nvSpPr>
        <p:spPr bwMode="auto">
          <a:xfrm flipV="1">
            <a:off x="4906963" y="2574925"/>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3" name="Freeform 403"/>
          <p:cNvSpPr>
            <a:spLocks/>
          </p:cNvSpPr>
          <p:nvPr/>
        </p:nvSpPr>
        <p:spPr bwMode="auto">
          <a:xfrm flipV="1">
            <a:off x="4829175" y="2571750"/>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9234" name="Rectangle 404"/>
          <p:cNvSpPr>
            <a:spLocks noChangeArrowheads="1"/>
          </p:cNvSpPr>
          <p:nvPr/>
        </p:nvSpPr>
        <p:spPr bwMode="auto">
          <a:xfrm>
            <a:off x="4749800" y="2792413"/>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9235" name="Freeform 405"/>
          <p:cNvSpPr>
            <a:spLocks/>
          </p:cNvSpPr>
          <p:nvPr/>
        </p:nvSpPr>
        <p:spPr bwMode="auto">
          <a:xfrm flipV="1">
            <a:off x="4165600" y="2149475"/>
            <a:ext cx="355600" cy="290513"/>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236" name="Line 402"/>
          <p:cNvSpPr>
            <a:spLocks noChangeShapeType="1"/>
          </p:cNvSpPr>
          <p:nvPr/>
        </p:nvSpPr>
        <p:spPr bwMode="auto">
          <a:xfrm flipV="1">
            <a:off x="1338263" y="2647950"/>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7" name="Freeform 403"/>
          <p:cNvSpPr>
            <a:spLocks/>
          </p:cNvSpPr>
          <p:nvPr/>
        </p:nvSpPr>
        <p:spPr bwMode="auto">
          <a:xfrm flipV="1">
            <a:off x="1260475" y="264477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9238" name="Rectangle 404"/>
          <p:cNvSpPr>
            <a:spLocks noChangeArrowheads="1"/>
          </p:cNvSpPr>
          <p:nvPr/>
        </p:nvSpPr>
        <p:spPr bwMode="auto">
          <a:xfrm>
            <a:off x="1181100" y="2865438"/>
            <a:ext cx="30638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grpSp>
        <p:nvGrpSpPr>
          <p:cNvPr id="9247" name="Groupe 52"/>
          <p:cNvGrpSpPr>
            <a:grpSpLocks/>
          </p:cNvGrpSpPr>
          <p:nvPr/>
        </p:nvGrpSpPr>
        <p:grpSpPr bwMode="auto">
          <a:xfrm>
            <a:off x="2641600" y="184150"/>
            <a:ext cx="1619250" cy="2032000"/>
            <a:chOff x="2216150" y="4001911"/>
            <a:chExt cx="1619250" cy="2030589"/>
          </a:xfrm>
        </p:grpSpPr>
        <p:sp>
          <p:nvSpPr>
            <p:cNvPr id="9250" name="Rectangle 54"/>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1" name="Rectangle 55"/>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2" name="Rectangle 56"/>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3" name="Rectangle 60"/>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4" name="Rectangle 61"/>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9248" name="ZoneTexte 11"/>
          <p:cNvSpPr txBox="1">
            <a:spLocks noChangeArrowheads="1"/>
          </p:cNvSpPr>
          <p:nvPr/>
        </p:nvSpPr>
        <p:spPr bwMode="auto">
          <a:xfrm>
            <a:off x="69850" y="66675"/>
            <a:ext cx="6013450"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PERPENDICULARITE CYLINDRE /PLAN</a:t>
            </a:r>
          </a:p>
        </p:txBody>
      </p:sp>
      <p:sp>
        <p:nvSpPr>
          <p:cNvPr id="59" name="ZoneTexte 19"/>
          <p:cNvSpPr txBox="1">
            <a:spLocks noChangeArrowheads="1"/>
          </p:cNvSpPr>
          <p:nvPr/>
        </p:nvSpPr>
        <p:spPr bwMode="auto">
          <a:xfrm>
            <a:off x="304800" y="3046413"/>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grpSp>
        <p:nvGrpSpPr>
          <p:cNvPr id="10" name="Groupe 9"/>
          <p:cNvGrpSpPr/>
          <p:nvPr/>
        </p:nvGrpSpPr>
        <p:grpSpPr>
          <a:xfrm>
            <a:off x="304800" y="287338"/>
            <a:ext cx="8731696" cy="3495795"/>
            <a:chOff x="304800" y="287338"/>
            <a:chExt cx="8731696" cy="3495795"/>
          </a:xfrm>
        </p:grpSpPr>
        <p:sp>
          <p:nvSpPr>
            <p:cNvPr id="61" name="ZoneTexte 91"/>
            <p:cNvSpPr txBox="1">
              <a:spLocks noChangeArrowheads="1"/>
            </p:cNvSpPr>
            <p:nvPr/>
          </p:nvSpPr>
          <p:spPr bwMode="auto">
            <a:xfrm>
              <a:off x="304800" y="3413801"/>
              <a:ext cx="873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Plan D, </a:t>
              </a:r>
              <a:r>
                <a:rPr lang="fr-FR" altLang="fr-FR" sz="1800" b="0" dirty="0">
                  <a:solidFill>
                    <a:srgbClr val="0070C0"/>
                  </a:solidFill>
                  <a:latin typeface="Comic Sans MS" pitchFamily="66" charset="0"/>
                </a:rPr>
                <a:t>critère [GE] plan extérieur matière des moindres carrés </a:t>
              </a:r>
            </a:p>
          </p:txBody>
        </p:sp>
        <p:grpSp>
          <p:nvGrpSpPr>
            <p:cNvPr id="63" name="Groupe 9"/>
            <p:cNvGrpSpPr>
              <a:grpSpLocks/>
            </p:cNvGrpSpPr>
            <p:nvPr/>
          </p:nvGrpSpPr>
          <p:grpSpPr bwMode="auto">
            <a:xfrm>
              <a:off x="5796136" y="287338"/>
              <a:ext cx="2122487" cy="2125662"/>
              <a:chOff x="4935538" y="1824038"/>
              <a:chExt cx="2816225" cy="2819400"/>
            </a:xfrm>
          </p:grpSpPr>
          <p:sp>
            <p:nvSpPr>
              <p:cNvPr id="64"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65"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66"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67"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68"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sp>
        <p:nvSpPr>
          <p:cNvPr id="56" name="Rectangle 620"/>
          <p:cNvSpPr>
            <a:spLocks noChangeArrowheads="1"/>
          </p:cNvSpPr>
          <p:nvPr/>
        </p:nvSpPr>
        <p:spPr bwMode="auto">
          <a:xfrm>
            <a:off x="878244" y="2357596"/>
            <a:ext cx="11636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57" name="Rectangle 619"/>
          <p:cNvSpPr>
            <a:spLocks noChangeArrowheads="1"/>
          </p:cNvSpPr>
          <p:nvPr/>
        </p:nvSpPr>
        <p:spPr bwMode="auto">
          <a:xfrm>
            <a:off x="1113194" y="2367121"/>
            <a:ext cx="5953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latin typeface="Symbol" pitchFamily="18" charset="2"/>
              </a:rPr>
              <a:t>Æ</a:t>
            </a:r>
            <a:r>
              <a:rPr lang="fr-FR" altLang="fr-FR" sz="1200" b="0">
                <a:solidFill>
                  <a:schemeClr val="tx1"/>
                </a:solidFill>
              </a:rPr>
              <a:t>0 </a:t>
            </a:r>
            <a:r>
              <a:rPr lang="fr-FR" altLang="fr-FR" sz="1200">
                <a:solidFill>
                  <a:schemeClr val="tx1"/>
                </a:solidFill>
                <a:latin typeface="Arial Unicode MS" pitchFamily="34" charset="-128"/>
                <a:ea typeface="Arial Unicode MS" pitchFamily="34" charset="-128"/>
                <a:cs typeface="Arial Unicode MS" pitchFamily="34" charset="-128"/>
              </a:rPr>
              <a:t>Ⓜ</a:t>
            </a:r>
            <a:endParaRPr lang="fr-FR" altLang="fr-FR" sz="1200">
              <a:solidFill>
                <a:schemeClr val="tx1"/>
              </a:solidFill>
            </a:endParaRPr>
          </a:p>
        </p:txBody>
      </p:sp>
      <p:sp>
        <p:nvSpPr>
          <p:cNvPr id="58" name="Line 621"/>
          <p:cNvSpPr>
            <a:spLocks noChangeShapeType="1"/>
          </p:cNvSpPr>
          <p:nvPr/>
        </p:nvSpPr>
        <p:spPr bwMode="auto">
          <a:xfrm>
            <a:off x="1173519" y="2354421"/>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 name="Group 622"/>
          <p:cNvGrpSpPr>
            <a:grpSpLocks/>
          </p:cNvGrpSpPr>
          <p:nvPr/>
        </p:nvGrpSpPr>
        <p:grpSpPr bwMode="auto">
          <a:xfrm>
            <a:off x="952856" y="2430621"/>
            <a:ext cx="144463" cy="144463"/>
            <a:chOff x="2741" y="3480"/>
            <a:chExt cx="91" cy="91"/>
          </a:xfrm>
        </p:grpSpPr>
        <p:sp>
          <p:nvSpPr>
            <p:cNvPr id="69" name="Line 623"/>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Line 624"/>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71" name="Rectangle 625"/>
          <p:cNvSpPr>
            <a:spLocks noChangeArrowheads="1"/>
          </p:cNvSpPr>
          <p:nvPr/>
        </p:nvSpPr>
        <p:spPr bwMode="auto">
          <a:xfrm>
            <a:off x="1764069" y="2344896"/>
            <a:ext cx="2952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200" b="0">
                <a:solidFill>
                  <a:schemeClr val="tx1"/>
                </a:solidFill>
              </a:rPr>
              <a:t>D</a:t>
            </a:r>
          </a:p>
        </p:txBody>
      </p:sp>
      <p:sp>
        <p:nvSpPr>
          <p:cNvPr id="72" name="Line 626"/>
          <p:cNvSpPr>
            <a:spLocks noChangeShapeType="1"/>
          </p:cNvSpPr>
          <p:nvPr/>
        </p:nvSpPr>
        <p:spPr bwMode="auto">
          <a:xfrm>
            <a:off x="1757719" y="2354421"/>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6" name="Rectangle 652"/>
          <p:cNvSpPr>
            <a:spLocks noChangeArrowheads="1"/>
          </p:cNvSpPr>
          <p:nvPr/>
        </p:nvSpPr>
        <p:spPr bwMode="auto">
          <a:xfrm>
            <a:off x="798869" y="2049621"/>
            <a:ext cx="5318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26</a:t>
            </a:r>
          </a:p>
        </p:txBody>
      </p:sp>
      <p:sp>
        <p:nvSpPr>
          <p:cNvPr id="77" name="ZoneTexte 62"/>
          <p:cNvSpPr txBox="1">
            <a:spLocks noChangeArrowheads="1"/>
          </p:cNvSpPr>
          <p:nvPr/>
        </p:nvSpPr>
        <p:spPr bwMode="auto">
          <a:xfrm>
            <a:off x="1210031" y="1944846"/>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000">
                <a:solidFill>
                  <a:schemeClr val="tx1"/>
                </a:solidFill>
              </a:rPr>
              <a:t>0,03</a:t>
            </a:r>
          </a:p>
          <a:p>
            <a:pPr eaLnBrk="1" hangingPunct="1"/>
            <a:r>
              <a:rPr lang="fr-FR" altLang="fr-FR" sz="1000">
                <a:solidFill>
                  <a:schemeClr val="tx1"/>
                </a:solidFill>
              </a:rPr>
              <a:t>0</a:t>
            </a:r>
          </a:p>
        </p:txBody>
      </p:sp>
      <p:grpSp>
        <p:nvGrpSpPr>
          <p:cNvPr id="11" name="Groupe 10"/>
          <p:cNvGrpSpPr/>
          <p:nvPr/>
        </p:nvGrpSpPr>
        <p:grpSpPr>
          <a:xfrm>
            <a:off x="3478213" y="1490027"/>
            <a:ext cx="5493853" cy="4401433"/>
            <a:chOff x="3478213" y="1490027"/>
            <a:chExt cx="5493853" cy="4401433"/>
          </a:xfrm>
        </p:grpSpPr>
        <p:sp>
          <p:nvSpPr>
            <p:cNvPr id="9265" name="Rectangle 63"/>
            <p:cNvSpPr>
              <a:spLocks noChangeArrowheads="1"/>
            </p:cNvSpPr>
            <p:nvPr/>
          </p:nvSpPr>
          <p:spPr bwMode="auto">
            <a:xfrm rot="10800000">
              <a:off x="6582414" y="2107522"/>
              <a:ext cx="554400" cy="250881"/>
            </a:xfrm>
            <a:prstGeom prst="rect">
              <a:avLst/>
            </a:prstGeom>
            <a:solidFill>
              <a:srgbClr val="CCFF99">
                <a:alpha val="34117"/>
              </a:srgbClr>
            </a:solidFill>
            <a:ln w="9525" algn="ctr">
              <a:solidFill>
                <a:schemeClr val="tx1"/>
              </a:solidFill>
              <a:round/>
              <a:headEnd/>
              <a:tailEnd/>
            </a:ln>
          </p:spPr>
          <p:txBody>
            <a:bodyPr wrap="squar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9266" name="ZoneTexte 45"/>
            <p:cNvSpPr txBox="1">
              <a:spLocks noChangeArrowheads="1"/>
            </p:cNvSpPr>
            <p:nvPr/>
          </p:nvSpPr>
          <p:spPr bwMode="auto">
            <a:xfrm>
              <a:off x="7440878" y="1490027"/>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Cylindre </a:t>
              </a:r>
              <a:r>
                <a:rPr lang="fr-FR" altLang="fr-FR" sz="1800" b="0" dirty="0" smtClean="0">
                  <a:solidFill>
                    <a:schemeClr val="tx1"/>
                  </a:solidFill>
                </a:rPr>
                <a:t>Ø26</a:t>
              </a:r>
              <a:endParaRPr lang="fr-FR" altLang="fr-FR" sz="1800" b="0" dirty="0">
                <a:solidFill>
                  <a:schemeClr val="tx1"/>
                </a:solidFill>
              </a:endParaRPr>
            </a:p>
          </p:txBody>
        </p:sp>
        <p:cxnSp>
          <p:nvCxnSpPr>
            <p:cNvPr id="9267" name="Connecteur droit avec flèche 47"/>
            <p:cNvCxnSpPr>
              <a:cxnSpLocks noChangeShapeType="1"/>
            </p:cNvCxnSpPr>
            <p:nvPr/>
          </p:nvCxnSpPr>
          <p:spPr bwMode="auto">
            <a:xfrm flipH="1">
              <a:off x="7159888" y="1839889"/>
              <a:ext cx="583813" cy="29752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61" name="Forme libre 44"/>
            <p:cNvSpPr>
              <a:spLocks/>
            </p:cNvSpPr>
            <p:nvPr/>
          </p:nvSpPr>
          <p:spPr bwMode="auto">
            <a:xfrm>
              <a:off x="6846148" y="2181884"/>
              <a:ext cx="24152" cy="154171"/>
            </a:xfrm>
            <a:custGeom>
              <a:avLst/>
              <a:gdLst>
                <a:gd name="T0" fmla="*/ 24154 w 24154"/>
                <a:gd name="T1" fmla="*/ 0 h 154236"/>
                <a:gd name="T2" fmla="*/ 2120 w 24154"/>
                <a:gd name="T3" fmla="*/ 74364 h 154236"/>
                <a:gd name="T4" fmla="*/ 2120 w 24154"/>
                <a:gd name="T5" fmla="*/ 154236 h 154236"/>
                <a:gd name="T6" fmla="*/ 0 60000 65536"/>
                <a:gd name="T7" fmla="*/ 0 60000 65536"/>
                <a:gd name="T8" fmla="*/ 0 60000 65536"/>
                <a:gd name="T9" fmla="*/ 0 w 24154"/>
                <a:gd name="T10" fmla="*/ 0 h 154236"/>
                <a:gd name="T11" fmla="*/ 24154 w 24154"/>
                <a:gd name="T12" fmla="*/ 154236 h 154236"/>
              </a:gdLst>
              <a:ahLst/>
              <a:cxnLst>
                <a:cxn ang="T6">
                  <a:pos x="T0" y="T1"/>
                </a:cxn>
                <a:cxn ang="T7">
                  <a:pos x="T2" y="T3"/>
                </a:cxn>
                <a:cxn ang="T8">
                  <a:pos x="T4" y="T5"/>
                </a:cxn>
              </a:cxnLst>
              <a:rect l="T9" t="T10" r="T11" b="T12"/>
              <a:pathLst>
                <a:path w="24154" h="154236">
                  <a:moveTo>
                    <a:pt x="24154" y="0"/>
                  </a:moveTo>
                  <a:cubicBezTo>
                    <a:pt x="14973" y="24329"/>
                    <a:pt x="5792" y="48658"/>
                    <a:pt x="2120" y="74364"/>
                  </a:cubicBezTo>
                  <a:cubicBezTo>
                    <a:pt x="-1552" y="100070"/>
                    <a:pt x="284" y="127153"/>
                    <a:pt x="2120" y="154236"/>
                  </a:cubicBezTo>
                </a:path>
              </a:pathLst>
            </a:custGeom>
            <a:noFill/>
            <a:ln w="9525" cap="flat" cmpd="sng" algn="ctr">
              <a:solidFill>
                <a:srgbClr val="00B0F0"/>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62" name="ZoneTexte 92"/>
            <p:cNvSpPr txBox="1">
              <a:spLocks noChangeArrowheads="1"/>
            </p:cNvSpPr>
            <p:nvPr/>
          </p:nvSpPr>
          <p:spPr bwMode="auto">
            <a:xfrm>
              <a:off x="3478213" y="3861048"/>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a:solidFill>
                    <a:srgbClr val="0070C0"/>
                  </a:solidFill>
                  <a:latin typeface="Comic Sans MS" pitchFamily="66" charset="0"/>
                </a:rPr>
                <a:t>Perpendicularité</a:t>
              </a:r>
            </a:p>
            <a:p>
              <a:pPr eaLnBrk="1" hangingPunct="1">
                <a:lnSpc>
                  <a:spcPct val="150000"/>
                </a:lnSpc>
              </a:pPr>
              <a:r>
                <a:rPr lang="fr-FR" altLang="fr-FR" sz="1800" b="0" dirty="0" smtClean="0">
                  <a:solidFill>
                    <a:srgbClr val="0070C0"/>
                  </a:solidFill>
                  <a:latin typeface="Comic Sans MS" pitchFamily="66" charset="0"/>
                </a:rPr>
                <a:t>Cylindre E</a:t>
              </a:r>
              <a:endParaRPr lang="fr-FR" altLang="fr-FR" sz="1800" b="0" dirty="0">
                <a:solidFill>
                  <a:srgbClr val="0070C0"/>
                </a:solidFill>
                <a:latin typeface="Comic Sans MS" pitchFamily="66" charset="0"/>
              </a:endParaRPr>
            </a:p>
            <a:p>
              <a:pPr eaLnBrk="1" hangingPunct="1">
                <a:lnSpc>
                  <a:spcPct val="150000"/>
                </a:lnSpc>
              </a:pPr>
              <a:r>
                <a:rPr lang="fr-FR" altLang="fr-FR" sz="1800" b="0" dirty="0">
                  <a:solidFill>
                    <a:srgbClr val="0070C0"/>
                  </a:solidFill>
                  <a:latin typeface="Comic Sans MS" pitchFamily="66" charset="0"/>
                </a:rPr>
                <a:t>Tous les points de la surface </a:t>
              </a:r>
              <a:r>
                <a:rPr lang="fr-FR" altLang="fr-FR" sz="1800" b="0" dirty="0" smtClean="0">
                  <a:solidFill>
                    <a:srgbClr val="0070C0"/>
                  </a:solidFill>
                  <a:latin typeface="Comic Sans MS" pitchFamily="66" charset="0"/>
                </a:rPr>
                <a:t>réelle E</a:t>
              </a:r>
              <a:endParaRPr lang="fr-FR" altLang="fr-FR" sz="1800" b="0" dirty="0">
                <a:solidFill>
                  <a:srgbClr val="0070C0"/>
                </a:solidFill>
                <a:latin typeface="Comic Sans MS" pitchFamily="66" charset="0"/>
              </a:endParaRPr>
            </a:p>
            <a:p>
              <a:pPr eaLnBrk="1" hangingPunct="1"/>
              <a:r>
                <a:rPr lang="fr-FR" altLang="fr-FR" sz="1800" b="0" dirty="0" smtClean="0">
                  <a:solidFill>
                    <a:srgbClr val="0070C0"/>
                  </a:solidFill>
                  <a:latin typeface="Comic Sans MS" pitchFamily="66" charset="0"/>
                </a:rPr>
                <a:t>Zone extérieure à un cylindre </a:t>
              </a:r>
              <a:r>
                <a:rPr lang="fr-FR" altLang="fr-FR" sz="1800" b="0" dirty="0" smtClean="0">
                  <a:solidFill>
                    <a:srgbClr val="0070C0"/>
                  </a:solidFill>
                  <a:latin typeface="Comic Sans MS" pitchFamily="66" charset="0"/>
                  <a:sym typeface="Symbol"/>
                </a:rPr>
                <a:t>26 parallèle</a:t>
              </a:r>
              <a:r>
                <a:rPr lang="fr-FR" altLang="fr-FR" sz="1800" b="0" dirty="0" smtClean="0">
                  <a:solidFill>
                    <a:srgbClr val="0070C0"/>
                  </a:solidFill>
                  <a:latin typeface="Comic Sans MS" pitchFamily="66" charset="0"/>
                </a:rPr>
                <a:t>,</a:t>
              </a:r>
              <a:endParaRPr lang="fr-FR" altLang="fr-FR" sz="1800" b="0" dirty="0">
                <a:solidFill>
                  <a:srgbClr val="0070C0"/>
                </a:solidFill>
                <a:latin typeface="Comic Sans MS" pitchFamily="66" charset="0"/>
              </a:endParaRPr>
            </a:p>
            <a:p>
              <a:pPr eaLnBrk="1" hangingPunct="1"/>
              <a:r>
                <a:rPr lang="fr-FR" altLang="fr-FR" sz="1800" b="0" dirty="0" smtClean="0">
                  <a:solidFill>
                    <a:srgbClr val="0070C0"/>
                  </a:solidFill>
                  <a:latin typeface="Comic Sans MS" pitchFamily="66" charset="0"/>
                </a:rPr>
                <a:t>à la surface </a:t>
              </a:r>
              <a:r>
                <a:rPr lang="fr-FR" altLang="fr-FR" sz="1800" b="0" dirty="0">
                  <a:solidFill>
                    <a:srgbClr val="0070C0"/>
                  </a:solidFill>
                  <a:latin typeface="Comic Sans MS" pitchFamily="66" charset="0"/>
                </a:rPr>
                <a:t>nominale</a:t>
              </a:r>
            </a:p>
            <a:p>
              <a:pPr eaLnBrk="1" hangingPunct="1"/>
              <a:r>
                <a:rPr lang="fr-FR" altLang="fr-FR" sz="1800" b="0" dirty="0" smtClean="0">
                  <a:solidFill>
                    <a:srgbClr val="0070C0"/>
                  </a:solidFill>
                  <a:latin typeface="Comic Sans MS" pitchFamily="66" charset="0"/>
                </a:rPr>
                <a:t>La </a:t>
              </a:r>
              <a:r>
                <a:rPr lang="fr-FR" altLang="fr-FR" sz="1800" b="0" dirty="0">
                  <a:solidFill>
                    <a:srgbClr val="0070C0"/>
                  </a:solidFill>
                  <a:latin typeface="Comic Sans MS" pitchFamily="66" charset="0"/>
                </a:rPr>
                <a:t>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p>
          </p:txBody>
        </p:sp>
      </p:grpSp>
    </p:spTree>
    <p:extLst>
      <p:ext uri="{BB962C8B-B14F-4D97-AF65-F5344CB8AC3E}">
        <p14:creationId xmlns:p14="http://schemas.microsoft.com/office/powerpoint/2010/main" val="12080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300192" y="1538288"/>
            <a:ext cx="1924050" cy="2247900"/>
            <a:chOff x="6369050" y="1538288"/>
            <a:chExt cx="1924050" cy="2247900"/>
          </a:xfrm>
        </p:grpSpPr>
        <p:sp>
          <p:nvSpPr>
            <p:cNvPr id="12403" name="ZoneTexte 79"/>
            <p:cNvSpPr txBox="1">
              <a:spLocks noChangeArrowheads="1"/>
            </p:cNvSpPr>
            <p:nvPr/>
          </p:nvSpPr>
          <p:spPr bwMode="auto">
            <a:xfrm>
              <a:off x="6453188" y="3416300"/>
              <a:ext cx="3508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D</a:t>
              </a:r>
            </a:p>
          </p:txBody>
        </p:sp>
        <p:cxnSp>
          <p:nvCxnSpPr>
            <p:cNvPr id="12404" name="Connecteur droit avec flèche 80"/>
            <p:cNvCxnSpPr>
              <a:cxnSpLocks noChangeShapeType="1"/>
              <a:stCxn id="12403" idx="0"/>
            </p:cNvCxnSpPr>
            <p:nvPr/>
          </p:nvCxnSpPr>
          <p:spPr bwMode="auto">
            <a:xfrm flipV="1">
              <a:off x="6628607" y="3254889"/>
              <a:ext cx="183357" cy="16141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Groupe 1"/>
            <p:cNvGrpSpPr/>
            <p:nvPr/>
          </p:nvGrpSpPr>
          <p:grpSpPr>
            <a:xfrm>
              <a:off x="6369050" y="1538288"/>
              <a:ext cx="1924050" cy="1736725"/>
              <a:chOff x="6369050" y="1538288"/>
              <a:chExt cx="1924050" cy="1736725"/>
            </a:xfrm>
          </p:grpSpPr>
          <p:sp>
            <p:nvSpPr>
              <p:cNvPr id="12332" name="Forme libre 47"/>
              <p:cNvSpPr>
                <a:spLocks/>
              </p:cNvSpPr>
              <p:nvPr/>
            </p:nvSpPr>
            <p:spPr bwMode="auto">
              <a:xfrm>
                <a:off x="7119938" y="1538288"/>
                <a:ext cx="423862" cy="1165225"/>
              </a:xfrm>
              <a:custGeom>
                <a:avLst/>
                <a:gdLst>
                  <a:gd name="T0" fmla="*/ 0 w 833405"/>
                  <a:gd name="T1" fmla="*/ 1 h 1753424"/>
                  <a:gd name="T2" fmla="*/ 1 w 833405"/>
                  <a:gd name="T3" fmla="*/ 1 h 1753424"/>
                  <a:gd name="T4" fmla="*/ 1 w 833405"/>
                  <a:gd name="T5" fmla="*/ 1 h 1753424"/>
                  <a:gd name="T6" fmla="*/ 1 w 833405"/>
                  <a:gd name="T7" fmla="*/ 1 h 1753424"/>
                  <a:gd name="T8" fmla="*/ 1 w 833405"/>
                  <a:gd name="T9" fmla="*/ 1 h 1753424"/>
                  <a:gd name="T10" fmla="*/ 1 w 833405"/>
                  <a:gd name="T11" fmla="*/ 1 h 1753424"/>
                  <a:gd name="T12" fmla="*/ 1 w 833405"/>
                  <a:gd name="T13" fmla="*/ 1 h 1753424"/>
                  <a:gd name="T14" fmla="*/ 1 w 833405"/>
                  <a:gd name="T15" fmla="*/ 1 h 1753424"/>
                  <a:gd name="T16" fmla="*/ 1 w 833405"/>
                  <a:gd name="T17" fmla="*/ 1 h 1753424"/>
                  <a:gd name="T18" fmla="*/ 1 w 833405"/>
                  <a:gd name="T19" fmla="*/ 1 h 1753424"/>
                  <a:gd name="T20" fmla="*/ 1 w 833405"/>
                  <a:gd name="T21" fmla="*/ 1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2333" name="Forme libre 48"/>
              <p:cNvSpPr>
                <a:spLocks/>
              </p:cNvSpPr>
              <p:nvPr/>
            </p:nvSpPr>
            <p:spPr bwMode="auto">
              <a:xfrm>
                <a:off x="6853238" y="2678113"/>
                <a:ext cx="958850" cy="274637"/>
              </a:xfrm>
              <a:custGeom>
                <a:avLst/>
                <a:gdLst>
                  <a:gd name="T0" fmla="*/ 1 w 1698718"/>
                  <a:gd name="T1" fmla="*/ 1 h 412310"/>
                  <a:gd name="T2" fmla="*/ 1 w 1698718"/>
                  <a:gd name="T3" fmla="*/ 1 h 412310"/>
                  <a:gd name="T4" fmla="*/ 1 w 1698718"/>
                  <a:gd name="T5" fmla="*/ 1 h 412310"/>
                  <a:gd name="T6" fmla="*/ 1 w 1698718"/>
                  <a:gd name="T7" fmla="*/ 1 h 412310"/>
                  <a:gd name="T8" fmla="*/ 1 w 1698718"/>
                  <a:gd name="T9" fmla="*/ 1 h 412310"/>
                  <a:gd name="T10" fmla="*/ 1 w 1698718"/>
                  <a:gd name="T11" fmla="*/ 1 h 412310"/>
                  <a:gd name="T12" fmla="*/ 1 w 1698718"/>
                  <a:gd name="T13" fmla="*/ 1 h 412310"/>
                  <a:gd name="T14" fmla="*/ 1 w 1698718"/>
                  <a:gd name="T15" fmla="*/ 1 h 412310"/>
                  <a:gd name="T16" fmla="*/ 1 w 1698718"/>
                  <a:gd name="T17" fmla="*/ 1 h 412310"/>
                  <a:gd name="T18" fmla="*/ 1 w 1698718"/>
                  <a:gd name="T19" fmla="*/ 1 h 412310"/>
                  <a:gd name="T20" fmla="*/ 1 w 1698718"/>
                  <a:gd name="T21" fmla="*/ 1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2334" name="Forme libre 49"/>
              <p:cNvSpPr>
                <a:spLocks/>
              </p:cNvSpPr>
              <p:nvPr/>
            </p:nvSpPr>
            <p:spPr bwMode="auto">
              <a:xfrm>
                <a:off x="6369050" y="2921000"/>
                <a:ext cx="1924050" cy="354013"/>
              </a:xfrm>
              <a:custGeom>
                <a:avLst/>
                <a:gdLst>
                  <a:gd name="T0" fmla="*/ 1 w 2895473"/>
                  <a:gd name="T1" fmla="*/ 1 h 534380"/>
                  <a:gd name="T2" fmla="*/ 1 w 2895473"/>
                  <a:gd name="T3" fmla="*/ 1 h 534380"/>
                  <a:gd name="T4" fmla="*/ 1 w 2895473"/>
                  <a:gd name="T5" fmla="*/ 1 h 534380"/>
                  <a:gd name="T6" fmla="*/ 1 w 2895473"/>
                  <a:gd name="T7" fmla="*/ 1 h 534380"/>
                  <a:gd name="T8" fmla="*/ 1 w 2895473"/>
                  <a:gd name="T9" fmla="*/ 1 h 534380"/>
                  <a:gd name="T10" fmla="*/ 1 w 2895473"/>
                  <a:gd name="T11" fmla="*/ 1 h 534380"/>
                  <a:gd name="T12" fmla="*/ 1 w 2895473"/>
                  <a:gd name="T13" fmla="*/ 1 h 534380"/>
                  <a:gd name="T14" fmla="*/ 1 w 2895473"/>
                  <a:gd name="T15" fmla="*/ 1 h 534380"/>
                  <a:gd name="T16" fmla="*/ 1 w 2895473"/>
                  <a:gd name="T17" fmla="*/ 1 h 534380"/>
                  <a:gd name="T18" fmla="*/ 1 w 2895473"/>
                  <a:gd name="T19" fmla="*/ 1 h 534380"/>
                  <a:gd name="T20" fmla="*/ 1 w 2895473"/>
                  <a:gd name="T21" fmla="*/ 1 h 534380"/>
                  <a:gd name="T22" fmla="*/ 1 w 2895473"/>
                  <a:gd name="T23" fmla="*/ 1 h 534380"/>
                  <a:gd name="T24" fmla="*/ 1 w 2895473"/>
                  <a:gd name="T25" fmla="*/ 1 h 534380"/>
                  <a:gd name="T26" fmla="*/ 1 w 2895473"/>
                  <a:gd name="T27" fmla="*/ 1 h 534380"/>
                  <a:gd name="T28" fmla="*/ 1 w 2895473"/>
                  <a:gd name="T29" fmla="*/ 1 h 534380"/>
                  <a:gd name="T30" fmla="*/ 1 w 2895473"/>
                  <a:gd name="T31" fmla="*/ 1 h 534380"/>
                  <a:gd name="T32" fmla="*/ 1 w 2895473"/>
                  <a:gd name="T33" fmla="*/ 1 h 534380"/>
                  <a:gd name="T34" fmla="*/ 1 w 2895473"/>
                  <a:gd name="T35" fmla="*/ 1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5473"/>
                  <a:gd name="T55" fmla="*/ 0 h 534380"/>
                  <a:gd name="T56" fmla="*/ 2895473 w 2895473"/>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5473" h="534380">
                    <a:moveTo>
                      <a:pt x="128158" y="4311"/>
                    </a:moveTo>
                    <a:cubicBezTo>
                      <a:pt x="341697" y="-15887"/>
                      <a:pt x="1009507" y="41034"/>
                      <a:pt x="1317979" y="48379"/>
                    </a:cubicBezTo>
                    <a:cubicBezTo>
                      <a:pt x="1626451" y="55724"/>
                      <a:pt x="1978991" y="48379"/>
                      <a:pt x="1978991" y="48379"/>
                    </a:cubicBezTo>
                    <a:lnTo>
                      <a:pt x="2364582" y="48379"/>
                    </a:lnTo>
                    <a:cubicBezTo>
                      <a:pt x="2487604" y="46543"/>
                      <a:pt x="2630823" y="41034"/>
                      <a:pt x="2717122" y="37362"/>
                    </a:cubicBezTo>
                    <a:cubicBezTo>
                      <a:pt x="2803421" y="33690"/>
                      <a:pt x="2854833" y="7984"/>
                      <a:pt x="2882375" y="26345"/>
                    </a:cubicBezTo>
                    <a:cubicBezTo>
                      <a:pt x="2909917" y="44706"/>
                      <a:pt x="2886047" y="94283"/>
                      <a:pt x="2882375" y="147531"/>
                    </a:cubicBezTo>
                    <a:cubicBezTo>
                      <a:pt x="2878703" y="200779"/>
                      <a:pt x="2864013" y="285241"/>
                      <a:pt x="2860341" y="345834"/>
                    </a:cubicBezTo>
                    <a:cubicBezTo>
                      <a:pt x="2856669" y="406427"/>
                      <a:pt x="2904409" y="479873"/>
                      <a:pt x="2860341" y="511087"/>
                    </a:cubicBezTo>
                    <a:cubicBezTo>
                      <a:pt x="2816274" y="542302"/>
                      <a:pt x="2731811" y="533121"/>
                      <a:pt x="2595936" y="533121"/>
                    </a:cubicBezTo>
                    <a:cubicBezTo>
                      <a:pt x="2460061" y="533121"/>
                      <a:pt x="2241560" y="514759"/>
                      <a:pt x="2045093" y="511087"/>
                    </a:cubicBezTo>
                    <a:cubicBezTo>
                      <a:pt x="1848626" y="507415"/>
                      <a:pt x="1417131" y="511087"/>
                      <a:pt x="1417131" y="511087"/>
                    </a:cubicBezTo>
                    <a:lnTo>
                      <a:pt x="855271" y="511087"/>
                    </a:lnTo>
                    <a:lnTo>
                      <a:pt x="271377" y="511087"/>
                    </a:lnTo>
                    <a:cubicBezTo>
                      <a:pt x="130340" y="511148"/>
                      <a:pt x="44484" y="534432"/>
                      <a:pt x="9051" y="511450"/>
                    </a:cubicBezTo>
                    <a:cubicBezTo>
                      <a:pt x="-26382" y="488468"/>
                      <a:pt x="53271" y="424608"/>
                      <a:pt x="58779" y="373196"/>
                    </a:cubicBezTo>
                    <a:cubicBezTo>
                      <a:pt x="64288" y="321784"/>
                      <a:pt x="25181" y="231046"/>
                      <a:pt x="36744" y="169565"/>
                    </a:cubicBezTo>
                    <a:cubicBezTo>
                      <a:pt x="48307" y="108084"/>
                      <a:pt x="-85381" y="24509"/>
                      <a:pt x="128158"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12336" name="Forme libre 81"/>
              <p:cNvSpPr>
                <a:spLocks/>
              </p:cNvSpPr>
              <p:nvPr/>
            </p:nvSpPr>
            <p:spPr bwMode="auto">
              <a:xfrm>
                <a:off x="6853238" y="3095625"/>
                <a:ext cx="944562" cy="173038"/>
              </a:xfrm>
              <a:custGeom>
                <a:avLst/>
                <a:gdLst>
                  <a:gd name="T0" fmla="*/ 0 w 944660"/>
                  <a:gd name="T1" fmla="*/ 117041 h 174100"/>
                  <a:gd name="T2" fmla="*/ 41256 w 944660"/>
                  <a:gd name="T3" fmla="*/ 0 h 174100"/>
                  <a:gd name="T4" fmla="*/ 940002 w 944660"/>
                  <a:gd name="T5" fmla="*/ 4026 h 174100"/>
                  <a:gd name="T6" fmla="*/ 939054 w 944660"/>
                  <a:gd name="T7" fmla="*/ 36579 h 174100"/>
                  <a:gd name="T8" fmla="*/ 936667 w 944660"/>
                  <a:gd name="T9" fmla="*/ 130590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grpSp>
        <p:sp>
          <p:nvSpPr>
            <p:cNvPr id="12389" name="ZoneTexte 85"/>
            <p:cNvSpPr txBox="1">
              <a:spLocks noChangeArrowheads="1"/>
            </p:cNvSpPr>
            <p:nvPr/>
          </p:nvSpPr>
          <p:spPr bwMode="auto">
            <a:xfrm>
              <a:off x="7545388" y="3336925"/>
              <a:ext cx="33855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E</a:t>
              </a:r>
            </a:p>
          </p:txBody>
        </p:sp>
        <p:cxnSp>
          <p:nvCxnSpPr>
            <p:cNvPr id="12390" name="Connecteur droit avec flèche 86"/>
            <p:cNvCxnSpPr>
              <a:cxnSpLocks noChangeShapeType="1"/>
              <a:stCxn id="12389" idx="1"/>
            </p:cNvCxnSpPr>
            <p:nvPr/>
          </p:nvCxnSpPr>
          <p:spPr bwMode="auto">
            <a:xfrm flipH="1" flipV="1">
              <a:off x="6840880" y="3151831"/>
              <a:ext cx="704508" cy="36976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2291" name="Rectangle 620"/>
          <p:cNvSpPr>
            <a:spLocks noChangeArrowheads="1"/>
          </p:cNvSpPr>
          <p:nvPr/>
        </p:nvSpPr>
        <p:spPr bwMode="auto">
          <a:xfrm>
            <a:off x="498035" y="2187575"/>
            <a:ext cx="1163638"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292" name="Rectangle 394"/>
          <p:cNvSpPr>
            <a:spLocks noChangeArrowheads="1"/>
          </p:cNvSpPr>
          <p:nvPr/>
        </p:nvSpPr>
        <p:spPr bwMode="auto">
          <a:xfrm>
            <a:off x="4081023" y="2343150"/>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pic>
        <p:nvPicPr>
          <p:cNvPr id="12293"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104585" y="-44450"/>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395"/>
          <p:cNvSpPr>
            <a:spLocks noChangeShapeType="1"/>
          </p:cNvSpPr>
          <p:nvPr/>
        </p:nvSpPr>
        <p:spPr bwMode="auto">
          <a:xfrm>
            <a:off x="4455673" y="2344738"/>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295" name="Line 402"/>
          <p:cNvSpPr>
            <a:spLocks noChangeShapeType="1"/>
          </p:cNvSpPr>
          <p:nvPr/>
        </p:nvSpPr>
        <p:spPr bwMode="auto">
          <a:xfrm flipV="1">
            <a:off x="4477898" y="2647950"/>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296" name="Freeform 403"/>
          <p:cNvSpPr>
            <a:spLocks/>
          </p:cNvSpPr>
          <p:nvPr/>
        </p:nvSpPr>
        <p:spPr bwMode="auto">
          <a:xfrm flipV="1">
            <a:off x="4400110" y="264477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297" name="Rectangle 404"/>
          <p:cNvSpPr>
            <a:spLocks noChangeArrowheads="1"/>
          </p:cNvSpPr>
          <p:nvPr/>
        </p:nvSpPr>
        <p:spPr bwMode="auto">
          <a:xfrm>
            <a:off x="4320735" y="2865438"/>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12298" name="Freeform 405"/>
          <p:cNvSpPr>
            <a:spLocks/>
          </p:cNvSpPr>
          <p:nvPr/>
        </p:nvSpPr>
        <p:spPr bwMode="auto">
          <a:xfrm flipV="1">
            <a:off x="3795273" y="2228850"/>
            <a:ext cx="277812" cy="263525"/>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99" name="Line 621"/>
          <p:cNvSpPr>
            <a:spLocks noChangeShapeType="1"/>
          </p:cNvSpPr>
          <p:nvPr/>
        </p:nvSpPr>
        <p:spPr bwMode="auto">
          <a:xfrm>
            <a:off x="793310" y="2184400"/>
            <a:ext cx="0" cy="2968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0" name="Line 626"/>
          <p:cNvSpPr>
            <a:spLocks noChangeShapeType="1"/>
          </p:cNvSpPr>
          <p:nvPr/>
        </p:nvSpPr>
        <p:spPr bwMode="auto">
          <a:xfrm>
            <a:off x="1377510" y="2184400"/>
            <a:ext cx="0" cy="2968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1" name="Line 643"/>
          <p:cNvSpPr>
            <a:spLocks noChangeShapeType="1"/>
          </p:cNvSpPr>
          <p:nvPr/>
        </p:nvSpPr>
        <p:spPr bwMode="auto">
          <a:xfrm rot="5400000">
            <a:off x="3310291" y="2329657"/>
            <a:ext cx="3000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2" name="Line 644"/>
          <p:cNvSpPr>
            <a:spLocks noChangeShapeType="1"/>
          </p:cNvSpPr>
          <p:nvPr/>
        </p:nvSpPr>
        <p:spPr bwMode="auto">
          <a:xfrm rot="5400000">
            <a:off x="3084073" y="1963737"/>
            <a:ext cx="0" cy="752475"/>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2303" name="Line 653"/>
          <p:cNvSpPr>
            <a:spLocks noChangeShapeType="1"/>
          </p:cNvSpPr>
          <p:nvPr/>
        </p:nvSpPr>
        <p:spPr bwMode="auto">
          <a:xfrm rot="5400000">
            <a:off x="2557022" y="2330451"/>
            <a:ext cx="3016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4" name="Line 656"/>
          <p:cNvSpPr>
            <a:spLocks noChangeShapeType="1"/>
          </p:cNvSpPr>
          <p:nvPr/>
        </p:nvSpPr>
        <p:spPr bwMode="auto">
          <a:xfrm rot="10800000">
            <a:off x="1682310" y="2339975"/>
            <a:ext cx="1038225"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12305" name="Line 402"/>
          <p:cNvSpPr>
            <a:spLocks noChangeShapeType="1"/>
          </p:cNvSpPr>
          <p:nvPr/>
        </p:nvSpPr>
        <p:spPr bwMode="auto">
          <a:xfrm flipV="1">
            <a:off x="967935" y="2492375"/>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6" name="Freeform 403"/>
          <p:cNvSpPr>
            <a:spLocks/>
          </p:cNvSpPr>
          <p:nvPr/>
        </p:nvSpPr>
        <p:spPr bwMode="auto">
          <a:xfrm flipV="1">
            <a:off x="890148" y="2489200"/>
            <a:ext cx="153987"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307" name="Rectangle 404"/>
          <p:cNvSpPr>
            <a:spLocks noChangeArrowheads="1"/>
          </p:cNvSpPr>
          <p:nvPr/>
        </p:nvSpPr>
        <p:spPr bwMode="auto">
          <a:xfrm>
            <a:off x="810773" y="2709863"/>
            <a:ext cx="3063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sp>
        <p:nvSpPr>
          <p:cNvPr id="12313" name="Rectangle 234"/>
          <p:cNvSpPr>
            <a:spLocks noChangeArrowheads="1"/>
          </p:cNvSpPr>
          <p:nvPr/>
        </p:nvSpPr>
        <p:spPr bwMode="auto">
          <a:xfrm>
            <a:off x="1226698" y="1420813"/>
            <a:ext cx="292100" cy="301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314" name="Line 235"/>
          <p:cNvSpPr>
            <a:spLocks noChangeShapeType="1"/>
          </p:cNvSpPr>
          <p:nvPr/>
        </p:nvSpPr>
        <p:spPr bwMode="auto">
          <a:xfrm flipV="1">
            <a:off x="1372748" y="1189038"/>
            <a:ext cx="0" cy="2270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15" name="Freeform 236"/>
          <p:cNvSpPr>
            <a:spLocks/>
          </p:cNvSpPr>
          <p:nvPr/>
        </p:nvSpPr>
        <p:spPr bwMode="auto">
          <a:xfrm>
            <a:off x="1296548" y="1184275"/>
            <a:ext cx="153987" cy="79375"/>
          </a:xfrm>
          <a:custGeom>
            <a:avLst/>
            <a:gdLst>
              <a:gd name="T0" fmla="*/ 0 w 97"/>
              <a:gd name="T1" fmla="*/ 0 h 50"/>
              <a:gd name="T2" fmla="*/ 2147483647 w 97"/>
              <a:gd name="T3" fmla="*/ 0 h 50"/>
              <a:gd name="T4" fmla="*/ 2147483647 w 97"/>
              <a:gd name="T5" fmla="*/ 2147483647 h 50"/>
              <a:gd name="T6" fmla="*/ 0 w 97"/>
              <a:gd name="T7" fmla="*/ 0 h 50"/>
              <a:gd name="T8" fmla="*/ 0 60000 65536"/>
              <a:gd name="T9" fmla="*/ 0 60000 65536"/>
              <a:gd name="T10" fmla="*/ 0 60000 65536"/>
              <a:gd name="T11" fmla="*/ 0 60000 65536"/>
              <a:gd name="T12" fmla="*/ 0 w 97"/>
              <a:gd name="T13" fmla="*/ 0 h 50"/>
              <a:gd name="T14" fmla="*/ 97 w 97"/>
              <a:gd name="T15" fmla="*/ 50 h 50"/>
            </a:gdLst>
            <a:ahLst/>
            <a:cxnLst>
              <a:cxn ang="T8">
                <a:pos x="T0" y="T1"/>
              </a:cxn>
              <a:cxn ang="T9">
                <a:pos x="T2" y="T3"/>
              </a:cxn>
              <a:cxn ang="T10">
                <a:pos x="T4" y="T5"/>
              </a:cxn>
              <a:cxn ang="T11">
                <a:pos x="T6" y="T7"/>
              </a:cxn>
            </a:cxnLst>
            <a:rect l="T12" t="T13" r="T14" b="T15"/>
            <a:pathLst>
              <a:path w="97" h="50">
                <a:moveTo>
                  <a:pt x="0" y="0"/>
                </a:moveTo>
                <a:lnTo>
                  <a:pt x="96" y="0"/>
                </a:lnTo>
                <a:lnTo>
                  <a:pt x="48" y="49"/>
                </a:lnTo>
                <a:lnTo>
                  <a:pt x="0" y="0"/>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316" name="Rectangle 237"/>
          <p:cNvSpPr>
            <a:spLocks noChangeArrowheads="1"/>
          </p:cNvSpPr>
          <p:nvPr/>
        </p:nvSpPr>
        <p:spPr bwMode="auto">
          <a:xfrm>
            <a:off x="1215585" y="1436688"/>
            <a:ext cx="29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F</a:t>
            </a:r>
          </a:p>
        </p:txBody>
      </p:sp>
      <p:sp>
        <p:nvSpPr>
          <p:cNvPr id="12319" name="Line 225"/>
          <p:cNvSpPr>
            <a:spLocks noChangeShapeType="1"/>
          </p:cNvSpPr>
          <p:nvPr/>
        </p:nvSpPr>
        <p:spPr bwMode="auto">
          <a:xfrm flipV="1">
            <a:off x="2639573" y="954088"/>
            <a:ext cx="0" cy="974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0" name="Line 226"/>
          <p:cNvSpPr>
            <a:spLocks noChangeShapeType="1"/>
          </p:cNvSpPr>
          <p:nvPr/>
        </p:nvSpPr>
        <p:spPr bwMode="auto">
          <a:xfrm>
            <a:off x="2341123" y="1047750"/>
            <a:ext cx="2809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1" name="Line 227"/>
          <p:cNvSpPr>
            <a:spLocks noChangeShapeType="1"/>
          </p:cNvSpPr>
          <p:nvPr/>
        </p:nvSpPr>
        <p:spPr bwMode="auto">
          <a:xfrm flipH="1">
            <a:off x="1804548" y="1047750"/>
            <a:ext cx="528637"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2322" name="Line 228"/>
          <p:cNvSpPr>
            <a:spLocks noChangeShapeType="1"/>
          </p:cNvSpPr>
          <p:nvPr/>
        </p:nvSpPr>
        <p:spPr bwMode="auto">
          <a:xfrm>
            <a:off x="2609410" y="1047750"/>
            <a:ext cx="163513" cy="0"/>
          </a:xfrm>
          <a:prstGeom prst="line">
            <a:avLst/>
          </a:prstGeom>
          <a:noFill/>
          <a:ln w="12700">
            <a:solidFill>
              <a:schemeClr val="tx1"/>
            </a:solidFill>
            <a:round/>
            <a:headEnd type="arrow" w="med" len="med"/>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3" name="Line 225"/>
          <p:cNvSpPr>
            <a:spLocks noChangeShapeType="1"/>
          </p:cNvSpPr>
          <p:nvPr/>
        </p:nvSpPr>
        <p:spPr bwMode="auto">
          <a:xfrm flipV="1">
            <a:off x="2336360" y="954088"/>
            <a:ext cx="0" cy="996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12324" name="Groupe 237"/>
          <p:cNvGrpSpPr>
            <a:grpSpLocks/>
          </p:cNvGrpSpPr>
          <p:nvPr/>
        </p:nvGrpSpPr>
        <p:grpSpPr bwMode="auto">
          <a:xfrm>
            <a:off x="1804548" y="1231900"/>
            <a:ext cx="465137" cy="276225"/>
            <a:chOff x="6324600" y="5232563"/>
            <a:chExt cx="465192" cy="276999"/>
          </a:xfrm>
        </p:grpSpPr>
        <p:sp>
          <p:nvSpPr>
            <p:cNvPr id="12405" name="Rectangle 238"/>
            <p:cNvSpPr>
              <a:spLocks noChangeArrowheads="1"/>
            </p:cNvSpPr>
            <p:nvPr/>
          </p:nvSpPr>
          <p:spPr bwMode="auto">
            <a:xfrm>
              <a:off x="6324600" y="5249803"/>
              <a:ext cx="465192" cy="236512"/>
            </a:xfrm>
            <a:prstGeom prst="rect">
              <a:avLst/>
            </a:prstGeom>
            <a:solidFill>
              <a:srgbClr val="FFFF00"/>
            </a:solidFill>
            <a:ln w="12700" algn="ctr">
              <a:solidFill>
                <a:schemeClr val="tx1"/>
              </a:solidFill>
              <a:round/>
              <a:headEnd type="none" w="sm" len="sm"/>
              <a:tailEnd type="none" w="sm" len="sm"/>
            </a:ln>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800">
                <a:solidFill>
                  <a:schemeClr val="tx1"/>
                </a:solidFill>
              </a:endParaRPr>
            </a:p>
          </p:txBody>
        </p:sp>
        <p:sp>
          <p:nvSpPr>
            <p:cNvPr id="12406" name="ZoneTexte 239"/>
            <p:cNvSpPr txBox="1">
              <a:spLocks noChangeArrowheads="1"/>
            </p:cNvSpPr>
            <p:nvPr/>
          </p:nvSpPr>
          <p:spPr bwMode="auto">
            <a:xfrm>
              <a:off x="6324600" y="5232563"/>
              <a:ext cx="465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R20</a:t>
              </a:r>
            </a:p>
          </p:txBody>
        </p:sp>
      </p:grpSp>
      <p:cxnSp>
        <p:nvCxnSpPr>
          <p:cNvPr id="12325" name="Connecteur droit 240"/>
          <p:cNvCxnSpPr>
            <a:cxnSpLocks noChangeShapeType="1"/>
          </p:cNvCxnSpPr>
          <p:nvPr/>
        </p:nvCxnSpPr>
        <p:spPr bwMode="auto">
          <a:xfrm flipV="1">
            <a:off x="2488760" y="1327150"/>
            <a:ext cx="0" cy="4048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326" name="Connecteur droit avec flèche 241"/>
          <p:cNvCxnSpPr>
            <a:cxnSpLocks noChangeShapeType="1"/>
          </p:cNvCxnSpPr>
          <p:nvPr/>
        </p:nvCxnSpPr>
        <p:spPr bwMode="auto">
          <a:xfrm flipH="1">
            <a:off x="2444310" y="1528763"/>
            <a:ext cx="614363" cy="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2327" name="Connecteur droit avec flèche 242"/>
          <p:cNvCxnSpPr>
            <a:cxnSpLocks noChangeShapeType="1"/>
          </p:cNvCxnSpPr>
          <p:nvPr/>
        </p:nvCxnSpPr>
        <p:spPr bwMode="auto">
          <a:xfrm>
            <a:off x="1875985" y="1528763"/>
            <a:ext cx="600075" cy="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12346" name="Groupe 115"/>
          <p:cNvGrpSpPr>
            <a:grpSpLocks/>
          </p:cNvGrpSpPr>
          <p:nvPr/>
        </p:nvGrpSpPr>
        <p:grpSpPr bwMode="auto">
          <a:xfrm>
            <a:off x="2279210" y="206375"/>
            <a:ext cx="1619250" cy="2030413"/>
            <a:chOff x="2216150" y="4001911"/>
            <a:chExt cx="1619250" cy="2030589"/>
          </a:xfrm>
        </p:grpSpPr>
        <p:sp>
          <p:nvSpPr>
            <p:cNvPr id="12348" name="Rectangle 116"/>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49" name="Rectangle 117"/>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0" name="Rectangle 118"/>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1" name="Rectangle 119"/>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2" name="Rectangle 120"/>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12347" name="ZoneTexte 1"/>
          <p:cNvSpPr txBox="1">
            <a:spLocks noChangeArrowheads="1"/>
          </p:cNvSpPr>
          <p:nvPr/>
        </p:nvSpPr>
        <p:spPr bwMode="auto">
          <a:xfrm>
            <a:off x="69850" y="66675"/>
            <a:ext cx="645636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LOCALISATION D'UN GROUPE DE TROUS</a:t>
            </a:r>
          </a:p>
        </p:txBody>
      </p:sp>
      <p:sp>
        <p:nvSpPr>
          <p:cNvPr id="134" name="ZoneTexte 19"/>
          <p:cNvSpPr txBox="1">
            <a:spLocks noChangeArrowheads="1"/>
          </p:cNvSpPr>
          <p:nvPr/>
        </p:nvSpPr>
        <p:spPr bwMode="auto">
          <a:xfrm>
            <a:off x="107504" y="3452515"/>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sp>
        <p:nvSpPr>
          <p:cNvPr id="112" name="Rectangle 213"/>
          <p:cNvSpPr>
            <a:spLocks noChangeArrowheads="1"/>
          </p:cNvSpPr>
          <p:nvPr/>
        </p:nvSpPr>
        <p:spPr bwMode="auto">
          <a:xfrm>
            <a:off x="55124" y="872931"/>
            <a:ext cx="1774825" cy="295275"/>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13" name="Rectangle 212"/>
          <p:cNvSpPr>
            <a:spLocks noChangeArrowheads="1"/>
          </p:cNvSpPr>
          <p:nvPr/>
        </p:nvSpPr>
        <p:spPr bwMode="auto">
          <a:xfrm>
            <a:off x="375799" y="874518"/>
            <a:ext cx="6619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latin typeface="Symbol" pitchFamily="18" charset="2"/>
              </a:rPr>
              <a:t>Æ</a:t>
            </a:r>
            <a:r>
              <a:rPr lang="fr-FR" altLang="fr-FR" sz="1400" b="0">
                <a:solidFill>
                  <a:schemeClr val="tx1"/>
                </a:solidFill>
              </a:rPr>
              <a:t>0</a:t>
            </a:r>
            <a:r>
              <a:rPr lang="fr-FR" altLang="fr-FR" sz="1400">
                <a:solidFill>
                  <a:schemeClr val="tx1"/>
                </a:solidFill>
              </a:rPr>
              <a:t> </a:t>
            </a:r>
            <a:r>
              <a:rPr lang="fr-FR" altLang="fr-FR" sz="1400">
                <a:solidFill>
                  <a:schemeClr val="tx1"/>
                </a:solidFill>
                <a:latin typeface="Arial Unicode MS" pitchFamily="34" charset="-128"/>
                <a:ea typeface="Arial Unicode MS" pitchFamily="34" charset="-128"/>
                <a:cs typeface="Arial Unicode MS" pitchFamily="34" charset="-128"/>
              </a:rPr>
              <a:t>Ⓜ</a:t>
            </a:r>
            <a:endParaRPr lang="fr-FR" altLang="fr-FR" sz="1400">
              <a:solidFill>
                <a:schemeClr val="tx1"/>
              </a:solidFill>
            </a:endParaRPr>
          </a:p>
        </p:txBody>
      </p:sp>
      <p:sp>
        <p:nvSpPr>
          <p:cNvPr id="114" name="Line 214"/>
          <p:cNvSpPr>
            <a:spLocks noChangeShapeType="1"/>
          </p:cNvSpPr>
          <p:nvPr/>
        </p:nvSpPr>
        <p:spPr bwMode="auto">
          <a:xfrm>
            <a:off x="358337" y="868168"/>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5" name="Rectangle 217"/>
          <p:cNvSpPr>
            <a:spLocks noChangeArrowheads="1"/>
          </p:cNvSpPr>
          <p:nvPr/>
        </p:nvSpPr>
        <p:spPr bwMode="auto">
          <a:xfrm>
            <a:off x="55124" y="561781"/>
            <a:ext cx="374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3x</a:t>
            </a:r>
          </a:p>
        </p:txBody>
      </p:sp>
      <p:sp>
        <p:nvSpPr>
          <p:cNvPr id="116" name="Rectangle 232"/>
          <p:cNvSpPr>
            <a:spLocks noChangeArrowheads="1"/>
          </p:cNvSpPr>
          <p:nvPr/>
        </p:nvSpPr>
        <p:spPr bwMode="auto">
          <a:xfrm>
            <a:off x="1053662" y="858643"/>
            <a:ext cx="8477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b="0">
                <a:solidFill>
                  <a:schemeClr val="tx1"/>
                </a:solidFill>
              </a:rPr>
              <a:t>D   E</a:t>
            </a:r>
            <a:r>
              <a:rPr lang="fr-FR" altLang="fr-FR">
                <a:solidFill>
                  <a:schemeClr val="tx1"/>
                </a:solidFill>
                <a:latin typeface="Arial Unicode MS" pitchFamily="34" charset="-128"/>
                <a:ea typeface="Arial Unicode MS" pitchFamily="34" charset="-128"/>
                <a:cs typeface="Arial Unicode MS" pitchFamily="34" charset="-128"/>
              </a:rPr>
              <a:t>Ⓜ</a:t>
            </a:r>
            <a:endParaRPr lang="fr-FR" altLang="fr-FR">
              <a:solidFill>
                <a:schemeClr val="tx1"/>
              </a:solidFill>
            </a:endParaRPr>
          </a:p>
        </p:txBody>
      </p:sp>
      <p:sp>
        <p:nvSpPr>
          <p:cNvPr id="117" name="Line 233"/>
          <p:cNvSpPr>
            <a:spLocks noChangeShapeType="1"/>
          </p:cNvSpPr>
          <p:nvPr/>
        </p:nvSpPr>
        <p:spPr bwMode="auto">
          <a:xfrm>
            <a:off x="1085412" y="872931"/>
            <a:ext cx="0" cy="3063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 name="Line 238"/>
          <p:cNvSpPr>
            <a:spLocks noChangeShapeType="1"/>
          </p:cNvSpPr>
          <p:nvPr/>
        </p:nvSpPr>
        <p:spPr bwMode="auto">
          <a:xfrm>
            <a:off x="1371162" y="868168"/>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 name="Rectangle 252"/>
          <p:cNvSpPr>
            <a:spLocks noChangeArrowheads="1"/>
          </p:cNvSpPr>
          <p:nvPr/>
        </p:nvSpPr>
        <p:spPr bwMode="auto">
          <a:xfrm>
            <a:off x="301187" y="552256"/>
            <a:ext cx="9286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3,6±0,4</a:t>
            </a:r>
          </a:p>
        </p:txBody>
      </p:sp>
      <p:grpSp>
        <p:nvGrpSpPr>
          <p:cNvPr id="120" name="Group 253"/>
          <p:cNvGrpSpPr>
            <a:grpSpLocks/>
          </p:cNvGrpSpPr>
          <p:nvPr/>
        </p:nvGrpSpPr>
        <p:grpSpPr bwMode="auto">
          <a:xfrm>
            <a:off x="94812" y="917381"/>
            <a:ext cx="215900" cy="215900"/>
            <a:chOff x="3277" y="1435"/>
            <a:chExt cx="136" cy="136"/>
          </a:xfrm>
        </p:grpSpPr>
        <p:sp>
          <p:nvSpPr>
            <p:cNvPr id="121" name="Oval 254"/>
            <p:cNvSpPr>
              <a:spLocks noChangeArrowheads="1"/>
            </p:cNvSpPr>
            <p:nvPr/>
          </p:nvSpPr>
          <p:spPr bwMode="auto">
            <a:xfrm>
              <a:off x="3307" y="1465"/>
              <a:ext cx="76"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2" name="Line 255"/>
            <p:cNvSpPr>
              <a:spLocks noChangeShapeType="1"/>
            </p:cNvSpPr>
            <p:nvPr/>
          </p:nvSpPr>
          <p:spPr bwMode="auto">
            <a:xfrm>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 name="Line 256"/>
            <p:cNvSpPr>
              <a:spLocks noChangeShapeType="1"/>
            </p:cNvSpPr>
            <p:nvPr/>
          </p:nvSpPr>
          <p:spPr bwMode="auto">
            <a:xfrm rot="5400000">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4" name="Rectangle 652"/>
          <p:cNvSpPr>
            <a:spLocks noChangeArrowheads="1"/>
          </p:cNvSpPr>
          <p:nvPr/>
        </p:nvSpPr>
        <p:spPr bwMode="auto">
          <a:xfrm>
            <a:off x="414254" y="1925796"/>
            <a:ext cx="5318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a:solidFill>
                  <a:schemeClr val="tx1"/>
                </a:solidFill>
                <a:latin typeface="Symbol" pitchFamily="18" charset="2"/>
              </a:rPr>
              <a:t>Æ</a:t>
            </a:r>
            <a:r>
              <a:rPr lang="fr-FR" altLang="fr-FR" sz="1400">
                <a:solidFill>
                  <a:schemeClr val="tx1"/>
                </a:solidFill>
              </a:rPr>
              <a:t>26</a:t>
            </a:r>
          </a:p>
        </p:txBody>
      </p:sp>
      <p:sp>
        <p:nvSpPr>
          <p:cNvPr id="125" name="ZoneTexte 62"/>
          <p:cNvSpPr txBox="1">
            <a:spLocks noChangeArrowheads="1"/>
          </p:cNvSpPr>
          <p:nvPr/>
        </p:nvSpPr>
        <p:spPr bwMode="auto">
          <a:xfrm>
            <a:off x="825416" y="1821021"/>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000">
                <a:solidFill>
                  <a:schemeClr val="tx1"/>
                </a:solidFill>
              </a:rPr>
              <a:t>0,03</a:t>
            </a:r>
          </a:p>
          <a:p>
            <a:pPr eaLnBrk="1" hangingPunct="1"/>
            <a:r>
              <a:rPr lang="fr-FR" altLang="fr-FR" sz="1000">
                <a:solidFill>
                  <a:schemeClr val="tx1"/>
                </a:solidFill>
              </a:rPr>
              <a:t>0</a:t>
            </a:r>
          </a:p>
        </p:txBody>
      </p:sp>
      <p:sp>
        <p:nvSpPr>
          <p:cNvPr id="138" name="Forme libre 93"/>
          <p:cNvSpPr>
            <a:spLocks/>
          </p:cNvSpPr>
          <p:nvPr/>
        </p:nvSpPr>
        <p:spPr bwMode="auto">
          <a:xfrm>
            <a:off x="6481534" y="2919413"/>
            <a:ext cx="260350" cy="331787"/>
          </a:xfrm>
          <a:custGeom>
            <a:avLst/>
            <a:gdLst>
              <a:gd name="T0" fmla="*/ 16296 w 260465"/>
              <a:gd name="T1" fmla="*/ 0 h 332509"/>
              <a:gd name="T2" fmla="*/ 146554 w 260465"/>
              <a:gd name="T3" fmla="*/ 0 h 332509"/>
              <a:gd name="T4" fmla="*/ 255114 w 260465"/>
              <a:gd name="T5" fmla="*/ 10008 h 332509"/>
              <a:gd name="T6" fmla="*/ 238830 w 260465"/>
              <a:gd name="T7" fmla="*/ 135099 h 332509"/>
              <a:gd name="T8" fmla="*/ 255114 w 260465"/>
              <a:gd name="T9" fmla="*/ 300218 h 332509"/>
              <a:gd name="T10" fmla="*/ 124845 w 260465"/>
              <a:gd name="T11" fmla="*/ 290211 h 332509"/>
              <a:gd name="T12" fmla="*/ 32565 w 260465"/>
              <a:gd name="T13" fmla="*/ 300218 h 332509"/>
              <a:gd name="T14" fmla="*/ 0 w 260465"/>
              <a:gd name="T15" fmla="*/ 155113 h 332509"/>
              <a:gd name="T16" fmla="*/ 16296 w 260465"/>
              <a:gd name="T17" fmla="*/ 0 h 332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465"/>
              <a:gd name="T28" fmla="*/ 0 h 332509"/>
              <a:gd name="T29" fmla="*/ 260465 w 260465"/>
              <a:gd name="T30" fmla="*/ 332509 h 3325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465" h="332509">
                <a:moveTo>
                  <a:pt x="16625" y="0"/>
                </a:moveTo>
                <a:lnTo>
                  <a:pt x="149629" y="0"/>
                </a:lnTo>
                <a:lnTo>
                  <a:pt x="260465" y="11084"/>
                </a:lnTo>
                <a:lnTo>
                  <a:pt x="243840" y="149629"/>
                </a:lnTo>
                <a:lnTo>
                  <a:pt x="260465" y="332509"/>
                </a:lnTo>
                <a:lnTo>
                  <a:pt x="127462" y="321426"/>
                </a:lnTo>
                <a:lnTo>
                  <a:pt x="33251" y="332509"/>
                </a:lnTo>
                <a:lnTo>
                  <a:pt x="0" y="171797"/>
                </a:lnTo>
                <a:lnTo>
                  <a:pt x="16625" y="0"/>
                </a:lnTo>
                <a:close/>
              </a:path>
            </a:pathLst>
          </a:custGeom>
          <a:solidFill>
            <a:schemeClr val="bg1"/>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grpSp>
        <p:nvGrpSpPr>
          <p:cNvPr id="15" name="Groupe 14"/>
          <p:cNvGrpSpPr/>
          <p:nvPr/>
        </p:nvGrpSpPr>
        <p:grpSpPr>
          <a:xfrm>
            <a:off x="3457710" y="146460"/>
            <a:ext cx="5541054" cy="6295679"/>
            <a:chOff x="3420384" y="146460"/>
            <a:chExt cx="5541054" cy="6295679"/>
          </a:xfrm>
        </p:grpSpPr>
        <p:cxnSp>
          <p:nvCxnSpPr>
            <p:cNvPr id="12360" name="Connecteur droit avec flèche 119"/>
            <p:cNvCxnSpPr>
              <a:cxnSpLocks noChangeShapeType="1"/>
            </p:cNvCxnSpPr>
            <p:nvPr/>
          </p:nvCxnSpPr>
          <p:spPr bwMode="auto">
            <a:xfrm>
              <a:off x="6342213" y="1951038"/>
              <a:ext cx="255587" cy="36885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61" name="ZoneTexte 121"/>
            <p:cNvSpPr txBox="1">
              <a:spLocks noChangeArrowheads="1"/>
            </p:cNvSpPr>
            <p:nvPr/>
          </p:nvSpPr>
          <p:spPr bwMode="auto">
            <a:xfrm>
              <a:off x="5012110" y="1331913"/>
              <a:ext cx="1822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800" b="0" dirty="0"/>
                <a:t>Axes nominaux des trous</a:t>
              </a:r>
            </a:p>
          </p:txBody>
        </p:sp>
        <p:cxnSp>
          <p:nvCxnSpPr>
            <p:cNvPr id="12363" name="Connecteur droit avec flèche 119"/>
            <p:cNvCxnSpPr>
              <a:cxnSpLocks noChangeShapeType="1"/>
            </p:cNvCxnSpPr>
            <p:nvPr/>
          </p:nvCxnSpPr>
          <p:spPr bwMode="auto">
            <a:xfrm flipV="1">
              <a:off x="6611938" y="907657"/>
              <a:ext cx="96837" cy="25419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2364" name="Groupe 13"/>
            <p:cNvGrpSpPr>
              <a:grpSpLocks/>
            </p:cNvGrpSpPr>
            <p:nvPr/>
          </p:nvGrpSpPr>
          <p:grpSpPr bwMode="auto">
            <a:xfrm>
              <a:off x="6694488" y="715737"/>
              <a:ext cx="110422" cy="110429"/>
              <a:chOff x="8723313" y="1123950"/>
              <a:chExt cx="110422" cy="110422"/>
            </a:xfrm>
          </p:grpSpPr>
          <p:cxnSp>
            <p:nvCxnSpPr>
              <p:cNvPr id="12375" name="Connecteur droit 12"/>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6" name="Connecteur droit 105"/>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grpSp>
          <p:nvGrpSpPr>
            <p:cNvPr id="12365" name="Groupe 107"/>
            <p:cNvGrpSpPr>
              <a:grpSpLocks/>
            </p:cNvGrpSpPr>
            <p:nvPr/>
          </p:nvGrpSpPr>
          <p:grpSpPr bwMode="auto">
            <a:xfrm>
              <a:off x="7779895" y="1161855"/>
              <a:ext cx="110422" cy="110429"/>
              <a:chOff x="8723313" y="1123950"/>
              <a:chExt cx="110422" cy="110422"/>
            </a:xfrm>
          </p:grpSpPr>
          <p:cxnSp>
            <p:nvCxnSpPr>
              <p:cNvPr id="12373" name="Connecteur droit 108"/>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4" name="Connecteur droit 109"/>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grpSp>
          <p:nvGrpSpPr>
            <p:cNvPr id="12366" name="Groupe 110"/>
            <p:cNvGrpSpPr>
              <a:grpSpLocks/>
            </p:cNvGrpSpPr>
            <p:nvPr/>
          </p:nvGrpSpPr>
          <p:grpSpPr bwMode="auto">
            <a:xfrm>
              <a:off x="7787391" y="268383"/>
              <a:ext cx="110422" cy="110429"/>
              <a:chOff x="8723313" y="1123950"/>
              <a:chExt cx="110422" cy="110422"/>
            </a:xfrm>
          </p:grpSpPr>
          <p:cxnSp>
            <p:nvCxnSpPr>
              <p:cNvPr id="12371" name="Connecteur droit 111"/>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2" name="Connecteur droit 112"/>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2367" name="Connecteur droit avec flèche 119"/>
            <p:cNvCxnSpPr>
              <a:cxnSpLocks noChangeShapeType="1"/>
            </p:cNvCxnSpPr>
            <p:nvPr/>
          </p:nvCxnSpPr>
          <p:spPr bwMode="auto">
            <a:xfrm>
              <a:off x="6628606" y="1161855"/>
              <a:ext cx="1054893" cy="5874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68" name="Connecteur droit avec flèche 119"/>
            <p:cNvCxnSpPr>
              <a:cxnSpLocks noChangeShapeType="1"/>
              <a:endCxn id="12396" idx="3"/>
            </p:cNvCxnSpPr>
            <p:nvPr/>
          </p:nvCxnSpPr>
          <p:spPr bwMode="auto">
            <a:xfrm flipV="1">
              <a:off x="6611938" y="401058"/>
              <a:ext cx="1152625" cy="76873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69" name="ZoneTexte 18"/>
            <p:cNvSpPr txBox="1">
              <a:spLocks noChangeArrowheads="1"/>
            </p:cNvSpPr>
            <p:nvPr/>
          </p:nvSpPr>
          <p:spPr bwMode="auto">
            <a:xfrm>
              <a:off x="8269288" y="739770"/>
              <a:ext cx="692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800" b="0" dirty="0">
                <a:solidFill>
                  <a:schemeClr val="tx1"/>
                </a:solidFill>
              </a:endParaRPr>
            </a:p>
          </p:txBody>
        </p:sp>
        <p:grpSp>
          <p:nvGrpSpPr>
            <p:cNvPr id="13" name="Groupe 12"/>
            <p:cNvGrpSpPr/>
            <p:nvPr/>
          </p:nvGrpSpPr>
          <p:grpSpPr>
            <a:xfrm>
              <a:off x="3420384" y="146460"/>
              <a:ext cx="5462587" cy="6295679"/>
              <a:chOff x="3420384" y="146460"/>
              <a:chExt cx="5462587" cy="6295679"/>
            </a:xfrm>
          </p:grpSpPr>
          <p:sp>
            <p:nvSpPr>
              <p:cNvPr id="137" name="Ellipse 103"/>
              <p:cNvSpPr>
                <a:spLocks noChangeArrowheads="1"/>
              </p:cNvSpPr>
              <p:nvPr/>
            </p:nvSpPr>
            <p:spPr bwMode="auto">
              <a:xfrm>
                <a:off x="7628230" y="1047750"/>
                <a:ext cx="426452" cy="429566"/>
              </a:xfrm>
              <a:prstGeom prst="ellipse">
                <a:avLst/>
              </a:prstGeom>
              <a:solidFill>
                <a:srgbClr val="CCFF99"/>
              </a:solidFill>
              <a:ln w="9525" algn="ctr">
                <a:noFill/>
                <a:round/>
                <a:headEnd/>
                <a:tailEnd/>
              </a:ln>
            </p:spPr>
            <p:txBody>
              <a:bodyPr wrap="squar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5" name="Ellipse 103"/>
              <p:cNvSpPr>
                <a:spLocks noChangeArrowheads="1"/>
              </p:cNvSpPr>
              <p:nvPr/>
            </p:nvSpPr>
            <p:spPr bwMode="auto">
              <a:xfrm>
                <a:off x="6536473" y="570642"/>
                <a:ext cx="426452" cy="429566"/>
              </a:xfrm>
              <a:prstGeom prst="ellipse">
                <a:avLst/>
              </a:prstGeom>
              <a:solidFill>
                <a:srgbClr val="CCFF99"/>
              </a:solidFill>
              <a:ln w="9525" algn="ctr">
                <a:noFill/>
                <a:round/>
                <a:headEnd/>
                <a:tailEnd/>
              </a:ln>
            </p:spPr>
            <p:txBody>
              <a:bodyPr wrap="squar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6" name="Ellipse 103"/>
              <p:cNvSpPr>
                <a:spLocks noChangeArrowheads="1"/>
              </p:cNvSpPr>
              <p:nvPr/>
            </p:nvSpPr>
            <p:spPr bwMode="auto">
              <a:xfrm>
                <a:off x="7644001" y="146460"/>
                <a:ext cx="426452" cy="429566"/>
              </a:xfrm>
              <a:prstGeom prst="ellipse">
                <a:avLst/>
              </a:prstGeom>
              <a:solidFill>
                <a:srgbClr val="CCFF99"/>
              </a:solidFill>
              <a:ln w="9525" algn="ctr">
                <a:noFill/>
                <a:round/>
                <a:headEnd/>
                <a:tailEnd/>
              </a:ln>
            </p:spPr>
            <p:txBody>
              <a:bodyPr wrap="squar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cxnSp>
            <p:nvCxnSpPr>
              <p:cNvPr id="12339" name="Connecteur droit avec flèche 241"/>
              <p:cNvCxnSpPr>
                <a:cxnSpLocks noChangeShapeType="1"/>
              </p:cNvCxnSpPr>
              <p:nvPr/>
            </p:nvCxnSpPr>
            <p:spPr bwMode="auto">
              <a:xfrm flipH="1" flipV="1">
                <a:off x="6811963" y="444500"/>
                <a:ext cx="577850" cy="3302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2340" name="ZoneTexte 239"/>
              <p:cNvSpPr txBox="1">
                <a:spLocks noChangeArrowheads="1"/>
              </p:cNvSpPr>
              <p:nvPr/>
            </p:nvSpPr>
            <p:spPr bwMode="auto">
              <a:xfrm rot="1816264">
                <a:off x="6967538" y="323850"/>
                <a:ext cx="465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R20</a:t>
                </a:r>
              </a:p>
            </p:txBody>
          </p:sp>
          <p:sp>
            <p:nvSpPr>
              <p:cNvPr id="12394" name="Ellipse 101"/>
              <p:cNvSpPr>
                <a:spLocks noChangeArrowheads="1"/>
              </p:cNvSpPr>
              <p:nvPr/>
            </p:nvSpPr>
            <p:spPr bwMode="auto">
              <a:xfrm>
                <a:off x="6650038" y="665163"/>
                <a:ext cx="219075" cy="217487"/>
              </a:xfrm>
              <a:prstGeom prst="ellipse">
                <a:avLst/>
              </a:prstGeom>
              <a:solidFill>
                <a:schemeClr val="bg1"/>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5" name="Ellipse 102"/>
              <p:cNvSpPr>
                <a:spLocks noChangeArrowheads="1"/>
              </p:cNvSpPr>
              <p:nvPr/>
            </p:nvSpPr>
            <p:spPr bwMode="auto">
              <a:xfrm>
                <a:off x="7726363" y="1114425"/>
                <a:ext cx="217487" cy="217488"/>
              </a:xfrm>
              <a:prstGeom prst="ellipse">
                <a:avLst/>
              </a:prstGeom>
              <a:solidFill>
                <a:schemeClr val="bg1"/>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6" name="Ellipse 103"/>
              <p:cNvSpPr>
                <a:spLocks noChangeArrowheads="1"/>
              </p:cNvSpPr>
              <p:nvPr/>
            </p:nvSpPr>
            <p:spPr bwMode="auto">
              <a:xfrm>
                <a:off x="7732713" y="225425"/>
                <a:ext cx="217487" cy="219075"/>
              </a:xfrm>
              <a:prstGeom prst="ellipse">
                <a:avLst/>
              </a:prstGeom>
              <a:solidFill>
                <a:schemeClr val="bg1"/>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7" name="Rectangle 212"/>
              <p:cNvSpPr>
                <a:spLocks noChangeArrowheads="1"/>
              </p:cNvSpPr>
              <p:nvPr/>
            </p:nvSpPr>
            <p:spPr bwMode="auto">
              <a:xfrm>
                <a:off x="5778499" y="727075"/>
                <a:ext cx="581891"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dirty="0" smtClean="0">
                    <a:solidFill>
                      <a:schemeClr val="tx1"/>
                    </a:solidFill>
                    <a:latin typeface="Symbol" pitchFamily="18" charset="2"/>
                  </a:rPr>
                  <a:t>Æ</a:t>
                </a:r>
                <a:r>
                  <a:rPr lang="fr-FR" altLang="fr-FR" sz="1400" dirty="0" smtClean="0">
                    <a:solidFill>
                      <a:schemeClr val="tx1"/>
                    </a:solidFill>
                  </a:rPr>
                  <a:t>3,2</a:t>
                </a:r>
                <a:endParaRPr lang="fr-FR" altLang="fr-FR" sz="1400" dirty="0">
                  <a:solidFill>
                    <a:schemeClr val="tx1"/>
                  </a:solidFill>
                </a:endParaRPr>
              </a:p>
            </p:txBody>
          </p:sp>
          <p:cxnSp>
            <p:nvCxnSpPr>
              <p:cNvPr id="12398" name="Connecteur droit avec flèche 113"/>
              <p:cNvCxnSpPr>
                <a:cxnSpLocks noChangeShapeType="1"/>
                <a:endCxn id="12394" idx="3"/>
              </p:cNvCxnSpPr>
              <p:nvPr/>
            </p:nvCxnSpPr>
            <p:spPr bwMode="auto">
              <a:xfrm flipV="1">
                <a:off x="6381749" y="850800"/>
                <a:ext cx="300372" cy="157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99" name="Connecteur droit 115"/>
              <p:cNvCxnSpPr>
                <a:cxnSpLocks noChangeShapeType="1"/>
              </p:cNvCxnSpPr>
              <p:nvPr/>
            </p:nvCxnSpPr>
            <p:spPr bwMode="auto">
              <a:xfrm flipH="1">
                <a:off x="5778499" y="1008063"/>
                <a:ext cx="6032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12344" name="Groupe 120"/>
              <p:cNvGrpSpPr>
                <a:grpSpLocks/>
              </p:cNvGrpSpPr>
              <p:nvPr/>
            </p:nvGrpSpPr>
            <p:grpSpPr bwMode="auto">
              <a:xfrm>
                <a:off x="7315200" y="725488"/>
                <a:ext cx="111125" cy="111125"/>
                <a:chOff x="8723313" y="1123950"/>
                <a:chExt cx="110422" cy="110422"/>
              </a:xfrm>
            </p:grpSpPr>
            <p:cxnSp>
              <p:nvCxnSpPr>
                <p:cNvPr id="12379" name="Connecteur droit 121"/>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80" name="Connecteur droit 122"/>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36" name="ZoneTexte 92"/>
              <p:cNvSpPr txBox="1">
                <a:spLocks noChangeArrowheads="1"/>
              </p:cNvSpPr>
              <p:nvPr/>
            </p:nvSpPr>
            <p:spPr bwMode="auto">
              <a:xfrm>
                <a:off x="3420384" y="4411727"/>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smtClean="0">
                    <a:solidFill>
                      <a:srgbClr val="0070C0"/>
                    </a:solidFill>
                    <a:latin typeface="Comic Sans MS" pitchFamily="66" charset="0"/>
                  </a:rPr>
                  <a:t>Localisation</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3 alésages F</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3 alésages réels (tous les points de la surface)</a:t>
                </a:r>
                <a:endParaRPr lang="fr-FR" altLang="fr-FR" sz="1800" b="0" dirty="0">
                  <a:solidFill>
                    <a:srgbClr val="0070C0"/>
                  </a:solidFill>
                  <a:latin typeface="Comic Sans MS" pitchFamily="66" charset="0"/>
                </a:endParaRPr>
              </a:p>
              <a:p>
                <a:pPr eaLnBrk="1" hangingPunct="1"/>
                <a:r>
                  <a:rPr lang="fr-FR" altLang="fr-FR" sz="1800" b="0" dirty="0" smtClean="0">
                    <a:solidFill>
                      <a:srgbClr val="0070C0"/>
                    </a:solidFill>
                    <a:latin typeface="Comic Sans MS" pitchFamily="66" charset="0"/>
                  </a:rPr>
                  <a:t>3 Zones extérieures aux cylindres </a:t>
                </a:r>
                <a:r>
                  <a:rPr lang="fr-FR" altLang="fr-FR" sz="1800" b="0" dirty="0" smtClean="0">
                    <a:solidFill>
                      <a:srgbClr val="0070C0"/>
                    </a:solidFill>
                    <a:latin typeface="Comic Sans MS" pitchFamily="66" charset="0"/>
                    <a:sym typeface="Symbol"/>
                  </a:rPr>
                  <a:t>3,2 </a:t>
                </a:r>
                <a:r>
                  <a:rPr lang="fr-FR" altLang="fr-FR" sz="1800" b="0" dirty="0" smtClean="0">
                    <a:solidFill>
                      <a:srgbClr val="0070C0"/>
                    </a:solidFill>
                    <a:latin typeface="Comic Sans MS" pitchFamily="66" charset="0"/>
                  </a:rPr>
                  <a:t>centrées sur les axes nominaux</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La spécification est respectée si </a:t>
                </a:r>
                <a:r>
                  <a:rPr lang="fr-FR" altLang="fr-FR" sz="1800" b="0" dirty="0" smtClean="0">
                    <a:solidFill>
                      <a:srgbClr val="0070C0"/>
                    </a:solidFill>
                    <a:latin typeface="Comic Sans MS" pitchFamily="66" charset="0"/>
                  </a:rPr>
                  <a:t>les éléments</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         </a:t>
                </a:r>
                <a:r>
                  <a:rPr lang="fr-FR" altLang="fr-FR" sz="1800" b="0" dirty="0" smtClean="0">
                    <a:solidFill>
                      <a:srgbClr val="0070C0"/>
                    </a:solidFill>
                    <a:latin typeface="Comic Sans MS" pitchFamily="66" charset="0"/>
                  </a:rPr>
                  <a:t>tolérancés sont </a:t>
                </a:r>
                <a:r>
                  <a:rPr lang="fr-FR" altLang="fr-FR" sz="1800" b="0" dirty="0">
                    <a:solidFill>
                      <a:srgbClr val="0070C0"/>
                    </a:solidFill>
                    <a:latin typeface="Comic Sans MS" pitchFamily="66" charset="0"/>
                  </a:rPr>
                  <a:t>dans </a:t>
                </a:r>
                <a:r>
                  <a:rPr lang="fr-FR" altLang="fr-FR" sz="1800" b="0" dirty="0" smtClean="0">
                    <a:solidFill>
                      <a:srgbClr val="0070C0"/>
                    </a:solidFill>
                    <a:latin typeface="Comic Sans MS" pitchFamily="66" charset="0"/>
                  </a:rPr>
                  <a:t>les zones </a:t>
                </a:r>
                <a:r>
                  <a:rPr lang="fr-FR" altLang="fr-FR" sz="1800" b="0" dirty="0">
                    <a:solidFill>
                      <a:srgbClr val="0070C0"/>
                    </a:solidFill>
                    <a:latin typeface="Comic Sans MS" pitchFamily="66" charset="0"/>
                  </a:rPr>
                  <a:t>de tolérance </a:t>
                </a:r>
              </a:p>
            </p:txBody>
          </p:sp>
          <p:sp>
            <p:nvSpPr>
              <p:cNvPr id="12338" name="Ellipse 100"/>
              <p:cNvSpPr>
                <a:spLocks noChangeArrowheads="1"/>
              </p:cNvSpPr>
              <p:nvPr/>
            </p:nvSpPr>
            <p:spPr bwMode="auto">
              <a:xfrm>
                <a:off x="6738938" y="150813"/>
                <a:ext cx="1265237" cy="1265237"/>
              </a:xfrm>
              <a:prstGeom prst="ellipse">
                <a:avLst/>
              </a:prstGeom>
              <a:noFill/>
              <a:ln w="9525" algn="ctr">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400" name="Rectangle 96"/>
              <p:cNvSpPr>
                <a:spLocks noChangeArrowheads="1"/>
              </p:cNvSpPr>
              <p:nvPr/>
            </p:nvSpPr>
            <p:spPr bwMode="auto">
              <a:xfrm>
                <a:off x="6462287" y="2921000"/>
                <a:ext cx="193234" cy="333375"/>
              </a:xfrm>
              <a:prstGeom prst="rect">
                <a:avLst/>
              </a:prstGeom>
              <a:solidFill>
                <a:srgbClr val="99FF66"/>
              </a:solidFill>
              <a:ln w="9525" algn="ctr">
                <a:solidFill>
                  <a:schemeClr val="tx1"/>
                </a:solidFill>
                <a:round/>
                <a:headEnd/>
                <a:tailEnd/>
              </a:ln>
            </p:spPr>
            <p:txBody>
              <a:bodyPr wrap="squar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grpSp>
      <p:grpSp>
        <p:nvGrpSpPr>
          <p:cNvPr id="16" name="Groupe 15"/>
          <p:cNvGrpSpPr/>
          <p:nvPr/>
        </p:nvGrpSpPr>
        <p:grpSpPr>
          <a:xfrm>
            <a:off x="177354" y="1556792"/>
            <a:ext cx="8731696" cy="2892102"/>
            <a:chOff x="177354" y="1556792"/>
            <a:chExt cx="8731696" cy="2892102"/>
          </a:xfrm>
        </p:grpSpPr>
        <p:grpSp>
          <p:nvGrpSpPr>
            <p:cNvPr id="12" name="Groupe 11"/>
            <p:cNvGrpSpPr/>
            <p:nvPr/>
          </p:nvGrpSpPr>
          <p:grpSpPr>
            <a:xfrm>
              <a:off x="177354" y="1556792"/>
              <a:ext cx="8731696" cy="2892102"/>
              <a:chOff x="177354" y="1556792"/>
              <a:chExt cx="8731696" cy="2892102"/>
            </a:xfrm>
          </p:grpSpPr>
          <p:sp>
            <p:nvSpPr>
              <p:cNvPr id="127" name="ZoneTexte 91"/>
              <p:cNvSpPr txBox="1">
                <a:spLocks noChangeArrowheads="1"/>
              </p:cNvSpPr>
              <p:nvPr/>
            </p:nvSpPr>
            <p:spPr bwMode="auto">
              <a:xfrm>
                <a:off x="177354" y="3802563"/>
                <a:ext cx="8731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Plan D, </a:t>
                </a:r>
                <a:r>
                  <a:rPr lang="fr-FR" altLang="fr-FR" sz="1800" b="0" dirty="0">
                    <a:solidFill>
                      <a:srgbClr val="0070C0"/>
                    </a:solidFill>
                    <a:latin typeface="Comic Sans MS" pitchFamily="66" charset="0"/>
                  </a:rPr>
                  <a:t>critère [GE] plan extérieur matière des moindres </a:t>
                </a:r>
                <a:r>
                  <a:rPr lang="fr-FR" altLang="fr-FR" sz="1800" b="0" dirty="0" smtClean="0">
                    <a:solidFill>
                      <a:srgbClr val="0070C0"/>
                    </a:solidFill>
                    <a:latin typeface="Comic Sans MS" pitchFamily="66" charset="0"/>
                  </a:rPr>
                  <a:t>carrés</a:t>
                </a:r>
              </a:p>
              <a:p>
                <a:pPr eaLnBrk="1" hangingPunct="1"/>
                <a:r>
                  <a:rPr lang="fr-FR" altLang="fr-FR" sz="1800" b="0" dirty="0" smtClean="0">
                    <a:solidFill>
                      <a:srgbClr val="0070C0"/>
                    </a:solidFill>
                    <a:latin typeface="Comic Sans MS" pitchFamily="66" charset="0"/>
                  </a:rPr>
                  <a:t>Secondaire : </a:t>
                </a:r>
                <a:r>
                  <a:rPr lang="fr-FR" altLang="fr-FR" sz="1800" b="0" dirty="0"/>
                  <a:t>Le cylindre nominal </a:t>
                </a:r>
                <a:r>
                  <a:rPr lang="fr-FR" altLang="fr-FR" sz="1800" b="0" dirty="0" smtClean="0"/>
                  <a:t>E </a:t>
                </a:r>
                <a:r>
                  <a:rPr lang="fr-FR" altLang="fr-FR" sz="1800" b="0" dirty="0"/>
                  <a:t>est centré </a:t>
                </a:r>
                <a:r>
                  <a:rPr lang="fr-FR" altLang="fr-FR" sz="1800" b="0" dirty="0">
                    <a:solidFill>
                      <a:srgbClr val="0070C0"/>
                    </a:solidFill>
                  </a:rPr>
                  <a:t>sur un cylindre </a:t>
                </a:r>
                <a:r>
                  <a:rPr lang="fr-FR" altLang="fr-FR" sz="1800" b="0" dirty="0" smtClean="0">
                    <a:solidFill>
                      <a:srgbClr val="0070C0"/>
                    </a:solidFill>
                    <a:sym typeface="Symbol"/>
                  </a:rPr>
                  <a:t>26</a:t>
                </a:r>
                <a:r>
                  <a:rPr lang="fr-FR" altLang="fr-FR" sz="1800" b="0" dirty="0" smtClean="0">
                    <a:solidFill>
                      <a:srgbClr val="0070C0"/>
                    </a:solidFill>
                  </a:rPr>
                  <a:t> </a:t>
                </a:r>
                <a:r>
                  <a:rPr lang="fr-FR" altLang="fr-FR" sz="1800" dirty="0" smtClean="0">
                    <a:solidFill>
                      <a:srgbClr val="0070C0"/>
                    </a:solidFill>
                  </a:rPr>
                  <a:t>hors </a:t>
                </a:r>
                <a:r>
                  <a:rPr lang="fr-FR" altLang="fr-FR" sz="1800" b="0" dirty="0" smtClean="0">
                    <a:solidFill>
                      <a:srgbClr val="0070C0"/>
                    </a:solidFill>
                  </a:rPr>
                  <a:t>matière</a:t>
                </a:r>
                <a:endParaRPr lang="fr-FR" altLang="fr-FR" sz="1800" dirty="0">
                  <a:solidFill>
                    <a:schemeClr val="tx1"/>
                  </a:solidFill>
                </a:endParaRPr>
              </a:p>
            </p:txBody>
          </p:sp>
          <p:grpSp>
            <p:nvGrpSpPr>
              <p:cNvPr id="128" name="Groupe 9"/>
              <p:cNvGrpSpPr>
                <a:grpSpLocks/>
              </p:cNvGrpSpPr>
              <p:nvPr/>
            </p:nvGrpSpPr>
            <p:grpSpPr bwMode="auto">
              <a:xfrm>
                <a:off x="6284688" y="1556792"/>
                <a:ext cx="1959720" cy="1724842"/>
                <a:chOff x="4935538" y="1824038"/>
                <a:chExt cx="2816225" cy="2819400"/>
              </a:xfrm>
            </p:grpSpPr>
            <p:sp>
              <p:nvSpPr>
                <p:cNvPr id="129"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0"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1"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132"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133"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cxnSp>
          <p:nvCxnSpPr>
            <p:cNvPr id="12359" name="Connecteur droit 87"/>
            <p:cNvCxnSpPr>
              <a:cxnSpLocks noChangeShapeType="1"/>
            </p:cNvCxnSpPr>
            <p:nvPr/>
          </p:nvCxnSpPr>
          <p:spPr bwMode="auto">
            <a:xfrm flipV="1">
              <a:off x="6588224" y="2177873"/>
              <a:ext cx="13689" cy="1047872"/>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255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oir)"/>
          <p:cNvSpPr>
            <a:spLocks/>
          </p:cNvSpPr>
          <p:nvPr/>
        </p:nvSpPr>
        <p:spPr bwMode="auto">
          <a:xfrm>
            <a:off x="4425950" y="2533650"/>
            <a:ext cx="1585913" cy="468313"/>
          </a:xfrm>
          <a:custGeom>
            <a:avLst/>
            <a:gdLst>
              <a:gd name="T0" fmla="*/ 2147483647 w 999"/>
              <a:gd name="T1" fmla="*/ 2147483647 h 295"/>
              <a:gd name="T2" fmla="*/ 2147483647 w 999"/>
              <a:gd name="T3" fmla="*/ 2147483647 h 295"/>
              <a:gd name="T4" fmla="*/ 2147483647 w 999"/>
              <a:gd name="T5" fmla="*/ 2147483647 h 295"/>
              <a:gd name="T6" fmla="*/ 2147483647 w 999"/>
              <a:gd name="T7" fmla="*/ 2147483647 h 295"/>
              <a:gd name="T8" fmla="*/ 2147483647 w 999"/>
              <a:gd name="T9" fmla="*/ 2147483647 h 295"/>
              <a:gd name="T10" fmla="*/ 2147483647 w 999"/>
              <a:gd name="T11" fmla="*/ 2147483647 h 295"/>
              <a:gd name="T12" fmla="*/ 2147483647 w 999"/>
              <a:gd name="T13" fmla="*/ 0 h 295"/>
              <a:gd name="T14" fmla="*/ 2147483647 w 999"/>
              <a:gd name="T15" fmla="*/ 2147483647 h 295"/>
              <a:gd name="T16" fmla="*/ 2147483647 w 999"/>
              <a:gd name="T17" fmla="*/ 2147483647 h 295"/>
              <a:gd name="T18" fmla="*/ 2147483647 w 999"/>
              <a:gd name="T19" fmla="*/ 2147483647 h 295"/>
              <a:gd name="T20" fmla="*/ 2147483647 w 999"/>
              <a:gd name="T21" fmla="*/ 2147483647 h 295"/>
              <a:gd name="T22" fmla="*/ 2147483647 w 999"/>
              <a:gd name="T23" fmla="*/ 2147483647 h 295"/>
              <a:gd name="T24" fmla="*/ 2147483647 w 999"/>
              <a:gd name="T25" fmla="*/ 2147483647 h 295"/>
              <a:gd name="T26" fmla="*/ 2147483647 w 999"/>
              <a:gd name="T27" fmla="*/ 2147483647 h 295"/>
              <a:gd name="T28" fmla="*/ 2147483647 w 999"/>
              <a:gd name="T29" fmla="*/ 2147483647 h 295"/>
              <a:gd name="T30" fmla="*/ 2147483647 w 999"/>
              <a:gd name="T31" fmla="*/ 2147483647 h 295"/>
              <a:gd name="T32" fmla="*/ 2147483647 w 999"/>
              <a:gd name="T33" fmla="*/ 2147483647 h 295"/>
              <a:gd name="T34" fmla="*/ 2147483647 w 999"/>
              <a:gd name="T35" fmla="*/ 2147483647 h 295"/>
              <a:gd name="T36" fmla="*/ 2147483647 w 999"/>
              <a:gd name="T37" fmla="*/ 2147483647 h 295"/>
              <a:gd name="T38" fmla="*/ 2147483647 w 999"/>
              <a:gd name="T39" fmla="*/ 2147483647 h 295"/>
              <a:gd name="T40" fmla="*/ 2147483647 w 999"/>
              <a:gd name="T41" fmla="*/ 2147483647 h 295"/>
              <a:gd name="T42" fmla="*/ 2147483647 w 999"/>
              <a:gd name="T43" fmla="*/ 2147483647 h 295"/>
              <a:gd name="T44" fmla="*/ 2147483647 w 999"/>
              <a:gd name="T45" fmla="*/ 2147483647 h 295"/>
              <a:gd name="T46" fmla="*/ 2147483647 w 999"/>
              <a:gd name="T47" fmla="*/ 2147483647 h 295"/>
              <a:gd name="T48" fmla="*/ 2147483647 w 999"/>
              <a:gd name="T49" fmla="*/ 2147483647 h 295"/>
              <a:gd name="T50" fmla="*/ 2147483647 w 999"/>
              <a:gd name="T51" fmla="*/ 2147483647 h 295"/>
              <a:gd name="T52" fmla="*/ 2147483647 w 999"/>
              <a:gd name="T53" fmla="*/ 2147483647 h 295"/>
              <a:gd name="T54" fmla="*/ 2147483647 w 999"/>
              <a:gd name="T55" fmla="*/ 2147483647 h 295"/>
              <a:gd name="T56" fmla="*/ 2147483647 w 999"/>
              <a:gd name="T57" fmla="*/ 2147483647 h 295"/>
              <a:gd name="T58" fmla="*/ 2147483647 w 999"/>
              <a:gd name="T59" fmla="*/ 2147483647 h 295"/>
              <a:gd name="T60" fmla="*/ 2147483647 w 999"/>
              <a:gd name="T61" fmla="*/ 2147483647 h 295"/>
              <a:gd name="T62" fmla="*/ 2147483647 w 999"/>
              <a:gd name="T63" fmla="*/ 2147483647 h 295"/>
              <a:gd name="T64" fmla="*/ 2147483647 w 999"/>
              <a:gd name="T65" fmla="*/ 2147483647 h 295"/>
              <a:gd name="T66" fmla="*/ 2147483647 w 999"/>
              <a:gd name="T67" fmla="*/ 2147483647 h 295"/>
              <a:gd name="T68" fmla="*/ 2147483647 w 999"/>
              <a:gd name="T69" fmla="*/ 2147483647 h 295"/>
              <a:gd name="T70" fmla="*/ 2147483647 w 999"/>
              <a:gd name="T71" fmla="*/ 2147483647 h 295"/>
              <a:gd name="T72" fmla="*/ 2147483647 w 999"/>
              <a:gd name="T73" fmla="*/ 2147483647 h 295"/>
              <a:gd name="T74" fmla="*/ 2147483647 w 999"/>
              <a:gd name="T75" fmla="*/ 2147483647 h 295"/>
              <a:gd name="T76" fmla="*/ 2147483647 w 999"/>
              <a:gd name="T77" fmla="*/ 2147483647 h 295"/>
              <a:gd name="T78" fmla="*/ 2147483647 w 999"/>
              <a:gd name="T79" fmla="*/ 2147483647 h 295"/>
              <a:gd name="T80" fmla="*/ 2147483647 w 999"/>
              <a:gd name="T81" fmla="*/ 2147483647 h 295"/>
              <a:gd name="T82" fmla="*/ 2147483647 w 999"/>
              <a:gd name="T83" fmla="*/ 2147483647 h 295"/>
              <a:gd name="T84" fmla="*/ 2147483647 w 999"/>
              <a:gd name="T85" fmla="*/ 2147483647 h 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9" h="295">
                <a:moveTo>
                  <a:pt x="14" y="22"/>
                </a:moveTo>
                <a:cubicBezTo>
                  <a:pt x="21" y="19"/>
                  <a:pt x="45" y="33"/>
                  <a:pt x="60" y="38"/>
                </a:cubicBezTo>
                <a:cubicBezTo>
                  <a:pt x="75" y="43"/>
                  <a:pt x="91" y="51"/>
                  <a:pt x="104" y="54"/>
                </a:cubicBezTo>
                <a:cubicBezTo>
                  <a:pt x="117" y="57"/>
                  <a:pt x="124" y="58"/>
                  <a:pt x="140" y="56"/>
                </a:cubicBezTo>
                <a:cubicBezTo>
                  <a:pt x="156" y="54"/>
                  <a:pt x="180" y="47"/>
                  <a:pt x="202" y="40"/>
                </a:cubicBezTo>
                <a:cubicBezTo>
                  <a:pt x="224" y="33"/>
                  <a:pt x="249" y="19"/>
                  <a:pt x="270" y="12"/>
                </a:cubicBezTo>
                <a:cubicBezTo>
                  <a:pt x="291" y="5"/>
                  <a:pt x="309" y="0"/>
                  <a:pt x="330" y="0"/>
                </a:cubicBezTo>
                <a:cubicBezTo>
                  <a:pt x="351" y="0"/>
                  <a:pt x="378" y="7"/>
                  <a:pt x="396" y="10"/>
                </a:cubicBezTo>
                <a:cubicBezTo>
                  <a:pt x="414" y="13"/>
                  <a:pt x="423" y="13"/>
                  <a:pt x="436" y="18"/>
                </a:cubicBezTo>
                <a:cubicBezTo>
                  <a:pt x="449" y="23"/>
                  <a:pt x="464" y="34"/>
                  <a:pt x="474" y="38"/>
                </a:cubicBezTo>
                <a:cubicBezTo>
                  <a:pt x="484" y="42"/>
                  <a:pt x="481" y="45"/>
                  <a:pt x="494" y="44"/>
                </a:cubicBezTo>
                <a:cubicBezTo>
                  <a:pt x="507" y="43"/>
                  <a:pt x="530" y="36"/>
                  <a:pt x="550" y="34"/>
                </a:cubicBezTo>
                <a:cubicBezTo>
                  <a:pt x="570" y="32"/>
                  <a:pt x="596" y="30"/>
                  <a:pt x="616" y="30"/>
                </a:cubicBezTo>
                <a:cubicBezTo>
                  <a:pt x="636" y="30"/>
                  <a:pt x="656" y="30"/>
                  <a:pt x="672" y="32"/>
                </a:cubicBezTo>
                <a:cubicBezTo>
                  <a:pt x="688" y="34"/>
                  <a:pt x="700" y="40"/>
                  <a:pt x="714" y="44"/>
                </a:cubicBezTo>
                <a:cubicBezTo>
                  <a:pt x="728" y="48"/>
                  <a:pt x="746" y="55"/>
                  <a:pt x="758" y="58"/>
                </a:cubicBezTo>
                <a:cubicBezTo>
                  <a:pt x="770" y="61"/>
                  <a:pt x="775" y="63"/>
                  <a:pt x="786" y="62"/>
                </a:cubicBezTo>
                <a:cubicBezTo>
                  <a:pt x="797" y="61"/>
                  <a:pt x="811" y="56"/>
                  <a:pt x="822" y="52"/>
                </a:cubicBezTo>
                <a:cubicBezTo>
                  <a:pt x="833" y="48"/>
                  <a:pt x="841" y="41"/>
                  <a:pt x="850" y="36"/>
                </a:cubicBezTo>
                <a:cubicBezTo>
                  <a:pt x="859" y="31"/>
                  <a:pt x="864" y="24"/>
                  <a:pt x="874" y="24"/>
                </a:cubicBezTo>
                <a:cubicBezTo>
                  <a:pt x="884" y="24"/>
                  <a:pt x="899" y="33"/>
                  <a:pt x="908" y="36"/>
                </a:cubicBezTo>
                <a:cubicBezTo>
                  <a:pt x="917" y="39"/>
                  <a:pt x="922" y="43"/>
                  <a:pt x="930" y="44"/>
                </a:cubicBezTo>
                <a:cubicBezTo>
                  <a:pt x="938" y="45"/>
                  <a:pt x="946" y="41"/>
                  <a:pt x="954" y="40"/>
                </a:cubicBezTo>
                <a:cubicBezTo>
                  <a:pt x="962" y="39"/>
                  <a:pt x="973" y="27"/>
                  <a:pt x="980" y="36"/>
                </a:cubicBezTo>
                <a:cubicBezTo>
                  <a:pt x="987" y="45"/>
                  <a:pt x="997" y="70"/>
                  <a:pt x="998" y="92"/>
                </a:cubicBezTo>
                <a:cubicBezTo>
                  <a:pt x="999" y="114"/>
                  <a:pt x="990" y="144"/>
                  <a:pt x="986" y="166"/>
                </a:cubicBezTo>
                <a:cubicBezTo>
                  <a:pt x="982" y="188"/>
                  <a:pt x="976" y="210"/>
                  <a:pt x="972" y="224"/>
                </a:cubicBezTo>
                <a:cubicBezTo>
                  <a:pt x="968" y="238"/>
                  <a:pt x="997" y="243"/>
                  <a:pt x="964" y="248"/>
                </a:cubicBezTo>
                <a:cubicBezTo>
                  <a:pt x="931" y="253"/>
                  <a:pt x="830" y="251"/>
                  <a:pt x="774" y="252"/>
                </a:cubicBezTo>
                <a:cubicBezTo>
                  <a:pt x="718" y="253"/>
                  <a:pt x="678" y="252"/>
                  <a:pt x="626" y="252"/>
                </a:cubicBezTo>
                <a:cubicBezTo>
                  <a:pt x="574" y="252"/>
                  <a:pt x="516" y="254"/>
                  <a:pt x="460" y="254"/>
                </a:cubicBezTo>
                <a:cubicBezTo>
                  <a:pt x="404" y="254"/>
                  <a:pt x="333" y="252"/>
                  <a:pt x="292" y="254"/>
                </a:cubicBezTo>
                <a:cubicBezTo>
                  <a:pt x="251" y="256"/>
                  <a:pt x="237" y="264"/>
                  <a:pt x="212" y="268"/>
                </a:cubicBezTo>
                <a:cubicBezTo>
                  <a:pt x="187" y="272"/>
                  <a:pt x="161" y="276"/>
                  <a:pt x="142" y="280"/>
                </a:cubicBezTo>
                <a:cubicBezTo>
                  <a:pt x="123" y="284"/>
                  <a:pt x="113" y="293"/>
                  <a:pt x="98" y="294"/>
                </a:cubicBezTo>
                <a:cubicBezTo>
                  <a:pt x="83" y="295"/>
                  <a:pt x="60" y="292"/>
                  <a:pt x="50" y="288"/>
                </a:cubicBezTo>
                <a:cubicBezTo>
                  <a:pt x="40" y="284"/>
                  <a:pt x="42" y="279"/>
                  <a:pt x="38" y="268"/>
                </a:cubicBezTo>
                <a:cubicBezTo>
                  <a:pt x="34" y="257"/>
                  <a:pt x="34" y="234"/>
                  <a:pt x="28" y="220"/>
                </a:cubicBezTo>
                <a:cubicBezTo>
                  <a:pt x="22" y="206"/>
                  <a:pt x="4" y="199"/>
                  <a:pt x="2" y="186"/>
                </a:cubicBezTo>
                <a:cubicBezTo>
                  <a:pt x="0" y="173"/>
                  <a:pt x="11" y="156"/>
                  <a:pt x="14" y="142"/>
                </a:cubicBezTo>
                <a:cubicBezTo>
                  <a:pt x="17" y="128"/>
                  <a:pt x="19" y="114"/>
                  <a:pt x="20" y="100"/>
                </a:cubicBezTo>
                <a:cubicBezTo>
                  <a:pt x="21" y="86"/>
                  <a:pt x="19" y="69"/>
                  <a:pt x="18" y="56"/>
                </a:cubicBezTo>
                <a:cubicBezTo>
                  <a:pt x="17" y="43"/>
                  <a:pt x="7" y="25"/>
                  <a:pt x="14" y="22"/>
                </a:cubicBezTo>
                <a:close/>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 name="Freeform 3" descr="noir)"/>
          <p:cNvSpPr>
            <a:spLocks/>
          </p:cNvSpPr>
          <p:nvPr/>
        </p:nvSpPr>
        <p:spPr bwMode="auto">
          <a:xfrm>
            <a:off x="4433888" y="1924050"/>
            <a:ext cx="1552575" cy="392113"/>
          </a:xfrm>
          <a:custGeom>
            <a:avLst/>
            <a:gdLst>
              <a:gd name="T0" fmla="*/ 2147483647 w 978"/>
              <a:gd name="T1" fmla="*/ 2147483647 h 247"/>
              <a:gd name="T2" fmla="*/ 2147483647 w 978"/>
              <a:gd name="T3" fmla="*/ 2147483647 h 247"/>
              <a:gd name="T4" fmla="*/ 2147483647 w 978"/>
              <a:gd name="T5" fmla="*/ 2147483647 h 247"/>
              <a:gd name="T6" fmla="*/ 2147483647 w 978"/>
              <a:gd name="T7" fmla="*/ 2147483647 h 247"/>
              <a:gd name="T8" fmla="*/ 2147483647 w 978"/>
              <a:gd name="T9" fmla="*/ 2147483647 h 247"/>
              <a:gd name="T10" fmla="*/ 2147483647 w 978"/>
              <a:gd name="T11" fmla="*/ 2147483647 h 247"/>
              <a:gd name="T12" fmla="*/ 2147483647 w 978"/>
              <a:gd name="T13" fmla="*/ 2147483647 h 247"/>
              <a:gd name="T14" fmla="*/ 2147483647 w 978"/>
              <a:gd name="T15" fmla="*/ 2147483647 h 247"/>
              <a:gd name="T16" fmla="*/ 2147483647 w 978"/>
              <a:gd name="T17" fmla="*/ 2147483647 h 247"/>
              <a:gd name="T18" fmla="*/ 2147483647 w 978"/>
              <a:gd name="T19" fmla="*/ 2147483647 h 247"/>
              <a:gd name="T20" fmla="*/ 2147483647 w 978"/>
              <a:gd name="T21" fmla="*/ 2147483647 h 247"/>
              <a:gd name="T22" fmla="*/ 2147483647 w 978"/>
              <a:gd name="T23" fmla="*/ 2147483647 h 247"/>
              <a:gd name="T24" fmla="*/ 2147483647 w 978"/>
              <a:gd name="T25" fmla="*/ 2147483647 h 247"/>
              <a:gd name="T26" fmla="*/ 2147483647 w 978"/>
              <a:gd name="T27" fmla="*/ 2147483647 h 247"/>
              <a:gd name="T28" fmla="*/ 2147483647 w 978"/>
              <a:gd name="T29" fmla="*/ 2147483647 h 247"/>
              <a:gd name="T30" fmla="*/ 2147483647 w 978"/>
              <a:gd name="T31" fmla="*/ 2147483647 h 247"/>
              <a:gd name="T32" fmla="*/ 2147483647 w 978"/>
              <a:gd name="T33" fmla="*/ 2147483647 h 247"/>
              <a:gd name="T34" fmla="*/ 2147483647 w 978"/>
              <a:gd name="T35" fmla="*/ 2147483647 h 247"/>
              <a:gd name="T36" fmla="*/ 2147483647 w 978"/>
              <a:gd name="T37" fmla="*/ 2147483647 h 247"/>
              <a:gd name="T38" fmla="*/ 2147483647 w 978"/>
              <a:gd name="T39" fmla="*/ 2147483647 h 247"/>
              <a:gd name="T40" fmla="*/ 2147483647 w 978"/>
              <a:gd name="T41" fmla="*/ 2147483647 h 247"/>
              <a:gd name="T42" fmla="*/ 2147483647 w 978"/>
              <a:gd name="T43" fmla="*/ 2147483647 h 247"/>
              <a:gd name="T44" fmla="*/ 2147483647 w 978"/>
              <a:gd name="T45" fmla="*/ 2147483647 h 247"/>
              <a:gd name="T46" fmla="*/ 2147483647 w 978"/>
              <a:gd name="T47" fmla="*/ 2147483647 h 247"/>
              <a:gd name="T48" fmla="*/ 2147483647 w 978"/>
              <a:gd name="T49" fmla="*/ 2147483647 h 247"/>
              <a:gd name="T50" fmla="*/ 2147483647 w 978"/>
              <a:gd name="T51" fmla="*/ 2147483647 h 247"/>
              <a:gd name="T52" fmla="*/ 2147483647 w 978"/>
              <a:gd name="T53" fmla="*/ 2147483647 h 247"/>
              <a:gd name="T54" fmla="*/ 2147483647 w 978"/>
              <a:gd name="T55" fmla="*/ 2147483647 h 247"/>
              <a:gd name="T56" fmla="*/ 2147483647 w 978"/>
              <a:gd name="T57" fmla="*/ 2147483647 h 247"/>
              <a:gd name="T58" fmla="*/ 2147483647 w 978"/>
              <a:gd name="T59" fmla="*/ 2147483647 h 247"/>
              <a:gd name="T60" fmla="*/ 2147483647 w 978"/>
              <a:gd name="T61" fmla="*/ 2147483647 h 247"/>
              <a:gd name="T62" fmla="*/ 2147483647 w 978"/>
              <a:gd name="T63" fmla="*/ 2147483647 h 247"/>
              <a:gd name="T64" fmla="*/ 2147483647 w 978"/>
              <a:gd name="T65" fmla="*/ 2147483647 h 247"/>
              <a:gd name="T66" fmla="*/ 2147483647 w 978"/>
              <a:gd name="T67" fmla="*/ 2147483647 h 247"/>
              <a:gd name="T68" fmla="*/ 2147483647 w 978"/>
              <a:gd name="T69" fmla="*/ 2147483647 h 247"/>
              <a:gd name="T70" fmla="*/ 2147483647 w 978"/>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78" h="247">
                <a:moveTo>
                  <a:pt x="11" y="204"/>
                </a:moveTo>
                <a:cubicBezTo>
                  <a:pt x="22" y="210"/>
                  <a:pt x="62" y="225"/>
                  <a:pt x="83" y="230"/>
                </a:cubicBezTo>
                <a:cubicBezTo>
                  <a:pt x="104" y="235"/>
                  <a:pt x="121" y="237"/>
                  <a:pt x="139" y="236"/>
                </a:cubicBezTo>
                <a:cubicBezTo>
                  <a:pt x="157" y="235"/>
                  <a:pt x="176" y="229"/>
                  <a:pt x="193" y="224"/>
                </a:cubicBezTo>
                <a:cubicBezTo>
                  <a:pt x="210" y="219"/>
                  <a:pt x="230" y="211"/>
                  <a:pt x="241" y="206"/>
                </a:cubicBezTo>
                <a:cubicBezTo>
                  <a:pt x="252" y="201"/>
                  <a:pt x="249" y="196"/>
                  <a:pt x="259" y="192"/>
                </a:cubicBezTo>
                <a:cubicBezTo>
                  <a:pt x="269" y="188"/>
                  <a:pt x="285" y="185"/>
                  <a:pt x="299" y="184"/>
                </a:cubicBezTo>
                <a:cubicBezTo>
                  <a:pt x="313" y="183"/>
                  <a:pt x="328" y="184"/>
                  <a:pt x="341" y="184"/>
                </a:cubicBezTo>
                <a:cubicBezTo>
                  <a:pt x="354" y="184"/>
                  <a:pt x="361" y="180"/>
                  <a:pt x="377" y="182"/>
                </a:cubicBezTo>
                <a:cubicBezTo>
                  <a:pt x="393" y="184"/>
                  <a:pt x="420" y="189"/>
                  <a:pt x="435" y="194"/>
                </a:cubicBezTo>
                <a:cubicBezTo>
                  <a:pt x="450" y="199"/>
                  <a:pt x="456" y="209"/>
                  <a:pt x="465" y="214"/>
                </a:cubicBezTo>
                <a:cubicBezTo>
                  <a:pt x="474" y="219"/>
                  <a:pt x="476" y="222"/>
                  <a:pt x="487" y="222"/>
                </a:cubicBezTo>
                <a:cubicBezTo>
                  <a:pt x="498" y="222"/>
                  <a:pt x="510" y="217"/>
                  <a:pt x="531" y="214"/>
                </a:cubicBezTo>
                <a:cubicBezTo>
                  <a:pt x="552" y="211"/>
                  <a:pt x="588" y="206"/>
                  <a:pt x="611" y="206"/>
                </a:cubicBezTo>
                <a:cubicBezTo>
                  <a:pt x="634" y="206"/>
                  <a:pt x="647" y="211"/>
                  <a:pt x="671" y="216"/>
                </a:cubicBezTo>
                <a:cubicBezTo>
                  <a:pt x="695" y="221"/>
                  <a:pt x="732" y="231"/>
                  <a:pt x="753" y="236"/>
                </a:cubicBezTo>
                <a:cubicBezTo>
                  <a:pt x="774" y="241"/>
                  <a:pt x="782" y="247"/>
                  <a:pt x="795" y="244"/>
                </a:cubicBezTo>
                <a:cubicBezTo>
                  <a:pt x="808" y="241"/>
                  <a:pt x="822" y="226"/>
                  <a:pt x="833" y="220"/>
                </a:cubicBezTo>
                <a:cubicBezTo>
                  <a:pt x="844" y="214"/>
                  <a:pt x="849" y="208"/>
                  <a:pt x="863" y="208"/>
                </a:cubicBezTo>
                <a:cubicBezTo>
                  <a:pt x="877" y="208"/>
                  <a:pt x="905" y="218"/>
                  <a:pt x="917" y="220"/>
                </a:cubicBezTo>
                <a:cubicBezTo>
                  <a:pt x="929" y="222"/>
                  <a:pt x="928" y="222"/>
                  <a:pt x="937" y="222"/>
                </a:cubicBezTo>
                <a:cubicBezTo>
                  <a:pt x="946" y="222"/>
                  <a:pt x="964" y="226"/>
                  <a:pt x="971" y="222"/>
                </a:cubicBezTo>
                <a:cubicBezTo>
                  <a:pt x="978" y="218"/>
                  <a:pt x="978" y="218"/>
                  <a:pt x="977" y="196"/>
                </a:cubicBezTo>
                <a:cubicBezTo>
                  <a:pt x="976" y="174"/>
                  <a:pt x="968" y="117"/>
                  <a:pt x="963" y="88"/>
                </a:cubicBezTo>
                <a:cubicBezTo>
                  <a:pt x="958" y="59"/>
                  <a:pt x="966" y="31"/>
                  <a:pt x="947" y="22"/>
                </a:cubicBezTo>
                <a:cubicBezTo>
                  <a:pt x="928" y="13"/>
                  <a:pt x="896" y="27"/>
                  <a:pt x="847" y="32"/>
                </a:cubicBezTo>
                <a:cubicBezTo>
                  <a:pt x="798" y="37"/>
                  <a:pt x="723" y="53"/>
                  <a:pt x="655" y="54"/>
                </a:cubicBezTo>
                <a:cubicBezTo>
                  <a:pt x="587" y="55"/>
                  <a:pt x="483" y="45"/>
                  <a:pt x="437" y="40"/>
                </a:cubicBezTo>
                <a:cubicBezTo>
                  <a:pt x="391" y="35"/>
                  <a:pt x="416" y="28"/>
                  <a:pt x="377" y="22"/>
                </a:cubicBezTo>
                <a:cubicBezTo>
                  <a:pt x="338" y="16"/>
                  <a:pt x="256" y="7"/>
                  <a:pt x="203" y="4"/>
                </a:cubicBezTo>
                <a:cubicBezTo>
                  <a:pt x="150" y="1"/>
                  <a:pt x="90" y="0"/>
                  <a:pt x="59" y="4"/>
                </a:cubicBezTo>
                <a:cubicBezTo>
                  <a:pt x="28" y="8"/>
                  <a:pt x="22" y="14"/>
                  <a:pt x="15" y="26"/>
                </a:cubicBezTo>
                <a:cubicBezTo>
                  <a:pt x="8" y="38"/>
                  <a:pt x="15" y="59"/>
                  <a:pt x="15" y="76"/>
                </a:cubicBezTo>
                <a:cubicBezTo>
                  <a:pt x="15" y="93"/>
                  <a:pt x="17" y="107"/>
                  <a:pt x="17" y="126"/>
                </a:cubicBezTo>
                <a:cubicBezTo>
                  <a:pt x="17" y="145"/>
                  <a:pt x="15" y="179"/>
                  <a:pt x="15" y="192"/>
                </a:cubicBezTo>
                <a:cubicBezTo>
                  <a:pt x="15" y="205"/>
                  <a:pt x="0" y="198"/>
                  <a:pt x="11" y="204"/>
                </a:cubicBezTo>
                <a:close/>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 name="Text Box 4"/>
          <p:cNvSpPr txBox="1">
            <a:spLocks noChangeArrowheads="1"/>
          </p:cNvSpPr>
          <p:nvPr/>
        </p:nvSpPr>
        <p:spPr bwMode="auto">
          <a:xfrm>
            <a:off x="0" y="1720406"/>
            <a:ext cx="1293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t>A : Plan </a:t>
            </a:r>
            <a:r>
              <a:rPr lang="fr-FR" altLang="fr-FR" sz="1200" dirty="0" smtClean="0"/>
              <a:t>tangent extérieur matière des moindres carrés </a:t>
            </a:r>
            <a:r>
              <a:rPr lang="fr-FR" altLang="fr-FR" sz="1200" dirty="0"/>
              <a:t>à la face</a:t>
            </a:r>
          </a:p>
        </p:txBody>
      </p:sp>
      <p:sp>
        <p:nvSpPr>
          <p:cNvPr id="5" name="Text Box 5"/>
          <p:cNvSpPr txBox="1">
            <a:spLocks noChangeArrowheads="1"/>
          </p:cNvSpPr>
          <p:nvPr/>
        </p:nvSpPr>
        <p:spPr bwMode="auto">
          <a:xfrm>
            <a:off x="2305050" y="857250"/>
            <a:ext cx="16652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Tous les diamètres locaux di sont compris entre 29,9 et 30</a:t>
            </a:r>
          </a:p>
        </p:txBody>
      </p:sp>
      <p:sp>
        <p:nvSpPr>
          <p:cNvPr id="6" name="Text Box 6"/>
          <p:cNvSpPr txBox="1">
            <a:spLocks noChangeArrowheads="1"/>
          </p:cNvSpPr>
          <p:nvPr/>
        </p:nvSpPr>
        <p:spPr bwMode="auto">
          <a:xfrm>
            <a:off x="0" y="800100"/>
            <a:ext cx="2058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fr-FR" altLang="fr-FR" sz="1200" dirty="0"/>
              <a:t>B : </a:t>
            </a:r>
            <a:r>
              <a:rPr lang="fr-FR" altLang="fr-FR" sz="1200" dirty="0" smtClean="0"/>
              <a:t>axe du cylindre </a:t>
            </a:r>
            <a:r>
              <a:rPr lang="fr-FR" altLang="fr-FR" sz="1200" dirty="0"/>
              <a:t>perpendiculaire à </a:t>
            </a:r>
            <a:r>
              <a:rPr lang="fr-FR" altLang="fr-FR" sz="1200" dirty="0" smtClean="0"/>
              <a:t>A associé à la surface réelle par les </a:t>
            </a:r>
            <a:endParaRPr lang="fr-FR" altLang="fr-FR" sz="1200" dirty="0"/>
          </a:p>
          <a:p>
            <a:pPr algn="ctr">
              <a:spcBef>
                <a:spcPct val="0"/>
              </a:spcBef>
              <a:buFontTx/>
              <a:buNone/>
            </a:pPr>
            <a:r>
              <a:rPr lang="fr-FR" altLang="fr-FR" sz="1200" dirty="0" smtClean="0"/>
              <a:t>des moindres carrés</a:t>
            </a:r>
            <a:endParaRPr lang="fr-FR" altLang="fr-FR" sz="1200" dirty="0"/>
          </a:p>
        </p:txBody>
      </p:sp>
      <p:sp>
        <p:nvSpPr>
          <p:cNvPr id="7" name="Text Box 7"/>
          <p:cNvSpPr txBox="1">
            <a:spLocks noChangeArrowheads="1"/>
          </p:cNvSpPr>
          <p:nvPr/>
        </p:nvSpPr>
        <p:spPr bwMode="auto">
          <a:xfrm>
            <a:off x="0" y="463550"/>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8" name="Rectangle 8"/>
          <p:cNvSpPr>
            <a:spLocks noChangeArrowheads="1"/>
          </p:cNvSpPr>
          <p:nvPr/>
        </p:nvSpPr>
        <p:spPr bwMode="auto">
          <a:xfrm rot="16200000">
            <a:off x="1504951" y="4613275"/>
            <a:ext cx="1084262" cy="15065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9" name="Rectangle 9"/>
          <p:cNvSpPr>
            <a:spLocks noChangeArrowheads="1"/>
          </p:cNvSpPr>
          <p:nvPr/>
        </p:nvSpPr>
        <p:spPr bwMode="auto">
          <a:xfrm rot="16200000">
            <a:off x="1864519" y="4895056"/>
            <a:ext cx="365125" cy="24177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10" name="Line 10"/>
          <p:cNvSpPr>
            <a:spLocks noChangeShapeType="1"/>
          </p:cNvSpPr>
          <p:nvPr/>
        </p:nvSpPr>
        <p:spPr bwMode="auto">
          <a:xfrm rot="16200000">
            <a:off x="1150937" y="5641976"/>
            <a:ext cx="17938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 name="Freeform 11"/>
          <p:cNvSpPr>
            <a:spLocks/>
          </p:cNvSpPr>
          <p:nvPr/>
        </p:nvSpPr>
        <p:spPr bwMode="auto">
          <a:xfrm>
            <a:off x="1225550" y="1751013"/>
            <a:ext cx="1590675" cy="1058862"/>
          </a:xfrm>
          <a:custGeom>
            <a:avLst/>
            <a:gdLst>
              <a:gd name="T0" fmla="*/ 2147483647 w 1002"/>
              <a:gd name="T1" fmla="*/ 2147483647 h 667"/>
              <a:gd name="T2" fmla="*/ 2147483647 w 1002"/>
              <a:gd name="T3" fmla="*/ 2147483647 h 667"/>
              <a:gd name="T4" fmla="*/ 2147483647 w 1002"/>
              <a:gd name="T5" fmla="*/ 2147483647 h 667"/>
              <a:gd name="T6" fmla="*/ 2147483647 w 1002"/>
              <a:gd name="T7" fmla="*/ 2147483647 h 667"/>
              <a:gd name="T8" fmla="*/ 2147483647 w 1002"/>
              <a:gd name="T9" fmla="*/ 2147483647 h 667"/>
              <a:gd name="T10" fmla="*/ 2147483647 w 1002"/>
              <a:gd name="T11" fmla="*/ 2147483647 h 667"/>
              <a:gd name="T12" fmla="*/ 2147483647 w 1002"/>
              <a:gd name="T13" fmla="*/ 2147483647 h 667"/>
              <a:gd name="T14" fmla="*/ 2147483647 w 1002"/>
              <a:gd name="T15" fmla="*/ 2147483647 h 667"/>
              <a:gd name="T16" fmla="*/ 2147483647 w 1002"/>
              <a:gd name="T17" fmla="*/ 2147483647 h 667"/>
              <a:gd name="T18" fmla="*/ 2147483647 w 1002"/>
              <a:gd name="T19" fmla="*/ 2147483647 h 667"/>
              <a:gd name="T20" fmla="*/ 2147483647 w 1002"/>
              <a:gd name="T21" fmla="*/ 2147483647 h 667"/>
              <a:gd name="T22" fmla="*/ 2147483647 w 1002"/>
              <a:gd name="T23" fmla="*/ 2147483647 h 667"/>
              <a:gd name="T24" fmla="*/ 2147483647 w 1002"/>
              <a:gd name="T25" fmla="*/ 2147483647 h 667"/>
              <a:gd name="T26" fmla="*/ 2147483647 w 1002"/>
              <a:gd name="T27" fmla="*/ 2147483647 h 667"/>
              <a:gd name="T28" fmla="*/ 2147483647 w 1002"/>
              <a:gd name="T29" fmla="*/ 2147483647 h 667"/>
              <a:gd name="T30" fmla="*/ 2147483647 w 1002"/>
              <a:gd name="T31" fmla="*/ 2147483647 h 667"/>
              <a:gd name="T32" fmla="*/ 2147483647 w 1002"/>
              <a:gd name="T33" fmla="*/ 2147483647 h 667"/>
              <a:gd name="T34" fmla="*/ 2147483647 w 1002"/>
              <a:gd name="T35" fmla="*/ 2147483647 h 6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2" h="667">
                <a:moveTo>
                  <a:pt x="50" y="653"/>
                </a:moveTo>
                <a:cubicBezTo>
                  <a:pt x="43" y="631"/>
                  <a:pt x="0" y="565"/>
                  <a:pt x="1" y="520"/>
                </a:cubicBezTo>
                <a:cubicBezTo>
                  <a:pt x="2" y="475"/>
                  <a:pt x="50" y="423"/>
                  <a:pt x="56" y="385"/>
                </a:cubicBezTo>
                <a:cubicBezTo>
                  <a:pt x="63" y="346"/>
                  <a:pt x="50" y="321"/>
                  <a:pt x="43" y="288"/>
                </a:cubicBezTo>
                <a:cubicBezTo>
                  <a:pt x="36" y="254"/>
                  <a:pt x="12" y="212"/>
                  <a:pt x="15" y="183"/>
                </a:cubicBezTo>
                <a:cubicBezTo>
                  <a:pt x="18" y="154"/>
                  <a:pt x="48" y="139"/>
                  <a:pt x="62" y="113"/>
                </a:cubicBezTo>
                <a:cubicBezTo>
                  <a:pt x="76" y="87"/>
                  <a:pt x="41" y="43"/>
                  <a:pt x="98" y="29"/>
                </a:cubicBezTo>
                <a:cubicBezTo>
                  <a:pt x="155" y="15"/>
                  <a:pt x="297" y="31"/>
                  <a:pt x="403" y="29"/>
                </a:cubicBezTo>
                <a:cubicBezTo>
                  <a:pt x="510" y="26"/>
                  <a:pt x="644" y="16"/>
                  <a:pt x="736" y="13"/>
                </a:cubicBezTo>
                <a:cubicBezTo>
                  <a:pt x="829" y="11"/>
                  <a:pt x="917" y="0"/>
                  <a:pt x="958" y="13"/>
                </a:cubicBezTo>
                <a:cubicBezTo>
                  <a:pt x="999" y="26"/>
                  <a:pt x="975" y="63"/>
                  <a:pt x="980" y="89"/>
                </a:cubicBezTo>
                <a:cubicBezTo>
                  <a:pt x="985" y="115"/>
                  <a:pt x="985" y="138"/>
                  <a:pt x="986" y="168"/>
                </a:cubicBezTo>
                <a:cubicBezTo>
                  <a:pt x="987" y="198"/>
                  <a:pt x="991" y="233"/>
                  <a:pt x="986" y="269"/>
                </a:cubicBezTo>
                <a:cubicBezTo>
                  <a:pt x="981" y="305"/>
                  <a:pt x="957" y="347"/>
                  <a:pt x="956" y="383"/>
                </a:cubicBezTo>
                <a:cubicBezTo>
                  <a:pt x="955" y="419"/>
                  <a:pt x="973" y="456"/>
                  <a:pt x="980" y="485"/>
                </a:cubicBezTo>
                <a:cubicBezTo>
                  <a:pt x="987" y="514"/>
                  <a:pt x="1002" y="539"/>
                  <a:pt x="1000" y="559"/>
                </a:cubicBezTo>
                <a:cubicBezTo>
                  <a:pt x="998" y="579"/>
                  <a:pt x="975" y="587"/>
                  <a:pt x="968" y="605"/>
                </a:cubicBezTo>
                <a:cubicBezTo>
                  <a:pt x="961" y="623"/>
                  <a:pt x="960" y="654"/>
                  <a:pt x="958" y="667"/>
                </a:cubicBezTo>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Freeform 12"/>
          <p:cNvSpPr>
            <a:spLocks/>
          </p:cNvSpPr>
          <p:nvPr/>
        </p:nvSpPr>
        <p:spPr bwMode="auto">
          <a:xfrm rot="16200000">
            <a:off x="1824831" y="1689894"/>
            <a:ext cx="447675" cy="2503488"/>
          </a:xfrm>
          <a:custGeom>
            <a:avLst/>
            <a:gdLst>
              <a:gd name="T0" fmla="*/ 2147483647 w 438"/>
              <a:gd name="T1" fmla="*/ 2147483647 h 1147"/>
              <a:gd name="T2" fmla="*/ 2147483647 w 438"/>
              <a:gd name="T3" fmla="*/ 2147483647 h 1147"/>
              <a:gd name="T4" fmla="*/ 2147483647 w 438"/>
              <a:gd name="T5" fmla="*/ 2147483647 h 1147"/>
              <a:gd name="T6" fmla="*/ 2147483647 w 438"/>
              <a:gd name="T7" fmla="*/ 2147483647 h 1147"/>
              <a:gd name="T8" fmla="*/ 2147483647 w 438"/>
              <a:gd name="T9" fmla="*/ 2147483647 h 1147"/>
              <a:gd name="T10" fmla="*/ 2147483647 w 438"/>
              <a:gd name="T11" fmla="*/ 2147483647 h 1147"/>
              <a:gd name="T12" fmla="*/ 2147483647 w 438"/>
              <a:gd name="T13" fmla="*/ 2147483647 h 1147"/>
              <a:gd name="T14" fmla="*/ 2147483647 w 438"/>
              <a:gd name="T15" fmla="*/ 2147483647 h 1147"/>
              <a:gd name="T16" fmla="*/ 2147483647 w 438"/>
              <a:gd name="T17" fmla="*/ 2147483647 h 1147"/>
              <a:gd name="T18" fmla="*/ 2147483647 w 438"/>
              <a:gd name="T19" fmla="*/ 2147483647 h 1147"/>
              <a:gd name="T20" fmla="*/ 2147483647 w 438"/>
              <a:gd name="T21" fmla="*/ 2147483647 h 1147"/>
              <a:gd name="T22" fmla="*/ 2147483647 w 438"/>
              <a:gd name="T23" fmla="*/ 2147483647 h 1147"/>
              <a:gd name="T24" fmla="*/ 2147483647 w 438"/>
              <a:gd name="T25" fmla="*/ 2147483647 h 1147"/>
              <a:gd name="T26" fmla="*/ 2147483647 w 438"/>
              <a:gd name="T27" fmla="*/ 2147483647 h 1147"/>
              <a:gd name="T28" fmla="*/ 2147483647 w 438"/>
              <a:gd name="T29" fmla="*/ 2147483647 h 1147"/>
              <a:gd name="T30" fmla="*/ 2147483647 w 438"/>
              <a:gd name="T31" fmla="*/ 2147483647 h 1147"/>
              <a:gd name="T32" fmla="*/ 2147483647 w 438"/>
              <a:gd name="T33" fmla="*/ 2147483647 h 1147"/>
              <a:gd name="T34" fmla="*/ 2147483647 w 438"/>
              <a:gd name="T35" fmla="*/ 2147483647 h 1147"/>
              <a:gd name="T36" fmla="*/ 2147483647 w 438"/>
              <a:gd name="T37" fmla="*/ 2147483647 h 1147"/>
              <a:gd name="T38" fmla="*/ 2147483647 w 438"/>
              <a:gd name="T39" fmla="*/ 2147483647 h 1147"/>
              <a:gd name="T40" fmla="*/ 2147483647 w 438"/>
              <a:gd name="T41" fmla="*/ 2147483647 h 1147"/>
              <a:gd name="T42" fmla="*/ 2147483647 w 438"/>
              <a:gd name="T43" fmla="*/ 2147483647 h 1147"/>
              <a:gd name="T44" fmla="*/ 2147483647 w 438"/>
              <a:gd name="T45" fmla="*/ 2147483647 h 1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8" h="1147">
                <a:moveTo>
                  <a:pt x="137" y="22"/>
                </a:moveTo>
                <a:cubicBezTo>
                  <a:pt x="167" y="6"/>
                  <a:pt x="263" y="32"/>
                  <a:pt x="311" y="34"/>
                </a:cubicBezTo>
                <a:cubicBezTo>
                  <a:pt x="359" y="36"/>
                  <a:pt x="412" y="0"/>
                  <a:pt x="425" y="34"/>
                </a:cubicBezTo>
                <a:cubicBezTo>
                  <a:pt x="438" y="68"/>
                  <a:pt x="398" y="181"/>
                  <a:pt x="389" y="238"/>
                </a:cubicBezTo>
                <a:cubicBezTo>
                  <a:pt x="380" y="295"/>
                  <a:pt x="378" y="344"/>
                  <a:pt x="371" y="376"/>
                </a:cubicBezTo>
                <a:cubicBezTo>
                  <a:pt x="364" y="408"/>
                  <a:pt x="353" y="389"/>
                  <a:pt x="347" y="430"/>
                </a:cubicBezTo>
                <a:cubicBezTo>
                  <a:pt x="341" y="471"/>
                  <a:pt x="336" y="566"/>
                  <a:pt x="335" y="622"/>
                </a:cubicBezTo>
                <a:cubicBezTo>
                  <a:pt x="334" y="678"/>
                  <a:pt x="341" y="720"/>
                  <a:pt x="341" y="766"/>
                </a:cubicBezTo>
                <a:cubicBezTo>
                  <a:pt x="341" y="812"/>
                  <a:pt x="335" y="848"/>
                  <a:pt x="335" y="898"/>
                </a:cubicBezTo>
                <a:cubicBezTo>
                  <a:pt x="335" y="948"/>
                  <a:pt x="346" y="1026"/>
                  <a:pt x="341" y="1066"/>
                </a:cubicBezTo>
                <a:cubicBezTo>
                  <a:pt x="336" y="1106"/>
                  <a:pt x="334" y="1129"/>
                  <a:pt x="305" y="1138"/>
                </a:cubicBezTo>
                <a:cubicBezTo>
                  <a:pt x="276" y="1147"/>
                  <a:pt x="209" y="1122"/>
                  <a:pt x="167" y="1120"/>
                </a:cubicBezTo>
                <a:cubicBezTo>
                  <a:pt x="125" y="1118"/>
                  <a:pt x="80" y="1127"/>
                  <a:pt x="53" y="1126"/>
                </a:cubicBezTo>
                <a:cubicBezTo>
                  <a:pt x="26" y="1125"/>
                  <a:pt x="10" y="1136"/>
                  <a:pt x="5" y="1114"/>
                </a:cubicBezTo>
                <a:cubicBezTo>
                  <a:pt x="0" y="1092"/>
                  <a:pt x="21" y="1028"/>
                  <a:pt x="23" y="994"/>
                </a:cubicBezTo>
                <a:cubicBezTo>
                  <a:pt x="25" y="960"/>
                  <a:pt x="17" y="954"/>
                  <a:pt x="17" y="910"/>
                </a:cubicBezTo>
                <a:cubicBezTo>
                  <a:pt x="17" y="866"/>
                  <a:pt x="21" y="782"/>
                  <a:pt x="23" y="730"/>
                </a:cubicBezTo>
                <a:cubicBezTo>
                  <a:pt x="25" y="678"/>
                  <a:pt x="27" y="646"/>
                  <a:pt x="29" y="598"/>
                </a:cubicBezTo>
                <a:cubicBezTo>
                  <a:pt x="31" y="550"/>
                  <a:pt x="33" y="484"/>
                  <a:pt x="35" y="442"/>
                </a:cubicBezTo>
                <a:cubicBezTo>
                  <a:pt x="37" y="400"/>
                  <a:pt x="32" y="378"/>
                  <a:pt x="41" y="346"/>
                </a:cubicBezTo>
                <a:cubicBezTo>
                  <a:pt x="50" y="314"/>
                  <a:pt x="74" y="286"/>
                  <a:pt x="89" y="250"/>
                </a:cubicBezTo>
                <a:cubicBezTo>
                  <a:pt x="104" y="214"/>
                  <a:pt x="124" y="168"/>
                  <a:pt x="131" y="130"/>
                </a:cubicBezTo>
                <a:cubicBezTo>
                  <a:pt x="138" y="92"/>
                  <a:pt x="107" y="38"/>
                  <a:pt x="137" y="22"/>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Line 13"/>
          <p:cNvSpPr>
            <a:spLocks noChangeShapeType="1"/>
          </p:cNvSpPr>
          <p:nvPr/>
        </p:nvSpPr>
        <p:spPr bwMode="auto">
          <a:xfrm rot="16200000" flipV="1">
            <a:off x="2038350" y="1622426"/>
            <a:ext cx="3175" cy="141605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Text Box 14"/>
          <p:cNvSpPr txBox="1">
            <a:spLocks noChangeArrowheads="1"/>
          </p:cNvSpPr>
          <p:nvPr/>
        </p:nvSpPr>
        <p:spPr bwMode="auto">
          <a:xfrm>
            <a:off x="2992438" y="2370138"/>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d1</a:t>
            </a:r>
          </a:p>
        </p:txBody>
      </p:sp>
      <p:sp>
        <p:nvSpPr>
          <p:cNvPr id="15" name="Text Box 15"/>
          <p:cNvSpPr txBox="1">
            <a:spLocks noChangeArrowheads="1"/>
          </p:cNvSpPr>
          <p:nvPr/>
        </p:nvSpPr>
        <p:spPr bwMode="auto">
          <a:xfrm>
            <a:off x="2992438" y="20732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d2</a:t>
            </a:r>
          </a:p>
        </p:txBody>
      </p:sp>
      <p:sp>
        <p:nvSpPr>
          <p:cNvPr id="16" name="Text Box 16"/>
          <p:cNvSpPr txBox="1">
            <a:spLocks noChangeArrowheads="1"/>
          </p:cNvSpPr>
          <p:nvPr/>
        </p:nvSpPr>
        <p:spPr bwMode="auto">
          <a:xfrm rot="10800000">
            <a:off x="2341563" y="2439988"/>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7" name="Text Box 17"/>
          <p:cNvSpPr txBox="1">
            <a:spLocks noChangeArrowheads="1"/>
          </p:cNvSpPr>
          <p:nvPr/>
        </p:nvSpPr>
        <p:spPr bwMode="auto">
          <a:xfrm rot="10800000">
            <a:off x="2454275" y="2043113"/>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8" name="Text Box 18"/>
          <p:cNvSpPr txBox="1">
            <a:spLocks noChangeArrowheads="1"/>
          </p:cNvSpPr>
          <p:nvPr/>
        </p:nvSpPr>
        <p:spPr bwMode="auto">
          <a:xfrm rot="10800000">
            <a:off x="2471738" y="1747838"/>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9" name="Text Box 19"/>
          <p:cNvSpPr txBox="1">
            <a:spLocks noChangeArrowheads="1"/>
          </p:cNvSpPr>
          <p:nvPr/>
        </p:nvSpPr>
        <p:spPr bwMode="auto">
          <a:xfrm>
            <a:off x="2992438" y="180022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d3</a:t>
            </a:r>
          </a:p>
        </p:txBody>
      </p:sp>
      <p:sp>
        <p:nvSpPr>
          <p:cNvPr id="20" name="AutoShape 20"/>
          <p:cNvSpPr>
            <a:spLocks/>
          </p:cNvSpPr>
          <p:nvPr/>
        </p:nvSpPr>
        <p:spPr bwMode="auto">
          <a:xfrm flipH="1">
            <a:off x="2884488" y="1785938"/>
            <a:ext cx="153987" cy="936625"/>
          </a:xfrm>
          <a:prstGeom prst="leftBrace">
            <a:avLst>
              <a:gd name="adj1" fmla="val 506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21" name="Line 21"/>
          <p:cNvSpPr>
            <a:spLocks noChangeShapeType="1"/>
          </p:cNvSpPr>
          <p:nvPr/>
        </p:nvSpPr>
        <p:spPr bwMode="auto">
          <a:xfrm rot="16200000">
            <a:off x="1164432" y="2374106"/>
            <a:ext cx="1008062" cy="714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Line 22"/>
          <p:cNvSpPr>
            <a:spLocks noChangeShapeType="1"/>
          </p:cNvSpPr>
          <p:nvPr/>
        </p:nvSpPr>
        <p:spPr bwMode="auto">
          <a:xfrm rot="16200000" flipV="1">
            <a:off x="2057400" y="1174751"/>
            <a:ext cx="3175" cy="151130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Line 23"/>
          <p:cNvSpPr>
            <a:spLocks noChangeShapeType="1"/>
          </p:cNvSpPr>
          <p:nvPr/>
        </p:nvSpPr>
        <p:spPr bwMode="auto">
          <a:xfrm rot="16200000" flipV="1">
            <a:off x="2009775" y="1946276"/>
            <a:ext cx="3175" cy="147320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Freeform 24"/>
          <p:cNvSpPr>
            <a:spLocks/>
          </p:cNvSpPr>
          <p:nvPr/>
        </p:nvSpPr>
        <p:spPr bwMode="auto">
          <a:xfrm>
            <a:off x="1824038" y="1984375"/>
            <a:ext cx="463550" cy="388938"/>
          </a:xfrm>
          <a:custGeom>
            <a:avLst/>
            <a:gdLst>
              <a:gd name="T0" fmla="*/ 2147483647 w 292"/>
              <a:gd name="T1" fmla="*/ 2147483647 h 245"/>
              <a:gd name="T2" fmla="*/ 2147483647 w 292"/>
              <a:gd name="T3" fmla="*/ 2147483647 h 245"/>
              <a:gd name="T4" fmla="*/ 2147483647 w 292"/>
              <a:gd name="T5" fmla="*/ 2147483647 h 245"/>
              <a:gd name="T6" fmla="*/ 2147483647 w 292"/>
              <a:gd name="T7" fmla="*/ 2147483647 h 245"/>
              <a:gd name="T8" fmla="*/ 2147483647 w 292"/>
              <a:gd name="T9" fmla="*/ 2147483647 h 245"/>
              <a:gd name="T10" fmla="*/ 2147483647 w 292"/>
              <a:gd name="T11" fmla="*/ 2147483647 h 245"/>
              <a:gd name="T12" fmla="*/ 2147483647 w 292"/>
              <a:gd name="T13" fmla="*/ 2147483647 h 245"/>
              <a:gd name="T14" fmla="*/ 2147483647 w 292"/>
              <a:gd name="T15" fmla="*/ 2147483647 h 245"/>
              <a:gd name="T16" fmla="*/ 2147483647 w 292"/>
              <a:gd name="T17" fmla="*/ 2147483647 h 245"/>
              <a:gd name="T18" fmla="*/ 2147483647 w 292"/>
              <a:gd name="T19" fmla="*/ 2147483647 h 245"/>
              <a:gd name="T20" fmla="*/ 2147483647 w 292"/>
              <a:gd name="T21" fmla="*/ 2147483647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2" h="245">
                <a:moveTo>
                  <a:pt x="69" y="26"/>
                </a:moveTo>
                <a:cubicBezTo>
                  <a:pt x="39" y="36"/>
                  <a:pt x="18" y="45"/>
                  <a:pt x="9" y="62"/>
                </a:cubicBezTo>
                <a:cubicBezTo>
                  <a:pt x="0" y="79"/>
                  <a:pt x="7" y="105"/>
                  <a:pt x="15" y="128"/>
                </a:cubicBezTo>
                <a:cubicBezTo>
                  <a:pt x="23" y="151"/>
                  <a:pt x="38" y="181"/>
                  <a:pt x="57" y="200"/>
                </a:cubicBezTo>
                <a:cubicBezTo>
                  <a:pt x="76" y="219"/>
                  <a:pt x="99" y="239"/>
                  <a:pt x="129" y="242"/>
                </a:cubicBezTo>
                <a:cubicBezTo>
                  <a:pt x="159" y="245"/>
                  <a:pt x="213" y="230"/>
                  <a:pt x="237" y="218"/>
                </a:cubicBezTo>
                <a:cubicBezTo>
                  <a:pt x="261" y="206"/>
                  <a:pt x="264" y="189"/>
                  <a:pt x="273" y="170"/>
                </a:cubicBezTo>
                <a:cubicBezTo>
                  <a:pt x="282" y="151"/>
                  <a:pt x="292" y="125"/>
                  <a:pt x="291" y="104"/>
                </a:cubicBezTo>
                <a:cubicBezTo>
                  <a:pt x="290" y="83"/>
                  <a:pt x="284" y="61"/>
                  <a:pt x="267" y="44"/>
                </a:cubicBezTo>
                <a:cubicBezTo>
                  <a:pt x="250" y="27"/>
                  <a:pt x="221" y="4"/>
                  <a:pt x="189" y="2"/>
                </a:cubicBezTo>
                <a:cubicBezTo>
                  <a:pt x="157" y="0"/>
                  <a:pt x="99" y="16"/>
                  <a:pt x="69" y="26"/>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Line 25"/>
          <p:cNvSpPr>
            <a:spLocks noChangeShapeType="1"/>
          </p:cNvSpPr>
          <p:nvPr/>
        </p:nvSpPr>
        <p:spPr bwMode="auto">
          <a:xfrm>
            <a:off x="3171825" y="1511300"/>
            <a:ext cx="0"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6" name="Group 26"/>
          <p:cNvGrpSpPr>
            <a:grpSpLocks/>
          </p:cNvGrpSpPr>
          <p:nvPr/>
        </p:nvGrpSpPr>
        <p:grpSpPr bwMode="auto">
          <a:xfrm rot="174044">
            <a:off x="790575" y="1749425"/>
            <a:ext cx="2857500" cy="1038225"/>
            <a:chOff x="240" y="1536"/>
            <a:chExt cx="1800" cy="654"/>
          </a:xfrm>
        </p:grpSpPr>
        <p:sp>
          <p:nvSpPr>
            <p:cNvPr id="27" name="Line 27"/>
            <p:cNvSpPr>
              <a:spLocks noChangeShapeType="1"/>
            </p:cNvSpPr>
            <p:nvPr/>
          </p:nvSpPr>
          <p:spPr bwMode="auto">
            <a:xfrm>
              <a:off x="240" y="2178"/>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Freeform 28"/>
            <p:cNvSpPr>
              <a:spLocks/>
            </p:cNvSpPr>
            <p:nvPr/>
          </p:nvSpPr>
          <p:spPr bwMode="auto">
            <a:xfrm>
              <a:off x="544" y="1536"/>
              <a:ext cx="962" cy="654"/>
            </a:xfrm>
            <a:custGeom>
              <a:avLst/>
              <a:gdLst>
                <a:gd name="T0" fmla="*/ 0 w 996"/>
                <a:gd name="T1" fmla="*/ 642 h 654"/>
                <a:gd name="T2" fmla="*/ 0 w 996"/>
                <a:gd name="T3" fmla="*/ 0 h 654"/>
                <a:gd name="T4" fmla="*/ 996 w 996"/>
                <a:gd name="T5" fmla="*/ 0 h 654"/>
                <a:gd name="T6" fmla="*/ 996 w 996"/>
                <a:gd name="T7" fmla="*/ 654 h 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6" h="654">
                  <a:moveTo>
                    <a:pt x="0" y="642"/>
                  </a:moveTo>
                  <a:lnTo>
                    <a:pt x="0" y="0"/>
                  </a:lnTo>
                  <a:lnTo>
                    <a:pt x="996" y="0"/>
                  </a:lnTo>
                  <a:lnTo>
                    <a:pt x="996" y="6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9" name="Line 29"/>
          <p:cNvSpPr>
            <a:spLocks noChangeShapeType="1"/>
          </p:cNvSpPr>
          <p:nvPr/>
        </p:nvSpPr>
        <p:spPr bwMode="auto">
          <a:xfrm>
            <a:off x="838201" y="2578894"/>
            <a:ext cx="209550" cy="1230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Line 30"/>
          <p:cNvSpPr>
            <a:spLocks noChangeShapeType="1"/>
          </p:cNvSpPr>
          <p:nvPr/>
        </p:nvSpPr>
        <p:spPr bwMode="auto">
          <a:xfrm flipH="1">
            <a:off x="2028825" y="1416050"/>
            <a:ext cx="66675" cy="13716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31"/>
          <p:cNvSpPr>
            <a:spLocks noChangeShapeType="1"/>
          </p:cNvSpPr>
          <p:nvPr/>
        </p:nvSpPr>
        <p:spPr bwMode="auto">
          <a:xfrm>
            <a:off x="1852612" y="1492250"/>
            <a:ext cx="233363" cy="95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32"/>
          <p:cNvSpPr>
            <a:spLocks noChangeShapeType="1"/>
          </p:cNvSpPr>
          <p:nvPr/>
        </p:nvSpPr>
        <p:spPr bwMode="auto">
          <a:xfrm flipH="1">
            <a:off x="2028825" y="2178050"/>
            <a:ext cx="28575"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33"/>
          <p:cNvSpPr>
            <a:spLocks noChangeShapeType="1"/>
          </p:cNvSpPr>
          <p:nvPr/>
        </p:nvSpPr>
        <p:spPr bwMode="auto">
          <a:xfrm flipH="1">
            <a:off x="1647825" y="2159000"/>
            <a:ext cx="28575" cy="5810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Line 34"/>
          <p:cNvSpPr>
            <a:spLocks noChangeShapeType="1"/>
          </p:cNvSpPr>
          <p:nvPr/>
        </p:nvSpPr>
        <p:spPr bwMode="auto">
          <a:xfrm rot="16200000" flipH="1">
            <a:off x="1866900" y="1863725"/>
            <a:ext cx="28575"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Text Box 35"/>
          <p:cNvSpPr txBox="1">
            <a:spLocks noChangeArrowheads="1"/>
          </p:cNvSpPr>
          <p:nvPr/>
        </p:nvSpPr>
        <p:spPr bwMode="auto">
          <a:xfrm>
            <a:off x="1327150" y="23606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20</a:t>
            </a:r>
          </a:p>
        </p:txBody>
      </p:sp>
      <p:sp>
        <p:nvSpPr>
          <p:cNvPr id="36" name="Oval 36"/>
          <p:cNvSpPr>
            <a:spLocks noChangeArrowheads="1"/>
          </p:cNvSpPr>
          <p:nvPr/>
        </p:nvSpPr>
        <p:spPr bwMode="auto">
          <a:xfrm>
            <a:off x="1981200" y="2092325"/>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37" name="Arc 37"/>
          <p:cNvSpPr>
            <a:spLocks/>
          </p:cNvSpPr>
          <p:nvPr/>
        </p:nvSpPr>
        <p:spPr bwMode="auto">
          <a:xfrm>
            <a:off x="2057400" y="2544763"/>
            <a:ext cx="219075" cy="219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Text Box 38"/>
          <p:cNvSpPr txBox="1">
            <a:spLocks noChangeArrowheads="1"/>
          </p:cNvSpPr>
          <p:nvPr/>
        </p:nvSpPr>
        <p:spPr bwMode="auto">
          <a:xfrm>
            <a:off x="2108200" y="2376488"/>
            <a:ext cx="361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t>90°</a:t>
            </a:r>
          </a:p>
        </p:txBody>
      </p:sp>
      <p:sp>
        <p:nvSpPr>
          <p:cNvPr id="39" name="Text Box 39"/>
          <p:cNvSpPr txBox="1">
            <a:spLocks noChangeArrowheads="1"/>
          </p:cNvSpPr>
          <p:nvPr/>
        </p:nvSpPr>
        <p:spPr bwMode="auto">
          <a:xfrm>
            <a:off x="307975" y="3209925"/>
            <a:ext cx="2216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Cylindre de diamètre 0,2 à 20 mm de A, passant par B contenant l'axe réel de l'alésage</a:t>
            </a:r>
          </a:p>
        </p:txBody>
      </p:sp>
      <p:sp>
        <p:nvSpPr>
          <p:cNvPr id="40" name="Freeform 40"/>
          <p:cNvSpPr>
            <a:spLocks/>
          </p:cNvSpPr>
          <p:nvPr/>
        </p:nvSpPr>
        <p:spPr bwMode="auto">
          <a:xfrm>
            <a:off x="4419600" y="1922463"/>
            <a:ext cx="1598613" cy="1058862"/>
          </a:xfrm>
          <a:custGeom>
            <a:avLst/>
            <a:gdLst>
              <a:gd name="T0" fmla="*/ 2147483647 w 1007"/>
              <a:gd name="T1" fmla="*/ 2147483647 h 667"/>
              <a:gd name="T2" fmla="*/ 2147483647 w 1007"/>
              <a:gd name="T3" fmla="*/ 2147483647 h 667"/>
              <a:gd name="T4" fmla="*/ 2147483647 w 1007"/>
              <a:gd name="T5" fmla="*/ 2147483647 h 667"/>
              <a:gd name="T6" fmla="*/ 2147483647 w 1007"/>
              <a:gd name="T7" fmla="*/ 2147483647 h 667"/>
              <a:gd name="T8" fmla="*/ 2147483647 w 1007"/>
              <a:gd name="T9" fmla="*/ 2147483647 h 667"/>
              <a:gd name="T10" fmla="*/ 2147483647 w 1007"/>
              <a:gd name="T11" fmla="*/ 2147483647 h 667"/>
              <a:gd name="T12" fmla="*/ 2147483647 w 1007"/>
              <a:gd name="T13" fmla="*/ 2147483647 h 667"/>
              <a:gd name="T14" fmla="*/ 2147483647 w 1007"/>
              <a:gd name="T15" fmla="*/ 2147483647 h 667"/>
              <a:gd name="T16" fmla="*/ 2147483647 w 1007"/>
              <a:gd name="T17" fmla="*/ 2147483647 h 667"/>
              <a:gd name="T18" fmla="*/ 2147483647 w 1007"/>
              <a:gd name="T19" fmla="*/ 2147483647 h 667"/>
              <a:gd name="T20" fmla="*/ 2147483647 w 1007"/>
              <a:gd name="T21" fmla="*/ 2147483647 h 667"/>
              <a:gd name="T22" fmla="*/ 2147483647 w 1007"/>
              <a:gd name="T23" fmla="*/ 2147483647 h 667"/>
              <a:gd name="T24" fmla="*/ 2147483647 w 1007"/>
              <a:gd name="T25" fmla="*/ 2147483647 h 667"/>
              <a:gd name="T26" fmla="*/ 2147483647 w 1007"/>
              <a:gd name="T27" fmla="*/ 2147483647 h 667"/>
              <a:gd name="T28" fmla="*/ 2147483647 w 1007"/>
              <a:gd name="T29" fmla="*/ 2147483647 h 667"/>
              <a:gd name="T30" fmla="*/ 2147483647 w 1007"/>
              <a:gd name="T31" fmla="*/ 2147483647 h 667"/>
              <a:gd name="T32" fmla="*/ 2147483647 w 1007"/>
              <a:gd name="T33" fmla="*/ 2147483647 h 667"/>
              <a:gd name="T34" fmla="*/ 2147483647 w 1007"/>
              <a:gd name="T35" fmla="*/ 2147483647 h 6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7" h="667">
                <a:moveTo>
                  <a:pt x="952" y="653"/>
                </a:moveTo>
                <a:cubicBezTo>
                  <a:pt x="959" y="631"/>
                  <a:pt x="995" y="567"/>
                  <a:pt x="1001" y="520"/>
                </a:cubicBezTo>
                <a:cubicBezTo>
                  <a:pt x="1007" y="473"/>
                  <a:pt x="991" y="410"/>
                  <a:pt x="988" y="371"/>
                </a:cubicBezTo>
                <a:cubicBezTo>
                  <a:pt x="985" y="332"/>
                  <a:pt x="984" y="318"/>
                  <a:pt x="984" y="287"/>
                </a:cubicBezTo>
                <a:cubicBezTo>
                  <a:pt x="984" y="256"/>
                  <a:pt x="990" y="224"/>
                  <a:pt x="987" y="183"/>
                </a:cubicBezTo>
                <a:cubicBezTo>
                  <a:pt x="984" y="142"/>
                  <a:pt x="980" y="67"/>
                  <a:pt x="966" y="41"/>
                </a:cubicBezTo>
                <a:cubicBezTo>
                  <a:pt x="952" y="15"/>
                  <a:pt x="965" y="26"/>
                  <a:pt x="904" y="29"/>
                </a:cubicBezTo>
                <a:cubicBezTo>
                  <a:pt x="843" y="32"/>
                  <a:pt x="704" y="62"/>
                  <a:pt x="598" y="59"/>
                </a:cubicBezTo>
                <a:cubicBezTo>
                  <a:pt x="492" y="56"/>
                  <a:pt x="358" y="21"/>
                  <a:pt x="266" y="13"/>
                </a:cubicBezTo>
                <a:cubicBezTo>
                  <a:pt x="174" y="5"/>
                  <a:pt x="85" y="0"/>
                  <a:pt x="44" y="13"/>
                </a:cubicBezTo>
                <a:cubicBezTo>
                  <a:pt x="3" y="26"/>
                  <a:pt x="27" y="63"/>
                  <a:pt x="22" y="89"/>
                </a:cubicBezTo>
                <a:cubicBezTo>
                  <a:pt x="17" y="115"/>
                  <a:pt x="17" y="138"/>
                  <a:pt x="16" y="168"/>
                </a:cubicBezTo>
                <a:cubicBezTo>
                  <a:pt x="15" y="198"/>
                  <a:pt x="17" y="234"/>
                  <a:pt x="16" y="269"/>
                </a:cubicBezTo>
                <a:cubicBezTo>
                  <a:pt x="15" y="304"/>
                  <a:pt x="9" y="341"/>
                  <a:pt x="10" y="377"/>
                </a:cubicBezTo>
                <a:cubicBezTo>
                  <a:pt x="11" y="413"/>
                  <a:pt x="23" y="455"/>
                  <a:pt x="22" y="485"/>
                </a:cubicBezTo>
                <a:cubicBezTo>
                  <a:pt x="21" y="515"/>
                  <a:pt x="0" y="539"/>
                  <a:pt x="2" y="559"/>
                </a:cubicBezTo>
                <a:cubicBezTo>
                  <a:pt x="4" y="579"/>
                  <a:pt x="27" y="587"/>
                  <a:pt x="34" y="605"/>
                </a:cubicBezTo>
                <a:cubicBezTo>
                  <a:pt x="41" y="623"/>
                  <a:pt x="42" y="654"/>
                  <a:pt x="44" y="66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Freeform 41"/>
          <p:cNvSpPr>
            <a:spLocks/>
          </p:cNvSpPr>
          <p:nvPr/>
        </p:nvSpPr>
        <p:spPr bwMode="auto">
          <a:xfrm>
            <a:off x="4454525" y="235743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9525" cap="flat">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Freeform 42"/>
          <p:cNvSpPr>
            <a:spLocks/>
          </p:cNvSpPr>
          <p:nvPr/>
        </p:nvSpPr>
        <p:spPr bwMode="auto">
          <a:xfrm>
            <a:off x="4003675" y="2917825"/>
            <a:ext cx="2505075" cy="403225"/>
          </a:xfrm>
          <a:custGeom>
            <a:avLst/>
            <a:gdLst>
              <a:gd name="T0" fmla="*/ 2147483647 w 1578"/>
              <a:gd name="T1" fmla="*/ 2147483647 h 254"/>
              <a:gd name="T2" fmla="*/ 2147483647 w 1578"/>
              <a:gd name="T3" fmla="*/ 2147483647 h 254"/>
              <a:gd name="T4" fmla="*/ 2147483647 w 1578"/>
              <a:gd name="T5" fmla="*/ 2147483647 h 254"/>
              <a:gd name="T6" fmla="*/ 2147483647 w 1578"/>
              <a:gd name="T7" fmla="*/ 2147483647 h 254"/>
              <a:gd name="T8" fmla="*/ 2147483647 w 1578"/>
              <a:gd name="T9" fmla="*/ 2147483647 h 254"/>
              <a:gd name="T10" fmla="*/ 2147483647 w 1578"/>
              <a:gd name="T11" fmla="*/ 2147483647 h 254"/>
              <a:gd name="T12" fmla="*/ 2147483647 w 1578"/>
              <a:gd name="T13" fmla="*/ 2147483647 h 254"/>
              <a:gd name="T14" fmla="*/ 2147483647 w 1578"/>
              <a:gd name="T15" fmla="*/ 2147483647 h 254"/>
              <a:gd name="T16" fmla="*/ 2147483647 w 1578"/>
              <a:gd name="T17" fmla="*/ 2147483647 h 254"/>
              <a:gd name="T18" fmla="*/ 2147483647 w 1578"/>
              <a:gd name="T19" fmla="*/ 2147483647 h 254"/>
              <a:gd name="T20" fmla="*/ 2147483647 w 1578"/>
              <a:gd name="T21" fmla="*/ 2147483647 h 254"/>
              <a:gd name="T22" fmla="*/ 2147483647 w 1578"/>
              <a:gd name="T23" fmla="*/ 2147483647 h 254"/>
              <a:gd name="T24" fmla="*/ 2147483647 w 1578"/>
              <a:gd name="T25" fmla="*/ 2147483647 h 254"/>
              <a:gd name="T26" fmla="*/ 2147483647 w 1578"/>
              <a:gd name="T27" fmla="*/ 2147483647 h 254"/>
              <a:gd name="T28" fmla="*/ 2147483647 w 1578"/>
              <a:gd name="T29" fmla="*/ 2147483647 h 254"/>
              <a:gd name="T30" fmla="*/ 2147483647 w 1578"/>
              <a:gd name="T31" fmla="*/ 2147483647 h 254"/>
              <a:gd name="T32" fmla="*/ 2147483647 w 1578"/>
              <a:gd name="T33" fmla="*/ 2147483647 h 254"/>
              <a:gd name="T34" fmla="*/ 2147483647 w 1578"/>
              <a:gd name="T35" fmla="*/ 2147483647 h 254"/>
              <a:gd name="T36" fmla="*/ 2147483647 w 1578"/>
              <a:gd name="T37" fmla="*/ 2147483647 h 254"/>
              <a:gd name="T38" fmla="*/ 2147483647 w 1578"/>
              <a:gd name="T39" fmla="*/ 2147483647 h 254"/>
              <a:gd name="T40" fmla="*/ 2147483647 w 1578"/>
              <a:gd name="T41" fmla="*/ 2147483647 h 254"/>
              <a:gd name="T42" fmla="*/ 2147483647 w 1578"/>
              <a:gd name="T43" fmla="*/ 2147483647 h 254"/>
              <a:gd name="T44" fmla="*/ 2147483647 w 1578"/>
              <a:gd name="T45" fmla="*/ 2147483647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78" h="254">
                <a:moveTo>
                  <a:pt x="22" y="20"/>
                </a:moveTo>
                <a:cubicBezTo>
                  <a:pt x="0" y="39"/>
                  <a:pt x="21" y="167"/>
                  <a:pt x="48" y="200"/>
                </a:cubicBezTo>
                <a:cubicBezTo>
                  <a:pt x="75" y="233"/>
                  <a:pt x="137" y="210"/>
                  <a:pt x="184" y="218"/>
                </a:cubicBezTo>
                <a:cubicBezTo>
                  <a:pt x="231" y="226"/>
                  <a:pt x="272" y="246"/>
                  <a:pt x="328" y="250"/>
                </a:cubicBezTo>
                <a:cubicBezTo>
                  <a:pt x="384" y="254"/>
                  <a:pt x="474" y="243"/>
                  <a:pt x="518" y="239"/>
                </a:cubicBezTo>
                <a:cubicBezTo>
                  <a:pt x="562" y="234"/>
                  <a:pt x="536" y="227"/>
                  <a:pt x="592" y="223"/>
                </a:cubicBezTo>
                <a:cubicBezTo>
                  <a:pt x="649" y="220"/>
                  <a:pt x="779" y="213"/>
                  <a:pt x="856" y="216"/>
                </a:cubicBezTo>
                <a:cubicBezTo>
                  <a:pt x="933" y="219"/>
                  <a:pt x="991" y="242"/>
                  <a:pt x="1054" y="242"/>
                </a:cubicBezTo>
                <a:cubicBezTo>
                  <a:pt x="1117" y="242"/>
                  <a:pt x="1167" y="220"/>
                  <a:pt x="1236" y="216"/>
                </a:cubicBezTo>
                <a:cubicBezTo>
                  <a:pt x="1305" y="212"/>
                  <a:pt x="1412" y="223"/>
                  <a:pt x="1467" y="220"/>
                </a:cubicBezTo>
                <a:cubicBezTo>
                  <a:pt x="1522" y="216"/>
                  <a:pt x="1553" y="215"/>
                  <a:pt x="1566" y="196"/>
                </a:cubicBezTo>
                <a:cubicBezTo>
                  <a:pt x="1578" y="178"/>
                  <a:pt x="1544" y="135"/>
                  <a:pt x="1541" y="108"/>
                </a:cubicBezTo>
                <a:cubicBezTo>
                  <a:pt x="1538" y="80"/>
                  <a:pt x="1551" y="52"/>
                  <a:pt x="1549" y="34"/>
                </a:cubicBezTo>
                <a:cubicBezTo>
                  <a:pt x="1548" y="17"/>
                  <a:pt x="1563" y="6"/>
                  <a:pt x="1533" y="3"/>
                </a:cubicBezTo>
                <a:cubicBezTo>
                  <a:pt x="1502" y="0"/>
                  <a:pt x="1414" y="14"/>
                  <a:pt x="1368" y="15"/>
                </a:cubicBezTo>
                <a:cubicBezTo>
                  <a:pt x="1321" y="16"/>
                  <a:pt x="1313" y="11"/>
                  <a:pt x="1252" y="11"/>
                </a:cubicBezTo>
                <a:cubicBezTo>
                  <a:pt x="1192" y="11"/>
                  <a:pt x="1076" y="14"/>
                  <a:pt x="1005" y="15"/>
                </a:cubicBezTo>
                <a:cubicBezTo>
                  <a:pt x="933" y="16"/>
                  <a:pt x="889" y="17"/>
                  <a:pt x="823" y="19"/>
                </a:cubicBezTo>
                <a:cubicBezTo>
                  <a:pt x="757" y="20"/>
                  <a:pt x="666" y="21"/>
                  <a:pt x="609" y="23"/>
                </a:cubicBezTo>
                <a:cubicBezTo>
                  <a:pt x="551" y="24"/>
                  <a:pt x="521" y="21"/>
                  <a:pt x="477" y="26"/>
                </a:cubicBezTo>
                <a:cubicBezTo>
                  <a:pt x="433" y="32"/>
                  <a:pt x="394" y="58"/>
                  <a:pt x="345" y="57"/>
                </a:cubicBezTo>
                <a:cubicBezTo>
                  <a:pt x="296" y="56"/>
                  <a:pt x="238" y="26"/>
                  <a:pt x="184" y="20"/>
                </a:cubicBezTo>
                <a:cubicBezTo>
                  <a:pt x="130" y="14"/>
                  <a:pt x="56" y="20"/>
                  <a:pt x="22" y="20"/>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Freeform 43"/>
          <p:cNvSpPr>
            <a:spLocks/>
          </p:cNvSpPr>
          <p:nvPr/>
        </p:nvSpPr>
        <p:spPr bwMode="auto">
          <a:xfrm>
            <a:off x="4454525" y="220503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Freeform 44"/>
          <p:cNvSpPr>
            <a:spLocks/>
          </p:cNvSpPr>
          <p:nvPr/>
        </p:nvSpPr>
        <p:spPr bwMode="auto">
          <a:xfrm>
            <a:off x="4454525" y="252888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 name="Line 45"/>
          <p:cNvSpPr>
            <a:spLocks noChangeShapeType="1"/>
          </p:cNvSpPr>
          <p:nvPr/>
        </p:nvSpPr>
        <p:spPr bwMode="auto">
          <a:xfrm flipV="1">
            <a:off x="4213225" y="2454275"/>
            <a:ext cx="23653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Line 46"/>
          <p:cNvSpPr>
            <a:spLocks noChangeShapeType="1"/>
          </p:cNvSpPr>
          <p:nvPr/>
        </p:nvSpPr>
        <p:spPr bwMode="auto">
          <a:xfrm flipV="1">
            <a:off x="3981450" y="2343150"/>
            <a:ext cx="26066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 name="Text Box 47"/>
          <p:cNvSpPr txBox="1">
            <a:spLocks noChangeArrowheads="1"/>
          </p:cNvSpPr>
          <p:nvPr/>
        </p:nvSpPr>
        <p:spPr bwMode="auto">
          <a:xfrm>
            <a:off x="3717925" y="3362325"/>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2 plans parallèles à A distants de 0,05  contenant l'axe réel de l'alésage</a:t>
            </a:r>
          </a:p>
        </p:txBody>
      </p:sp>
      <p:sp>
        <p:nvSpPr>
          <p:cNvPr id="48" name="Line 48"/>
          <p:cNvSpPr>
            <a:spLocks noChangeShapeType="1"/>
          </p:cNvSpPr>
          <p:nvPr/>
        </p:nvSpPr>
        <p:spPr bwMode="auto">
          <a:xfrm flipV="1">
            <a:off x="4219575" y="2473325"/>
            <a:ext cx="76200" cy="92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Line 49"/>
          <p:cNvSpPr>
            <a:spLocks noChangeShapeType="1"/>
          </p:cNvSpPr>
          <p:nvPr/>
        </p:nvSpPr>
        <p:spPr bwMode="auto">
          <a:xfrm flipH="1" flipV="1">
            <a:off x="4114800" y="2378075"/>
            <a:ext cx="66675" cy="1019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 name="Oval 50"/>
          <p:cNvSpPr>
            <a:spLocks noChangeArrowheads="1"/>
          </p:cNvSpPr>
          <p:nvPr/>
        </p:nvSpPr>
        <p:spPr bwMode="auto">
          <a:xfrm>
            <a:off x="1838325" y="5054600"/>
            <a:ext cx="419100" cy="4191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51" name="Rectangle 51"/>
          <p:cNvSpPr>
            <a:spLocks noChangeArrowheads="1"/>
          </p:cNvSpPr>
          <p:nvPr/>
        </p:nvSpPr>
        <p:spPr bwMode="auto">
          <a:xfrm rot="16200000">
            <a:off x="5112544" y="4895056"/>
            <a:ext cx="365125" cy="24177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52" name="Rectangle 52" descr="noir)"/>
          <p:cNvSpPr>
            <a:spLocks noChangeArrowheads="1"/>
          </p:cNvSpPr>
          <p:nvPr/>
        </p:nvSpPr>
        <p:spPr bwMode="auto">
          <a:xfrm>
            <a:off x="4552950" y="4826000"/>
            <a:ext cx="1485900" cy="228600"/>
          </a:xfrm>
          <a:prstGeom prst="rect">
            <a:avLst/>
          </a:prstGeom>
          <a:pattFill prst="ltUpDiag">
            <a:fgClr>
              <a:schemeClr val="tx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53" name="Rectangle 53" descr="noir)"/>
          <p:cNvSpPr>
            <a:spLocks noChangeArrowheads="1"/>
          </p:cNvSpPr>
          <p:nvPr/>
        </p:nvSpPr>
        <p:spPr bwMode="auto">
          <a:xfrm>
            <a:off x="4551363" y="5502275"/>
            <a:ext cx="1485900" cy="419100"/>
          </a:xfrm>
          <a:prstGeom prst="rect">
            <a:avLst/>
          </a:prstGeom>
          <a:pattFill prst="ltUpDiag">
            <a:fgClr>
              <a:schemeClr val="tx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54" name="Arc 54"/>
          <p:cNvSpPr>
            <a:spLocks/>
          </p:cNvSpPr>
          <p:nvPr/>
        </p:nvSpPr>
        <p:spPr bwMode="auto">
          <a:xfrm>
            <a:off x="3857625" y="5049838"/>
            <a:ext cx="731838" cy="450850"/>
          </a:xfrm>
          <a:custGeom>
            <a:avLst/>
            <a:gdLst>
              <a:gd name="T0" fmla="*/ 2147483647 w 21600"/>
              <a:gd name="T1" fmla="*/ 0 h 10659"/>
              <a:gd name="T2" fmla="*/ 2147483647 w 21600"/>
              <a:gd name="T3" fmla="*/ 2147483647 h 10659"/>
              <a:gd name="T4" fmla="*/ 0 w 21600"/>
              <a:gd name="T5" fmla="*/ 2147483647 h 10659"/>
              <a:gd name="T6" fmla="*/ 0 60000 65536"/>
              <a:gd name="T7" fmla="*/ 0 60000 65536"/>
              <a:gd name="T8" fmla="*/ 0 60000 65536"/>
            </a:gdLst>
            <a:ahLst/>
            <a:cxnLst>
              <a:cxn ang="T6">
                <a:pos x="T0" y="T1"/>
              </a:cxn>
              <a:cxn ang="T7">
                <a:pos x="T2" y="T3"/>
              </a:cxn>
              <a:cxn ang="T8">
                <a:pos x="T4" y="T5"/>
              </a:cxn>
            </a:cxnLst>
            <a:rect l="0" t="0" r="r" b="b"/>
            <a:pathLst>
              <a:path w="21600" h="10659" fill="none" extrusionOk="0">
                <a:moveTo>
                  <a:pt x="20903" y="-1"/>
                </a:moveTo>
                <a:cubicBezTo>
                  <a:pt x="21365" y="1776"/>
                  <a:pt x="21600" y="3605"/>
                  <a:pt x="21600" y="5441"/>
                </a:cubicBezTo>
                <a:cubicBezTo>
                  <a:pt x="21600" y="7199"/>
                  <a:pt x="21385" y="8952"/>
                  <a:pt x="20960" y="10659"/>
                </a:cubicBezTo>
              </a:path>
              <a:path w="21600" h="10659" stroke="0" extrusionOk="0">
                <a:moveTo>
                  <a:pt x="20903" y="-1"/>
                </a:moveTo>
                <a:cubicBezTo>
                  <a:pt x="21365" y="1776"/>
                  <a:pt x="21600" y="3605"/>
                  <a:pt x="21600" y="5441"/>
                </a:cubicBezTo>
                <a:cubicBezTo>
                  <a:pt x="21600" y="7199"/>
                  <a:pt x="21385" y="8952"/>
                  <a:pt x="20960" y="10659"/>
                </a:cubicBezTo>
                <a:lnTo>
                  <a:pt x="0" y="5441"/>
                </a:lnTo>
                <a:lnTo>
                  <a:pt x="2090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 name="Arc 55"/>
          <p:cNvSpPr>
            <a:spLocks/>
          </p:cNvSpPr>
          <p:nvPr/>
        </p:nvSpPr>
        <p:spPr bwMode="auto">
          <a:xfrm flipH="1">
            <a:off x="6021388" y="5059363"/>
            <a:ext cx="731837" cy="450850"/>
          </a:xfrm>
          <a:custGeom>
            <a:avLst/>
            <a:gdLst>
              <a:gd name="T0" fmla="*/ 2147483647 w 21600"/>
              <a:gd name="T1" fmla="*/ 0 h 10659"/>
              <a:gd name="T2" fmla="*/ 2147483647 w 21600"/>
              <a:gd name="T3" fmla="*/ 2147483647 h 10659"/>
              <a:gd name="T4" fmla="*/ 0 w 21600"/>
              <a:gd name="T5" fmla="*/ 2147483647 h 10659"/>
              <a:gd name="T6" fmla="*/ 0 60000 65536"/>
              <a:gd name="T7" fmla="*/ 0 60000 65536"/>
              <a:gd name="T8" fmla="*/ 0 60000 65536"/>
            </a:gdLst>
            <a:ahLst/>
            <a:cxnLst>
              <a:cxn ang="T6">
                <a:pos x="T0" y="T1"/>
              </a:cxn>
              <a:cxn ang="T7">
                <a:pos x="T2" y="T3"/>
              </a:cxn>
              <a:cxn ang="T8">
                <a:pos x="T4" y="T5"/>
              </a:cxn>
            </a:cxnLst>
            <a:rect l="0" t="0" r="r" b="b"/>
            <a:pathLst>
              <a:path w="21600" h="10659" fill="none" extrusionOk="0">
                <a:moveTo>
                  <a:pt x="20903" y="-1"/>
                </a:moveTo>
                <a:cubicBezTo>
                  <a:pt x="21365" y="1776"/>
                  <a:pt x="21600" y="3605"/>
                  <a:pt x="21600" y="5441"/>
                </a:cubicBezTo>
                <a:cubicBezTo>
                  <a:pt x="21600" y="7199"/>
                  <a:pt x="21385" y="8952"/>
                  <a:pt x="20960" y="10659"/>
                </a:cubicBezTo>
              </a:path>
              <a:path w="21600" h="10659" stroke="0" extrusionOk="0">
                <a:moveTo>
                  <a:pt x="20903" y="-1"/>
                </a:moveTo>
                <a:cubicBezTo>
                  <a:pt x="21365" y="1776"/>
                  <a:pt x="21600" y="3605"/>
                  <a:pt x="21600" y="5441"/>
                </a:cubicBezTo>
                <a:cubicBezTo>
                  <a:pt x="21600" y="7199"/>
                  <a:pt x="21385" y="8952"/>
                  <a:pt x="20960" y="10659"/>
                </a:cubicBezTo>
                <a:lnTo>
                  <a:pt x="0" y="5441"/>
                </a:lnTo>
                <a:lnTo>
                  <a:pt x="2090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 name="Line 56"/>
          <p:cNvSpPr>
            <a:spLocks noChangeShapeType="1"/>
          </p:cNvSpPr>
          <p:nvPr/>
        </p:nvSpPr>
        <p:spPr bwMode="auto">
          <a:xfrm rot="16200000">
            <a:off x="4398962" y="5641976"/>
            <a:ext cx="17938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Line 57"/>
          <p:cNvSpPr>
            <a:spLocks noChangeShapeType="1"/>
          </p:cNvSpPr>
          <p:nvPr/>
        </p:nvSpPr>
        <p:spPr bwMode="auto">
          <a:xfrm flipV="1">
            <a:off x="4400550" y="1673225"/>
            <a:ext cx="38100" cy="130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Line 58"/>
          <p:cNvSpPr>
            <a:spLocks noChangeShapeType="1"/>
          </p:cNvSpPr>
          <p:nvPr/>
        </p:nvSpPr>
        <p:spPr bwMode="auto">
          <a:xfrm flipV="1">
            <a:off x="6010275" y="1703388"/>
            <a:ext cx="38100" cy="1217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Line 59"/>
          <p:cNvSpPr>
            <a:spLocks noChangeShapeType="1"/>
          </p:cNvSpPr>
          <p:nvPr/>
        </p:nvSpPr>
        <p:spPr bwMode="auto">
          <a:xfrm rot="16200000" flipV="1">
            <a:off x="5201444" y="958057"/>
            <a:ext cx="46037" cy="16002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 name="Rectangle 60"/>
          <p:cNvSpPr>
            <a:spLocks noChangeArrowheads="1"/>
          </p:cNvSpPr>
          <p:nvPr/>
        </p:nvSpPr>
        <p:spPr bwMode="auto">
          <a:xfrm>
            <a:off x="4914900" y="1520825"/>
            <a:ext cx="477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Symbol" pitchFamily="18" charset="2"/>
              </a:rPr>
              <a:t>Æ</a:t>
            </a:r>
            <a:r>
              <a:rPr lang="fr-FR" altLang="fr-FR" sz="1200">
                <a:latin typeface="Arial" charset="0"/>
              </a:rPr>
              <a:t>30</a:t>
            </a:r>
          </a:p>
        </p:txBody>
      </p:sp>
      <p:sp>
        <p:nvSpPr>
          <p:cNvPr id="61" name="Text Box 61"/>
          <p:cNvSpPr txBox="1">
            <a:spLocks noChangeArrowheads="1"/>
          </p:cNvSpPr>
          <p:nvPr/>
        </p:nvSpPr>
        <p:spPr bwMode="auto">
          <a:xfrm>
            <a:off x="3876675" y="1095375"/>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Cylindre </a:t>
            </a:r>
            <a:r>
              <a:rPr lang="fr-FR" altLang="fr-FR" sz="1200">
                <a:sym typeface="Symbol" pitchFamily="18" charset="2"/>
              </a:rPr>
              <a:t></a:t>
            </a:r>
            <a:r>
              <a:rPr lang="fr-FR" altLang="fr-FR" sz="1200"/>
              <a:t> 30 contenant l'arbre</a:t>
            </a:r>
          </a:p>
        </p:txBody>
      </p:sp>
      <p:sp>
        <p:nvSpPr>
          <p:cNvPr id="62" name="Line 62"/>
          <p:cNvSpPr>
            <a:spLocks noChangeShapeType="1"/>
          </p:cNvSpPr>
          <p:nvPr/>
        </p:nvSpPr>
        <p:spPr bwMode="auto">
          <a:xfrm flipH="1">
            <a:off x="1114425" y="5273675"/>
            <a:ext cx="10096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 name="Line 63"/>
          <p:cNvSpPr>
            <a:spLocks noChangeShapeType="1"/>
          </p:cNvSpPr>
          <p:nvPr/>
        </p:nvSpPr>
        <p:spPr bwMode="auto">
          <a:xfrm>
            <a:off x="4467225" y="5283200"/>
            <a:ext cx="17145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4" name="Line 64"/>
          <p:cNvSpPr>
            <a:spLocks noChangeShapeType="1"/>
          </p:cNvSpPr>
          <p:nvPr/>
        </p:nvSpPr>
        <p:spPr bwMode="auto">
          <a:xfrm>
            <a:off x="4819650" y="2244725"/>
            <a:ext cx="0" cy="3143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Line 65"/>
          <p:cNvSpPr>
            <a:spLocks noChangeShapeType="1"/>
          </p:cNvSpPr>
          <p:nvPr/>
        </p:nvSpPr>
        <p:spPr bwMode="auto">
          <a:xfrm>
            <a:off x="4295775" y="15113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 name="Text Box 66"/>
          <p:cNvSpPr txBox="1">
            <a:spLocks noChangeArrowheads="1"/>
          </p:cNvSpPr>
          <p:nvPr/>
        </p:nvSpPr>
        <p:spPr bwMode="auto">
          <a:xfrm>
            <a:off x="5192713" y="942975"/>
            <a:ext cx="16652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Tous les diamètres locaux di sont compris entre 9,9 et 10,1</a:t>
            </a:r>
          </a:p>
        </p:txBody>
      </p:sp>
      <p:sp>
        <p:nvSpPr>
          <p:cNvPr id="67" name="Line 67"/>
          <p:cNvSpPr>
            <a:spLocks noChangeShapeType="1"/>
          </p:cNvSpPr>
          <p:nvPr/>
        </p:nvSpPr>
        <p:spPr bwMode="auto">
          <a:xfrm flipH="1">
            <a:off x="5438775" y="1597025"/>
            <a:ext cx="4191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 name="Line 68"/>
          <p:cNvSpPr>
            <a:spLocks noChangeShapeType="1"/>
          </p:cNvSpPr>
          <p:nvPr/>
        </p:nvSpPr>
        <p:spPr bwMode="auto">
          <a:xfrm>
            <a:off x="5438775" y="2263775"/>
            <a:ext cx="0" cy="3143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 name="Line 70"/>
          <p:cNvSpPr>
            <a:spLocks noChangeShapeType="1"/>
          </p:cNvSpPr>
          <p:nvPr/>
        </p:nvSpPr>
        <p:spPr bwMode="auto">
          <a:xfrm>
            <a:off x="0" y="4104641"/>
            <a:ext cx="670560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0" name="Group 128"/>
          <p:cNvGrpSpPr>
            <a:grpSpLocks/>
          </p:cNvGrpSpPr>
          <p:nvPr/>
        </p:nvGrpSpPr>
        <p:grpSpPr bwMode="auto">
          <a:xfrm>
            <a:off x="1708150" y="4451350"/>
            <a:ext cx="336550" cy="268288"/>
            <a:chOff x="1076" y="2804"/>
            <a:chExt cx="212" cy="169"/>
          </a:xfrm>
        </p:grpSpPr>
        <p:sp>
          <p:nvSpPr>
            <p:cNvPr id="71" name="Line 125"/>
            <p:cNvSpPr>
              <a:spLocks noChangeShapeType="1"/>
            </p:cNvSpPr>
            <p:nvPr/>
          </p:nvSpPr>
          <p:spPr bwMode="auto">
            <a:xfrm>
              <a:off x="1076" y="2888"/>
              <a:ext cx="212"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 name="Line 127"/>
            <p:cNvSpPr>
              <a:spLocks noChangeShapeType="1"/>
            </p:cNvSpPr>
            <p:nvPr/>
          </p:nvSpPr>
          <p:spPr bwMode="auto">
            <a:xfrm>
              <a:off x="1279" y="2804"/>
              <a:ext cx="0" cy="16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73" name="Group 129"/>
          <p:cNvGrpSpPr>
            <a:grpSpLocks/>
          </p:cNvGrpSpPr>
          <p:nvPr/>
        </p:nvGrpSpPr>
        <p:grpSpPr bwMode="auto">
          <a:xfrm>
            <a:off x="1722438" y="6362700"/>
            <a:ext cx="336550" cy="268288"/>
            <a:chOff x="1076" y="2804"/>
            <a:chExt cx="212" cy="169"/>
          </a:xfrm>
        </p:grpSpPr>
        <p:sp>
          <p:nvSpPr>
            <p:cNvPr id="74" name="Line 130"/>
            <p:cNvSpPr>
              <a:spLocks noChangeShapeType="1"/>
            </p:cNvSpPr>
            <p:nvPr/>
          </p:nvSpPr>
          <p:spPr bwMode="auto">
            <a:xfrm>
              <a:off x="1076" y="2888"/>
              <a:ext cx="212"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5" name="Line 131"/>
            <p:cNvSpPr>
              <a:spLocks noChangeShapeType="1"/>
            </p:cNvSpPr>
            <p:nvPr/>
          </p:nvSpPr>
          <p:spPr bwMode="auto">
            <a:xfrm>
              <a:off x="1279" y="2804"/>
              <a:ext cx="0" cy="169"/>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76" name="Text Box 132"/>
          <p:cNvSpPr txBox="1">
            <a:spLocks noChangeArrowheads="1"/>
          </p:cNvSpPr>
          <p:nvPr/>
        </p:nvSpPr>
        <p:spPr bwMode="auto">
          <a:xfrm>
            <a:off x="1630363" y="4302125"/>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A</a:t>
            </a:r>
          </a:p>
        </p:txBody>
      </p:sp>
      <p:sp>
        <p:nvSpPr>
          <p:cNvPr id="77" name="Text Box 133"/>
          <p:cNvSpPr txBox="1">
            <a:spLocks noChangeArrowheads="1"/>
          </p:cNvSpPr>
          <p:nvPr/>
        </p:nvSpPr>
        <p:spPr bwMode="auto">
          <a:xfrm>
            <a:off x="1684338" y="6213475"/>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A</a:t>
            </a:r>
          </a:p>
        </p:txBody>
      </p:sp>
      <p:sp>
        <p:nvSpPr>
          <p:cNvPr id="78" name="Text Box 134"/>
          <p:cNvSpPr txBox="1">
            <a:spLocks noChangeArrowheads="1"/>
          </p:cNvSpPr>
          <p:nvPr/>
        </p:nvSpPr>
        <p:spPr bwMode="auto">
          <a:xfrm>
            <a:off x="5421313" y="4113213"/>
            <a:ext cx="1012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t>coupe AA</a:t>
            </a:r>
          </a:p>
        </p:txBody>
      </p:sp>
      <p:sp>
        <p:nvSpPr>
          <p:cNvPr id="79"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DU BOUCHON</a:t>
            </a:r>
            <a:endParaRPr lang="fr-FR" altLang="fr-FR" sz="2400" dirty="0">
              <a:solidFill>
                <a:schemeClr val="tx1"/>
              </a:solidFill>
            </a:endParaRPr>
          </a:p>
        </p:txBody>
      </p:sp>
      <p:sp>
        <p:nvSpPr>
          <p:cNvPr id="80" name="Cylindre 79"/>
          <p:cNvSpPr/>
          <p:nvPr/>
        </p:nvSpPr>
        <p:spPr>
          <a:xfrm>
            <a:off x="7120128" y="2031047"/>
            <a:ext cx="1682496" cy="768350"/>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Cylindre 80"/>
          <p:cNvSpPr/>
          <p:nvPr/>
        </p:nvSpPr>
        <p:spPr>
          <a:xfrm>
            <a:off x="7455408" y="1445260"/>
            <a:ext cx="1005840" cy="834628"/>
          </a:xfrm>
          <a:prstGeom prst="can">
            <a:avLst>
              <a:gd name="adj" fmla="val 26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7958328" y="1842135"/>
            <a:ext cx="259080" cy="2619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824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noir)"/>
          <p:cNvSpPr>
            <a:spLocks/>
          </p:cNvSpPr>
          <p:nvPr/>
        </p:nvSpPr>
        <p:spPr bwMode="auto">
          <a:xfrm>
            <a:off x="4425950" y="2533650"/>
            <a:ext cx="1585913" cy="468313"/>
          </a:xfrm>
          <a:custGeom>
            <a:avLst/>
            <a:gdLst>
              <a:gd name="T0" fmla="*/ 2147483647 w 999"/>
              <a:gd name="T1" fmla="*/ 2147483647 h 295"/>
              <a:gd name="T2" fmla="*/ 2147483647 w 999"/>
              <a:gd name="T3" fmla="*/ 2147483647 h 295"/>
              <a:gd name="T4" fmla="*/ 2147483647 w 999"/>
              <a:gd name="T5" fmla="*/ 2147483647 h 295"/>
              <a:gd name="T6" fmla="*/ 2147483647 w 999"/>
              <a:gd name="T7" fmla="*/ 2147483647 h 295"/>
              <a:gd name="T8" fmla="*/ 2147483647 w 999"/>
              <a:gd name="T9" fmla="*/ 2147483647 h 295"/>
              <a:gd name="T10" fmla="*/ 2147483647 w 999"/>
              <a:gd name="T11" fmla="*/ 2147483647 h 295"/>
              <a:gd name="T12" fmla="*/ 2147483647 w 999"/>
              <a:gd name="T13" fmla="*/ 0 h 295"/>
              <a:gd name="T14" fmla="*/ 2147483647 w 999"/>
              <a:gd name="T15" fmla="*/ 2147483647 h 295"/>
              <a:gd name="T16" fmla="*/ 2147483647 w 999"/>
              <a:gd name="T17" fmla="*/ 2147483647 h 295"/>
              <a:gd name="T18" fmla="*/ 2147483647 w 999"/>
              <a:gd name="T19" fmla="*/ 2147483647 h 295"/>
              <a:gd name="T20" fmla="*/ 2147483647 w 999"/>
              <a:gd name="T21" fmla="*/ 2147483647 h 295"/>
              <a:gd name="T22" fmla="*/ 2147483647 w 999"/>
              <a:gd name="T23" fmla="*/ 2147483647 h 295"/>
              <a:gd name="T24" fmla="*/ 2147483647 w 999"/>
              <a:gd name="T25" fmla="*/ 2147483647 h 295"/>
              <a:gd name="T26" fmla="*/ 2147483647 w 999"/>
              <a:gd name="T27" fmla="*/ 2147483647 h 295"/>
              <a:gd name="T28" fmla="*/ 2147483647 w 999"/>
              <a:gd name="T29" fmla="*/ 2147483647 h 295"/>
              <a:gd name="T30" fmla="*/ 2147483647 w 999"/>
              <a:gd name="T31" fmla="*/ 2147483647 h 295"/>
              <a:gd name="T32" fmla="*/ 2147483647 w 999"/>
              <a:gd name="T33" fmla="*/ 2147483647 h 295"/>
              <a:gd name="T34" fmla="*/ 2147483647 w 999"/>
              <a:gd name="T35" fmla="*/ 2147483647 h 295"/>
              <a:gd name="T36" fmla="*/ 2147483647 w 999"/>
              <a:gd name="T37" fmla="*/ 2147483647 h 295"/>
              <a:gd name="T38" fmla="*/ 2147483647 w 999"/>
              <a:gd name="T39" fmla="*/ 2147483647 h 295"/>
              <a:gd name="T40" fmla="*/ 2147483647 w 999"/>
              <a:gd name="T41" fmla="*/ 2147483647 h 295"/>
              <a:gd name="T42" fmla="*/ 2147483647 w 999"/>
              <a:gd name="T43" fmla="*/ 2147483647 h 295"/>
              <a:gd name="T44" fmla="*/ 2147483647 w 999"/>
              <a:gd name="T45" fmla="*/ 2147483647 h 295"/>
              <a:gd name="T46" fmla="*/ 2147483647 w 999"/>
              <a:gd name="T47" fmla="*/ 2147483647 h 295"/>
              <a:gd name="T48" fmla="*/ 2147483647 w 999"/>
              <a:gd name="T49" fmla="*/ 2147483647 h 295"/>
              <a:gd name="T50" fmla="*/ 2147483647 w 999"/>
              <a:gd name="T51" fmla="*/ 2147483647 h 295"/>
              <a:gd name="T52" fmla="*/ 2147483647 w 999"/>
              <a:gd name="T53" fmla="*/ 2147483647 h 295"/>
              <a:gd name="T54" fmla="*/ 2147483647 w 999"/>
              <a:gd name="T55" fmla="*/ 2147483647 h 295"/>
              <a:gd name="T56" fmla="*/ 2147483647 w 999"/>
              <a:gd name="T57" fmla="*/ 2147483647 h 295"/>
              <a:gd name="T58" fmla="*/ 2147483647 w 999"/>
              <a:gd name="T59" fmla="*/ 2147483647 h 295"/>
              <a:gd name="T60" fmla="*/ 2147483647 w 999"/>
              <a:gd name="T61" fmla="*/ 2147483647 h 295"/>
              <a:gd name="T62" fmla="*/ 2147483647 w 999"/>
              <a:gd name="T63" fmla="*/ 2147483647 h 295"/>
              <a:gd name="T64" fmla="*/ 2147483647 w 999"/>
              <a:gd name="T65" fmla="*/ 2147483647 h 295"/>
              <a:gd name="T66" fmla="*/ 2147483647 w 999"/>
              <a:gd name="T67" fmla="*/ 2147483647 h 295"/>
              <a:gd name="T68" fmla="*/ 2147483647 w 999"/>
              <a:gd name="T69" fmla="*/ 2147483647 h 295"/>
              <a:gd name="T70" fmla="*/ 2147483647 w 999"/>
              <a:gd name="T71" fmla="*/ 2147483647 h 295"/>
              <a:gd name="T72" fmla="*/ 2147483647 w 999"/>
              <a:gd name="T73" fmla="*/ 2147483647 h 295"/>
              <a:gd name="T74" fmla="*/ 2147483647 w 999"/>
              <a:gd name="T75" fmla="*/ 2147483647 h 295"/>
              <a:gd name="T76" fmla="*/ 2147483647 w 999"/>
              <a:gd name="T77" fmla="*/ 2147483647 h 295"/>
              <a:gd name="T78" fmla="*/ 2147483647 w 999"/>
              <a:gd name="T79" fmla="*/ 2147483647 h 295"/>
              <a:gd name="T80" fmla="*/ 2147483647 w 999"/>
              <a:gd name="T81" fmla="*/ 2147483647 h 295"/>
              <a:gd name="T82" fmla="*/ 2147483647 w 999"/>
              <a:gd name="T83" fmla="*/ 2147483647 h 295"/>
              <a:gd name="T84" fmla="*/ 2147483647 w 999"/>
              <a:gd name="T85" fmla="*/ 2147483647 h 2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9" h="295">
                <a:moveTo>
                  <a:pt x="14" y="22"/>
                </a:moveTo>
                <a:cubicBezTo>
                  <a:pt x="21" y="19"/>
                  <a:pt x="45" y="33"/>
                  <a:pt x="60" y="38"/>
                </a:cubicBezTo>
                <a:cubicBezTo>
                  <a:pt x="75" y="43"/>
                  <a:pt x="91" y="51"/>
                  <a:pt x="104" y="54"/>
                </a:cubicBezTo>
                <a:cubicBezTo>
                  <a:pt x="117" y="57"/>
                  <a:pt x="124" y="58"/>
                  <a:pt x="140" y="56"/>
                </a:cubicBezTo>
                <a:cubicBezTo>
                  <a:pt x="156" y="54"/>
                  <a:pt x="180" y="47"/>
                  <a:pt x="202" y="40"/>
                </a:cubicBezTo>
                <a:cubicBezTo>
                  <a:pt x="224" y="33"/>
                  <a:pt x="249" y="19"/>
                  <a:pt x="270" y="12"/>
                </a:cubicBezTo>
                <a:cubicBezTo>
                  <a:pt x="291" y="5"/>
                  <a:pt x="309" y="0"/>
                  <a:pt x="330" y="0"/>
                </a:cubicBezTo>
                <a:cubicBezTo>
                  <a:pt x="351" y="0"/>
                  <a:pt x="378" y="7"/>
                  <a:pt x="396" y="10"/>
                </a:cubicBezTo>
                <a:cubicBezTo>
                  <a:pt x="414" y="13"/>
                  <a:pt x="423" y="13"/>
                  <a:pt x="436" y="18"/>
                </a:cubicBezTo>
                <a:cubicBezTo>
                  <a:pt x="449" y="23"/>
                  <a:pt x="464" y="34"/>
                  <a:pt x="474" y="38"/>
                </a:cubicBezTo>
                <a:cubicBezTo>
                  <a:pt x="484" y="42"/>
                  <a:pt x="481" y="45"/>
                  <a:pt x="494" y="44"/>
                </a:cubicBezTo>
                <a:cubicBezTo>
                  <a:pt x="507" y="43"/>
                  <a:pt x="530" y="36"/>
                  <a:pt x="550" y="34"/>
                </a:cubicBezTo>
                <a:cubicBezTo>
                  <a:pt x="570" y="32"/>
                  <a:pt x="596" y="30"/>
                  <a:pt x="616" y="30"/>
                </a:cubicBezTo>
                <a:cubicBezTo>
                  <a:pt x="636" y="30"/>
                  <a:pt x="656" y="30"/>
                  <a:pt x="672" y="32"/>
                </a:cubicBezTo>
                <a:cubicBezTo>
                  <a:pt x="688" y="34"/>
                  <a:pt x="700" y="40"/>
                  <a:pt x="714" y="44"/>
                </a:cubicBezTo>
                <a:cubicBezTo>
                  <a:pt x="728" y="48"/>
                  <a:pt x="746" y="55"/>
                  <a:pt x="758" y="58"/>
                </a:cubicBezTo>
                <a:cubicBezTo>
                  <a:pt x="770" y="61"/>
                  <a:pt x="775" y="63"/>
                  <a:pt x="786" y="62"/>
                </a:cubicBezTo>
                <a:cubicBezTo>
                  <a:pt x="797" y="61"/>
                  <a:pt x="811" y="56"/>
                  <a:pt x="822" y="52"/>
                </a:cubicBezTo>
                <a:cubicBezTo>
                  <a:pt x="833" y="48"/>
                  <a:pt x="841" y="41"/>
                  <a:pt x="850" y="36"/>
                </a:cubicBezTo>
                <a:cubicBezTo>
                  <a:pt x="859" y="31"/>
                  <a:pt x="864" y="24"/>
                  <a:pt x="874" y="24"/>
                </a:cubicBezTo>
                <a:cubicBezTo>
                  <a:pt x="884" y="24"/>
                  <a:pt x="899" y="33"/>
                  <a:pt x="908" y="36"/>
                </a:cubicBezTo>
                <a:cubicBezTo>
                  <a:pt x="917" y="39"/>
                  <a:pt x="922" y="43"/>
                  <a:pt x="930" y="44"/>
                </a:cubicBezTo>
                <a:cubicBezTo>
                  <a:pt x="938" y="45"/>
                  <a:pt x="946" y="41"/>
                  <a:pt x="954" y="40"/>
                </a:cubicBezTo>
                <a:cubicBezTo>
                  <a:pt x="962" y="39"/>
                  <a:pt x="973" y="27"/>
                  <a:pt x="980" y="36"/>
                </a:cubicBezTo>
                <a:cubicBezTo>
                  <a:pt x="987" y="45"/>
                  <a:pt x="997" y="70"/>
                  <a:pt x="998" y="92"/>
                </a:cubicBezTo>
                <a:cubicBezTo>
                  <a:pt x="999" y="114"/>
                  <a:pt x="990" y="144"/>
                  <a:pt x="986" y="166"/>
                </a:cubicBezTo>
                <a:cubicBezTo>
                  <a:pt x="982" y="188"/>
                  <a:pt x="976" y="210"/>
                  <a:pt x="972" y="224"/>
                </a:cubicBezTo>
                <a:cubicBezTo>
                  <a:pt x="968" y="238"/>
                  <a:pt x="997" y="243"/>
                  <a:pt x="964" y="248"/>
                </a:cubicBezTo>
                <a:cubicBezTo>
                  <a:pt x="931" y="253"/>
                  <a:pt x="830" y="251"/>
                  <a:pt x="774" y="252"/>
                </a:cubicBezTo>
                <a:cubicBezTo>
                  <a:pt x="718" y="253"/>
                  <a:pt x="678" y="252"/>
                  <a:pt x="626" y="252"/>
                </a:cubicBezTo>
                <a:cubicBezTo>
                  <a:pt x="574" y="252"/>
                  <a:pt x="516" y="254"/>
                  <a:pt x="460" y="254"/>
                </a:cubicBezTo>
                <a:cubicBezTo>
                  <a:pt x="404" y="254"/>
                  <a:pt x="333" y="252"/>
                  <a:pt x="292" y="254"/>
                </a:cubicBezTo>
                <a:cubicBezTo>
                  <a:pt x="251" y="256"/>
                  <a:pt x="237" y="264"/>
                  <a:pt x="212" y="268"/>
                </a:cubicBezTo>
                <a:cubicBezTo>
                  <a:pt x="187" y="272"/>
                  <a:pt x="161" y="276"/>
                  <a:pt x="142" y="280"/>
                </a:cubicBezTo>
                <a:cubicBezTo>
                  <a:pt x="123" y="284"/>
                  <a:pt x="113" y="293"/>
                  <a:pt x="98" y="294"/>
                </a:cubicBezTo>
                <a:cubicBezTo>
                  <a:pt x="83" y="295"/>
                  <a:pt x="60" y="292"/>
                  <a:pt x="50" y="288"/>
                </a:cubicBezTo>
                <a:cubicBezTo>
                  <a:pt x="40" y="284"/>
                  <a:pt x="42" y="279"/>
                  <a:pt x="38" y="268"/>
                </a:cubicBezTo>
                <a:cubicBezTo>
                  <a:pt x="34" y="257"/>
                  <a:pt x="34" y="234"/>
                  <a:pt x="28" y="220"/>
                </a:cubicBezTo>
                <a:cubicBezTo>
                  <a:pt x="22" y="206"/>
                  <a:pt x="4" y="199"/>
                  <a:pt x="2" y="186"/>
                </a:cubicBezTo>
                <a:cubicBezTo>
                  <a:pt x="0" y="173"/>
                  <a:pt x="11" y="156"/>
                  <a:pt x="14" y="142"/>
                </a:cubicBezTo>
                <a:cubicBezTo>
                  <a:pt x="17" y="128"/>
                  <a:pt x="19" y="114"/>
                  <a:pt x="20" y="100"/>
                </a:cubicBezTo>
                <a:cubicBezTo>
                  <a:pt x="21" y="86"/>
                  <a:pt x="19" y="69"/>
                  <a:pt x="18" y="56"/>
                </a:cubicBezTo>
                <a:cubicBezTo>
                  <a:pt x="17" y="43"/>
                  <a:pt x="7" y="25"/>
                  <a:pt x="14" y="22"/>
                </a:cubicBezTo>
                <a:close/>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 name="Freeform 3" descr="noir)"/>
          <p:cNvSpPr>
            <a:spLocks/>
          </p:cNvSpPr>
          <p:nvPr/>
        </p:nvSpPr>
        <p:spPr bwMode="auto">
          <a:xfrm>
            <a:off x="4433888" y="1924050"/>
            <a:ext cx="1552575" cy="392113"/>
          </a:xfrm>
          <a:custGeom>
            <a:avLst/>
            <a:gdLst>
              <a:gd name="T0" fmla="*/ 2147483647 w 978"/>
              <a:gd name="T1" fmla="*/ 2147483647 h 247"/>
              <a:gd name="T2" fmla="*/ 2147483647 w 978"/>
              <a:gd name="T3" fmla="*/ 2147483647 h 247"/>
              <a:gd name="T4" fmla="*/ 2147483647 w 978"/>
              <a:gd name="T5" fmla="*/ 2147483647 h 247"/>
              <a:gd name="T6" fmla="*/ 2147483647 w 978"/>
              <a:gd name="T7" fmla="*/ 2147483647 h 247"/>
              <a:gd name="T8" fmla="*/ 2147483647 w 978"/>
              <a:gd name="T9" fmla="*/ 2147483647 h 247"/>
              <a:gd name="T10" fmla="*/ 2147483647 w 978"/>
              <a:gd name="T11" fmla="*/ 2147483647 h 247"/>
              <a:gd name="T12" fmla="*/ 2147483647 w 978"/>
              <a:gd name="T13" fmla="*/ 2147483647 h 247"/>
              <a:gd name="T14" fmla="*/ 2147483647 w 978"/>
              <a:gd name="T15" fmla="*/ 2147483647 h 247"/>
              <a:gd name="T16" fmla="*/ 2147483647 w 978"/>
              <a:gd name="T17" fmla="*/ 2147483647 h 247"/>
              <a:gd name="T18" fmla="*/ 2147483647 w 978"/>
              <a:gd name="T19" fmla="*/ 2147483647 h 247"/>
              <a:gd name="T20" fmla="*/ 2147483647 w 978"/>
              <a:gd name="T21" fmla="*/ 2147483647 h 247"/>
              <a:gd name="T22" fmla="*/ 2147483647 w 978"/>
              <a:gd name="T23" fmla="*/ 2147483647 h 247"/>
              <a:gd name="T24" fmla="*/ 2147483647 w 978"/>
              <a:gd name="T25" fmla="*/ 2147483647 h 247"/>
              <a:gd name="T26" fmla="*/ 2147483647 w 978"/>
              <a:gd name="T27" fmla="*/ 2147483647 h 247"/>
              <a:gd name="T28" fmla="*/ 2147483647 w 978"/>
              <a:gd name="T29" fmla="*/ 2147483647 h 247"/>
              <a:gd name="T30" fmla="*/ 2147483647 w 978"/>
              <a:gd name="T31" fmla="*/ 2147483647 h 247"/>
              <a:gd name="T32" fmla="*/ 2147483647 w 978"/>
              <a:gd name="T33" fmla="*/ 2147483647 h 247"/>
              <a:gd name="T34" fmla="*/ 2147483647 w 978"/>
              <a:gd name="T35" fmla="*/ 2147483647 h 247"/>
              <a:gd name="T36" fmla="*/ 2147483647 w 978"/>
              <a:gd name="T37" fmla="*/ 2147483647 h 247"/>
              <a:gd name="T38" fmla="*/ 2147483647 w 978"/>
              <a:gd name="T39" fmla="*/ 2147483647 h 247"/>
              <a:gd name="T40" fmla="*/ 2147483647 w 978"/>
              <a:gd name="T41" fmla="*/ 2147483647 h 247"/>
              <a:gd name="T42" fmla="*/ 2147483647 w 978"/>
              <a:gd name="T43" fmla="*/ 2147483647 h 247"/>
              <a:gd name="T44" fmla="*/ 2147483647 w 978"/>
              <a:gd name="T45" fmla="*/ 2147483647 h 247"/>
              <a:gd name="T46" fmla="*/ 2147483647 w 978"/>
              <a:gd name="T47" fmla="*/ 2147483647 h 247"/>
              <a:gd name="T48" fmla="*/ 2147483647 w 978"/>
              <a:gd name="T49" fmla="*/ 2147483647 h 247"/>
              <a:gd name="T50" fmla="*/ 2147483647 w 978"/>
              <a:gd name="T51" fmla="*/ 2147483647 h 247"/>
              <a:gd name="T52" fmla="*/ 2147483647 w 978"/>
              <a:gd name="T53" fmla="*/ 2147483647 h 247"/>
              <a:gd name="T54" fmla="*/ 2147483647 w 978"/>
              <a:gd name="T55" fmla="*/ 2147483647 h 247"/>
              <a:gd name="T56" fmla="*/ 2147483647 w 978"/>
              <a:gd name="T57" fmla="*/ 2147483647 h 247"/>
              <a:gd name="T58" fmla="*/ 2147483647 w 978"/>
              <a:gd name="T59" fmla="*/ 2147483647 h 247"/>
              <a:gd name="T60" fmla="*/ 2147483647 w 978"/>
              <a:gd name="T61" fmla="*/ 2147483647 h 247"/>
              <a:gd name="T62" fmla="*/ 2147483647 w 978"/>
              <a:gd name="T63" fmla="*/ 2147483647 h 247"/>
              <a:gd name="T64" fmla="*/ 2147483647 w 978"/>
              <a:gd name="T65" fmla="*/ 2147483647 h 247"/>
              <a:gd name="T66" fmla="*/ 2147483647 w 978"/>
              <a:gd name="T67" fmla="*/ 2147483647 h 247"/>
              <a:gd name="T68" fmla="*/ 2147483647 w 978"/>
              <a:gd name="T69" fmla="*/ 2147483647 h 247"/>
              <a:gd name="T70" fmla="*/ 2147483647 w 978"/>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78" h="247">
                <a:moveTo>
                  <a:pt x="11" y="204"/>
                </a:moveTo>
                <a:cubicBezTo>
                  <a:pt x="22" y="210"/>
                  <a:pt x="62" y="225"/>
                  <a:pt x="83" y="230"/>
                </a:cubicBezTo>
                <a:cubicBezTo>
                  <a:pt x="104" y="235"/>
                  <a:pt x="121" y="237"/>
                  <a:pt x="139" y="236"/>
                </a:cubicBezTo>
                <a:cubicBezTo>
                  <a:pt x="157" y="235"/>
                  <a:pt x="176" y="229"/>
                  <a:pt x="193" y="224"/>
                </a:cubicBezTo>
                <a:cubicBezTo>
                  <a:pt x="210" y="219"/>
                  <a:pt x="230" y="211"/>
                  <a:pt x="241" y="206"/>
                </a:cubicBezTo>
                <a:cubicBezTo>
                  <a:pt x="252" y="201"/>
                  <a:pt x="249" y="196"/>
                  <a:pt x="259" y="192"/>
                </a:cubicBezTo>
                <a:cubicBezTo>
                  <a:pt x="269" y="188"/>
                  <a:pt x="285" y="185"/>
                  <a:pt x="299" y="184"/>
                </a:cubicBezTo>
                <a:cubicBezTo>
                  <a:pt x="313" y="183"/>
                  <a:pt x="328" y="184"/>
                  <a:pt x="341" y="184"/>
                </a:cubicBezTo>
                <a:cubicBezTo>
                  <a:pt x="354" y="184"/>
                  <a:pt x="361" y="180"/>
                  <a:pt x="377" y="182"/>
                </a:cubicBezTo>
                <a:cubicBezTo>
                  <a:pt x="393" y="184"/>
                  <a:pt x="420" y="189"/>
                  <a:pt x="435" y="194"/>
                </a:cubicBezTo>
                <a:cubicBezTo>
                  <a:pt x="450" y="199"/>
                  <a:pt x="456" y="209"/>
                  <a:pt x="465" y="214"/>
                </a:cubicBezTo>
                <a:cubicBezTo>
                  <a:pt x="474" y="219"/>
                  <a:pt x="476" y="222"/>
                  <a:pt x="487" y="222"/>
                </a:cubicBezTo>
                <a:cubicBezTo>
                  <a:pt x="498" y="222"/>
                  <a:pt x="510" y="217"/>
                  <a:pt x="531" y="214"/>
                </a:cubicBezTo>
                <a:cubicBezTo>
                  <a:pt x="552" y="211"/>
                  <a:pt x="588" y="206"/>
                  <a:pt x="611" y="206"/>
                </a:cubicBezTo>
                <a:cubicBezTo>
                  <a:pt x="634" y="206"/>
                  <a:pt x="647" y="211"/>
                  <a:pt x="671" y="216"/>
                </a:cubicBezTo>
                <a:cubicBezTo>
                  <a:pt x="695" y="221"/>
                  <a:pt x="732" y="231"/>
                  <a:pt x="753" y="236"/>
                </a:cubicBezTo>
                <a:cubicBezTo>
                  <a:pt x="774" y="241"/>
                  <a:pt x="782" y="247"/>
                  <a:pt x="795" y="244"/>
                </a:cubicBezTo>
                <a:cubicBezTo>
                  <a:pt x="808" y="241"/>
                  <a:pt x="822" y="226"/>
                  <a:pt x="833" y="220"/>
                </a:cubicBezTo>
                <a:cubicBezTo>
                  <a:pt x="844" y="214"/>
                  <a:pt x="849" y="208"/>
                  <a:pt x="863" y="208"/>
                </a:cubicBezTo>
                <a:cubicBezTo>
                  <a:pt x="877" y="208"/>
                  <a:pt x="905" y="218"/>
                  <a:pt x="917" y="220"/>
                </a:cubicBezTo>
                <a:cubicBezTo>
                  <a:pt x="929" y="222"/>
                  <a:pt x="928" y="222"/>
                  <a:pt x="937" y="222"/>
                </a:cubicBezTo>
                <a:cubicBezTo>
                  <a:pt x="946" y="222"/>
                  <a:pt x="964" y="226"/>
                  <a:pt x="971" y="222"/>
                </a:cubicBezTo>
                <a:cubicBezTo>
                  <a:pt x="978" y="218"/>
                  <a:pt x="978" y="218"/>
                  <a:pt x="977" y="196"/>
                </a:cubicBezTo>
                <a:cubicBezTo>
                  <a:pt x="976" y="174"/>
                  <a:pt x="968" y="117"/>
                  <a:pt x="963" y="88"/>
                </a:cubicBezTo>
                <a:cubicBezTo>
                  <a:pt x="958" y="59"/>
                  <a:pt x="966" y="31"/>
                  <a:pt x="947" y="22"/>
                </a:cubicBezTo>
                <a:cubicBezTo>
                  <a:pt x="928" y="13"/>
                  <a:pt x="896" y="27"/>
                  <a:pt x="847" y="32"/>
                </a:cubicBezTo>
                <a:cubicBezTo>
                  <a:pt x="798" y="37"/>
                  <a:pt x="723" y="53"/>
                  <a:pt x="655" y="54"/>
                </a:cubicBezTo>
                <a:cubicBezTo>
                  <a:pt x="587" y="55"/>
                  <a:pt x="483" y="45"/>
                  <a:pt x="437" y="40"/>
                </a:cubicBezTo>
                <a:cubicBezTo>
                  <a:pt x="391" y="35"/>
                  <a:pt x="416" y="28"/>
                  <a:pt x="377" y="22"/>
                </a:cubicBezTo>
                <a:cubicBezTo>
                  <a:pt x="338" y="16"/>
                  <a:pt x="256" y="7"/>
                  <a:pt x="203" y="4"/>
                </a:cubicBezTo>
                <a:cubicBezTo>
                  <a:pt x="150" y="1"/>
                  <a:pt x="90" y="0"/>
                  <a:pt x="59" y="4"/>
                </a:cubicBezTo>
                <a:cubicBezTo>
                  <a:pt x="28" y="8"/>
                  <a:pt x="22" y="14"/>
                  <a:pt x="15" y="26"/>
                </a:cubicBezTo>
                <a:cubicBezTo>
                  <a:pt x="8" y="38"/>
                  <a:pt x="15" y="59"/>
                  <a:pt x="15" y="76"/>
                </a:cubicBezTo>
                <a:cubicBezTo>
                  <a:pt x="15" y="93"/>
                  <a:pt x="17" y="107"/>
                  <a:pt x="17" y="126"/>
                </a:cubicBezTo>
                <a:cubicBezTo>
                  <a:pt x="17" y="145"/>
                  <a:pt x="15" y="179"/>
                  <a:pt x="15" y="192"/>
                </a:cubicBezTo>
                <a:cubicBezTo>
                  <a:pt x="15" y="205"/>
                  <a:pt x="0" y="198"/>
                  <a:pt x="11" y="204"/>
                </a:cubicBezTo>
                <a:close/>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 name="Text Box 4"/>
          <p:cNvSpPr txBox="1">
            <a:spLocks noChangeArrowheads="1"/>
          </p:cNvSpPr>
          <p:nvPr/>
        </p:nvSpPr>
        <p:spPr bwMode="auto">
          <a:xfrm>
            <a:off x="0" y="1720406"/>
            <a:ext cx="1293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t>A : Plan </a:t>
            </a:r>
            <a:r>
              <a:rPr lang="fr-FR" altLang="fr-FR" sz="1200" dirty="0" smtClean="0"/>
              <a:t>tangent extérieur matière des moindres carrés </a:t>
            </a:r>
            <a:r>
              <a:rPr lang="fr-FR" altLang="fr-FR" sz="1200" dirty="0"/>
              <a:t>à la face</a:t>
            </a:r>
          </a:p>
        </p:txBody>
      </p:sp>
      <p:sp>
        <p:nvSpPr>
          <p:cNvPr id="5" name="Text Box 5"/>
          <p:cNvSpPr txBox="1">
            <a:spLocks noChangeArrowheads="1"/>
          </p:cNvSpPr>
          <p:nvPr/>
        </p:nvSpPr>
        <p:spPr bwMode="auto">
          <a:xfrm>
            <a:off x="2305050" y="857250"/>
            <a:ext cx="16652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Tous les diamètres locaux di sont compris entre 29,9 et 30</a:t>
            </a:r>
          </a:p>
        </p:txBody>
      </p:sp>
      <p:sp>
        <p:nvSpPr>
          <p:cNvPr id="6" name="Text Box 6"/>
          <p:cNvSpPr txBox="1">
            <a:spLocks noChangeArrowheads="1"/>
          </p:cNvSpPr>
          <p:nvPr/>
        </p:nvSpPr>
        <p:spPr bwMode="auto">
          <a:xfrm>
            <a:off x="0" y="800100"/>
            <a:ext cx="20589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fr-FR" altLang="fr-FR" sz="1200" dirty="0"/>
              <a:t>B : </a:t>
            </a:r>
            <a:r>
              <a:rPr lang="fr-FR" altLang="fr-FR" sz="1200" dirty="0" smtClean="0"/>
              <a:t>axe du cylindre </a:t>
            </a:r>
            <a:r>
              <a:rPr lang="fr-FR" altLang="fr-FR" sz="1200" dirty="0"/>
              <a:t>perpendiculaire à </a:t>
            </a:r>
            <a:r>
              <a:rPr lang="fr-FR" altLang="fr-FR" sz="1200" dirty="0" smtClean="0"/>
              <a:t>A associé à la surface réelle par les </a:t>
            </a:r>
            <a:endParaRPr lang="fr-FR" altLang="fr-FR" sz="1200" dirty="0"/>
          </a:p>
          <a:p>
            <a:pPr algn="ctr">
              <a:spcBef>
                <a:spcPct val="0"/>
              </a:spcBef>
              <a:buFontTx/>
              <a:buNone/>
            </a:pPr>
            <a:r>
              <a:rPr lang="fr-FR" altLang="fr-FR" sz="1200" dirty="0" smtClean="0"/>
              <a:t>des moindres carrés</a:t>
            </a:r>
            <a:endParaRPr lang="fr-FR" altLang="fr-FR" sz="1200" dirty="0"/>
          </a:p>
        </p:txBody>
      </p:sp>
      <p:sp>
        <p:nvSpPr>
          <p:cNvPr id="7" name="Text Box 7"/>
          <p:cNvSpPr txBox="1">
            <a:spLocks noChangeArrowheads="1"/>
          </p:cNvSpPr>
          <p:nvPr/>
        </p:nvSpPr>
        <p:spPr bwMode="auto">
          <a:xfrm>
            <a:off x="0" y="463550"/>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11" name="Freeform 11"/>
          <p:cNvSpPr>
            <a:spLocks/>
          </p:cNvSpPr>
          <p:nvPr/>
        </p:nvSpPr>
        <p:spPr bwMode="auto">
          <a:xfrm>
            <a:off x="1225550" y="1751013"/>
            <a:ext cx="1590675" cy="1058862"/>
          </a:xfrm>
          <a:custGeom>
            <a:avLst/>
            <a:gdLst>
              <a:gd name="T0" fmla="*/ 2147483647 w 1002"/>
              <a:gd name="T1" fmla="*/ 2147483647 h 667"/>
              <a:gd name="T2" fmla="*/ 2147483647 w 1002"/>
              <a:gd name="T3" fmla="*/ 2147483647 h 667"/>
              <a:gd name="T4" fmla="*/ 2147483647 w 1002"/>
              <a:gd name="T5" fmla="*/ 2147483647 h 667"/>
              <a:gd name="T6" fmla="*/ 2147483647 w 1002"/>
              <a:gd name="T7" fmla="*/ 2147483647 h 667"/>
              <a:gd name="T8" fmla="*/ 2147483647 w 1002"/>
              <a:gd name="T9" fmla="*/ 2147483647 h 667"/>
              <a:gd name="T10" fmla="*/ 2147483647 w 1002"/>
              <a:gd name="T11" fmla="*/ 2147483647 h 667"/>
              <a:gd name="T12" fmla="*/ 2147483647 w 1002"/>
              <a:gd name="T13" fmla="*/ 2147483647 h 667"/>
              <a:gd name="T14" fmla="*/ 2147483647 w 1002"/>
              <a:gd name="T15" fmla="*/ 2147483647 h 667"/>
              <a:gd name="T16" fmla="*/ 2147483647 w 1002"/>
              <a:gd name="T17" fmla="*/ 2147483647 h 667"/>
              <a:gd name="T18" fmla="*/ 2147483647 w 1002"/>
              <a:gd name="T19" fmla="*/ 2147483647 h 667"/>
              <a:gd name="T20" fmla="*/ 2147483647 w 1002"/>
              <a:gd name="T21" fmla="*/ 2147483647 h 667"/>
              <a:gd name="T22" fmla="*/ 2147483647 w 1002"/>
              <a:gd name="T23" fmla="*/ 2147483647 h 667"/>
              <a:gd name="T24" fmla="*/ 2147483647 w 1002"/>
              <a:gd name="T25" fmla="*/ 2147483647 h 667"/>
              <a:gd name="T26" fmla="*/ 2147483647 w 1002"/>
              <a:gd name="T27" fmla="*/ 2147483647 h 667"/>
              <a:gd name="T28" fmla="*/ 2147483647 w 1002"/>
              <a:gd name="T29" fmla="*/ 2147483647 h 667"/>
              <a:gd name="T30" fmla="*/ 2147483647 w 1002"/>
              <a:gd name="T31" fmla="*/ 2147483647 h 667"/>
              <a:gd name="T32" fmla="*/ 2147483647 w 1002"/>
              <a:gd name="T33" fmla="*/ 2147483647 h 667"/>
              <a:gd name="T34" fmla="*/ 2147483647 w 1002"/>
              <a:gd name="T35" fmla="*/ 2147483647 h 6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2" h="667">
                <a:moveTo>
                  <a:pt x="50" y="653"/>
                </a:moveTo>
                <a:cubicBezTo>
                  <a:pt x="43" y="631"/>
                  <a:pt x="0" y="565"/>
                  <a:pt x="1" y="520"/>
                </a:cubicBezTo>
                <a:cubicBezTo>
                  <a:pt x="2" y="475"/>
                  <a:pt x="50" y="423"/>
                  <a:pt x="56" y="385"/>
                </a:cubicBezTo>
                <a:cubicBezTo>
                  <a:pt x="63" y="346"/>
                  <a:pt x="50" y="321"/>
                  <a:pt x="43" y="288"/>
                </a:cubicBezTo>
                <a:cubicBezTo>
                  <a:pt x="36" y="254"/>
                  <a:pt x="12" y="212"/>
                  <a:pt x="15" y="183"/>
                </a:cubicBezTo>
                <a:cubicBezTo>
                  <a:pt x="18" y="154"/>
                  <a:pt x="48" y="139"/>
                  <a:pt x="62" y="113"/>
                </a:cubicBezTo>
                <a:cubicBezTo>
                  <a:pt x="76" y="87"/>
                  <a:pt x="41" y="43"/>
                  <a:pt x="98" y="29"/>
                </a:cubicBezTo>
                <a:cubicBezTo>
                  <a:pt x="155" y="15"/>
                  <a:pt x="297" y="31"/>
                  <a:pt x="403" y="29"/>
                </a:cubicBezTo>
                <a:cubicBezTo>
                  <a:pt x="510" y="26"/>
                  <a:pt x="644" y="16"/>
                  <a:pt x="736" y="13"/>
                </a:cubicBezTo>
                <a:cubicBezTo>
                  <a:pt x="829" y="11"/>
                  <a:pt x="917" y="0"/>
                  <a:pt x="958" y="13"/>
                </a:cubicBezTo>
                <a:cubicBezTo>
                  <a:pt x="999" y="26"/>
                  <a:pt x="975" y="63"/>
                  <a:pt x="980" y="89"/>
                </a:cubicBezTo>
                <a:cubicBezTo>
                  <a:pt x="985" y="115"/>
                  <a:pt x="985" y="138"/>
                  <a:pt x="986" y="168"/>
                </a:cubicBezTo>
                <a:cubicBezTo>
                  <a:pt x="987" y="198"/>
                  <a:pt x="991" y="233"/>
                  <a:pt x="986" y="269"/>
                </a:cubicBezTo>
                <a:cubicBezTo>
                  <a:pt x="981" y="305"/>
                  <a:pt x="957" y="347"/>
                  <a:pt x="956" y="383"/>
                </a:cubicBezTo>
                <a:cubicBezTo>
                  <a:pt x="955" y="419"/>
                  <a:pt x="973" y="456"/>
                  <a:pt x="980" y="485"/>
                </a:cubicBezTo>
                <a:cubicBezTo>
                  <a:pt x="987" y="514"/>
                  <a:pt x="1002" y="539"/>
                  <a:pt x="1000" y="559"/>
                </a:cubicBezTo>
                <a:cubicBezTo>
                  <a:pt x="998" y="579"/>
                  <a:pt x="975" y="587"/>
                  <a:pt x="968" y="605"/>
                </a:cubicBezTo>
                <a:cubicBezTo>
                  <a:pt x="961" y="623"/>
                  <a:pt x="960" y="654"/>
                  <a:pt x="958" y="667"/>
                </a:cubicBezTo>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 name="Freeform 12"/>
          <p:cNvSpPr>
            <a:spLocks/>
          </p:cNvSpPr>
          <p:nvPr/>
        </p:nvSpPr>
        <p:spPr bwMode="auto">
          <a:xfrm rot="16200000">
            <a:off x="1824831" y="1689894"/>
            <a:ext cx="447675" cy="2503488"/>
          </a:xfrm>
          <a:custGeom>
            <a:avLst/>
            <a:gdLst>
              <a:gd name="T0" fmla="*/ 2147483647 w 438"/>
              <a:gd name="T1" fmla="*/ 2147483647 h 1147"/>
              <a:gd name="T2" fmla="*/ 2147483647 w 438"/>
              <a:gd name="T3" fmla="*/ 2147483647 h 1147"/>
              <a:gd name="T4" fmla="*/ 2147483647 w 438"/>
              <a:gd name="T5" fmla="*/ 2147483647 h 1147"/>
              <a:gd name="T6" fmla="*/ 2147483647 w 438"/>
              <a:gd name="T7" fmla="*/ 2147483647 h 1147"/>
              <a:gd name="T8" fmla="*/ 2147483647 w 438"/>
              <a:gd name="T9" fmla="*/ 2147483647 h 1147"/>
              <a:gd name="T10" fmla="*/ 2147483647 w 438"/>
              <a:gd name="T11" fmla="*/ 2147483647 h 1147"/>
              <a:gd name="T12" fmla="*/ 2147483647 w 438"/>
              <a:gd name="T13" fmla="*/ 2147483647 h 1147"/>
              <a:gd name="T14" fmla="*/ 2147483647 w 438"/>
              <a:gd name="T15" fmla="*/ 2147483647 h 1147"/>
              <a:gd name="T16" fmla="*/ 2147483647 w 438"/>
              <a:gd name="T17" fmla="*/ 2147483647 h 1147"/>
              <a:gd name="T18" fmla="*/ 2147483647 w 438"/>
              <a:gd name="T19" fmla="*/ 2147483647 h 1147"/>
              <a:gd name="T20" fmla="*/ 2147483647 w 438"/>
              <a:gd name="T21" fmla="*/ 2147483647 h 1147"/>
              <a:gd name="T22" fmla="*/ 2147483647 w 438"/>
              <a:gd name="T23" fmla="*/ 2147483647 h 1147"/>
              <a:gd name="T24" fmla="*/ 2147483647 w 438"/>
              <a:gd name="T25" fmla="*/ 2147483647 h 1147"/>
              <a:gd name="T26" fmla="*/ 2147483647 w 438"/>
              <a:gd name="T27" fmla="*/ 2147483647 h 1147"/>
              <a:gd name="T28" fmla="*/ 2147483647 w 438"/>
              <a:gd name="T29" fmla="*/ 2147483647 h 1147"/>
              <a:gd name="T30" fmla="*/ 2147483647 w 438"/>
              <a:gd name="T31" fmla="*/ 2147483647 h 1147"/>
              <a:gd name="T32" fmla="*/ 2147483647 w 438"/>
              <a:gd name="T33" fmla="*/ 2147483647 h 1147"/>
              <a:gd name="T34" fmla="*/ 2147483647 w 438"/>
              <a:gd name="T35" fmla="*/ 2147483647 h 1147"/>
              <a:gd name="T36" fmla="*/ 2147483647 w 438"/>
              <a:gd name="T37" fmla="*/ 2147483647 h 1147"/>
              <a:gd name="T38" fmla="*/ 2147483647 w 438"/>
              <a:gd name="T39" fmla="*/ 2147483647 h 1147"/>
              <a:gd name="T40" fmla="*/ 2147483647 w 438"/>
              <a:gd name="T41" fmla="*/ 2147483647 h 1147"/>
              <a:gd name="T42" fmla="*/ 2147483647 w 438"/>
              <a:gd name="T43" fmla="*/ 2147483647 h 1147"/>
              <a:gd name="T44" fmla="*/ 2147483647 w 438"/>
              <a:gd name="T45" fmla="*/ 2147483647 h 1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8" h="1147">
                <a:moveTo>
                  <a:pt x="137" y="22"/>
                </a:moveTo>
                <a:cubicBezTo>
                  <a:pt x="167" y="6"/>
                  <a:pt x="263" y="32"/>
                  <a:pt x="311" y="34"/>
                </a:cubicBezTo>
                <a:cubicBezTo>
                  <a:pt x="359" y="36"/>
                  <a:pt x="412" y="0"/>
                  <a:pt x="425" y="34"/>
                </a:cubicBezTo>
                <a:cubicBezTo>
                  <a:pt x="438" y="68"/>
                  <a:pt x="398" y="181"/>
                  <a:pt x="389" y="238"/>
                </a:cubicBezTo>
                <a:cubicBezTo>
                  <a:pt x="380" y="295"/>
                  <a:pt x="378" y="344"/>
                  <a:pt x="371" y="376"/>
                </a:cubicBezTo>
                <a:cubicBezTo>
                  <a:pt x="364" y="408"/>
                  <a:pt x="353" y="389"/>
                  <a:pt x="347" y="430"/>
                </a:cubicBezTo>
                <a:cubicBezTo>
                  <a:pt x="341" y="471"/>
                  <a:pt x="336" y="566"/>
                  <a:pt x="335" y="622"/>
                </a:cubicBezTo>
                <a:cubicBezTo>
                  <a:pt x="334" y="678"/>
                  <a:pt x="341" y="720"/>
                  <a:pt x="341" y="766"/>
                </a:cubicBezTo>
                <a:cubicBezTo>
                  <a:pt x="341" y="812"/>
                  <a:pt x="335" y="848"/>
                  <a:pt x="335" y="898"/>
                </a:cubicBezTo>
                <a:cubicBezTo>
                  <a:pt x="335" y="948"/>
                  <a:pt x="346" y="1026"/>
                  <a:pt x="341" y="1066"/>
                </a:cubicBezTo>
                <a:cubicBezTo>
                  <a:pt x="336" y="1106"/>
                  <a:pt x="334" y="1129"/>
                  <a:pt x="305" y="1138"/>
                </a:cubicBezTo>
                <a:cubicBezTo>
                  <a:pt x="276" y="1147"/>
                  <a:pt x="209" y="1122"/>
                  <a:pt x="167" y="1120"/>
                </a:cubicBezTo>
                <a:cubicBezTo>
                  <a:pt x="125" y="1118"/>
                  <a:pt x="80" y="1127"/>
                  <a:pt x="53" y="1126"/>
                </a:cubicBezTo>
                <a:cubicBezTo>
                  <a:pt x="26" y="1125"/>
                  <a:pt x="10" y="1136"/>
                  <a:pt x="5" y="1114"/>
                </a:cubicBezTo>
                <a:cubicBezTo>
                  <a:pt x="0" y="1092"/>
                  <a:pt x="21" y="1028"/>
                  <a:pt x="23" y="994"/>
                </a:cubicBezTo>
                <a:cubicBezTo>
                  <a:pt x="25" y="960"/>
                  <a:pt x="17" y="954"/>
                  <a:pt x="17" y="910"/>
                </a:cubicBezTo>
                <a:cubicBezTo>
                  <a:pt x="17" y="866"/>
                  <a:pt x="21" y="782"/>
                  <a:pt x="23" y="730"/>
                </a:cubicBezTo>
                <a:cubicBezTo>
                  <a:pt x="25" y="678"/>
                  <a:pt x="27" y="646"/>
                  <a:pt x="29" y="598"/>
                </a:cubicBezTo>
                <a:cubicBezTo>
                  <a:pt x="31" y="550"/>
                  <a:pt x="33" y="484"/>
                  <a:pt x="35" y="442"/>
                </a:cubicBezTo>
                <a:cubicBezTo>
                  <a:pt x="37" y="400"/>
                  <a:pt x="32" y="378"/>
                  <a:pt x="41" y="346"/>
                </a:cubicBezTo>
                <a:cubicBezTo>
                  <a:pt x="50" y="314"/>
                  <a:pt x="74" y="286"/>
                  <a:pt x="89" y="250"/>
                </a:cubicBezTo>
                <a:cubicBezTo>
                  <a:pt x="104" y="214"/>
                  <a:pt x="124" y="168"/>
                  <a:pt x="131" y="130"/>
                </a:cubicBezTo>
                <a:cubicBezTo>
                  <a:pt x="138" y="92"/>
                  <a:pt x="107" y="38"/>
                  <a:pt x="137" y="22"/>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Line 13"/>
          <p:cNvSpPr>
            <a:spLocks noChangeShapeType="1"/>
          </p:cNvSpPr>
          <p:nvPr/>
        </p:nvSpPr>
        <p:spPr bwMode="auto">
          <a:xfrm rot="16200000" flipV="1">
            <a:off x="2038350" y="1622426"/>
            <a:ext cx="3175" cy="141605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 name="Text Box 14"/>
          <p:cNvSpPr txBox="1">
            <a:spLocks noChangeArrowheads="1"/>
          </p:cNvSpPr>
          <p:nvPr/>
        </p:nvSpPr>
        <p:spPr bwMode="auto">
          <a:xfrm>
            <a:off x="2992438" y="2370138"/>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d1</a:t>
            </a:r>
          </a:p>
        </p:txBody>
      </p:sp>
      <p:sp>
        <p:nvSpPr>
          <p:cNvPr id="15" name="Text Box 15"/>
          <p:cNvSpPr txBox="1">
            <a:spLocks noChangeArrowheads="1"/>
          </p:cNvSpPr>
          <p:nvPr/>
        </p:nvSpPr>
        <p:spPr bwMode="auto">
          <a:xfrm>
            <a:off x="2992438" y="20732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d2</a:t>
            </a:r>
          </a:p>
        </p:txBody>
      </p:sp>
      <p:sp>
        <p:nvSpPr>
          <p:cNvPr id="16" name="Text Box 16"/>
          <p:cNvSpPr txBox="1">
            <a:spLocks noChangeArrowheads="1"/>
          </p:cNvSpPr>
          <p:nvPr/>
        </p:nvSpPr>
        <p:spPr bwMode="auto">
          <a:xfrm rot="10800000">
            <a:off x="2341563" y="2439988"/>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7" name="Text Box 17"/>
          <p:cNvSpPr txBox="1">
            <a:spLocks noChangeArrowheads="1"/>
          </p:cNvSpPr>
          <p:nvPr/>
        </p:nvSpPr>
        <p:spPr bwMode="auto">
          <a:xfrm rot="10800000">
            <a:off x="2454275" y="2043113"/>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8" name="Text Box 18"/>
          <p:cNvSpPr txBox="1">
            <a:spLocks noChangeArrowheads="1"/>
          </p:cNvSpPr>
          <p:nvPr/>
        </p:nvSpPr>
        <p:spPr bwMode="auto">
          <a:xfrm rot="10800000">
            <a:off x="2471738" y="1747838"/>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sym typeface="Symbol" pitchFamily="18" charset="2"/>
              </a:rPr>
              <a:t></a:t>
            </a:r>
            <a:endParaRPr lang="fr-FR" altLang="fr-FR" sz="1000"/>
          </a:p>
        </p:txBody>
      </p:sp>
      <p:sp>
        <p:nvSpPr>
          <p:cNvPr id="19" name="Text Box 19"/>
          <p:cNvSpPr txBox="1">
            <a:spLocks noChangeArrowheads="1"/>
          </p:cNvSpPr>
          <p:nvPr/>
        </p:nvSpPr>
        <p:spPr bwMode="auto">
          <a:xfrm>
            <a:off x="2992438" y="180022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d3</a:t>
            </a:r>
          </a:p>
        </p:txBody>
      </p:sp>
      <p:sp>
        <p:nvSpPr>
          <p:cNvPr id="20" name="AutoShape 20"/>
          <p:cNvSpPr>
            <a:spLocks/>
          </p:cNvSpPr>
          <p:nvPr/>
        </p:nvSpPr>
        <p:spPr bwMode="auto">
          <a:xfrm flipH="1">
            <a:off x="2884488" y="1785938"/>
            <a:ext cx="153987" cy="936625"/>
          </a:xfrm>
          <a:prstGeom prst="leftBrace">
            <a:avLst>
              <a:gd name="adj1" fmla="val 5068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21" name="Line 21"/>
          <p:cNvSpPr>
            <a:spLocks noChangeShapeType="1"/>
          </p:cNvSpPr>
          <p:nvPr/>
        </p:nvSpPr>
        <p:spPr bwMode="auto">
          <a:xfrm rot="16200000">
            <a:off x="1164432" y="2374106"/>
            <a:ext cx="1008062" cy="714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 name="Line 22"/>
          <p:cNvSpPr>
            <a:spLocks noChangeShapeType="1"/>
          </p:cNvSpPr>
          <p:nvPr/>
        </p:nvSpPr>
        <p:spPr bwMode="auto">
          <a:xfrm rot="16200000" flipV="1">
            <a:off x="2057400" y="1174751"/>
            <a:ext cx="3175" cy="151130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3" name="Line 23"/>
          <p:cNvSpPr>
            <a:spLocks noChangeShapeType="1"/>
          </p:cNvSpPr>
          <p:nvPr/>
        </p:nvSpPr>
        <p:spPr bwMode="auto">
          <a:xfrm rot="16200000" flipV="1">
            <a:off x="2009775" y="1946276"/>
            <a:ext cx="3175" cy="1473200"/>
          </a:xfrm>
          <a:prstGeom prst="line">
            <a:avLst/>
          </a:prstGeom>
          <a:noFill/>
          <a:ln w="9525">
            <a:solidFill>
              <a:schemeClr val="tx1"/>
            </a:solidFill>
            <a:round/>
            <a:headEnd type="arrow"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Freeform 24"/>
          <p:cNvSpPr>
            <a:spLocks/>
          </p:cNvSpPr>
          <p:nvPr/>
        </p:nvSpPr>
        <p:spPr bwMode="auto">
          <a:xfrm>
            <a:off x="1824038" y="1984375"/>
            <a:ext cx="463550" cy="388938"/>
          </a:xfrm>
          <a:custGeom>
            <a:avLst/>
            <a:gdLst>
              <a:gd name="T0" fmla="*/ 2147483647 w 292"/>
              <a:gd name="T1" fmla="*/ 2147483647 h 245"/>
              <a:gd name="T2" fmla="*/ 2147483647 w 292"/>
              <a:gd name="T3" fmla="*/ 2147483647 h 245"/>
              <a:gd name="T4" fmla="*/ 2147483647 w 292"/>
              <a:gd name="T5" fmla="*/ 2147483647 h 245"/>
              <a:gd name="T6" fmla="*/ 2147483647 w 292"/>
              <a:gd name="T7" fmla="*/ 2147483647 h 245"/>
              <a:gd name="T8" fmla="*/ 2147483647 w 292"/>
              <a:gd name="T9" fmla="*/ 2147483647 h 245"/>
              <a:gd name="T10" fmla="*/ 2147483647 w 292"/>
              <a:gd name="T11" fmla="*/ 2147483647 h 245"/>
              <a:gd name="T12" fmla="*/ 2147483647 w 292"/>
              <a:gd name="T13" fmla="*/ 2147483647 h 245"/>
              <a:gd name="T14" fmla="*/ 2147483647 w 292"/>
              <a:gd name="T15" fmla="*/ 2147483647 h 245"/>
              <a:gd name="T16" fmla="*/ 2147483647 w 292"/>
              <a:gd name="T17" fmla="*/ 2147483647 h 245"/>
              <a:gd name="T18" fmla="*/ 2147483647 w 292"/>
              <a:gd name="T19" fmla="*/ 2147483647 h 245"/>
              <a:gd name="T20" fmla="*/ 2147483647 w 292"/>
              <a:gd name="T21" fmla="*/ 2147483647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2" h="245">
                <a:moveTo>
                  <a:pt x="69" y="26"/>
                </a:moveTo>
                <a:cubicBezTo>
                  <a:pt x="39" y="36"/>
                  <a:pt x="18" y="45"/>
                  <a:pt x="9" y="62"/>
                </a:cubicBezTo>
                <a:cubicBezTo>
                  <a:pt x="0" y="79"/>
                  <a:pt x="7" y="105"/>
                  <a:pt x="15" y="128"/>
                </a:cubicBezTo>
                <a:cubicBezTo>
                  <a:pt x="23" y="151"/>
                  <a:pt x="38" y="181"/>
                  <a:pt x="57" y="200"/>
                </a:cubicBezTo>
                <a:cubicBezTo>
                  <a:pt x="76" y="219"/>
                  <a:pt x="99" y="239"/>
                  <a:pt x="129" y="242"/>
                </a:cubicBezTo>
                <a:cubicBezTo>
                  <a:pt x="159" y="245"/>
                  <a:pt x="213" y="230"/>
                  <a:pt x="237" y="218"/>
                </a:cubicBezTo>
                <a:cubicBezTo>
                  <a:pt x="261" y="206"/>
                  <a:pt x="264" y="189"/>
                  <a:pt x="273" y="170"/>
                </a:cubicBezTo>
                <a:cubicBezTo>
                  <a:pt x="282" y="151"/>
                  <a:pt x="292" y="125"/>
                  <a:pt x="291" y="104"/>
                </a:cubicBezTo>
                <a:cubicBezTo>
                  <a:pt x="290" y="83"/>
                  <a:pt x="284" y="61"/>
                  <a:pt x="267" y="44"/>
                </a:cubicBezTo>
                <a:cubicBezTo>
                  <a:pt x="250" y="27"/>
                  <a:pt x="221" y="4"/>
                  <a:pt x="189" y="2"/>
                </a:cubicBezTo>
                <a:cubicBezTo>
                  <a:pt x="157" y="0"/>
                  <a:pt x="99" y="16"/>
                  <a:pt x="69" y="26"/>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Line 25"/>
          <p:cNvSpPr>
            <a:spLocks noChangeShapeType="1"/>
          </p:cNvSpPr>
          <p:nvPr/>
        </p:nvSpPr>
        <p:spPr bwMode="auto">
          <a:xfrm>
            <a:off x="3171825" y="1511300"/>
            <a:ext cx="0"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6" name="Group 26"/>
          <p:cNvGrpSpPr>
            <a:grpSpLocks/>
          </p:cNvGrpSpPr>
          <p:nvPr/>
        </p:nvGrpSpPr>
        <p:grpSpPr bwMode="auto">
          <a:xfrm rot="174044">
            <a:off x="790575" y="1749425"/>
            <a:ext cx="2857500" cy="1038225"/>
            <a:chOff x="240" y="1536"/>
            <a:chExt cx="1800" cy="654"/>
          </a:xfrm>
        </p:grpSpPr>
        <p:sp>
          <p:nvSpPr>
            <p:cNvPr id="27" name="Line 27"/>
            <p:cNvSpPr>
              <a:spLocks noChangeShapeType="1"/>
            </p:cNvSpPr>
            <p:nvPr/>
          </p:nvSpPr>
          <p:spPr bwMode="auto">
            <a:xfrm>
              <a:off x="240" y="2178"/>
              <a:ext cx="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Freeform 28"/>
            <p:cNvSpPr>
              <a:spLocks/>
            </p:cNvSpPr>
            <p:nvPr/>
          </p:nvSpPr>
          <p:spPr bwMode="auto">
            <a:xfrm>
              <a:off x="544" y="1536"/>
              <a:ext cx="962" cy="654"/>
            </a:xfrm>
            <a:custGeom>
              <a:avLst/>
              <a:gdLst>
                <a:gd name="T0" fmla="*/ 0 w 996"/>
                <a:gd name="T1" fmla="*/ 642 h 654"/>
                <a:gd name="T2" fmla="*/ 0 w 996"/>
                <a:gd name="T3" fmla="*/ 0 h 654"/>
                <a:gd name="T4" fmla="*/ 996 w 996"/>
                <a:gd name="T5" fmla="*/ 0 h 654"/>
                <a:gd name="T6" fmla="*/ 996 w 996"/>
                <a:gd name="T7" fmla="*/ 654 h 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6" h="654">
                  <a:moveTo>
                    <a:pt x="0" y="642"/>
                  </a:moveTo>
                  <a:lnTo>
                    <a:pt x="0" y="0"/>
                  </a:lnTo>
                  <a:lnTo>
                    <a:pt x="996" y="0"/>
                  </a:lnTo>
                  <a:lnTo>
                    <a:pt x="996" y="6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9" name="Line 29"/>
          <p:cNvSpPr>
            <a:spLocks noChangeShapeType="1"/>
          </p:cNvSpPr>
          <p:nvPr/>
        </p:nvSpPr>
        <p:spPr bwMode="auto">
          <a:xfrm>
            <a:off x="838201" y="2578894"/>
            <a:ext cx="209550" cy="1230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Line 30"/>
          <p:cNvSpPr>
            <a:spLocks noChangeShapeType="1"/>
          </p:cNvSpPr>
          <p:nvPr/>
        </p:nvSpPr>
        <p:spPr bwMode="auto">
          <a:xfrm flipH="1">
            <a:off x="2028825" y="1416050"/>
            <a:ext cx="66675" cy="13716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Line 31"/>
          <p:cNvSpPr>
            <a:spLocks noChangeShapeType="1"/>
          </p:cNvSpPr>
          <p:nvPr/>
        </p:nvSpPr>
        <p:spPr bwMode="auto">
          <a:xfrm>
            <a:off x="1852612" y="1492250"/>
            <a:ext cx="233363" cy="95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 name="Line 32"/>
          <p:cNvSpPr>
            <a:spLocks noChangeShapeType="1"/>
          </p:cNvSpPr>
          <p:nvPr/>
        </p:nvSpPr>
        <p:spPr bwMode="auto">
          <a:xfrm flipH="1">
            <a:off x="2028825" y="2178050"/>
            <a:ext cx="28575"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33"/>
          <p:cNvSpPr>
            <a:spLocks noChangeShapeType="1"/>
          </p:cNvSpPr>
          <p:nvPr/>
        </p:nvSpPr>
        <p:spPr bwMode="auto">
          <a:xfrm flipH="1">
            <a:off x="1647825" y="2159000"/>
            <a:ext cx="28575" cy="5810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 name="Line 34"/>
          <p:cNvSpPr>
            <a:spLocks noChangeShapeType="1"/>
          </p:cNvSpPr>
          <p:nvPr/>
        </p:nvSpPr>
        <p:spPr bwMode="auto">
          <a:xfrm rot="16200000" flipH="1">
            <a:off x="1866900" y="1863725"/>
            <a:ext cx="28575" cy="581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Text Box 35"/>
          <p:cNvSpPr txBox="1">
            <a:spLocks noChangeArrowheads="1"/>
          </p:cNvSpPr>
          <p:nvPr/>
        </p:nvSpPr>
        <p:spPr bwMode="auto">
          <a:xfrm>
            <a:off x="1327150" y="23606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20</a:t>
            </a:r>
          </a:p>
        </p:txBody>
      </p:sp>
      <p:sp>
        <p:nvSpPr>
          <p:cNvPr id="36" name="Oval 36"/>
          <p:cNvSpPr>
            <a:spLocks noChangeArrowheads="1"/>
          </p:cNvSpPr>
          <p:nvPr/>
        </p:nvSpPr>
        <p:spPr bwMode="auto">
          <a:xfrm>
            <a:off x="1981200" y="2092325"/>
            <a:ext cx="152400" cy="152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37" name="Arc 37"/>
          <p:cNvSpPr>
            <a:spLocks/>
          </p:cNvSpPr>
          <p:nvPr/>
        </p:nvSpPr>
        <p:spPr bwMode="auto">
          <a:xfrm>
            <a:off x="2057400" y="2544763"/>
            <a:ext cx="219075" cy="219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Text Box 38"/>
          <p:cNvSpPr txBox="1">
            <a:spLocks noChangeArrowheads="1"/>
          </p:cNvSpPr>
          <p:nvPr/>
        </p:nvSpPr>
        <p:spPr bwMode="auto">
          <a:xfrm>
            <a:off x="2108200" y="2376488"/>
            <a:ext cx="3619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t>90°</a:t>
            </a:r>
          </a:p>
        </p:txBody>
      </p:sp>
      <p:sp>
        <p:nvSpPr>
          <p:cNvPr id="39" name="Text Box 39"/>
          <p:cNvSpPr txBox="1">
            <a:spLocks noChangeArrowheads="1"/>
          </p:cNvSpPr>
          <p:nvPr/>
        </p:nvSpPr>
        <p:spPr bwMode="auto">
          <a:xfrm>
            <a:off x="307975" y="3209925"/>
            <a:ext cx="22161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Cylindre de diamètre 0,2 à 20 mm de A, passant par B contenant l'axe réel de l'alésage</a:t>
            </a:r>
          </a:p>
        </p:txBody>
      </p:sp>
      <p:sp>
        <p:nvSpPr>
          <p:cNvPr id="40" name="Freeform 40"/>
          <p:cNvSpPr>
            <a:spLocks/>
          </p:cNvSpPr>
          <p:nvPr/>
        </p:nvSpPr>
        <p:spPr bwMode="auto">
          <a:xfrm>
            <a:off x="4419600" y="1922463"/>
            <a:ext cx="1598613" cy="1058862"/>
          </a:xfrm>
          <a:custGeom>
            <a:avLst/>
            <a:gdLst>
              <a:gd name="T0" fmla="*/ 2147483647 w 1007"/>
              <a:gd name="T1" fmla="*/ 2147483647 h 667"/>
              <a:gd name="T2" fmla="*/ 2147483647 w 1007"/>
              <a:gd name="T3" fmla="*/ 2147483647 h 667"/>
              <a:gd name="T4" fmla="*/ 2147483647 w 1007"/>
              <a:gd name="T5" fmla="*/ 2147483647 h 667"/>
              <a:gd name="T6" fmla="*/ 2147483647 w 1007"/>
              <a:gd name="T7" fmla="*/ 2147483647 h 667"/>
              <a:gd name="T8" fmla="*/ 2147483647 w 1007"/>
              <a:gd name="T9" fmla="*/ 2147483647 h 667"/>
              <a:gd name="T10" fmla="*/ 2147483647 w 1007"/>
              <a:gd name="T11" fmla="*/ 2147483647 h 667"/>
              <a:gd name="T12" fmla="*/ 2147483647 w 1007"/>
              <a:gd name="T13" fmla="*/ 2147483647 h 667"/>
              <a:gd name="T14" fmla="*/ 2147483647 w 1007"/>
              <a:gd name="T15" fmla="*/ 2147483647 h 667"/>
              <a:gd name="T16" fmla="*/ 2147483647 w 1007"/>
              <a:gd name="T17" fmla="*/ 2147483647 h 667"/>
              <a:gd name="T18" fmla="*/ 2147483647 w 1007"/>
              <a:gd name="T19" fmla="*/ 2147483647 h 667"/>
              <a:gd name="T20" fmla="*/ 2147483647 w 1007"/>
              <a:gd name="T21" fmla="*/ 2147483647 h 667"/>
              <a:gd name="T22" fmla="*/ 2147483647 w 1007"/>
              <a:gd name="T23" fmla="*/ 2147483647 h 667"/>
              <a:gd name="T24" fmla="*/ 2147483647 w 1007"/>
              <a:gd name="T25" fmla="*/ 2147483647 h 667"/>
              <a:gd name="T26" fmla="*/ 2147483647 w 1007"/>
              <a:gd name="T27" fmla="*/ 2147483647 h 667"/>
              <a:gd name="T28" fmla="*/ 2147483647 w 1007"/>
              <a:gd name="T29" fmla="*/ 2147483647 h 667"/>
              <a:gd name="T30" fmla="*/ 2147483647 w 1007"/>
              <a:gd name="T31" fmla="*/ 2147483647 h 667"/>
              <a:gd name="T32" fmla="*/ 2147483647 w 1007"/>
              <a:gd name="T33" fmla="*/ 2147483647 h 667"/>
              <a:gd name="T34" fmla="*/ 2147483647 w 1007"/>
              <a:gd name="T35" fmla="*/ 2147483647 h 6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7" h="667">
                <a:moveTo>
                  <a:pt x="952" y="653"/>
                </a:moveTo>
                <a:cubicBezTo>
                  <a:pt x="959" y="631"/>
                  <a:pt x="995" y="567"/>
                  <a:pt x="1001" y="520"/>
                </a:cubicBezTo>
                <a:cubicBezTo>
                  <a:pt x="1007" y="473"/>
                  <a:pt x="991" y="410"/>
                  <a:pt x="988" y="371"/>
                </a:cubicBezTo>
                <a:cubicBezTo>
                  <a:pt x="985" y="332"/>
                  <a:pt x="984" y="318"/>
                  <a:pt x="984" y="287"/>
                </a:cubicBezTo>
                <a:cubicBezTo>
                  <a:pt x="984" y="256"/>
                  <a:pt x="990" y="224"/>
                  <a:pt x="987" y="183"/>
                </a:cubicBezTo>
                <a:cubicBezTo>
                  <a:pt x="984" y="142"/>
                  <a:pt x="980" y="67"/>
                  <a:pt x="966" y="41"/>
                </a:cubicBezTo>
                <a:cubicBezTo>
                  <a:pt x="952" y="15"/>
                  <a:pt x="965" y="26"/>
                  <a:pt x="904" y="29"/>
                </a:cubicBezTo>
                <a:cubicBezTo>
                  <a:pt x="843" y="32"/>
                  <a:pt x="704" y="62"/>
                  <a:pt x="598" y="59"/>
                </a:cubicBezTo>
                <a:cubicBezTo>
                  <a:pt x="492" y="56"/>
                  <a:pt x="358" y="21"/>
                  <a:pt x="266" y="13"/>
                </a:cubicBezTo>
                <a:cubicBezTo>
                  <a:pt x="174" y="5"/>
                  <a:pt x="85" y="0"/>
                  <a:pt x="44" y="13"/>
                </a:cubicBezTo>
                <a:cubicBezTo>
                  <a:pt x="3" y="26"/>
                  <a:pt x="27" y="63"/>
                  <a:pt x="22" y="89"/>
                </a:cubicBezTo>
                <a:cubicBezTo>
                  <a:pt x="17" y="115"/>
                  <a:pt x="17" y="138"/>
                  <a:pt x="16" y="168"/>
                </a:cubicBezTo>
                <a:cubicBezTo>
                  <a:pt x="15" y="198"/>
                  <a:pt x="17" y="234"/>
                  <a:pt x="16" y="269"/>
                </a:cubicBezTo>
                <a:cubicBezTo>
                  <a:pt x="15" y="304"/>
                  <a:pt x="9" y="341"/>
                  <a:pt x="10" y="377"/>
                </a:cubicBezTo>
                <a:cubicBezTo>
                  <a:pt x="11" y="413"/>
                  <a:pt x="23" y="455"/>
                  <a:pt x="22" y="485"/>
                </a:cubicBezTo>
                <a:cubicBezTo>
                  <a:pt x="21" y="515"/>
                  <a:pt x="0" y="539"/>
                  <a:pt x="2" y="559"/>
                </a:cubicBezTo>
                <a:cubicBezTo>
                  <a:pt x="4" y="579"/>
                  <a:pt x="27" y="587"/>
                  <a:pt x="34" y="605"/>
                </a:cubicBezTo>
                <a:cubicBezTo>
                  <a:pt x="41" y="623"/>
                  <a:pt x="42" y="654"/>
                  <a:pt x="44" y="66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Freeform 41"/>
          <p:cNvSpPr>
            <a:spLocks/>
          </p:cNvSpPr>
          <p:nvPr/>
        </p:nvSpPr>
        <p:spPr bwMode="auto">
          <a:xfrm>
            <a:off x="4454525" y="235743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9525" cap="flat">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Freeform 42"/>
          <p:cNvSpPr>
            <a:spLocks/>
          </p:cNvSpPr>
          <p:nvPr/>
        </p:nvSpPr>
        <p:spPr bwMode="auto">
          <a:xfrm>
            <a:off x="4003675" y="2917825"/>
            <a:ext cx="2505075" cy="403225"/>
          </a:xfrm>
          <a:custGeom>
            <a:avLst/>
            <a:gdLst>
              <a:gd name="T0" fmla="*/ 2147483647 w 1578"/>
              <a:gd name="T1" fmla="*/ 2147483647 h 254"/>
              <a:gd name="T2" fmla="*/ 2147483647 w 1578"/>
              <a:gd name="T3" fmla="*/ 2147483647 h 254"/>
              <a:gd name="T4" fmla="*/ 2147483647 w 1578"/>
              <a:gd name="T5" fmla="*/ 2147483647 h 254"/>
              <a:gd name="T6" fmla="*/ 2147483647 w 1578"/>
              <a:gd name="T7" fmla="*/ 2147483647 h 254"/>
              <a:gd name="T8" fmla="*/ 2147483647 w 1578"/>
              <a:gd name="T9" fmla="*/ 2147483647 h 254"/>
              <a:gd name="T10" fmla="*/ 2147483647 w 1578"/>
              <a:gd name="T11" fmla="*/ 2147483647 h 254"/>
              <a:gd name="T12" fmla="*/ 2147483647 w 1578"/>
              <a:gd name="T13" fmla="*/ 2147483647 h 254"/>
              <a:gd name="T14" fmla="*/ 2147483647 w 1578"/>
              <a:gd name="T15" fmla="*/ 2147483647 h 254"/>
              <a:gd name="T16" fmla="*/ 2147483647 w 1578"/>
              <a:gd name="T17" fmla="*/ 2147483647 h 254"/>
              <a:gd name="T18" fmla="*/ 2147483647 w 1578"/>
              <a:gd name="T19" fmla="*/ 2147483647 h 254"/>
              <a:gd name="T20" fmla="*/ 2147483647 w 1578"/>
              <a:gd name="T21" fmla="*/ 2147483647 h 254"/>
              <a:gd name="T22" fmla="*/ 2147483647 w 1578"/>
              <a:gd name="T23" fmla="*/ 2147483647 h 254"/>
              <a:gd name="T24" fmla="*/ 2147483647 w 1578"/>
              <a:gd name="T25" fmla="*/ 2147483647 h 254"/>
              <a:gd name="T26" fmla="*/ 2147483647 w 1578"/>
              <a:gd name="T27" fmla="*/ 2147483647 h 254"/>
              <a:gd name="T28" fmla="*/ 2147483647 w 1578"/>
              <a:gd name="T29" fmla="*/ 2147483647 h 254"/>
              <a:gd name="T30" fmla="*/ 2147483647 w 1578"/>
              <a:gd name="T31" fmla="*/ 2147483647 h 254"/>
              <a:gd name="T32" fmla="*/ 2147483647 w 1578"/>
              <a:gd name="T33" fmla="*/ 2147483647 h 254"/>
              <a:gd name="T34" fmla="*/ 2147483647 w 1578"/>
              <a:gd name="T35" fmla="*/ 2147483647 h 254"/>
              <a:gd name="T36" fmla="*/ 2147483647 w 1578"/>
              <a:gd name="T37" fmla="*/ 2147483647 h 254"/>
              <a:gd name="T38" fmla="*/ 2147483647 w 1578"/>
              <a:gd name="T39" fmla="*/ 2147483647 h 254"/>
              <a:gd name="T40" fmla="*/ 2147483647 w 1578"/>
              <a:gd name="T41" fmla="*/ 2147483647 h 254"/>
              <a:gd name="T42" fmla="*/ 2147483647 w 1578"/>
              <a:gd name="T43" fmla="*/ 2147483647 h 254"/>
              <a:gd name="T44" fmla="*/ 2147483647 w 1578"/>
              <a:gd name="T45" fmla="*/ 2147483647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78" h="254">
                <a:moveTo>
                  <a:pt x="22" y="20"/>
                </a:moveTo>
                <a:cubicBezTo>
                  <a:pt x="0" y="39"/>
                  <a:pt x="21" y="167"/>
                  <a:pt x="48" y="200"/>
                </a:cubicBezTo>
                <a:cubicBezTo>
                  <a:pt x="75" y="233"/>
                  <a:pt x="137" y="210"/>
                  <a:pt x="184" y="218"/>
                </a:cubicBezTo>
                <a:cubicBezTo>
                  <a:pt x="231" y="226"/>
                  <a:pt x="272" y="246"/>
                  <a:pt x="328" y="250"/>
                </a:cubicBezTo>
                <a:cubicBezTo>
                  <a:pt x="384" y="254"/>
                  <a:pt x="474" y="243"/>
                  <a:pt x="518" y="239"/>
                </a:cubicBezTo>
                <a:cubicBezTo>
                  <a:pt x="562" y="234"/>
                  <a:pt x="536" y="227"/>
                  <a:pt x="592" y="223"/>
                </a:cubicBezTo>
                <a:cubicBezTo>
                  <a:pt x="649" y="220"/>
                  <a:pt x="779" y="213"/>
                  <a:pt x="856" y="216"/>
                </a:cubicBezTo>
                <a:cubicBezTo>
                  <a:pt x="933" y="219"/>
                  <a:pt x="991" y="242"/>
                  <a:pt x="1054" y="242"/>
                </a:cubicBezTo>
                <a:cubicBezTo>
                  <a:pt x="1117" y="242"/>
                  <a:pt x="1167" y="220"/>
                  <a:pt x="1236" y="216"/>
                </a:cubicBezTo>
                <a:cubicBezTo>
                  <a:pt x="1305" y="212"/>
                  <a:pt x="1412" y="223"/>
                  <a:pt x="1467" y="220"/>
                </a:cubicBezTo>
                <a:cubicBezTo>
                  <a:pt x="1522" y="216"/>
                  <a:pt x="1553" y="215"/>
                  <a:pt x="1566" y="196"/>
                </a:cubicBezTo>
                <a:cubicBezTo>
                  <a:pt x="1578" y="178"/>
                  <a:pt x="1544" y="135"/>
                  <a:pt x="1541" y="108"/>
                </a:cubicBezTo>
                <a:cubicBezTo>
                  <a:pt x="1538" y="80"/>
                  <a:pt x="1551" y="52"/>
                  <a:pt x="1549" y="34"/>
                </a:cubicBezTo>
                <a:cubicBezTo>
                  <a:pt x="1548" y="17"/>
                  <a:pt x="1563" y="6"/>
                  <a:pt x="1533" y="3"/>
                </a:cubicBezTo>
                <a:cubicBezTo>
                  <a:pt x="1502" y="0"/>
                  <a:pt x="1414" y="14"/>
                  <a:pt x="1368" y="15"/>
                </a:cubicBezTo>
                <a:cubicBezTo>
                  <a:pt x="1321" y="16"/>
                  <a:pt x="1313" y="11"/>
                  <a:pt x="1252" y="11"/>
                </a:cubicBezTo>
                <a:cubicBezTo>
                  <a:pt x="1192" y="11"/>
                  <a:pt x="1076" y="14"/>
                  <a:pt x="1005" y="15"/>
                </a:cubicBezTo>
                <a:cubicBezTo>
                  <a:pt x="933" y="16"/>
                  <a:pt x="889" y="17"/>
                  <a:pt x="823" y="19"/>
                </a:cubicBezTo>
                <a:cubicBezTo>
                  <a:pt x="757" y="20"/>
                  <a:pt x="666" y="21"/>
                  <a:pt x="609" y="23"/>
                </a:cubicBezTo>
                <a:cubicBezTo>
                  <a:pt x="551" y="24"/>
                  <a:pt x="521" y="21"/>
                  <a:pt x="477" y="26"/>
                </a:cubicBezTo>
                <a:cubicBezTo>
                  <a:pt x="433" y="32"/>
                  <a:pt x="394" y="58"/>
                  <a:pt x="345" y="57"/>
                </a:cubicBezTo>
                <a:cubicBezTo>
                  <a:pt x="296" y="56"/>
                  <a:pt x="238" y="26"/>
                  <a:pt x="184" y="20"/>
                </a:cubicBezTo>
                <a:cubicBezTo>
                  <a:pt x="130" y="14"/>
                  <a:pt x="56" y="20"/>
                  <a:pt x="22" y="20"/>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Freeform 43"/>
          <p:cNvSpPr>
            <a:spLocks/>
          </p:cNvSpPr>
          <p:nvPr/>
        </p:nvSpPr>
        <p:spPr bwMode="auto">
          <a:xfrm>
            <a:off x="4454525" y="220503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 name="Freeform 44"/>
          <p:cNvSpPr>
            <a:spLocks/>
          </p:cNvSpPr>
          <p:nvPr/>
        </p:nvSpPr>
        <p:spPr bwMode="auto">
          <a:xfrm>
            <a:off x="4454525" y="2528888"/>
            <a:ext cx="1536700" cy="100012"/>
          </a:xfrm>
          <a:custGeom>
            <a:avLst/>
            <a:gdLst>
              <a:gd name="T0" fmla="*/ 0 w 968"/>
              <a:gd name="T1" fmla="*/ 2147483647 h 63"/>
              <a:gd name="T2" fmla="*/ 2147483647 w 968"/>
              <a:gd name="T3" fmla="*/ 2147483647 h 63"/>
              <a:gd name="T4" fmla="*/ 2147483647 w 968"/>
              <a:gd name="T5" fmla="*/ 2147483647 h 63"/>
              <a:gd name="T6" fmla="*/ 2147483647 w 968"/>
              <a:gd name="T7" fmla="*/ 2147483647 h 63"/>
              <a:gd name="T8" fmla="*/ 2147483647 w 968"/>
              <a:gd name="T9" fmla="*/ 2147483647 h 63"/>
              <a:gd name="T10" fmla="*/ 2147483647 w 968"/>
              <a:gd name="T11" fmla="*/ 2147483647 h 63"/>
              <a:gd name="T12" fmla="*/ 2147483647 w 968"/>
              <a:gd name="T13" fmla="*/ 2147483647 h 63"/>
              <a:gd name="T14" fmla="*/ 2147483647 w 968"/>
              <a:gd name="T15" fmla="*/ 2147483647 h 63"/>
              <a:gd name="T16" fmla="*/ 2147483647 w 968"/>
              <a:gd name="T17" fmla="*/ 2147483647 h 63"/>
              <a:gd name="T18" fmla="*/ 2147483647 w 968"/>
              <a:gd name="T19" fmla="*/ 2147483647 h 63"/>
              <a:gd name="T20" fmla="*/ 2147483647 w 968"/>
              <a:gd name="T21" fmla="*/ 2147483647 h 63"/>
              <a:gd name="T22" fmla="*/ 2147483647 w 968"/>
              <a:gd name="T23" fmla="*/ 2147483647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8" h="63">
                <a:moveTo>
                  <a:pt x="0" y="25"/>
                </a:moveTo>
                <a:cubicBezTo>
                  <a:pt x="29" y="38"/>
                  <a:pt x="48" y="48"/>
                  <a:pt x="74" y="53"/>
                </a:cubicBezTo>
                <a:cubicBezTo>
                  <a:pt x="100" y="58"/>
                  <a:pt x="122" y="61"/>
                  <a:pt x="157" y="53"/>
                </a:cubicBezTo>
                <a:cubicBezTo>
                  <a:pt x="192" y="45"/>
                  <a:pt x="242" y="12"/>
                  <a:pt x="284" y="6"/>
                </a:cubicBezTo>
                <a:cubicBezTo>
                  <a:pt x="326" y="0"/>
                  <a:pt x="380" y="11"/>
                  <a:pt x="407" y="15"/>
                </a:cubicBezTo>
                <a:cubicBezTo>
                  <a:pt x="434" y="19"/>
                  <a:pt x="434" y="26"/>
                  <a:pt x="445" y="31"/>
                </a:cubicBezTo>
                <a:cubicBezTo>
                  <a:pt x="456" y="36"/>
                  <a:pt x="448" y="43"/>
                  <a:pt x="476" y="43"/>
                </a:cubicBezTo>
                <a:cubicBezTo>
                  <a:pt x="504" y="43"/>
                  <a:pt x="565" y="28"/>
                  <a:pt x="614" y="31"/>
                </a:cubicBezTo>
                <a:cubicBezTo>
                  <a:pt x="663" y="34"/>
                  <a:pt x="735" y="63"/>
                  <a:pt x="773" y="63"/>
                </a:cubicBezTo>
                <a:cubicBezTo>
                  <a:pt x="811" y="63"/>
                  <a:pt x="818" y="33"/>
                  <a:pt x="842" y="31"/>
                </a:cubicBezTo>
                <a:cubicBezTo>
                  <a:pt x="866" y="29"/>
                  <a:pt x="899" y="47"/>
                  <a:pt x="920" y="49"/>
                </a:cubicBezTo>
                <a:cubicBezTo>
                  <a:pt x="941" y="51"/>
                  <a:pt x="958" y="44"/>
                  <a:pt x="968" y="43"/>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 name="Line 45"/>
          <p:cNvSpPr>
            <a:spLocks noChangeShapeType="1"/>
          </p:cNvSpPr>
          <p:nvPr/>
        </p:nvSpPr>
        <p:spPr bwMode="auto">
          <a:xfrm flipV="1">
            <a:off x="4213225" y="2454275"/>
            <a:ext cx="23653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Line 46"/>
          <p:cNvSpPr>
            <a:spLocks noChangeShapeType="1"/>
          </p:cNvSpPr>
          <p:nvPr/>
        </p:nvSpPr>
        <p:spPr bwMode="auto">
          <a:xfrm flipV="1">
            <a:off x="3981450" y="2343150"/>
            <a:ext cx="2606675"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 name="Text Box 47"/>
          <p:cNvSpPr txBox="1">
            <a:spLocks noChangeArrowheads="1"/>
          </p:cNvSpPr>
          <p:nvPr/>
        </p:nvSpPr>
        <p:spPr bwMode="auto">
          <a:xfrm>
            <a:off x="3717925" y="3362325"/>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2 plans parallèles à A distants de 0,05  contenant l'axe réel de l'alésage</a:t>
            </a:r>
          </a:p>
        </p:txBody>
      </p:sp>
      <p:sp>
        <p:nvSpPr>
          <p:cNvPr id="48" name="Line 48"/>
          <p:cNvSpPr>
            <a:spLocks noChangeShapeType="1"/>
          </p:cNvSpPr>
          <p:nvPr/>
        </p:nvSpPr>
        <p:spPr bwMode="auto">
          <a:xfrm flipV="1">
            <a:off x="4219575" y="2473325"/>
            <a:ext cx="76200" cy="92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Line 49"/>
          <p:cNvSpPr>
            <a:spLocks noChangeShapeType="1"/>
          </p:cNvSpPr>
          <p:nvPr/>
        </p:nvSpPr>
        <p:spPr bwMode="auto">
          <a:xfrm flipH="1" flipV="1">
            <a:off x="4114800" y="2378075"/>
            <a:ext cx="66675" cy="1019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Line 57"/>
          <p:cNvSpPr>
            <a:spLocks noChangeShapeType="1"/>
          </p:cNvSpPr>
          <p:nvPr/>
        </p:nvSpPr>
        <p:spPr bwMode="auto">
          <a:xfrm flipV="1">
            <a:off x="4400550" y="1673225"/>
            <a:ext cx="38100" cy="130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Line 58"/>
          <p:cNvSpPr>
            <a:spLocks noChangeShapeType="1"/>
          </p:cNvSpPr>
          <p:nvPr/>
        </p:nvSpPr>
        <p:spPr bwMode="auto">
          <a:xfrm flipV="1">
            <a:off x="6010275" y="1703388"/>
            <a:ext cx="38100" cy="1217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Line 59"/>
          <p:cNvSpPr>
            <a:spLocks noChangeShapeType="1"/>
          </p:cNvSpPr>
          <p:nvPr/>
        </p:nvSpPr>
        <p:spPr bwMode="auto">
          <a:xfrm rot="16200000" flipV="1">
            <a:off x="5201444" y="958057"/>
            <a:ext cx="46037" cy="16002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 name="Rectangle 60"/>
          <p:cNvSpPr>
            <a:spLocks noChangeArrowheads="1"/>
          </p:cNvSpPr>
          <p:nvPr/>
        </p:nvSpPr>
        <p:spPr bwMode="auto">
          <a:xfrm>
            <a:off x="4914900" y="1520825"/>
            <a:ext cx="4778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Symbol" pitchFamily="18" charset="2"/>
              </a:rPr>
              <a:t>Æ</a:t>
            </a:r>
            <a:r>
              <a:rPr lang="fr-FR" altLang="fr-FR" sz="1200">
                <a:latin typeface="Arial" charset="0"/>
              </a:rPr>
              <a:t>30</a:t>
            </a:r>
          </a:p>
        </p:txBody>
      </p:sp>
      <p:sp>
        <p:nvSpPr>
          <p:cNvPr id="61" name="Text Box 61"/>
          <p:cNvSpPr txBox="1">
            <a:spLocks noChangeArrowheads="1"/>
          </p:cNvSpPr>
          <p:nvPr/>
        </p:nvSpPr>
        <p:spPr bwMode="auto">
          <a:xfrm>
            <a:off x="3876675" y="1095375"/>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Cylindre </a:t>
            </a:r>
            <a:r>
              <a:rPr lang="fr-FR" altLang="fr-FR" sz="1200">
                <a:sym typeface="Symbol" pitchFamily="18" charset="2"/>
              </a:rPr>
              <a:t></a:t>
            </a:r>
            <a:r>
              <a:rPr lang="fr-FR" altLang="fr-FR" sz="1200"/>
              <a:t> 30 contenant l'arbre</a:t>
            </a:r>
          </a:p>
        </p:txBody>
      </p:sp>
      <p:sp>
        <p:nvSpPr>
          <p:cNvPr id="64" name="Line 64"/>
          <p:cNvSpPr>
            <a:spLocks noChangeShapeType="1"/>
          </p:cNvSpPr>
          <p:nvPr/>
        </p:nvSpPr>
        <p:spPr bwMode="auto">
          <a:xfrm>
            <a:off x="4819650" y="2244725"/>
            <a:ext cx="0" cy="3143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Line 65"/>
          <p:cNvSpPr>
            <a:spLocks noChangeShapeType="1"/>
          </p:cNvSpPr>
          <p:nvPr/>
        </p:nvSpPr>
        <p:spPr bwMode="auto">
          <a:xfrm>
            <a:off x="4295775" y="15113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6" name="Text Box 66"/>
          <p:cNvSpPr txBox="1">
            <a:spLocks noChangeArrowheads="1"/>
          </p:cNvSpPr>
          <p:nvPr/>
        </p:nvSpPr>
        <p:spPr bwMode="auto">
          <a:xfrm>
            <a:off x="5192713" y="942975"/>
            <a:ext cx="16652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t>Tous les diamètres locaux di sont compris entre 9,9 et 10,1</a:t>
            </a:r>
          </a:p>
        </p:txBody>
      </p:sp>
      <p:sp>
        <p:nvSpPr>
          <p:cNvPr id="67" name="Line 67"/>
          <p:cNvSpPr>
            <a:spLocks noChangeShapeType="1"/>
          </p:cNvSpPr>
          <p:nvPr/>
        </p:nvSpPr>
        <p:spPr bwMode="auto">
          <a:xfrm flipH="1">
            <a:off x="5438775" y="1597025"/>
            <a:ext cx="4191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 name="Line 68"/>
          <p:cNvSpPr>
            <a:spLocks noChangeShapeType="1"/>
          </p:cNvSpPr>
          <p:nvPr/>
        </p:nvSpPr>
        <p:spPr bwMode="auto">
          <a:xfrm>
            <a:off x="5438775" y="2263775"/>
            <a:ext cx="0" cy="31432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 name="Cylindre 79"/>
          <p:cNvSpPr/>
          <p:nvPr/>
        </p:nvSpPr>
        <p:spPr>
          <a:xfrm>
            <a:off x="7120128" y="2031047"/>
            <a:ext cx="1682496" cy="768350"/>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Cylindre 80"/>
          <p:cNvSpPr/>
          <p:nvPr/>
        </p:nvSpPr>
        <p:spPr>
          <a:xfrm>
            <a:off x="7455408" y="1445260"/>
            <a:ext cx="1005840" cy="834628"/>
          </a:xfrm>
          <a:prstGeom prst="can">
            <a:avLst>
              <a:gd name="adj" fmla="val 26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llipse 81"/>
          <p:cNvSpPr/>
          <p:nvPr/>
        </p:nvSpPr>
        <p:spPr>
          <a:xfrm>
            <a:off x="7958328" y="1842135"/>
            <a:ext cx="259080" cy="2619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Line 70"/>
          <p:cNvSpPr>
            <a:spLocks noChangeShapeType="1"/>
          </p:cNvSpPr>
          <p:nvPr/>
        </p:nvSpPr>
        <p:spPr bwMode="auto">
          <a:xfrm>
            <a:off x="444500" y="3982400"/>
            <a:ext cx="670560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4" name="Rectangle 71"/>
          <p:cNvSpPr>
            <a:spLocks noChangeArrowheads="1"/>
          </p:cNvSpPr>
          <p:nvPr/>
        </p:nvSpPr>
        <p:spPr bwMode="auto">
          <a:xfrm rot="16200000">
            <a:off x="1781176" y="4561837"/>
            <a:ext cx="1084262" cy="1506537"/>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85" name="Rectangle 72"/>
          <p:cNvSpPr>
            <a:spLocks noChangeArrowheads="1"/>
          </p:cNvSpPr>
          <p:nvPr/>
        </p:nvSpPr>
        <p:spPr bwMode="auto">
          <a:xfrm rot="16200000">
            <a:off x="2140744" y="4843618"/>
            <a:ext cx="365125" cy="24177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86" name="Line 73"/>
          <p:cNvSpPr>
            <a:spLocks noChangeShapeType="1"/>
          </p:cNvSpPr>
          <p:nvPr/>
        </p:nvSpPr>
        <p:spPr bwMode="auto">
          <a:xfrm rot="16200000">
            <a:off x="1486694" y="5531006"/>
            <a:ext cx="16748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 name="Oval 74"/>
          <p:cNvSpPr>
            <a:spLocks noChangeArrowheads="1"/>
          </p:cNvSpPr>
          <p:nvPr/>
        </p:nvSpPr>
        <p:spPr bwMode="auto">
          <a:xfrm>
            <a:off x="2114550" y="5003162"/>
            <a:ext cx="419100" cy="4191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88" name="Rectangle 75"/>
          <p:cNvSpPr>
            <a:spLocks noChangeArrowheads="1"/>
          </p:cNvSpPr>
          <p:nvPr/>
        </p:nvSpPr>
        <p:spPr bwMode="auto">
          <a:xfrm rot="16200000">
            <a:off x="5388769" y="4843618"/>
            <a:ext cx="365125" cy="24177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89" name="Rectangle 76" descr="noir)"/>
          <p:cNvSpPr>
            <a:spLocks noChangeArrowheads="1"/>
          </p:cNvSpPr>
          <p:nvPr/>
        </p:nvSpPr>
        <p:spPr bwMode="auto">
          <a:xfrm>
            <a:off x="4829175" y="4774562"/>
            <a:ext cx="1485900" cy="228600"/>
          </a:xfrm>
          <a:prstGeom prst="rect">
            <a:avLst/>
          </a:prstGeom>
          <a:pattFill prst="ltUpDiag">
            <a:fgClr>
              <a:schemeClr val="tx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90" name="Rectangle 77" descr="noir)"/>
          <p:cNvSpPr>
            <a:spLocks noChangeArrowheads="1"/>
          </p:cNvSpPr>
          <p:nvPr/>
        </p:nvSpPr>
        <p:spPr bwMode="auto">
          <a:xfrm>
            <a:off x="4827588" y="5450837"/>
            <a:ext cx="1485900" cy="419100"/>
          </a:xfrm>
          <a:prstGeom prst="rect">
            <a:avLst/>
          </a:prstGeom>
          <a:pattFill prst="ltUpDiag">
            <a:fgClr>
              <a:schemeClr val="tx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91" name="Arc 78"/>
          <p:cNvSpPr>
            <a:spLocks/>
          </p:cNvSpPr>
          <p:nvPr/>
        </p:nvSpPr>
        <p:spPr bwMode="auto">
          <a:xfrm>
            <a:off x="4133850" y="4998400"/>
            <a:ext cx="731838" cy="450850"/>
          </a:xfrm>
          <a:custGeom>
            <a:avLst/>
            <a:gdLst>
              <a:gd name="T0" fmla="*/ 2147483647 w 21600"/>
              <a:gd name="T1" fmla="*/ 0 h 10659"/>
              <a:gd name="T2" fmla="*/ 2147483647 w 21600"/>
              <a:gd name="T3" fmla="*/ 2147483647 h 10659"/>
              <a:gd name="T4" fmla="*/ 0 w 21600"/>
              <a:gd name="T5" fmla="*/ 2147483647 h 10659"/>
              <a:gd name="T6" fmla="*/ 0 60000 65536"/>
              <a:gd name="T7" fmla="*/ 0 60000 65536"/>
              <a:gd name="T8" fmla="*/ 0 60000 65536"/>
            </a:gdLst>
            <a:ahLst/>
            <a:cxnLst>
              <a:cxn ang="T6">
                <a:pos x="T0" y="T1"/>
              </a:cxn>
              <a:cxn ang="T7">
                <a:pos x="T2" y="T3"/>
              </a:cxn>
              <a:cxn ang="T8">
                <a:pos x="T4" y="T5"/>
              </a:cxn>
            </a:cxnLst>
            <a:rect l="0" t="0" r="r" b="b"/>
            <a:pathLst>
              <a:path w="21600" h="10659" fill="none" extrusionOk="0">
                <a:moveTo>
                  <a:pt x="20903" y="-1"/>
                </a:moveTo>
                <a:cubicBezTo>
                  <a:pt x="21365" y="1776"/>
                  <a:pt x="21600" y="3605"/>
                  <a:pt x="21600" y="5441"/>
                </a:cubicBezTo>
                <a:cubicBezTo>
                  <a:pt x="21600" y="7199"/>
                  <a:pt x="21385" y="8952"/>
                  <a:pt x="20960" y="10659"/>
                </a:cubicBezTo>
              </a:path>
              <a:path w="21600" h="10659" stroke="0" extrusionOk="0">
                <a:moveTo>
                  <a:pt x="20903" y="-1"/>
                </a:moveTo>
                <a:cubicBezTo>
                  <a:pt x="21365" y="1776"/>
                  <a:pt x="21600" y="3605"/>
                  <a:pt x="21600" y="5441"/>
                </a:cubicBezTo>
                <a:cubicBezTo>
                  <a:pt x="21600" y="7199"/>
                  <a:pt x="21385" y="8952"/>
                  <a:pt x="20960" y="10659"/>
                </a:cubicBezTo>
                <a:lnTo>
                  <a:pt x="0" y="5441"/>
                </a:lnTo>
                <a:lnTo>
                  <a:pt x="2090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 name="Arc 79"/>
          <p:cNvSpPr>
            <a:spLocks/>
          </p:cNvSpPr>
          <p:nvPr/>
        </p:nvSpPr>
        <p:spPr bwMode="auto">
          <a:xfrm flipH="1">
            <a:off x="6297613" y="5007925"/>
            <a:ext cx="731837" cy="450850"/>
          </a:xfrm>
          <a:custGeom>
            <a:avLst/>
            <a:gdLst>
              <a:gd name="T0" fmla="*/ 2147483647 w 21600"/>
              <a:gd name="T1" fmla="*/ 0 h 10659"/>
              <a:gd name="T2" fmla="*/ 2147483647 w 21600"/>
              <a:gd name="T3" fmla="*/ 2147483647 h 10659"/>
              <a:gd name="T4" fmla="*/ 0 w 21600"/>
              <a:gd name="T5" fmla="*/ 2147483647 h 10659"/>
              <a:gd name="T6" fmla="*/ 0 60000 65536"/>
              <a:gd name="T7" fmla="*/ 0 60000 65536"/>
              <a:gd name="T8" fmla="*/ 0 60000 65536"/>
            </a:gdLst>
            <a:ahLst/>
            <a:cxnLst>
              <a:cxn ang="T6">
                <a:pos x="T0" y="T1"/>
              </a:cxn>
              <a:cxn ang="T7">
                <a:pos x="T2" y="T3"/>
              </a:cxn>
              <a:cxn ang="T8">
                <a:pos x="T4" y="T5"/>
              </a:cxn>
            </a:cxnLst>
            <a:rect l="0" t="0" r="r" b="b"/>
            <a:pathLst>
              <a:path w="21600" h="10659" fill="none" extrusionOk="0">
                <a:moveTo>
                  <a:pt x="20903" y="-1"/>
                </a:moveTo>
                <a:cubicBezTo>
                  <a:pt x="21365" y="1776"/>
                  <a:pt x="21600" y="3605"/>
                  <a:pt x="21600" y="5441"/>
                </a:cubicBezTo>
                <a:cubicBezTo>
                  <a:pt x="21600" y="7199"/>
                  <a:pt x="21385" y="8952"/>
                  <a:pt x="20960" y="10659"/>
                </a:cubicBezTo>
              </a:path>
              <a:path w="21600" h="10659" stroke="0" extrusionOk="0">
                <a:moveTo>
                  <a:pt x="20903" y="-1"/>
                </a:moveTo>
                <a:cubicBezTo>
                  <a:pt x="21365" y="1776"/>
                  <a:pt x="21600" y="3605"/>
                  <a:pt x="21600" y="5441"/>
                </a:cubicBezTo>
                <a:cubicBezTo>
                  <a:pt x="21600" y="7199"/>
                  <a:pt x="21385" y="8952"/>
                  <a:pt x="20960" y="10659"/>
                </a:cubicBezTo>
                <a:lnTo>
                  <a:pt x="0" y="5441"/>
                </a:lnTo>
                <a:lnTo>
                  <a:pt x="2090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 name="Line 80"/>
          <p:cNvSpPr>
            <a:spLocks noChangeShapeType="1"/>
          </p:cNvSpPr>
          <p:nvPr/>
        </p:nvSpPr>
        <p:spPr bwMode="auto">
          <a:xfrm rot="16200000">
            <a:off x="4734719" y="5531006"/>
            <a:ext cx="16748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 name="Rectangle 81"/>
          <p:cNvSpPr>
            <a:spLocks noChangeArrowheads="1"/>
          </p:cNvSpPr>
          <p:nvPr/>
        </p:nvSpPr>
        <p:spPr bwMode="auto">
          <a:xfrm>
            <a:off x="1038225" y="4466587"/>
            <a:ext cx="292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95" name="Line 82"/>
          <p:cNvSpPr>
            <a:spLocks noChangeShapeType="1"/>
          </p:cNvSpPr>
          <p:nvPr/>
        </p:nvSpPr>
        <p:spPr bwMode="auto">
          <a:xfrm>
            <a:off x="1336675" y="4612637"/>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6" name="Freeform 83"/>
          <p:cNvSpPr>
            <a:spLocks/>
          </p:cNvSpPr>
          <p:nvPr/>
        </p:nvSpPr>
        <p:spPr bwMode="auto">
          <a:xfrm>
            <a:off x="1489075" y="4536437"/>
            <a:ext cx="77788"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7" name="Rectangle 84"/>
          <p:cNvSpPr>
            <a:spLocks noChangeArrowheads="1"/>
          </p:cNvSpPr>
          <p:nvPr/>
        </p:nvSpPr>
        <p:spPr bwMode="auto">
          <a:xfrm>
            <a:off x="1028700" y="4457062"/>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B</a:t>
            </a:r>
          </a:p>
        </p:txBody>
      </p:sp>
      <p:sp>
        <p:nvSpPr>
          <p:cNvPr id="98" name="Rectangle 85"/>
          <p:cNvSpPr>
            <a:spLocks noChangeArrowheads="1"/>
          </p:cNvSpPr>
          <p:nvPr/>
        </p:nvSpPr>
        <p:spPr bwMode="auto">
          <a:xfrm>
            <a:off x="3290888" y="5333362"/>
            <a:ext cx="292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99" name="Line 86"/>
          <p:cNvSpPr>
            <a:spLocks noChangeShapeType="1"/>
          </p:cNvSpPr>
          <p:nvPr/>
        </p:nvSpPr>
        <p:spPr bwMode="auto">
          <a:xfrm>
            <a:off x="3436938" y="5631812"/>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0" name="Freeform 87"/>
          <p:cNvSpPr>
            <a:spLocks/>
          </p:cNvSpPr>
          <p:nvPr/>
        </p:nvSpPr>
        <p:spPr bwMode="auto">
          <a:xfrm>
            <a:off x="3359150" y="5784212"/>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1" name="Rectangle 88"/>
          <p:cNvSpPr>
            <a:spLocks noChangeArrowheads="1"/>
          </p:cNvSpPr>
          <p:nvPr/>
        </p:nvSpPr>
        <p:spPr bwMode="auto">
          <a:xfrm>
            <a:off x="3284538" y="5323837"/>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A</a:t>
            </a:r>
          </a:p>
        </p:txBody>
      </p:sp>
      <p:sp>
        <p:nvSpPr>
          <p:cNvPr id="102" name="Rectangle 89"/>
          <p:cNvSpPr>
            <a:spLocks noChangeArrowheads="1"/>
          </p:cNvSpPr>
          <p:nvPr/>
        </p:nvSpPr>
        <p:spPr bwMode="auto">
          <a:xfrm>
            <a:off x="1590675" y="4355462"/>
            <a:ext cx="1214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Symbol" pitchFamily="18" charset="2"/>
              </a:rPr>
              <a:t>Æ</a:t>
            </a:r>
            <a:r>
              <a:rPr lang="fr-FR" altLang="fr-FR" sz="1400">
                <a:latin typeface="Arial" charset="0"/>
              </a:rPr>
              <a:t>29,95±0,05</a:t>
            </a:r>
          </a:p>
        </p:txBody>
      </p:sp>
      <p:grpSp>
        <p:nvGrpSpPr>
          <p:cNvPr id="103" name="Group 90"/>
          <p:cNvGrpSpPr>
            <a:grpSpLocks/>
          </p:cNvGrpSpPr>
          <p:nvPr/>
        </p:nvGrpSpPr>
        <p:grpSpPr bwMode="auto">
          <a:xfrm>
            <a:off x="2732088" y="4366575"/>
            <a:ext cx="268287" cy="244475"/>
            <a:chOff x="2150" y="139"/>
            <a:chExt cx="169" cy="154"/>
          </a:xfrm>
        </p:grpSpPr>
        <p:sp>
          <p:nvSpPr>
            <p:cNvPr id="104" name="Rectangle 91"/>
            <p:cNvSpPr>
              <a:spLocks noChangeArrowheads="1"/>
            </p:cNvSpPr>
            <p:nvPr/>
          </p:nvSpPr>
          <p:spPr bwMode="auto">
            <a:xfrm>
              <a:off x="2150" y="139"/>
              <a:ext cx="1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latin typeface="Arial" charset="0"/>
                </a:rPr>
                <a:t>E</a:t>
              </a:r>
            </a:p>
          </p:txBody>
        </p:sp>
        <p:sp>
          <p:nvSpPr>
            <p:cNvPr id="105" name="Oval 92"/>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grpSp>
      <p:sp>
        <p:nvSpPr>
          <p:cNvPr id="106" name="Line 93"/>
          <p:cNvSpPr>
            <a:spLocks noChangeShapeType="1"/>
          </p:cNvSpPr>
          <p:nvPr/>
        </p:nvSpPr>
        <p:spPr bwMode="auto">
          <a:xfrm>
            <a:off x="1552575" y="4622162"/>
            <a:ext cx="1524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 name="Line 94"/>
          <p:cNvSpPr>
            <a:spLocks noChangeShapeType="1"/>
          </p:cNvSpPr>
          <p:nvPr/>
        </p:nvSpPr>
        <p:spPr bwMode="auto">
          <a:xfrm flipV="1">
            <a:off x="1571625" y="4450712"/>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8" name="Line 95"/>
          <p:cNvSpPr>
            <a:spLocks noChangeShapeType="1"/>
          </p:cNvSpPr>
          <p:nvPr/>
        </p:nvSpPr>
        <p:spPr bwMode="auto">
          <a:xfrm flipV="1">
            <a:off x="3067050" y="4498337"/>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9" name="Line 96"/>
          <p:cNvSpPr>
            <a:spLocks noChangeShapeType="1"/>
          </p:cNvSpPr>
          <p:nvPr/>
        </p:nvSpPr>
        <p:spPr bwMode="auto">
          <a:xfrm flipH="1">
            <a:off x="1390650" y="5222237"/>
            <a:ext cx="10096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0" name="Line 97"/>
          <p:cNvSpPr>
            <a:spLocks noChangeShapeType="1"/>
          </p:cNvSpPr>
          <p:nvPr/>
        </p:nvSpPr>
        <p:spPr bwMode="auto">
          <a:xfrm>
            <a:off x="1447800" y="5222237"/>
            <a:ext cx="0" cy="638175"/>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1" name="Rectangle 98"/>
          <p:cNvSpPr>
            <a:spLocks noChangeArrowheads="1"/>
          </p:cNvSpPr>
          <p:nvPr/>
        </p:nvSpPr>
        <p:spPr bwMode="auto">
          <a:xfrm>
            <a:off x="1123950" y="5393687"/>
            <a:ext cx="228600" cy="29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112" name="Text Box 99"/>
          <p:cNvSpPr txBox="1">
            <a:spLocks noChangeArrowheads="1"/>
          </p:cNvSpPr>
          <p:nvPr/>
        </p:nvSpPr>
        <p:spPr bwMode="auto">
          <a:xfrm rot="16200000">
            <a:off x="1052513" y="5387337"/>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20</a:t>
            </a:r>
          </a:p>
        </p:txBody>
      </p:sp>
      <p:sp>
        <p:nvSpPr>
          <p:cNvPr id="113" name="Line 100"/>
          <p:cNvSpPr>
            <a:spLocks noChangeShapeType="1"/>
          </p:cNvSpPr>
          <p:nvPr/>
        </p:nvSpPr>
        <p:spPr bwMode="auto">
          <a:xfrm>
            <a:off x="4743450" y="5231762"/>
            <a:ext cx="17145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4" name="Line 101"/>
          <p:cNvSpPr>
            <a:spLocks noChangeShapeType="1"/>
          </p:cNvSpPr>
          <p:nvPr/>
        </p:nvSpPr>
        <p:spPr bwMode="auto">
          <a:xfrm flipH="1">
            <a:off x="4333875" y="5003162"/>
            <a:ext cx="523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5" name="Line 102"/>
          <p:cNvSpPr>
            <a:spLocks noChangeShapeType="1"/>
          </p:cNvSpPr>
          <p:nvPr/>
        </p:nvSpPr>
        <p:spPr bwMode="auto">
          <a:xfrm flipH="1">
            <a:off x="4343400" y="5460362"/>
            <a:ext cx="523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Line 103"/>
          <p:cNvSpPr>
            <a:spLocks noChangeShapeType="1"/>
          </p:cNvSpPr>
          <p:nvPr/>
        </p:nvSpPr>
        <p:spPr bwMode="auto">
          <a:xfrm flipV="1">
            <a:off x="4400550" y="5003162"/>
            <a:ext cx="0" cy="4572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 name="Line 104"/>
          <p:cNvSpPr>
            <a:spLocks noChangeShapeType="1"/>
          </p:cNvSpPr>
          <p:nvPr/>
        </p:nvSpPr>
        <p:spPr bwMode="auto">
          <a:xfrm flipV="1">
            <a:off x="4400550" y="4355462"/>
            <a:ext cx="0" cy="6477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 name="Line 105"/>
          <p:cNvSpPr>
            <a:spLocks noChangeShapeType="1"/>
          </p:cNvSpPr>
          <p:nvPr/>
        </p:nvSpPr>
        <p:spPr bwMode="auto">
          <a:xfrm>
            <a:off x="4400550" y="4364987"/>
            <a:ext cx="161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9" name="Rectangle 106"/>
          <p:cNvSpPr>
            <a:spLocks noChangeArrowheads="1"/>
          </p:cNvSpPr>
          <p:nvPr/>
        </p:nvSpPr>
        <p:spPr bwMode="auto">
          <a:xfrm>
            <a:off x="5530850" y="4061775"/>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A    B</a:t>
            </a:r>
          </a:p>
        </p:txBody>
      </p:sp>
      <p:sp>
        <p:nvSpPr>
          <p:cNvPr id="120" name="Rectangle 107"/>
          <p:cNvSpPr>
            <a:spLocks noChangeArrowheads="1"/>
          </p:cNvSpPr>
          <p:nvPr/>
        </p:nvSpPr>
        <p:spPr bwMode="auto">
          <a:xfrm>
            <a:off x="4845050" y="4061775"/>
            <a:ext cx="620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Symbol" pitchFamily="18" charset="2"/>
              </a:rPr>
              <a:t>Æ </a:t>
            </a:r>
            <a:r>
              <a:rPr lang="fr-FR" altLang="fr-FR" sz="1400">
                <a:latin typeface="Arial" charset="0"/>
              </a:rPr>
              <a:t>0,2</a:t>
            </a:r>
          </a:p>
        </p:txBody>
      </p:sp>
      <p:sp>
        <p:nvSpPr>
          <p:cNvPr id="121" name="Rectangle 108"/>
          <p:cNvSpPr>
            <a:spLocks noChangeArrowheads="1"/>
          </p:cNvSpPr>
          <p:nvPr/>
        </p:nvSpPr>
        <p:spPr bwMode="auto">
          <a:xfrm>
            <a:off x="4562475" y="4068125"/>
            <a:ext cx="1587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122" name="Line 109"/>
          <p:cNvSpPr>
            <a:spLocks noChangeShapeType="1"/>
          </p:cNvSpPr>
          <p:nvPr/>
        </p:nvSpPr>
        <p:spPr bwMode="auto">
          <a:xfrm>
            <a:off x="4862513" y="406177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 name="Line 110"/>
          <p:cNvSpPr>
            <a:spLocks noChangeShapeType="1"/>
          </p:cNvSpPr>
          <p:nvPr/>
        </p:nvSpPr>
        <p:spPr bwMode="auto">
          <a:xfrm>
            <a:off x="5546725" y="406177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4" name="Line 111"/>
          <p:cNvSpPr>
            <a:spLocks noChangeShapeType="1"/>
          </p:cNvSpPr>
          <p:nvPr/>
        </p:nvSpPr>
        <p:spPr bwMode="auto">
          <a:xfrm>
            <a:off x="5851525" y="406177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25" name="Group 112"/>
          <p:cNvGrpSpPr>
            <a:grpSpLocks/>
          </p:cNvGrpSpPr>
          <p:nvPr/>
        </p:nvGrpSpPr>
        <p:grpSpPr bwMode="auto">
          <a:xfrm>
            <a:off x="4616450" y="4118925"/>
            <a:ext cx="190500" cy="190500"/>
            <a:chOff x="4360" y="1124"/>
            <a:chExt cx="120" cy="120"/>
          </a:xfrm>
        </p:grpSpPr>
        <p:sp>
          <p:nvSpPr>
            <p:cNvPr id="126" name="Oval 113"/>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127" name="Line 114"/>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8" name="Line 115"/>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29" name="Rectangle 116"/>
          <p:cNvSpPr>
            <a:spLocks noChangeArrowheads="1"/>
          </p:cNvSpPr>
          <p:nvPr/>
        </p:nvSpPr>
        <p:spPr bwMode="auto">
          <a:xfrm>
            <a:off x="5305425" y="4353875"/>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A</a:t>
            </a:r>
          </a:p>
        </p:txBody>
      </p:sp>
      <p:sp>
        <p:nvSpPr>
          <p:cNvPr id="130" name="Rectangle 117"/>
          <p:cNvSpPr>
            <a:spLocks noChangeArrowheads="1"/>
          </p:cNvSpPr>
          <p:nvPr/>
        </p:nvSpPr>
        <p:spPr bwMode="auto">
          <a:xfrm>
            <a:off x="4848225" y="4353875"/>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charset="0"/>
              </a:rPr>
              <a:t>0,05</a:t>
            </a:r>
          </a:p>
        </p:txBody>
      </p:sp>
      <p:sp>
        <p:nvSpPr>
          <p:cNvPr id="131" name="Rectangle 118"/>
          <p:cNvSpPr>
            <a:spLocks noChangeArrowheads="1"/>
          </p:cNvSpPr>
          <p:nvPr/>
        </p:nvSpPr>
        <p:spPr bwMode="auto">
          <a:xfrm>
            <a:off x="4565650" y="4360225"/>
            <a:ext cx="1054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600"/>
          </a:p>
        </p:txBody>
      </p:sp>
      <p:sp>
        <p:nvSpPr>
          <p:cNvPr id="132" name="Line 119"/>
          <p:cNvSpPr>
            <a:spLocks noChangeShapeType="1"/>
          </p:cNvSpPr>
          <p:nvPr/>
        </p:nvSpPr>
        <p:spPr bwMode="auto">
          <a:xfrm>
            <a:off x="4862513" y="435387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 name="Line 120"/>
          <p:cNvSpPr>
            <a:spLocks noChangeShapeType="1"/>
          </p:cNvSpPr>
          <p:nvPr/>
        </p:nvSpPr>
        <p:spPr bwMode="auto">
          <a:xfrm>
            <a:off x="5321300" y="435387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4" name="Group 121"/>
          <p:cNvGrpSpPr>
            <a:grpSpLocks/>
          </p:cNvGrpSpPr>
          <p:nvPr/>
        </p:nvGrpSpPr>
        <p:grpSpPr bwMode="auto">
          <a:xfrm>
            <a:off x="4635500" y="4438012"/>
            <a:ext cx="138113" cy="136525"/>
            <a:chOff x="1270" y="2213"/>
            <a:chExt cx="87" cy="86"/>
          </a:xfrm>
        </p:grpSpPr>
        <p:sp>
          <p:nvSpPr>
            <p:cNvPr id="135" name="Line 122"/>
            <p:cNvSpPr>
              <a:spLocks noChangeShapeType="1"/>
            </p:cNvSpPr>
            <p:nvPr/>
          </p:nvSpPr>
          <p:spPr bwMode="auto">
            <a:xfrm flipH="1">
              <a:off x="1270" y="2213"/>
              <a:ext cx="47" cy="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 name="Line 123"/>
            <p:cNvSpPr>
              <a:spLocks noChangeShapeType="1"/>
            </p:cNvSpPr>
            <p:nvPr/>
          </p:nvSpPr>
          <p:spPr bwMode="auto">
            <a:xfrm flipH="1">
              <a:off x="1310" y="2213"/>
              <a:ext cx="47" cy="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7" name="Rectangle 124"/>
          <p:cNvSpPr>
            <a:spLocks noChangeArrowheads="1"/>
          </p:cNvSpPr>
          <p:nvPr/>
        </p:nvSpPr>
        <p:spPr bwMode="auto">
          <a:xfrm rot="16200000">
            <a:off x="3714750" y="5125400"/>
            <a:ext cx="86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Symbol" pitchFamily="18" charset="2"/>
              </a:rPr>
              <a:t>Æ</a:t>
            </a:r>
            <a:r>
              <a:rPr lang="fr-FR" altLang="fr-FR" sz="1400">
                <a:latin typeface="Arial" charset="0"/>
              </a:rPr>
              <a:t>10±0,1</a:t>
            </a:r>
          </a:p>
        </p:txBody>
      </p:sp>
      <p:sp>
        <p:nvSpPr>
          <p:cNvPr id="138" name="Rectangle 1159"/>
          <p:cNvSpPr>
            <a:spLocks noChangeArrowheads="1"/>
          </p:cNvSpPr>
          <p:nvPr/>
        </p:nvSpPr>
        <p:spPr bwMode="auto">
          <a:xfrm rot="5400000">
            <a:off x="6364288" y="4253797"/>
            <a:ext cx="292100" cy="542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39" name="Rectangle 1162"/>
          <p:cNvSpPr>
            <a:spLocks noChangeArrowheads="1"/>
          </p:cNvSpPr>
          <p:nvPr/>
        </p:nvSpPr>
        <p:spPr bwMode="auto">
          <a:xfrm>
            <a:off x="6235700" y="4371273"/>
            <a:ext cx="54610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   A</a:t>
            </a:r>
          </a:p>
        </p:txBody>
      </p:sp>
      <p:sp>
        <p:nvSpPr>
          <p:cNvPr id="140" name="Line 1200"/>
          <p:cNvSpPr>
            <a:spLocks noChangeShapeType="1"/>
          </p:cNvSpPr>
          <p:nvPr/>
        </p:nvSpPr>
        <p:spPr bwMode="auto">
          <a:xfrm rot="5400000">
            <a:off x="6380956" y="4526054"/>
            <a:ext cx="2809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1" name="Triangle isocèle 3"/>
          <p:cNvSpPr>
            <a:spLocks noChangeArrowheads="1"/>
          </p:cNvSpPr>
          <p:nvPr/>
        </p:nvSpPr>
        <p:spPr bwMode="auto">
          <a:xfrm rot="16200000">
            <a:off x="6025357" y="4454616"/>
            <a:ext cx="290512"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42" name="Triangle isocèle 3"/>
          <p:cNvSpPr>
            <a:spLocks noChangeArrowheads="1"/>
          </p:cNvSpPr>
          <p:nvPr/>
        </p:nvSpPr>
        <p:spPr bwMode="auto">
          <a:xfrm rot="5400000" flipH="1">
            <a:off x="6706395" y="4454616"/>
            <a:ext cx="290512" cy="142875"/>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43"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DU BOUCHON</a:t>
            </a:r>
            <a:endParaRPr lang="fr-FR" altLang="fr-FR" sz="2400" dirty="0">
              <a:solidFill>
                <a:schemeClr val="tx1"/>
              </a:solidFill>
            </a:endParaRPr>
          </a:p>
        </p:txBody>
      </p:sp>
    </p:spTree>
    <p:extLst>
      <p:ext uri="{BB962C8B-B14F-4D97-AF65-F5344CB8AC3E}">
        <p14:creationId xmlns:p14="http://schemas.microsoft.com/office/powerpoint/2010/main" val="2234711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1"/>
          <p:cNvSpPr txBox="1">
            <a:spLocks noChangeArrowheads="1"/>
          </p:cNvSpPr>
          <p:nvPr/>
        </p:nvSpPr>
        <p:spPr bwMode="auto">
          <a:xfrm>
            <a:off x="306388" y="3001582"/>
            <a:ext cx="17946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dirty="0"/>
              <a:t>B : Plan perpendiculaire  à A, extérieur matière associé à  la surface réelle par les moindres carrés</a:t>
            </a:r>
          </a:p>
        </p:txBody>
      </p:sp>
      <p:sp>
        <p:nvSpPr>
          <p:cNvPr id="58" name="Text Box 83"/>
          <p:cNvSpPr txBox="1">
            <a:spLocks noChangeArrowheads="1"/>
          </p:cNvSpPr>
          <p:nvPr/>
        </p:nvSpPr>
        <p:spPr bwMode="auto">
          <a:xfrm>
            <a:off x="3748088" y="1314323"/>
            <a:ext cx="31797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verticale doit appartenir :</a:t>
            </a:r>
          </a:p>
          <a:p>
            <a:pPr>
              <a:spcBef>
                <a:spcPct val="0"/>
              </a:spcBef>
              <a:buFontTx/>
              <a:buNone/>
            </a:pPr>
            <a:r>
              <a:rPr lang="fr-FR" altLang="fr-FR" sz="1200"/>
              <a:t>- à la zone de largeur 0,2 centrée sur la surface nominale, à 15 mm de B</a:t>
            </a:r>
          </a:p>
          <a:p>
            <a:pPr>
              <a:spcBef>
                <a:spcPct val="0"/>
              </a:spcBef>
              <a:buFontTx/>
              <a:buNone/>
            </a:pPr>
            <a:r>
              <a:rPr lang="fr-FR" altLang="fr-FR" sz="1200"/>
              <a:t>- et à la zone de largeur 0,08, parallèle à cette surface nominale</a:t>
            </a:r>
          </a:p>
        </p:txBody>
      </p:sp>
      <p:sp>
        <p:nvSpPr>
          <p:cNvPr id="59" name="Text Box 89"/>
          <p:cNvSpPr txBox="1">
            <a:spLocks noChangeArrowheads="1"/>
          </p:cNvSpPr>
          <p:nvPr/>
        </p:nvSpPr>
        <p:spPr bwMode="auto">
          <a:xfrm>
            <a:off x="2497983" y="3358071"/>
            <a:ext cx="1805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dirty="0"/>
              <a:t>A : plan </a:t>
            </a:r>
            <a:r>
              <a:rPr lang="fr-FR" altLang="fr-FR" sz="1200" dirty="0" smtClean="0"/>
              <a:t>extérieur matière associé à  </a:t>
            </a:r>
            <a:r>
              <a:rPr lang="fr-FR" altLang="fr-FR" sz="1200" dirty="0"/>
              <a:t>la surface </a:t>
            </a:r>
            <a:r>
              <a:rPr lang="fr-FR" altLang="fr-FR" sz="1200" dirty="0" smtClean="0"/>
              <a:t>réelle par les moindres carrés</a:t>
            </a:r>
            <a:endParaRPr lang="fr-FR" altLang="fr-FR" sz="1200" dirty="0"/>
          </a:p>
        </p:txBody>
      </p:sp>
      <p:sp>
        <p:nvSpPr>
          <p:cNvPr id="60" name="Forme libre 1"/>
          <p:cNvSpPr>
            <a:spLocks/>
          </p:cNvSpPr>
          <p:nvPr/>
        </p:nvSpPr>
        <p:spPr bwMode="auto">
          <a:xfrm>
            <a:off x="2384425" y="1895348"/>
            <a:ext cx="2327275" cy="1314450"/>
          </a:xfrm>
          <a:custGeom>
            <a:avLst/>
            <a:gdLst>
              <a:gd name="T0" fmla="*/ 47875 w 3147953"/>
              <a:gd name="T1" fmla="*/ 970897 h 1745673"/>
              <a:gd name="T2" fmla="*/ 9091 w 3147953"/>
              <a:gd name="T3" fmla="*/ 622128 h 1745673"/>
              <a:gd name="T4" fmla="*/ 48349 w 3147953"/>
              <a:gd name="T5" fmla="*/ 260616 h 1745673"/>
              <a:gd name="T6" fmla="*/ 0 w 3147953"/>
              <a:gd name="T7" fmla="*/ 18852 h 1745673"/>
              <a:gd name="T8" fmla="*/ 218189 w 3147953"/>
              <a:gd name="T9" fmla="*/ 0 h 1745673"/>
              <a:gd name="T10" fmla="*/ 454560 w 3147953"/>
              <a:gd name="T11" fmla="*/ 47131 h 1745673"/>
              <a:gd name="T12" fmla="*/ 418196 w 3147953"/>
              <a:gd name="T13" fmla="*/ 499588 h 1745673"/>
              <a:gd name="T14" fmla="*/ 636385 w 3147953"/>
              <a:gd name="T15" fmla="*/ 527866 h 1745673"/>
              <a:gd name="T16" fmla="*/ 1045488 w 3147953"/>
              <a:gd name="T17" fmla="*/ 471310 h 1745673"/>
              <a:gd name="T18" fmla="*/ 1300043 w 3147953"/>
              <a:gd name="T19" fmla="*/ 471310 h 1745673"/>
              <a:gd name="T20" fmla="*/ 1721378 w 3147953"/>
              <a:gd name="T21" fmla="*/ 498189 h 1745673"/>
              <a:gd name="T22" fmla="*/ 1690964 w 3147953"/>
              <a:gd name="T23" fmla="*/ 838930 h 1745673"/>
              <a:gd name="T24" fmla="*/ 1690964 w 3147953"/>
              <a:gd name="T25" fmla="*/ 989749 h 1745673"/>
              <a:gd name="T26" fmla="*/ 1136271 w 3147953"/>
              <a:gd name="T27" fmla="*/ 930227 h 1745673"/>
              <a:gd name="T28" fmla="*/ 595898 w 3147953"/>
              <a:gd name="T29" fmla="*/ 930227 h 1745673"/>
              <a:gd name="T30" fmla="*/ 418196 w 3147953"/>
              <a:gd name="T31" fmla="*/ 933192 h 1745673"/>
              <a:gd name="T32" fmla="*/ 47875 w 3147953"/>
              <a:gd name="T33" fmla="*/ 970897 h 17456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47953" h="1745673">
                <a:moveTo>
                  <a:pt x="87552" y="1712422"/>
                </a:moveTo>
                <a:lnTo>
                  <a:pt x="16625" y="1097280"/>
                </a:lnTo>
                <a:lnTo>
                  <a:pt x="88418" y="459663"/>
                </a:lnTo>
                <a:lnTo>
                  <a:pt x="0" y="33251"/>
                </a:lnTo>
                <a:lnTo>
                  <a:pt x="399011" y="0"/>
                </a:lnTo>
                <a:lnTo>
                  <a:pt x="831272" y="83127"/>
                </a:lnTo>
                <a:lnTo>
                  <a:pt x="764771" y="881149"/>
                </a:lnTo>
                <a:lnTo>
                  <a:pt x="1163782" y="931025"/>
                </a:lnTo>
                <a:lnTo>
                  <a:pt x="1911927" y="831273"/>
                </a:lnTo>
                <a:lnTo>
                  <a:pt x="2377440" y="831273"/>
                </a:lnTo>
                <a:lnTo>
                  <a:pt x="3147953" y="878683"/>
                </a:lnTo>
                <a:lnTo>
                  <a:pt x="3092334" y="1479665"/>
                </a:lnTo>
                <a:lnTo>
                  <a:pt x="3092334" y="1745673"/>
                </a:lnTo>
                <a:lnTo>
                  <a:pt x="2077943" y="1640691"/>
                </a:lnTo>
                <a:lnTo>
                  <a:pt x="1089743" y="1640691"/>
                </a:lnTo>
                <a:lnTo>
                  <a:pt x="764771" y="1645920"/>
                </a:lnTo>
                <a:lnTo>
                  <a:pt x="87552" y="1712422"/>
                </a:lnTo>
                <a:close/>
              </a:path>
            </a:pathLst>
          </a:custGeom>
          <a:pattFill prst="ltDnDiag">
            <a:fgClr>
              <a:schemeClr val="tx1"/>
            </a:fgClr>
            <a:bgClr>
              <a:schemeClr val="bg1"/>
            </a:bgClr>
          </a:pattFill>
          <a:ln w="28575" cap="flat" cmpd="sng" algn="ctr">
            <a:solidFill>
              <a:schemeClr val="tx1"/>
            </a:solidFill>
            <a:prstDash val="solid"/>
            <a:round/>
            <a:headEnd type="none" w="med" len="med"/>
            <a:tailEnd type="none" w="med" len="med"/>
          </a:ln>
        </p:spPr>
        <p:txBody>
          <a:bodyPr/>
          <a:lstStyle/>
          <a:p>
            <a:endParaRPr lang="fr-FR"/>
          </a:p>
        </p:txBody>
      </p:sp>
      <p:cxnSp>
        <p:nvCxnSpPr>
          <p:cNvPr id="61" name="Connecteur droit 3"/>
          <p:cNvCxnSpPr>
            <a:cxnSpLocks noChangeShapeType="1"/>
          </p:cNvCxnSpPr>
          <p:nvPr/>
        </p:nvCxnSpPr>
        <p:spPr bwMode="auto">
          <a:xfrm>
            <a:off x="2203450" y="3209798"/>
            <a:ext cx="28638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5"/>
          <p:cNvCxnSpPr>
            <a:cxnSpLocks noChangeShapeType="1"/>
          </p:cNvCxnSpPr>
          <p:nvPr/>
        </p:nvCxnSpPr>
        <p:spPr bwMode="auto">
          <a:xfrm>
            <a:off x="2387600" y="1552448"/>
            <a:ext cx="0" cy="2022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8"/>
          <p:cNvCxnSpPr>
            <a:cxnSpLocks noChangeShapeType="1"/>
          </p:cNvCxnSpPr>
          <p:nvPr/>
        </p:nvCxnSpPr>
        <p:spPr bwMode="auto">
          <a:xfrm>
            <a:off x="2890838" y="1280986"/>
            <a:ext cx="0" cy="1412875"/>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15"/>
          <p:cNvCxnSpPr>
            <a:cxnSpLocks noChangeShapeType="1"/>
          </p:cNvCxnSpPr>
          <p:nvPr/>
        </p:nvCxnSpPr>
        <p:spPr bwMode="auto">
          <a:xfrm>
            <a:off x="3052763" y="1363536"/>
            <a:ext cx="0" cy="1330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90"/>
          <p:cNvCxnSpPr>
            <a:cxnSpLocks noChangeShapeType="1"/>
          </p:cNvCxnSpPr>
          <p:nvPr/>
        </p:nvCxnSpPr>
        <p:spPr bwMode="auto">
          <a:xfrm>
            <a:off x="2735263" y="1530223"/>
            <a:ext cx="0" cy="11826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avec flèche 17"/>
          <p:cNvCxnSpPr>
            <a:cxnSpLocks noChangeShapeType="1"/>
          </p:cNvCxnSpPr>
          <p:nvPr/>
        </p:nvCxnSpPr>
        <p:spPr bwMode="auto">
          <a:xfrm>
            <a:off x="2605088" y="1552448"/>
            <a:ext cx="1333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avec flèche 94"/>
          <p:cNvCxnSpPr>
            <a:cxnSpLocks noChangeShapeType="1"/>
          </p:cNvCxnSpPr>
          <p:nvPr/>
        </p:nvCxnSpPr>
        <p:spPr bwMode="auto">
          <a:xfrm rot="10800000">
            <a:off x="3051175" y="1552448"/>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Connecteur droit 20"/>
          <p:cNvCxnSpPr>
            <a:cxnSpLocks noChangeShapeType="1"/>
          </p:cNvCxnSpPr>
          <p:nvPr/>
        </p:nvCxnSpPr>
        <p:spPr bwMode="auto">
          <a:xfrm>
            <a:off x="2595563" y="1552448"/>
            <a:ext cx="5524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22"/>
          <p:cNvCxnSpPr>
            <a:cxnSpLocks noChangeShapeType="1"/>
          </p:cNvCxnSpPr>
          <p:nvPr/>
        </p:nvCxnSpPr>
        <p:spPr bwMode="auto">
          <a:xfrm>
            <a:off x="2924175" y="1788986"/>
            <a:ext cx="0" cy="781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101"/>
          <p:cNvCxnSpPr>
            <a:cxnSpLocks noChangeShapeType="1"/>
          </p:cNvCxnSpPr>
          <p:nvPr/>
        </p:nvCxnSpPr>
        <p:spPr bwMode="auto">
          <a:xfrm>
            <a:off x="3025775" y="1808036"/>
            <a:ext cx="0" cy="7826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02"/>
          <p:cNvCxnSpPr>
            <a:cxnSpLocks noChangeShapeType="1"/>
          </p:cNvCxnSpPr>
          <p:nvPr/>
        </p:nvCxnSpPr>
        <p:spPr bwMode="auto">
          <a:xfrm>
            <a:off x="2824163" y="1838198"/>
            <a:ext cx="1111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avec flèche 103"/>
          <p:cNvCxnSpPr>
            <a:cxnSpLocks noChangeShapeType="1"/>
          </p:cNvCxnSpPr>
          <p:nvPr/>
        </p:nvCxnSpPr>
        <p:spPr bwMode="auto">
          <a:xfrm flipH="1">
            <a:off x="3011488" y="1838198"/>
            <a:ext cx="5302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104"/>
          <p:cNvCxnSpPr>
            <a:cxnSpLocks noChangeShapeType="1"/>
          </p:cNvCxnSpPr>
          <p:nvPr/>
        </p:nvCxnSpPr>
        <p:spPr bwMode="auto">
          <a:xfrm>
            <a:off x="2924175" y="1838198"/>
            <a:ext cx="3968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avec flèche 3"/>
          <p:cNvCxnSpPr>
            <a:cxnSpLocks noChangeShapeType="1"/>
          </p:cNvCxnSpPr>
          <p:nvPr/>
        </p:nvCxnSpPr>
        <p:spPr bwMode="auto">
          <a:xfrm flipV="1">
            <a:off x="3595688" y="3209798"/>
            <a:ext cx="111125" cy="14827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avec flèche 5"/>
          <p:cNvCxnSpPr>
            <a:cxnSpLocks noChangeShapeType="1"/>
          </p:cNvCxnSpPr>
          <p:nvPr/>
        </p:nvCxnSpPr>
        <p:spPr bwMode="auto">
          <a:xfrm flipV="1">
            <a:off x="1951038" y="2823084"/>
            <a:ext cx="444500" cy="150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ZoneTexte 7"/>
          <p:cNvSpPr txBox="1">
            <a:spLocks noChangeArrowheads="1"/>
          </p:cNvSpPr>
          <p:nvPr/>
        </p:nvSpPr>
        <p:spPr bwMode="auto">
          <a:xfrm>
            <a:off x="3149600" y="1295273"/>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0,2</a:t>
            </a:r>
          </a:p>
        </p:txBody>
      </p:sp>
      <p:sp>
        <p:nvSpPr>
          <p:cNvPr id="77" name="ZoneTexte 107"/>
          <p:cNvSpPr txBox="1">
            <a:spLocks noChangeArrowheads="1"/>
          </p:cNvSpPr>
          <p:nvPr/>
        </p:nvSpPr>
        <p:spPr bwMode="auto">
          <a:xfrm>
            <a:off x="3119438" y="1608011"/>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0,08</a:t>
            </a:r>
          </a:p>
        </p:txBody>
      </p:sp>
      <p:cxnSp>
        <p:nvCxnSpPr>
          <p:cNvPr id="78" name="Connecteur droit avec flèche 10"/>
          <p:cNvCxnSpPr>
            <a:cxnSpLocks noChangeShapeType="1"/>
          </p:cNvCxnSpPr>
          <p:nvPr/>
        </p:nvCxnSpPr>
        <p:spPr bwMode="auto">
          <a:xfrm flipH="1">
            <a:off x="2962275" y="1987423"/>
            <a:ext cx="741363" cy="342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3"/>
          <p:cNvCxnSpPr>
            <a:cxnSpLocks noChangeShapeType="1"/>
          </p:cNvCxnSpPr>
          <p:nvPr/>
        </p:nvCxnSpPr>
        <p:spPr bwMode="auto">
          <a:xfrm>
            <a:off x="2463800" y="3112961"/>
            <a:ext cx="26035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83"/>
          <p:cNvSpPr txBox="1">
            <a:spLocks noChangeArrowheads="1"/>
          </p:cNvSpPr>
          <p:nvPr/>
        </p:nvSpPr>
        <p:spPr bwMode="auto">
          <a:xfrm>
            <a:off x="4891088" y="3624929"/>
            <a:ext cx="3179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inférieure doit pouvoir être contenue entre deux plans distants de 0,04</a:t>
            </a:r>
          </a:p>
        </p:txBody>
      </p:sp>
      <p:cxnSp>
        <p:nvCxnSpPr>
          <p:cNvPr id="81" name="Connecteur droit avec flèche 14"/>
          <p:cNvCxnSpPr>
            <a:cxnSpLocks noChangeShapeType="1"/>
          </p:cNvCxnSpPr>
          <p:nvPr/>
        </p:nvCxnSpPr>
        <p:spPr bwMode="auto">
          <a:xfrm flipH="1" flipV="1">
            <a:off x="4046538" y="3135186"/>
            <a:ext cx="844550" cy="5143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cteur droit avec flèche 94"/>
          <p:cNvCxnSpPr>
            <a:cxnSpLocks noChangeShapeType="1"/>
          </p:cNvCxnSpPr>
          <p:nvPr/>
        </p:nvCxnSpPr>
        <p:spPr bwMode="auto">
          <a:xfrm rot="5400000">
            <a:off x="4870450" y="2982786"/>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avec flèche 94"/>
          <p:cNvCxnSpPr>
            <a:cxnSpLocks noChangeShapeType="1"/>
          </p:cNvCxnSpPr>
          <p:nvPr/>
        </p:nvCxnSpPr>
        <p:spPr bwMode="auto">
          <a:xfrm rot="16200000">
            <a:off x="4870450" y="3335211"/>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16"/>
          <p:cNvCxnSpPr>
            <a:cxnSpLocks noChangeShapeType="1"/>
          </p:cNvCxnSpPr>
          <p:nvPr/>
        </p:nvCxnSpPr>
        <p:spPr bwMode="auto">
          <a:xfrm>
            <a:off x="4995863" y="2935161"/>
            <a:ext cx="0" cy="400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ZoneTexte 17"/>
          <p:cNvSpPr txBox="1">
            <a:spLocks noChangeArrowheads="1"/>
          </p:cNvSpPr>
          <p:nvPr/>
        </p:nvSpPr>
        <p:spPr bwMode="auto">
          <a:xfrm rot="16200000">
            <a:off x="4649788" y="273354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0,04</a:t>
            </a:r>
          </a:p>
        </p:txBody>
      </p:sp>
      <p:cxnSp>
        <p:nvCxnSpPr>
          <p:cNvPr id="86" name="Connecteur droit avec flèche 124"/>
          <p:cNvCxnSpPr>
            <a:cxnSpLocks noChangeShapeType="1"/>
            <a:stCxn id="87" idx="3"/>
          </p:cNvCxnSpPr>
          <p:nvPr/>
        </p:nvCxnSpPr>
        <p:spPr bwMode="auto">
          <a:xfrm>
            <a:off x="2100263" y="2290636"/>
            <a:ext cx="330200" cy="1206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 Box 83"/>
          <p:cNvSpPr txBox="1">
            <a:spLocks noChangeArrowheads="1"/>
          </p:cNvSpPr>
          <p:nvPr/>
        </p:nvSpPr>
        <p:spPr bwMode="auto">
          <a:xfrm>
            <a:off x="306388" y="1782636"/>
            <a:ext cx="17938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latérale doit pouvoir être contenue entre deux plans distants de 0,05, perpendiculaires à A</a:t>
            </a:r>
          </a:p>
        </p:txBody>
      </p:sp>
      <p:grpSp>
        <p:nvGrpSpPr>
          <p:cNvPr id="89" name="Groupe 24"/>
          <p:cNvGrpSpPr>
            <a:grpSpLocks/>
          </p:cNvGrpSpPr>
          <p:nvPr/>
        </p:nvGrpSpPr>
        <p:grpSpPr bwMode="auto">
          <a:xfrm flipH="1">
            <a:off x="1868488" y="1622298"/>
            <a:ext cx="695325" cy="1712913"/>
            <a:chOff x="1303491" y="5564395"/>
            <a:chExt cx="695263" cy="801687"/>
          </a:xfrm>
        </p:grpSpPr>
        <p:cxnSp>
          <p:nvCxnSpPr>
            <p:cNvPr id="90" name="Connecteur droit 22"/>
            <p:cNvCxnSpPr>
              <a:cxnSpLocks noChangeShapeType="1"/>
            </p:cNvCxnSpPr>
            <p:nvPr/>
          </p:nvCxnSpPr>
          <p:spPr bwMode="auto">
            <a:xfrm>
              <a:off x="1408021" y="5564395"/>
              <a:ext cx="0" cy="781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101"/>
            <p:cNvCxnSpPr>
              <a:cxnSpLocks noChangeShapeType="1"/>
            </p:cNvCxnSpPr>
            <p:nvPr/>
          </p:nvCxnSpPr>
          <p:spPr bwMode="auto">
            <a:xfrm>
              <a:off x="1482725" y="5583445"/>
              <a:ext cx="0" cy="7826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avec flèche 103"/>
            <p:cNvCxnSpPr>
              <a:cxnSpLocks noChangeShapeType="1"/>
            </p:cNvCxnSpPr>
            <p:nvPr/>
          </p:nvCxnSpPr>
          <p:spPr bwMode="auto">
            <a:xfrm flipH="1">
              <a:off x="1468529" y="5613607"/>
              <a:ext cx="5302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104"/>
            <p:cNvCxnSpPr>
              <a:cxnSpLocks noChangeShapeType="1"/>
            </p:cNvCxnSpPr>
            <p:nvPr/>
          </p:nvCxnSpPr>
          <p:spPr bwMode="auto">
            <a:xfrm>
              <a:off x="1381125" y="5613607"/>
              <a:ext cx="3968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Connecteur droit avec flèche 102"/>
            <p:cNvCxnSpPr>
              <a:cxnSpLocks noChangeShapeType="1"/>
            </p:cNvCxnSpPr>
            <p:nvPr/>
          </p:nvCxnSpPr>
          <p:spPr bwMode="auto">
            <a:xfrm>
              <a:off x="1303491" y="5613607"/>
              <a:ext cx="110331"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ZoneTexte 139"/>
          <p:cNvSpPr txBox="1">
            <a:spLocks noChangeArrowheads="1"/>
          </p:cNvSpPr>
          <p:nvPr/>
        </p:nvSpPr>
        <p:spPr bwMode="auto">
          <a:xfrm>
            <a:off x="1858963" y="1414336"/>
            <a:ext cx="484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0,05</a:t>
            </a:r>
          </a:p>
        </p:txBody>
      </p:sp>
      <p:sp>
        <p:nvSpPr>
          <p:cNvPr id="96" name="Text Box 83"/>
          <p:cNvSpPr txBox="1">
            <a:spLocks noChangeArrowheads="1"/>
          </p:cNvSpPr>
          <p:nvPr/>
        </p:nvSpPr>
        <p:spPr bwMode="auto">
          <a:xfrm>
            <a:off x="3087688" y="736473"/>
            <a:ext cx="19081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Plan nominal à 15 mm de B</a:t>
            </a:r>
          </a:p>
        </p:txBody>
      </p:sp>
      <p:cxnSp>
        <p:nvCxnSpPr>
          <p:cNvPr id="97" name="Connecteur droit avec flèche 21"/>
          <p:cNvCxnSpPr>
            <a:cxnSpLocks noChangeShapeType="1"/>
          </p:cNvCxnSpPr>
          <p:nvPr/>
        </p:nvCxnSpPr>
        <p:spPr bwMode="auto">
          <a:xfrm flipH="1">
            <a:off x="2924175" y="1012698"/>
            <a:ext cx="423863" cy="3508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8" name="Picture 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8889" y="1932654"/>
            <a:ext cx="1636712"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Forme libre 25"/>
          <p:cNvSpPr>
            <a:spLocks/>
          </p:cNvSpPr>
          <p:nvPr/>
        </p:nvSpPr>
        <p:spPr bwMode="auto">
          <a:xfrm>
            <a:off x="2288921" y="4716400"/>
            <a:ext cx="2178050" cy="1312862"/>
          </a:xfrm>
          <a:custGeom>
            <a:avLst/>
            <a:gdLst>
              <a:gd name="T0" fmla="*/ 2178166 w 2177934"/>
              <a:gd name="T1" fmla="*/ 1295703 h 1313411"/>
              <a:gd name="T2" fmla="*/ 0 w 2177934"/>
              <a:gd name="T3" fmla="*/ 1295703 h 1313411"/>
              <a:gd name="T4" fmla="*/ 0 w 2177934"/>
              <a:gd name="T5" fmla="*/ 0 h 1313411"/>
              <a:gd name="T6" fmla="*/ 598580 w 2177934"/>
              <a:gd name="T7" fmla="*/ 0 h 1313411"/>
              <a:gd name="T8" fmla="*/ 598580 w 2177934"/>
              <a:gd name="T9" fmla="*/ 647851 h 1313411"/>
              <a:gd name="T10" fmla="*/ 2161539 w 2177934"/>
              <a:gd name="T11" fmla="*/ 647851 h 1313411"/>
              <a:gd name="T12" fmla="*/ 2161539 w 2177934"/>
              <a:gd name="T13" fmla="*/ 1312314 h 1313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7934" h="1313411">
                <a:moveTo>
                  <a:pt x="2177934" y="1296786"/>
                </a:moveTo>
                <a:lnTo>
                  <a:pt x="0" y="1296786"/>
                </a:lnTo>
                <a:lnTo>
                  <a:pt x="0" y="0"/>
                </a:lnTo>
                <a:lnTo>
                  <a:pt x="598516" y="0"/>
                </a:lnTo>
                <a:lnTo>
                  <a:pt x="598516" y="648393"/>
                </a:lnTo>
                <a:lnTo>
                  <a:pt x="2161309" y="648393"/>
                </a:lnTo>
                <a:lnTo>
                  <a:pt x="2161309" y="1313411"/>
                </a:lnTo>
              </a:path>
            </a:pathLst>
          </a:custGeom>
          <a:pattFill prst="ltUpDiag">
            <a:fgClr>
              <a:schemeClr val="tx1"/>
            </a:fgClr>
            <a:bgClr>
              <a:schemeClr val="bg1"/>
            </a:bgClr>
          </a:pattFill>
          <a:ln w="28575" cap="flat" cmpd="sng" algn="ctr">
            <a:solidFill>
              <a:schemeClr val="tx1"/>
            </a:solidFill>
            <a:prstDash val="solid"/>
            <a:round/>
            <a:headEnd type="none" w="med" len="med"/>
            <a:tailEnd type="none" w="med" len="med"/>
          </a:ln>
        </p:spPr>
        <p:txBody>
          <a:bodyPr/>
          <a:lstStyle/>
          <a:p>
            <a:endParaRPr lang="fr-FR"/>
          </a:p>
        </p:txBody>
      </p:sp>
      <p:sp>
        <p:nvSpPr>
          <p:cNvPr id="100" name="Text Box 7"/>
          <p:cNvSpPr txBox="1">
            <a:spLocks noChangeArrowheads="1"/>
          </p:cNvSpPr>
          <p:nvPr/>
        </p:nvSpPr>
        <p:spPr bwMode="auto">
          <a:xfrm>
            <a:off x="0" y="463550"/>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101" name="Line 70"/>
          <p:cNvSpPr>
            <a:spLocks noChangeShapeType="1"/>
          </p:cNvSpPr>
          <p:nvPr/>
        </p:nvSpPr>
        <p:spPr bwMode="auto">
          <a:xfrm>
            <a:off x="0" y="4104641"/>
            <a:ext cx="670560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DE LA CALE</a:t>
            </a:r>
            <a:endParaRPr lang="fr-FR" altLang="fr-FR" sz="2400" dirty="0">
              <a:solidFill>
                <a:schemeClr val="tx1"/>
              </a:solidFill>
            </a:endParaRPr>
          </a:p>
        </p:txBody>
      </p:sp>
    </p:spTree>
    <p:extLst>
      <p:ext uri="{BB962C8B-B14F-4D97-AF65-F5344CB8AC3E}">
        <p14:creationId xmlns:p14="http://schemas.microsoft.com/office/powerpoint/2010/main" val="401931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Box 51"/>
          <p:cNvSpPr txBox="1">
            <a:spLocks noChangeArrowheads="1"/>
          </p:cNvSpPr>
          <p:nvPr/>
        </p:nvSpPr>
        <p:spPr bwMode="auto">
          <a:xfrm>
            <a:off x="306388" y="3001582"/>
            <a:ext cx="17946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dirty="0"/>
              <a:t>B : Plan perpendiculaire  à A, extérieur matière associé à  la surface réelle par les moindres carrés</a:t>
            </a:r>
          </a:p>
        </p:txBody>
      </p:sp>
      <p:sp>
        <p:nvSpPr>
          <p:cNvPr id="58" name="Text Box 83"/>
          <p:cNvSpPr txBox="1">
            <a:spLocks noChangeArrowheads="1"/>
          </p:cNvSpPr>
          <p:nvPr/>
        </p:nvSpPr>
        <p:spPr bwMode="auto">
          <a:xfrm>
            <a:off x="3748088" y="1314323"/>
            <a:ext cx="31797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verticale doit appartenir :</a:t>
            </a:r>
          </a:p>
          <a:p>
            <a:pPr>
              <a:spcBef>
                <a:spcPct val="0"/>
              </a:spcBef>
              <a:buFontTx/>
              <a:buNone/>
            </a:pPr>
            <a:r>
              <a:rPr lang="fr-FR" altLang="fr-FR" sz="1200"/>
              <a:t>- à la zone de largeur 0,2 centrée sur la surface nominale, à 15 mm de B</a:t>
            </a:r>
          </a:p>
          <a:p>
            <a:pPr>
              <a:spcBef>
                <a:spcPct val="0"/>
              </a:spcBef>
              <a:buFontTx/>
              <a:buNone/>
            </a:pPr>
            <a:r>
              <a:rPr lang="fr-FR" altLang="fr-FR" sz="1200"/>
              <a:t>- et à la zone de largeur 0,08, parallèle à cette surface nominale</a:t>
            </a:r>
          </a:p>
        </p:txBody>
      </p:sp>
      <p:sp>
        <p:nvSpPr>
          <p:cNvPr id="59" name="Text Box 89"/>
          <p:cNvSpPr txBox="1">
            <a:spLocks noChangeArrowheads="1"/>
          </p:cNvSpPr>
          <p:nvPr/>
        </p:nvSpPr>
        <p:spPr bwMode="auto">
          <a:xfrm>
            <a:off x="2497983" y="3358071"/>
            <a:ext cx="1805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dirty="0"/>
              <a:t>A : plan </a:t>
            </a:r>
            <a:r>
              <a:rPr lang="fr-FR" altLang="fr-FR" sz="1200" dirty="0" smtClean="0"/>
              <a:t>extérieur matière associé à  </a:t>
            </a:r>
            <a:r>
              <a:rPr lang="fr-FR" altLang="fr-FR" sz="1200" dirty="0"/>
              <a:t>la surface </a:t>
            </a:r>
            <a:r>
              <a:rPr lang="fr-FR" altLang="fr-FR" sz="1200" dirty="0" smtClean="0"/>
              <a:t>réelle par les moindres carrés</a:t>
            </a:r>
            <a:endParaRPr lang="fr-FR" altLang="fr-FR" sz="1200" dirty="0"/>
          </a:p>
        </p:txBody>
      </p:sp>
      <p:sp>
        <p:nvSpPr>
          <p:cNvPr id="60" name="Forme libre 1"/>
          <p:cNvSpPr>
            <a:spLocks/>
          </p:cNvSpPr>
          <p:nvPr/>
        </p:nvSpPr>
        <p:spPr bwMode="auto">
          <a:xfrm>
            <a:off x="2384425" y="1895348"/>
            <a:ext cx="2327275" cy="1314450"/>
          </a:xfrm>
          <a:custGeom>
            <a:avLst/>
            <a:gdLst>
              <a:gd name="T0" fmla="*/ 47875 w 3147953"/>
              <a:gd name="T1" fmla="*/ 970897 h 1745673"/>
              <a:gd name="T2" fmla="*/ 9091 w 3147953"/>
              <a:gd name="T3" fmla="*/ 622128 h 1745673"/>
              <a:gd name="T4" fmla="*/ 48349 w 3147953"/>
              <a:gd name="T5" fmla="*/ 260616 h 1745673"/>
              <a:gd name="T6" fmla="*/ 0 w 3147953"/>
              <a:gd name="T7" fmla="*/ 18852 h 1745673"/>
              <a:gd name="T8" fmla="*/ 218189 w 3147953"/>
              <a:gd name="T9" fmla="*/ 0 h 1745673"/>
              <a:gd name="T10" fmla="*/ 454560 w 3147953"/>
              <a:gd name="T11" fmla="*/ 47131 h 1745673"/>
              <a:gd name="T12" fmla="*/ 418196 w 3147953"/>
              <a:gd name="T13" fmla="*/ 499588 h 1745673"/>
              <a:gd name="T14" fmla="*/ 636385 w 3147953"/>
              <a:gd name="T15" fmla="*/ 527866 h 1745673"/>
              <a:gd name="T16" fmla="*/ 1045488 w 3147953"/>
              <a:gd name="T17" fmla="*/ 471310 h 1745673"/>
              <a:gd name="T18" fmla="*/ 1300043 w 3147953"/>
              <a:gd name="T19" fmla="*/ 471310 h 1745673"/>
              <a:gd name="T20" fmla="*/ 1721378 w 3147953"/>
              <a:gd name="T21" fmla="*/ 498189 h 1745673"/>
              <a:gd name="T22" fmla="*/ 1690964 w 3147953"/>
              <a:gd name="T23" fmla="*/ 838930 h 1745673"/>
              <a:gd name="T24" fmla="*/ 1690964 w 3147953"/>
              <a:gd name="T25" fmla="*/ 989749 h 1745673"/>
              <a:gd name="T26" fmla="*/ 1136271 w 3147953"/>
              <a:gd name="T27" fmla="*/ 930227 h 1745673"/>
              <a:gd name="T28" fmla="*/ 595898 w 3147953"/>
              <a:gd name="T29" fmla="*/ 930227 h 1745673"/>
              <a:gd name="T30" fmla="*/ 418196 w 3147953"/>
              <a:gd name="T31" fmla="*/ 933192 h 1745673"/>
              <a:gd name="T32" fmla="*/ 47875 w 3147953"/>
              <a:gd name="T33" fmla="*/ 970897 h 17456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47953" h="1745673">
                <a:moveTo>
                  <a:pt x="87552" y="1712422"/>
                </a:moveTo>
                <a:lnTo>
                  <a:pt x="16625" y="1097280"/>
                </a:lnTo>
                <a:lnTo>
                  <a:pt x="88418" y="459663"/>
                </a:lnTo>
                <a:lnTo>
                  <a:pt x="0" y="33251"/>
                </a:lnTo>
                <a:lnTo>
                  <a:pt x="399011" y="0"/>
                </a:lnTo>
                <a:lnTo>
                  <a:pt x="831272" y="83127"/>
                </a:lnTo>
                <a:lnTo>
                  <a:pt x="764771" y="881149"/>
                </a:lnTo>
                <a:lnTo>
                  <a:pt x="1163782" y="931025"/>
                </a:lnTo>
                <a:lnTo>
                  <a:pt x="1911927" y="831273"/>
                </a:lnTo>
                <a:lnTo>
                  <a:pt x="2377440" y="831273"/>
                </a:lnTo>
                <a:lnTo>
                  <a:pt x="3147953" y="878683"/>
                </a:lnTo>
                <a:lnTo>
                  <a:pt x="3092334" y="1479665"/>
                </a:lnTo>
                <a:lnTo>
                  <a:pt x="3092334" y="1745673"/>
                </a:lnTo>
                <a:lnTo>
                  <a:pt x="2077943" y="1640691"/>
                </a:lnTo>
                <a:lnTo>
                  <a:pt x="1089743" y="1640691"/>
                </a:lnTo>
                <a:lnTo>
                  <a:pt x="764771" y="1645920"/>
                </a:lnTo>
                <a:lnTo>
                  <a:pt x="87552" y="1712422"/>
                </a:lnTo>
                <a:close/>
              </a:path>
            </a:pathLst>
          </a:custGeom>
          <a:pattFill prst="ltDnDiag">
            <a:fgClr>
              <a:schemeClr val="tx1"/>
            </a:fgClr>
            <a:bgClr>
              <a:schemeClr val="bg1"/>
            </a:bgClr>
          </a:pattFill>
          <a:ln w="28575" cap="flat" cmpd="sng" algn="ctr">
            <a:solidFill>
              <a:schemeClr val="tx1"/>
            </a:solidFill>
            <a:prstDash val="solid"/>
            <a:round/>
            <a:headEnd type="none" w="med" len="med"/>
            <a:tailEnd type="none" w="med" len="med"/>
          </a:ln>
        </p:spPr>
        <p:txBody>
          <a:bodyPr/>
          <a:lstStyle/>
          <a:p>
            <a:endParaRPr lang="fr-FR"/>
          </a:p>
        </p:txBody>
      </p:sp>
      <p:cxnSp>
        <p:nvCxnSpPr>
          <p:cNvPr id="61" name="Connecteur droit 3"/>
          <p:cNvCxnSpPr>
            <a:cxnSpLocks noChangeShapeType="1"/>
          </p:cNvCxnSpPr>
          <p:nvPr/>
        </p:nvCxnSpPr>
        <p:spPr bwMode="auto">
          <a:xfrm>
            <a:off x="2203450" y="3209798"/>
            <a:ext cx="28638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5"/>
          <p:cNvCxnSpPr>
            <a:cxnSpLocks noChangeShapeType="1"/>
          </p:cNvCxnSpPr>
          <p:nvPr/>
        </p:nvCxnSpPr>
        <p:spPr bwMode="auto">
          <a:xfrm>
            <a:off x="2387600" y="1552448"/>
            <a:ext cx="0" cy="2022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8"/>
          <p:cNvCxnSpPr>
            <a:cxnSpLocks noChangeShapeType="1"/>
          </p:cNvCxnSpPr>
          <p:nvPr/>
        </p:nvCxnSpPr>
        <p:spPr bwMode="auto">
          <a:xfrm>
            <a:off x="2890838" y="1280986"/>
            <a:ext cx="0" cy="1412875"/>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Connecteur droit 15"/>
          <p:cNvCxnSpPr>
            <a:cxnSpLocks noChangeShapeType="1"/>
          </p:cNvCxnSpPr>
          <p:nvPr/>
        </p:nvCxnSpPr>
        <p:spPr bwMode="auto">
          <a:xfrm>
            <a:off x="3052763" y="1363536"/>
            <a:ext cx="0" cy="13303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Connecteur droit 90"/>
          <p:cNvCxnSpPr>
            <a:cxnSpLocks noChangeShapeType="1"/>
          </p:cNvCxnSpPr>
          <p:nvPr/>
        </p:nvCxnSpPr>
        <p:spPr bwMode="auto">
          <a:xfrm>
            <a:off x="2735263" y="1530223"/>
            <a:ext cx="0" cy="11826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Connecteur droit avec flèche 17"/>
          <p:cNvCxnSpPr>
            <a:cxnSpLocks noChangeShapeType="1"/>
          </p:cNvCxnSpPr>
          <p:nvPr/>
        </p:nvCxnSpPr>
        <p:spPr bwMode="auto">
          <a:xfrm>
            <a:off x="2605088" y="1552448"/>
            <a:ext cx="1333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onnecteur droit avec flèche 94"/>
          <p:cNvCxnSpPr>
            <a:cxnSpLocks noChangeShapeType="1"/>
          </p:cNvCxnSpPr>
          <p:nvPr/>
        </p:nvCxnSpPr>
        <p:spPr bwMode="auto">
          <a:xfrm rot="10800000">
            <a:off x="3051175" y="1552448"/>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Connecteur droit 20"/>
          <p:cNvCxnSpPr>
            <a:cxnSpLocks noChangeShapeType="1"/>
          </p:cNvCxnSpPr>
          <p:nvPr/>
        </p:nvCxnSpPr>
        <p:spPr bwMode="auto">
          <a:xfrm>
            <a:off x="2595563" y="1552448"/>
            <a:ext cx="55245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22"/>
          <p:cNvCxnSpPr>
            <a:cxnSpLocks noChangeShapeType="1"/>
          </p:cNvCxnSpPr>
          <p:nvPr/>
        </p:nvCxnSpPr>
        <p:spPr bwMode="auto">
          <a:xfrm>
            <a:off x="2924175" y="1788986"/>
            <a:ext cx="0" cy="781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Connecteur droit 101"/>
          <p:cNvCxnSpPr>
            <a:cxnSpLocks noChangeShapeType="1"/>
          </p:cNvCxnSpPr>
          <p:nvPr/>
        </p:nvCxnSpPr>
        <p:spPr bwMode="auto">
          <a:xfrm>
            <a:off x="3025775" y="1808036"/>
            <a:ext cx="0" cy="7826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02"/>
          <p:cNvCxnSpPr>
            <a:cxnSpLocks noChangeShapeType="1"/>
          </p:cNvCxnSpPr>
          <p:nvPr/>
        </p:nvCxnSpPr>
        <p:spPr bwMode="auto">
          <a:xfrm>
            <a:off x="2824163" y="1838198"/>
            <a:ext cx="1111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avec flèche 103"/>
          <p:cNvCxnSpPr>
            <a:cxnSpLocks noChangeShapeType="1"/>
          </p:cNvCxnSpPr>
          <p:nvPr/>
        </p:nvCxnSpPr>
        <p:spPr bwMode="auto">
          <a:xfrm flipH="1">
            <a:off x="3011488" y="1838198"/>
            <a:ext cx="5302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104"/>
          <p:cNvCxnSpPr>
            <a:cxnSpLocks noChangeShapeType="1"/>
          </p:cNvCxnSpPr>
          <p:nvPr/>
        </p:nvCxnSpPr>
        <p:spPr bwMode="auto">
          <a:xfrm>
            <a:off x="2924175" y="1838198"/>
            <a:ext cx="3968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Connecteur droit avec flèche 3"/>
          <p:cNvCxnSpPr>
            <a:cxnSpLocks noChangeShapeType="1"/>
          </p:cNvCxnSpPr>
          <p:nvPr/>
        </p:nvCxnSpPr>
        <p:spPr bwMode="auto">
          <a:xfrm flipV="1">
            <a:off x="3595688" y="3209798"/>
            <a:ext cx="111125" cy="14827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Connecteur droit avec flèche 5"/>
          <p:cNvCxnSpPr>
            <a:cxnSpLocks noChangeShapeType="1"/>
          </p:cNvCxnSpPr>
          <p:nvPr/>
        </p:nvCxnSpPr>
        <p:spPr bwMode="auto">
          <a:xfrm flipV="1">
            <a:off x="1951038" y="2823084"/>
            <a:ext cx="444500" cy="150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ZoneTexte 7"/>
          <p:cNvSpPr txBox="1">
            <a:spLocks noChangeArrowheads="1"/>
          </p:cNvSpPr>
          <p:nvPr/>
        </p:nvSpPr>
        <p:spPr bwMode="auto">
          <a:xfrm>
            <a:off x="3149600" y="1295273"/>
            <a:ext cx="398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0,2</a:t>
            </a:r>
          </a:p>
        </p:txBody>
      </p:sp>
      <p:sp>
        <p:nvSpPr>
          <p:cNvPr id="77" name="ZoneTexte 107"/>
          <p:cNvSpPr txBox="1">
            <a:spLocks noChangeArrowheads="1"/>
          </p:cNvSpPr>
          <p:nvPr/>
        </p:nvSpPr>
        <p:spPr bwMode="auto">
          <a:xfrm>
            <a:off x="3119438" y="1608011"/>
            <a:ext cx="482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0,08</a:t>
            </a:r>
          </a:p>
        </p:txBody>
      </p:sp>
      <p:cxnSp>
        <p:nvCxnSpPr>
          <p:cNvPr id="78" name="Connecteur droit avec flèche 10"/>
          <p:cNvCxnSpPr>
            <a:cxnSpLocks noChangeShapeType="1"/>
          </p:cNvCxnSpPr>
          <p:nvPr/>
        </p:nvCxnSpPr>
        <p:spPr bwMode="auto">
          <a:xfrm flipH="1">
            <a:off x="2962275" y="1987423"/>
            <a:ext cx="741363" cy="342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Connecteur droit 3"/>
          <p:cNvCxnSpPr>
            <a:cxnSpLocks noChangeShapeType="1"/>
          </p:cNvCxnSpPr>
          <p:nvPr/>
        </p:nvCxnSpPr>
        <p:spPr bwMode="auto">
          <a:xfrm>
            <a:off x="2463800" y="3112961"/>
            <a:ext cx="26035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83"/>
          <p:cNvSpPr txBox="1">
            <a:spLocks noChangeArrowheads="1"/>
          </p:cNvSpPr>
          <p:nvPr/>
        </p:nvSpPr>
        <p:spPr bwMode="auto">
          <a:xfrm>
            <a:off x="4891088" y="3624929"/>
            <a:ext cx="31797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inférieure doit pouvoir être contenue entre deux plans distants de 0,04</a:t>
            </a:r>
          </a:p>
        </p:txBody>
      </p:sp>
      <p:cxnSp>
        <p:nvCxnSpPr>
          <p:cNvPr id="81" name="Connecteur droit avec flèche 14"/>
          <p:cNvCxnSpPr>
            <a:cxnSpLocks noChangeShapeType="1"/>
          </p:cNvCxnSpPr>
          <p:nvPr/>
        </p:nvCxnSpPr>
        <p:spPr bwMode="auto">
          <a:xfrm flipH="1" flipV="1">
            <a:off x="4046538" y="3135186"/>
            <a:ext cx="844550" cy="5143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Connecteur droit avec flèche 94"/>
          <p:cNvCxnSpPr>
            <a:cxnSpLocks noChangeShapeType="1"/>
          </p:cNvCxnSpPr>
          <p:nvPr/>
        </p:nvCxnSpPr>
        <p:spPr bwMode="auto">
          <a:xfrm rot="5400000">
            <a:off x="4870450" y="2982786"/>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Connecteur droit avec flèche 94"/>
          <p:cNvCxnSpPr>
            <a:cxnSpLocks noChangeShapeType="1"/>
          </p:cNvCxnSpPr>
          <p:nvPr/>
        </p:nvCxnSpPr>
        <p:spPr bwMode="auto">
          <a:xfrm rot="16200000">
            <a:off x="4870450" y="3335211"/>
            <a:ext cx="2508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Connecteur droit 16"/>
          <p:cNvCxnSpPr>
            <a:cxnSpLocks noChangeShapeType="1"/>
          </p:cNvCxnSpPr>
          <p:nvPr/>
        </p:nvCxnSpPr>
        <p:spPr bwMode="auto">
          <a:xfrm>
            <a:off x="4995863" y="2935161"/>
            <a:ext cx="0" cy="400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ZoneTexte 17"/>
          <p:cNvSpPr txBox="1">
            <a:spLocks noChangeArrowheads="1"/>
          </p:cNvSpPr>
          <p:nvPr/>
        </p:nvSpPr>
        <p:spPr bwMode="auto">
          <a:xfrm rot="16200000">
            <a:off x="4649788" y="2733548"/>
            <a:ext cx="48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0,04</a:t>
            </a:r>
          </a:p>
        </p:txBody>
      </p:sp>
      <p:cxnSp>
        <p:nvCxnSpPr>
          <p:cNvPr id="86" name="Connecteur droit avec flèche 124"/>
          <p:cNvCxnSpPr>
            <a:cxnSpLocks noChangeShapeType="1"/>
            <a:stCxn id="87" idx="3"/>
          </p:cNvCxnSpPr>
          <p:nvPr/>
        </p:nvCxnSpPr>
        <p:spPr bwMode="auto">
          <a:xfrm>
            <a:off x="2100263" y="2290636"/>
            <a:ext cx="330200" cy="1206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 Box 83"/>
          <p:cNvSpPr txBox="1">
            <a:spLocks noChangeArrowheads="1"/>
          </p:cNvSpPr>
          <p:nvPr/>
        </p:nvSpPr>
        <p:spPr bwMode="auto">
          <a:xfrm>
            <a:off x="306388" y="1782636"/>
            <a:ext cx="17938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La surface réelle latérale doit pouvoir être contenue entre deux plans distants de 0,05, perpendiculaires à A</a:t>
            </a:r>
          </a:p>
        </p:txBody>
      </p:sp>
      <p:grpSp>
        <p:nvGrpSpPr>
          <p:cNvPr id="89" name="Groupe 24"/>
          <p:cNvGrpSpPr>
            <a:grpSpLocks/>
          </p:cNvGrpSpPr>
          <p:nvPr/>
        </p:nvGrpSpPr>
        <p:grpSpPr bwMode="auto">
          <a:xfrm flipH="1">
            <a:off x="1868488" y="1622298"/>
            <a:ext cx="695325" cy="1712913"/>
            <a:chOff x="1303491" y="5564395"/>
            <a:chExt cx="695263" cy="801687"/>
          </a:xfrm>
        </p:grpSpPr>
        <p:cxnSp>
          <p:nvCxnSpPr>
            <p:cNvPr id="90" name="Connecteur droit 22"/>
            <p:cNvCxnSpPr>
              <a:cxnSpLocks noChangeShapeType="1"/>
            </p:cNvCxnSpPr>
            <p:nvPr/>
          </p:nvCxnSpPr>
          <p:spPr bwMode="auto">
            <a:xfrm>
              <a:off x="1408021" y="5564395"/>
              <a:ext cx="0" cy="7810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101"/>
            <p:cNvCxnSpPr>
              <a:cxnSpLocks noChangeShapeType="1"/>
            </p:cNvCxnSpPr>
            <p:nvPr/>
          </p:nvCxnSpPr>
          <p:spPr bwMode="auto">
            <a:xfrm>
              <a:off x="1482725" y="5583445"/>
              <a:ext cx="0" cy="7826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avec flèche 103"/>
            <p:cNvCxnSpPr>
              <a:cxnSpLocks noChangeShapeType="1"/>
            </p:cNvCxnSpPr>
            <p:nvPr/>
          </p:nvCxnSpPr>
          <p:spPr bwMode="auto">
            <a:xfrm flipH="1">
              <a:off x="1468529" y="5613607"/>
              <a:ext cx="5302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104"/>
            <p:cNvCxnSpPr>
              <a:cxnSpLocks noChangeShapeType="1"/>
            </p:cNvCxnSpPr>
            <p:nvPr/>
          </p:nvCxnSpPr>
          <p:spPr bwMode="auto">
            <a:xfrm>
              <a:off x="1381125" y="5613607"/>
              <a:ext cx="3968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Connecteur droit avec flèche 102"/>
            <p:cNvCxnSpPr>
              <a:cxnSpLocks noChangeShapeType="1"/>
            </p:cNvCxnSpPr>
            <p:nvPr/>
          </p:nvCxnSpPr>
          <p:spPr bwMode="auto">
            <a:xfrm>
              <a:off x="1303491" y="5613607"/>
              <a:ext cx="110331"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ZoneTexte 139"/>
          <p:cNvSpPr txBox="1">
            <a:spLocks noChangeArrowheads="1"/>
          </p:cNvSpPr>
          <p:nvPr/>
        </p:nvSpPr>
        <p:spPr bwMode="auto">
          <a:xfrm>
            <a:off x="1858963" y="1414336"/>
            <a:ext cx="484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0,05</a:t>
            </a:r>
          </a:p>
        </p:txBody>
      </p:sp>
      <p:sp>
        <p:nvSpPr>
          <p:cNvPr id="96" name="Text Box 83"/>
          <p:cNvSpPr txBox="1">
            <a:spLocks noChangeArrowheads="1"/>
          </p:cNvSpPr>
          <p:nvPr/>
        </p:nvSpPr>
        <p:spPr bwMode="auto">
          <a:xfrm>
            <a:off x="3087688" y="736473"/>
            <a:ext cx="19081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t>Plan nominal à 15 mm de B</a:t>
            </a:r>
          </a:p>
        </p:txBody>
      </p:sp>
      <p:cxnSp>
        <p:nvCxnSpPr>
          <p:cNvPr id="97" name="Connecteur droit avec flèche 21"/>
          <p:cNvCxnSpPr>
            <a:cxnSpLocks noChangeShapeType="1"/>
          </p:cNvCxnSpPr>
          <p:nvPr/>
        </p:nvCxnSpPr>
        <p:spPr bwMode="auto">
          <a:xfrm flipH="1">
            <a:off x="2924175" y="1012698"/>
            <a:ext cx="423863" cy="3508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8" name="Picture 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8889" y="1932654"/>
            <a:ext cx="1636712"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7"/>
          <p:cNvSpPr txBox="1">
            <a:spLocks noChangeArrowheads="1"/>
          </p:cNvSpPr>
          <p:nvPr/>
        </p:nvSpPr>
        <p:spPr bwMode="auto">
          <a:xfrm>
            <a:off x="0" y="463550"/>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101" name="Line 70"/>
          <p:cNvSpPr>
            <a:spLocks noChangeShapeType="1"/>
          </p:cNvSpPr>
          <p:nvPr/>
        </p:nvSpPr>
        <p:spPr bwMode="auto">
          <a:xfrm>
            <a:off x="0" y="4104641"/>
            <a:ext cx="6705600"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 name="Forme libre 25"/>
          <p:cNvSpPr>
            <a:spLocks/>
          </p:cNvSpPr>
          <p:nvPr/>
        </p:nvSpPr>
        <p:spPr bwMode="auto">
          <a:xfrm>
            <a:off x="2957513" y="4845685"/>
            <a:ext cx="2178050" cy="1312862"/>
          </a:xfrm>
          <a:custGeom>
            <a:avLst/>
            <a:gdLst>
              <a:gd name="T0" fmla="*/ 2178166 w 2177934"/>
              <a:gd name="T1" fmla="*/ 1295703 h 1313411"/>
              <a:gd name="T2" fmla="*/ 0 w 2177934"/>
              <a:gd name="T3" fmla="*/ 1295703 h 1313411"/>
              <a:gd name="T4" fmla="*/ 0 w 2177934"/>
              <a:gd name="T5" fmla="*/ 0 h 1313411"/>
              <a:gd name="T6" fmla="*/ 598580 w 2177934"/>
              <a:gd name="T7" fmla="*/ 0 h 1313411"/>
              <a:gd name="T8" fmla="*/ 598580 w 2177934"/>
              <a:gd name="T9" fmla="*/ 647851 h 1313411"/>
              <a:gd name="T10" fmla="*/ 2161539 w 2177934"/>
              <a:gd name="T11" fmla="*/ 647851 h 1313411"/>
              <a:gd name="T12" fmla="*/ 2161539 w 2177934"/>
              <a:gd name="T13" fmla="*/ 1312314 h 1313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7934" h="1313411">
                <a:moveTo>
                  <a:pt x="2177934" y="1296786"/>
                </a:moveTo>
                <a:lnTo>
                  <a:pt x="0" y="1296786"/>
                </a:lnTo>
                <a:lnTo>
                  <a:pt x="0" y="0"/>
                </a:lnTo>
                <a:lnTo>
                  <a:pt x="598516" y="0"/>
                </a:lnTo>
                <a:lnTo>
                  <a:pt x="598516" y="648393"/>
                </a:lnTo>
                <a:lnTo>
                  <a:pt x="2161309" y="648393"/>
                </a:lnTo>
                <a:lnTo>
                  <a:pt x="2161309" y="1313411"/>
                </a:lnTo>
              </a:path>
            </a:pathLst>
          </a:custGeom>
          <a:pattFill prst="ltUpDiag">
            <a:fgClr>
              <a:schemeClr val="tx1"/>
            </a:fgClr>
            <a:bgClr>
              <a:schemeClr val="bg1"/>
            </a:bgClr>
          </a:pattFill>
          <a:ln w="28575" cap="flat" cmpd="sng" algn="ctr">
            <a:solidFill>
              <a:schemeClr val="tx1"/>
            </a:solidFill>
            <a:prstDash val="solid"/>
            <a:round/>
            <a:headEnd type="none" w="med" len="med"/>
            <a:tailEnd type="none" w="med" len="med"/>
          </a:ln>
        </p:spPr>
        <p:txBody>
          <a:bodyPr/>
          <a:lstStyle/>
          <a:p>
            <a:endParaRPr lang="fr-FR"/>
          </a:p>
        </p:txBody>
      </p:sp>
      <p:sp>
        <p:nvSpPr>
          <p:cNvPr id="48" name="Rectangle 104"/>
          <p:cNvSpPr>
            <a:spLocks noChangeArrowheads="1"/>
          </p:cNvSpPr>
          <p:nvPr/>
        </p:nvSpPr>
        <p:spPr bwMode="auto">
          <a:xfrm>
            <a:off x="4552950" y="6297104"/>
            <a:ext cx="53340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0,04</a:t>
            </a:r>
          </a:p>
        </p:txBody>
      </p:sp>
      <p:sp>
        <p:nvSpPr>
          <p:cNvPr id="49" name="Rectangle 105"/>
          <p:cNvSpPr>
            <a:spLocks noChangeArrowheads="1"/>
          </p:cNvSpPr>
          <p:nvPr/>
        </p:nvSpPr>
        <p:spPr bwMode="auto">
          <a:xfrm>
            <a:off x="4194175" y="6303454"/>
            <a:ext cx="825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50" name="Line 106"/>
          <p:cNvSpPr>
            <a:spLocks noChangeShapeType="1"/>
          </p:cNvSpPr>
          <p:nvPr/>
        </p:nvSpPr>
        <p:spPr bwMode="auto">
          <a:xfrm>
            <a:off x="4581525" y="6297104"/>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 name="Freeform 107"/>
          <p:cNvSpPr>
            <a:spLocks/>
          </p:cNvSpPr>
          <p:nvPr/>
        </p:nvSpPr>
        <p:spPr bwMode="auto">
          <a:xfrm>
            <a:off x="4276725" y="6371716"/>
            <a:ext cx="230188" cy="153988"/>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 name="Freeform 871"/>
          <p:cNvSpPr>
            <a:spLocks/>
          </p:cNvSpPr>
          <p:nvPr/>
        </p:nvSpPr>
        <p:spPr bwMode="auto">
          <a:xfrm flipV="1">
            <a:off x="3562351" y="6158547"/>
            <a:ext cx="628650" cy="273050"/>
          </a:xfrm>
          <a:custGeom>
            <a:avLst/>
            <a:gdLst>
              <a:gd name="T0" fmla="*/ 2147483647 w 282"/>
              <a:gd name="T1" fmla="*/ 0 h 196"/>
              <a:gd name="T2" fmla="*/ 0 w 282"/>
              <a:gd name="T3" fmla="*/ 0 h 196"/>
              <a:gd name="T4" fmla="*/ 0 w 282"/>
              <a:gd name="T5" fmla="*/ 2147483647 h 196"/>
              <a:gd name="T6" fmla="*/ 0 60000 65536"/>
              <a:gd name="T7" fmla="*/ 0 60000 65536"/>
              <a:gd name="T8" fmla="*/ 0 60000 65536"/>
            </a:gdLst>
            <a:ahLst/>
            <a:cxnLst>
              <a:cxn ang="T6">
                <a:pos x="T0" y="T1"/>
              </a:cxn>
              <a:cxn ang="T7">
                <a:pos x="T2" y="T3"/>
              </a:cxn>
              <a:cxn ang="T8">
                <a:pos x="T4" y="T5"/>
              </a:cxn>
            </a:cxnLst>
            <a:rect l="0" t="0" r="r" b="b"/>
            <a:pathLst>
              <a:path w="282" h="196">
                <a:moveTo>
                  <a:pt x="282" y="0"/>
                </a:moveTo>
                <a:lnTo>
                  <a:pt x="0" y="0"/>
                </a:lnTo>
                <a:lnTo>
                  <a:pt x="0" y="196"/>
                </a:lnTo>
              </a:path>
            </a:pathLst>
          </a:custGeom>
          <a:noFill/>
          <a:ln w="9525">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Rectangle 210"/>
          <p:cNvSpPr>
            <a:spLocks noChangeArrowheads="1"/>
          </p:cNvSpPr>
          <p:nvPr/>
        </p:nvSpPr>
        <p:spPr bwMode="auto">
          <a:xfrm>
            <a:off x="2984500" y="6285547"/>
            <a:ext cx="292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03" name="Line 211"/>
          <p:cNvSpPr>
            <a:spLocks noChangeShapeType="1"/>
          </p:cNvSpPr>
          <p:nvPr/>
        </p:nvSpPr>
        <p:spPr bwMode="auto">
          <a:xfrm flipV="1">
            <a:off x="3130550" y="6171247"/>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 name="Freeform 212"/>
          <p:cNvSpPr>
            <a:spLocks/>
          </p:cNvSpPr>
          <p:nvPr/>
        </p:nvSpPr>
        <p:spPr bwMode="auto">
          <a:xfrm>
            <a:off x="3052763" y="6155372"/>
            <a:ext cx="153987" cy="77788"/>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5" name="Rectangle 223"/>
          <p:cNvSpPr>
            <a:spLocks noChangeArrowheads="1"/>
          </p:cNvSpPr>
          <p:nvPr/>
        </p:nvSpPr>
        <p:spPr bwMode="auto">
          <a:xfrm>
            <a:off x="2978150" y="6279197"/>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A</a:t>
            </a:r>
          </a:p>
        </p:txBody>
      </p:sp>
      <p:sp>
        <p:nvSpPr>
          <p:cNvPr id="108" name="Rectangle 136"/>
          <p:cNvSpPr>
            <a:spLocks noChangeArrowheads="1"/>
          </p:cNvSpPr>
          <p:nvPr/>
        </p:nvSpPr>
        <p:spPr bwMode="auto">
          <a:xfrm>
            <a:off x="2065338" y="4818697"/>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A</a:t>
            </a:r>
          </a:p>
        </p:txBody>
      </p:sp>
      <p:sp>
        <p:nvSpPr>
          <p:cNvPr id="109" name="Rectangle 137"/>
          <p:cNvSpPr>
            <a:spLocks noChangeArrowheads="1"/>
          </p:cNvSpPr>
          <p:nvPr/>
        </p:nvSpPr>
        <p:spPr bwMode="auto">
          <a:xfrm>
            <a:off x="1608138" y="4818697"/>
            <a:ext cx="53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0,05</a:t>
            </a:r>
          </a:p>
        </p:txBody>
      </p:sp>
      <p:grpSp>
        <p:nvGrpSpPr>
          <p:cNvPr id="110" name="Group 138"/>
          <p:cNvGrpSpPr>
            <a:grpSpLocks/>
          </p:cNvGrpSpPr>
          <p:nvPr/>
        </p:nvGrpSpPr>
        <p:grpSpPr bwMode="auto">
          <a:xfrm>
            <a:off x="1325563" y="4796472"/>
            <a:ext cx="1054100" cy="304800"/>
            <a:chOff x="436" y="1920"/>
            <a:chExt cx="664" cy="192"/>
          </a:xfrm>
        </p:grpSpPr>
        <p:sp>
          <p:nvSpPr>
            <p:cNvPr id="111" name="Rectangle 139"/>
            <p:cNvSpPr>
              <a:spLocks noChangeArrowheads="1"/>
            </p:cNvSpPr>
            <p:nvPr/>
          </p:nvSpPr>
          <p:spPr bwMode="auto">
            <a:xfrm>
              <a:off x="436" y="1924"/>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12" name="Line 140"/>
            <p:cNvSpPr>
              <a:spLocks noChangeShapeType="1"/>
            </p:cNvSpPr>
            <p:nvPr/>
          </p:nvSpPr>
          <p:spPr bwMode="auto">
            <a:xfrm>
              <a:off x="624" y="1920"/>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3" name="Line 141"/>
            <p:cNvSpPr>
              <a:spLocks noChangeShapeType="1"/>
            </p:cNvSpPr>
            <p:nvPr/>
          </p:nvSpPr>
          <p:spPr bwMode="auto">
            <a:xfrm>
              <a:off x="912" y="1920"/>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14" name="Group 142"/>
          <p:cNvGrpSpPr>
            <a:grpSpLocks/>
          </p:cNvGrpSpPr>
          <p:nvPr/>
        </p:nvGrpSpPr>
        <p:grpSpPr bwMode="auto">
          <a:xfrm>
            <a:off x="1395413" y="4872672"/>
            <a:ext cx="152400" cy="152400"/>
            <a:chOff x="480" y="1968"/>
            <a:chExt cx="96" cy="96"/>
          </a:xfrm>
        </p:grpSpPr>
        <p:sp>
          <p:nvSpPr>
            <p:cNvPr id="115" name="Line 143"/>
            <p:cNvSpPr>
              <a:spLocks noChangeShapeType="1"/>
            </p:cNvSpPr>
            <p:nvPr/>
          </p:nvSpPr>
          <p:spPr bwMode="auto">
            <a:xfrm>
              <a:off x="480" y="2064"/>
              <a:ext cx="9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Line 144"/>
            <p:cNvSpPr>
              <a:spLocks noChangeShapeType="1"/>
            </p:cNvSpPr>
            <p:nvPr/>
          </p:nvSpPr>
          <p:spPr bwMode="auto">
            <a:xfrm>
              <a:off x="528" y="1968"/>
              <a:ext cx="0" cy="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cxnSp>
        <p:nvCxnSpPr>
          <p:cNvPr id="117" name="Connecteur droit avec flèche 8"/>
          <p:cNvCxnSpPr>
            <a:cxnSpLocks noChangeShapeType="1"/>
          </p:cNvCxnSpPr>
          <p:nvPr/>
        </p:nvCxnSpPr>
        <p:spPr bwMode="auto">
          <a:xfrm>
            <a:off x="2382838" y="4971097"/>
            <a:ext cx="5842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210"/>
          <p:cNvSpPr>
            <a:spLocks noChangeArrowheads="1"/>
          </p:cNvSpPr>
          <p:nvPr/>
        </p:nvSpPr>
        <p:spPr bwMode="auto">
          <a:xfrm>
            <a:off x="1597025" y="5237797"/>
            <a:ext cx="292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19" name="Line 211"/>
          <p:cNvSpPr>
            <a:spLocks noChangeShapeType="1"/>
          </p:cNvSpPr>
          <p:nvPr/>
        </p:nvSpPr>
        <p:spPr bwMode="auto">
          <a:xfrm flipV="1">
            <a:off x="1743075" y="5123497"/>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 name="Freeform 212"/>
          <p:cNvSpPr>
            <a:spLocks/>
          </p:cNvSpPr>
          <p:nvPr/>
        </p:nvSpPr>
        <p:spPr bwMode="auto">
          <a:xfrm>
            <a:off x="1665288" y="5107622"/>
            <a:ext cx="153987" cy="77788"/>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 name="Rectangle 223"/>
          <p:cNvSpPr>
            <a:spLocks noChangeArrowheads="1"/>
          </p:cNvSpPr>
          <p:nvPr/>
        </p:nvSpPr>
        <p:spPr bwMode="auto">
          <a:xfrm>
            <a:off x="1590675" y="5231447"/>
            <a:ext cx="306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B</a:t>
            </a:r>
          </a:p>
        </p:txBody>
      </p:sp>
      <p:grpSp>
        <p:nvGrpSpPr>
          <p:cNvPr id="122" name="Groupe 1"/>
          <p:cNvGrpSpPr>
            <a:grpSpLocks/>
          </p:cNvGrpSpPr>
          <p:nvPr/>
        </p:nvGrpSpPr>
        <p:grpSpPr bwMode="auto">
          <a:xfrm flipH="1">
            <a:off x="2501900" y="5741035"/>
            <a:ext cx="441325" cy="307975"/>
            <a:chOff x="2331244" y="2559844"/>
            <a:chExt cx="442912" cy="308419"/>
          </a:xfrm>
        </p:grpSpPr>
        <p:sp>
          <p:nvSpPr>
            <p:cNvPr id="123" name="Rectangle 1241"/>
            <p:cNvSpPr>
              <a:spLocks noChangeArrowheads="1"/>
            </p:cNvSpPr>
            <p:nvPr/>
          </p:nvSpPr>
          <p:spPr bwMode="auto">
            <a:xfrm>
              <a:off x="2480469" y="2566194"/>
              <a:ext cx="2921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24" name="Line 1242"/>
            <p:cNvSpPr>
              <a:spLocks noChangeShapeType="1"/>
            </p:cNvSpPr>
            <p:nvPr/>
          </p:nvSpPr>
          <p:spPr bwMode="auto">
            <a:xfrm flipH="1">
              <a:off x="2353469" y="2712244"/>
              <a:ext cx="1206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5" name="Freeform 1243"/>
            <p:cNvSpPr>
              <a:spLocks/>
            </p:cNvSpPr>
            <p:nvPr/>
          </p:nvSpPr>
          <p:spPr bwMode="auto">
            <a:xfrm>
              <a:off x="2331244" y="2634457"/>
              <a:ext cx="77787" cy="153987"/>
            </a:xfrm>
            <a:custGeom>
              <a:avLst/>
              <a:gdLst>
                <a:gd name="T0" fmla="*/ 0 w 49"/>
                <a:gd name="T1" fmla="*/ 2147483647 h 97"/>
                <a:gd name="T2" fmla="*/ 0 w 49"/>
                <a:gd name="T3" fmla="*/ 0 h 97"/>
                <a:gd name="T4" fmla="*/ 2147483647 w 49"/>
                <a:gd name="T5" fmla="*/ 2147483647 h 97"/>
                <a:gd name="T6" fmla="*/ 0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0" y="96"/>
                  </a:moveTo>
                  <a:lnTo>
                    <a:pt x="0" y="0"/>
                  </a:lnTo>
                  <a:lnTo>
                    <a:pt x="48" y="48"/>
                  </a:lnTo>
                  <a:lnTo>
                    <a:pt x="0"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6" name="Rectangle 1244"/>
            <p:cNvSpPr>
              <a:spLocks noChangeArrowheads="1"/>
            </p:cNvSpPr>
            <p:nvPr/>
          </p:nvSpPr>
          <p:spPr bwMode="auto">
            <a:xfrm>
              <a:off x="2466881" y="2559844"/>
              <a:ext cx="30727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B</a:t>
              </a:r>
            </a:p>
          </p:txBody>
        </p:sp>
      </p:grpSp>
      <p:sp>
        <p:nvSpPr>
          <p:cNvPr id="127" name="Forme libre 98"/>
          <p:cNvSpPr>
            <a:spLocks/>
          </p:cNvSpPr>
          <p:nvPr/>
        </p:nvSpPr>
        <p:spPr bwMode="auto">
          <a:xfrm>
            <a:off x="1698625" y="5628322"/>
            <a:ext cx="623888" cy="263525"/>
          </a:xfrm>
          <a:custGeom>
            <a:avLst/>
            <a:gdLst>
              <a:gd name="T0" fmla="*/ 324283 w 1203158"/>
              <a:gd name="T1" fmla="*/ 131368 h 469901"/>
              <a:gd name="T2" fmla="*/ 86475 w 1203158"/>
              <a:gd name="T3" fmla="*/ 136420 h 469901"/>
              <a:gd name="T4" fmla="*/ 0 w 1203158"/>
              <a:gd name="T5" fmla="*/ 0 h 469901"/>
              <a:gd name="T6" fmla="*/ 0 60000 65536"/>
              <a:gd name="T7" fmla="*/ 0 60000 65536"/>
              <a:gd name="T8" fmla="*/ 0 60000 65536"/>
            </a:gdLst>
            <a:ahLst/>
            <a:cxnLst>
              <a:cxn ang="T6">
                <a:pos x="T0" y="T1"/>
              </a:cxn>
              <a:cxn ang="T7">
                <a:pos x="T2" y="T3"/>
              </a:cxn>
              <a:cxn ang="T8">
                <a:pos x="T4" y="T5"/>
              </a:cxn>
            </a:cxnLst>
            <a:rect l="0" t="0" r="r" b="b"/>
            <a:pathLst>
              <a:path w="1203158" h="469901">
                <a:moveTo>
                  <a:pt x="1203158" y="417094"/>
                </a:moveTo>
                <a:cubicBezTo>
                  <a:pt x="862263" y="459873"/>
                  <a:pt x="521368" y="502652"/>
                  <a:pt x="320842" y="433136"/>
                </a:cubicBezTo>
                <a:cubicBezTo>
                  <a:pt x="120316" y="363620"/>
                  <a:pt x="60158" y="181810"/>
                  <a:pt x="0" y="0"/>
                </a:cubicBezTo>
              </a:path>
            </a:pathLst>
          </a:custGeom>
          <a:noFill/>
          <a:ln w="952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8" name="ZoneTexte 99"/>
          <p:cNvSpPr txBox="1">
            <a:spLocks noChangeArrowheads="1"/>
          </p:cNvSpPr>
          <p:nvPr/>
        </p:nvSpPr>
        <p:spPr bwMode="auto">
          <a:xfrm>
            <a:off x="1763713" y="5741035"/>
            <a:ext cx="31273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000"/>
              <a:t>ou</a:t>
            </a:r>
          </a:p>
        </p:txBody>
      </p:sp>
      <p:cxnSp>
        <p:nvCxnSpPr>
          <p:cNvPr id="129" name="Connecteur droit avec flèche 10"/>
          <p:cNvCxnSpPr>
            <a:cxnSpLocks noChangeShapeType="1"/>
          </p:cNvCxnSpPr>
          <p:nvPr/>
        </p:nvCxnSpPr>
        <p:spPr bwMode="auto">
          <a:xfrm flipH="1">
            <a:off x="2935288" y="4708144"/>
            <a:ext cx="627062"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0" name="Groupe 101"/>
          <p:cNvGrpSpPr>
            <a:grpSpLocks/>
          </p:cNvGrpSpPr>
          <p:nvPr/>
        </p:nvGrpSpPr>
        <p:grpSpPr bwMode="auto">
          <a:xfrm>
            <a:off x="3071813" y="4360481"/>
            <a:ext cx="354012" cy="276225"/>
            <a:chOff x="804578" y="1400175"/>
            <a:chExt cx="354584" cy="276999"/>
          </a:xfrm>
        </p:grpSpPr>
        <p:sp>
          <p:nvSpPr>
            <p:cNvPr id="131" name="ZoneTexte 102"/>
            <p:cNvSpPr txBox="1">
              <a:spLocks noChangeArrowheads="1"/>
            </p:cNvSpPr>
            <p:nvPr/>
          </p:nvSpPr>
          <p:spPr bwMode="auto">
            <a:xfrm>
              <a:off x="804578" y="140017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fr-FR" altLang="fr-FR" sz="1200">
                  <a:latin typeface="Arial" pitchFamily="34" charset="0"/>
                  <a:cs typeface="Arial" pitchFamily="34" charset="0"/>
                </a:rPr>
                <a:t>15</a:t>
              </a:r>
            </a:p>
          </p:txBody>
        </p:sp>
        <p:sp>
          <p:nvSpPr>
            <p:cNvPr id="132" name="Rectangle 13"/>
            <p:cNvSpPr>
              <a:spLocks noChangeArrowheads="1"/>
            </p:cNvSpPr>
            <p:nvPr/>
          </p:nvSpPr>
          <p:spPr bwMode="auto">
            <a:xfrm>
              <a:off x="813594" y="1425575"/>
              <a:ext cx="336550" cy="20161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fr-FR" altLang="fr-FR" sz="1200">
                <a:latin typeface="Arial" pitchFamily="34" charset="0"/>
                <a:cs typeface="Arial" pitchFamily="34" charset="0"/>
              </a:endParaRPr>
            </a:p>
          </p:txBody>
        </p:sp>
      </p:grpSp>
      <p:cxnSp>
        <p:nvCxnSpPr>
          <p:cNvPr id="133" name="Connecteur droit 13"/>
          <p:cNvCxnSpPr>
            <a:cxnSpLocks noChangeShapeType="1"/>
            <a:stCxn id="47" idx="2"/>
          </p:cNvCxnSpPr>
          <p:nvPr/>
        </p:nvCxnSpPr>
        <p:spPr bwMode="auto">
          <a:xfrm flipV="1">
            <a:off x="2957513" y="4597241"/>
            <a:ext cx="0" cy="24844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Connecteur droit 114"/>
          <p:cNvCxnSpPr>
            <a:cxnSpLocks noChangeShapeType="1"/>
          </p:cNvCxnSpPr>
          <p:nvPr/>
        </p:nvCxnSpPr>
        <p:spPr bwMode="auto">
          <a:xfrm flipV="1">
            <a:off x="3549650" y="4307522"/>
            <a:ext cx="0" cy="579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760"/>
          <p:cNvSpPr>
            <a:spLocks noChangeArrowheads="1"/>
          </p:cNvSpPr>
          <p:nvPr/>
        </p:nvSpPr>
        <p:spPr bwMode="auto">
          <a:xfrm>
            <a:off x="4930775" y="4331335"/>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A    B</a:t>
            </a:r>
          </a:p>
        </p:txBody>
      </p:sp>
      <p:sp>
        <p:nvSpPr>
          <p:cNvPr id="136" name="Rectangle 761"/>
          <p:cNvSpPr>
            <a:spLocks noChangeArrowheads="1"/>
          </p:cNvSpPr>
          <p:nvPr/>
        </p:nvSpPr>
        <p:spPr bwMode="auto">
          <a:xfrm>
            <a:off x="4473575" y="4331335"/>
            <a:ext cx="5349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0,08</a:t>
            </a:r>
          </a:p>
        </p:txBody>
      </p:sp>
      <p:sp>
        <p:nvSpPr>
          <p:cNvPr id="137" name="Rectangle 762"/>
          <p:cNvSpPr>
            <a:spLocks noChangeArrowheads="1"/>
          </p:cNvSpPr>
          <p:nvPr/>
        </p:nvSpPr>
        <p:spPr bwMode="auto">
          <a:xfrm>
            <a:off x="4191000" y="4337685"/>
            <a:ext cx="1355725"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38" name="Line 763"/>
          <p:cNvSpPr>
            <a:spLocks noChangeShapeType="1"/>
          </p:cNvSpPr>
          <p:nvPr/>
        </p:nvSpPr>
        <p:spPr bwMode="auto">
          <a:xfrm>
            <a:off x="4489450" y="433133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9" name="Line 764"/>
          <p:cNvSpPr>
            <a:spLocks noChangeShapeType="1"/>
          </p:cNvSpPr>
          <p:nvPr/>
        </p:nvSpPr>
        <p:spPr bwMode="auto">
          <a:xfrm>
            <a:off x="4946650" y="433133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0" name="Line 778"/>
          <p:cNvSpPr>
            <a:spLocks noChangeShapeType="1"/>
          </p:cNvSpPr>
          <p:nvPr/>
        </p:nvSpPr>
        <p:spPr bwMode="auto">
          <a:xfrm>
            <a:off x="5238750" y="4331335"/>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41" name="Group 806"/>
          <p:cNvGrpSpPr>
            <a:grpSpLocks/>
          </p:cNvGrpSpPr>
          <p:nvPr/>
        </p:nvGrpSpPr>
        <p:grpSpPr bwMode="auto">
          <a:xfrm>
            <a:off x="4271963" y="4407535"/>
            <a:ext cx="138112" cy="136525"/>
            <a:chOff x="1270" y="2213"/>
            <a:chExt cx="87" cy="86"/>
          </a:xfrm>
        </p:grpSpPr>
        <p:sp>
          <p:nvSpPr>
            <p:cNvPr id="142" name="Line 807"/>
            <p:cNvSpPr>
              <a:spLocks noChangeShapeType="1"/>
            </p:cNvSpPr>
            <p:nvPr/>
          </p:nvSpPr>
          <p:spPr bwMode="auto">
            <a:xfrm flipH="1">
              <a:off x="1270" y="2213"/>
              <a:ext cx="47" cy="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 name="Line 808"/>
            <p:cNvSpPr>
              <a:spLocks noChangeShapeType="1"/>
            </p:cNvSpPr>
            <p:nvPr/>
          </p:nvSpPr>
          <p:spPr bwMode="auto">
            <a:xfrm flipH="1">
              <a:off x="1310" y="2213"/>
              <a:ext cx="47" cy="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cxnSp>
        <p:nvCxnSpPr>
          <p:cNvPr id="144" name="Connecteur droit avec flèche 25"/>
          <p:cNvCxnSpPr>
            <a:cxnSpLocks noChangeShapeType="1"/>
          </p:cNvCxnSpPr>
          <p:nvPr/>
        </p:nvCxnSpPr>
        <p:spPr bwMode="auto">
          <a:xfrm flipH="1">
            <a:off x="3549650" y="4475797"/>
            <a:ext cx="6238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760"/>
          <p:cNvSpPr>
            <a:spLocks noChangeArrowheads="1"/>
          </p:cNvSpPr>
          <p:nvPr/>
        </p:nvSpPr>
        <p:spPr bwMode="auto">
          <a:xfrm>
            <a:off x="4938713" y="4644072"/>
            <a:ext cx="619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A    B</a:t>
            </a:r>
          </a:p>
        </p:txBody>
      </p:sp>
      <p:sp>
        <p:nvSpPr>
          <p:cNvPr id="146" name="Rectangle 761"/>
          <p:cNvSpPr>
            <a:spLocks noChangeArrowheads="1"/>
          </p:cNvSpPr>
          <p:nvPr/>
        </p:nvSpPr>
        <p:spPr bwMode="auto">
          <a:xfrm>
            <a:off x="4481513" y="4644072"/>
            <a:ext cx="434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latin typeface="Arial" pitchFamily="34" charset="0"/>
              </a:rPr>
              <a:t>0,2</a:t>
            </a:r>
          </a:p>
        </p:txBody>
      </p:sp>
      <p:sp>
        <p:nvSpPr>
          <p:cNvPr id="147" name="Rectangle 762"/>
          <p:cNvSpPr>
            <a:spLocks noChangeArrowheads="1"/>
          </p:cNvSpPr>
          <p:nvPr/>
        </p:nvSpPr>
        <p:spPr bwMode="auto">
          <a:xfrm>
            <a:off x="4198938" y="4650422"/>
            <a:ext cx="1355725"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48" name="Line 763"/>
          <p:cNvSpPr>
            <a:spLocks noChangeShapeType="1"/>
          </p:cNvSpPr>
          <p:nvPr/>
        </p:nvSpPr>
        <p:spPr bwMode="auto">
          <a:xfrm>
            <a:off x="4497388" y="4644072"/>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9" name="Line 764"/>
          <p:cNvSpPr>
            <a:spLocks noChangeShapeType="1"/>
          </p:cNvSpPr>
          <p:nvPr/>
        </p:nvSpPr>
        <p:spPr bwMode="auto">
          <a:xfrm>
            <a:off x="4954588" y="4644072"/>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0" name="Line 778"/>
          <p:cNvSpPr>
            <a:spLocks noChangeShapeType="1"/>
          </p:cNvSpPr>
          <p:nvPr/>
        </p:nvSpPr>
        <p:spPr bwMode="auto">
          <a:xfrm>
            <a:off x="5246688" y="4644072"/>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51" name="Group 615"/>
          <p:cNvGrpSpPr>
            <a:grpSpLocks/>
          </p:cNvGrpSpPr>
          <p:nvPr/>
        </p:nvGrpSpPr>
        <p:grpSpPr bwMode="auto">
          <a:xfrm>
            <a:off x="4244975" y="4682172"/>
            <a:ext cx="190500" cy="190500"/>
            <a:chOff x="4360" y="1124"/>
            <a:chExt cx="120" cy="120"/>
          </a:xfrm>
        </p:grpSpPr>
        <p:sp>
          <p:nvSpPr>
            <p:cNvPr id="152" name="Oval 616"/>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153" name="Line 617"/>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4" name="Line 618"/>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5"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DE LA CALE</a:t>
            </a:r>
            <a:endParaRPr lang="fr-FR" altLang="fr-FR" sz="2400" dirty="0">
              <a:solidFill>
                <a:schemeClr val="tx1"/>
              </a:solidFill>
            </a:endParaRPr>
          </a:p>
        </p:txBody>
      </p:sp>
    </p:spTree>
    <p:extLst>
      <p:ext uri="{BB962C8B-B14F-4D97-AF65-F5344CB8AC3E}">
        <p14:creationId xmlns:p14="http://schemas.microsoft.com/office/powerpoint/2010/main" val="33216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 Box 7"/>
          <p:cNvSpPr txBox="1">
            <a:spLocks noChangeArrowheads="1"/>
          </p:cNvSpPr>
          <p:nvPr/>
        </p:nvSpPr>
        <p:spPr bwMode="auto">
          <a:xfrm>
            <a:off x="1307121" y="625306"/>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60"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DE L'ARBRE</a:t>
            </a:r>
            <a:endParaRPr lang="fr-FR" altLang="fr-FR" sz="2400" dirty="0">
              <a:solidFill>
                <a:schemeClr val="tx1"/>
              </a:solidFill>
            </a:endParaRPr>
          </a:p>
        </p:txBody>
      </p:sp>
      <p:sp>
        <p:nvSpPr>
          <p:cNvPr id="61" name="Forme libre 185"/>
          <p:cNvSpPr>
            <a:spLocks/>
          </p:cNvSpPr>
          <p:nvPr/>
        </p:nvSpPr>
        <p:spPr bwMode="auto">
          <a:xfrm flipV="1">
            <a:off x="2324275" y="4447491"/>
            <a:ext cx="569913" cy="547688"/>
          </a:xfrm>
          <a:custGeom>
            <a:avLst/>
            <a:gdLst>
              <a:gd name="T0" fmla="*/ 1614116 w 191417"/>
              <a:gd name="T1" fmla="*/ 732371 h 400756"/>
              <a:gd name="T2" fmla="*/ 1698639 w 191417"/>
              <a:gd name="T3" fmla="*/ 518405 h 400756"/>
              <a:gd name="T4" fmla="*/ 1614116 w 191417"/>
              <a:gd name="T5" fmla="*/ 286610 h 400756"/>
              <a:gd name="T6" fmla="*/ 1614116 w 191417"/>
              <a:gd name="T7" fmla="*/ 36983 h 400756"/>
              <a:gd name="T8" fmla="*/ 1614116 w 191417"/>
              <a:gd name="T9" fmla="*/ 1322 h 400756"/>
              <a:gd name="T10" fmla="*/ 937915 w 191417"/>
              <a:gd name="T11" fmla="*/ 36983 h 400756"/>
              <a:gd name="T12" fmla="*/ 287120 w 191417"/>
              <a:gd name="T13" fmla="*/ 41956 h 400756"/>
              <a:gd name="T14" fmla="*/ 92664 w 191417"/>
              <a:gd name="T15" fmla="*/ 197457 h 400756"/>
              <a:gd name="T16" fmla="*/ 8137 w 191417"/>
              <a:gd name="T17" fmla="*/ 554066 h 400756"/>
              <a:gd name="T18" fmla="*/ 8137 w 191417"/>
              <a:gd name="T19" fmla="*/ 750202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0615" y="16138"/>
                  <a:pt x="105692" y="19756"/>
                </a:cubicBezTo>
                <a:cubicBezTo>
                  <a:pt x="80769" y="23374"/>
                  <a:pt x="48230" y="8125"/>
                  <a:pt x="32355" y="22413"/>
                </a:cubicBezTo>
                <a:cubicBezTo>
                  <a:pt x="16480" y="36700"/>
                  <a:pt x="15682" y="59886"/>
                  <a:pt x="10442" y="105481"/>
                </a:cubicBezTo>
                <a:cubicBezTo>
                  <a:pt x="5202" y="151076"/>
                  <a:pt x="2504" y="246769"/>
                  <a:pt x="917" y="295981"/>
                </a:cubicBezTo>
                <a:cubicBezTo>
                  <a:pt x="-670" y="345193"/>
                  <a:pt x="123" y="372974"/>
                  <a:pt x="917" y="400756"/>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2" name="Forme libre 184"/>
          <p:cNvSpPr>
            <a:spLocks/>
          </p:cNvSpPr>
          <p:nvPr/>
        </p:nvSpPr>
        <p:spPr bwMode="auto">
          <a:xfrm flipV="1">
            <a:off x="2040113" y="4283979"/>
            <a:ext cx="1131887" cy="227012"/>
          </a:xfrm>
          <a:custGeom>
            <a:avLst/>
            <a:gdLst>
              <a:gd name="T0" fmla="*/ 7035060 w 181821"/>
              <a:gd name="T1" fmla="*/ 131381 h 381778"/>
              <a:gd name="T2" fmla="*/ 7005864 w 181821"/>
              <a:gd name="T3" fmla="*/ 91102 h 381778"/>
              <a:gd name="T4" fmla="*/ 7035060 w 181821"/>
              <a:gd name="T5" fmla="*/ 47339 h 381778"/>
              <a:gd name="T6" fmla="*/ 7035060 w 181821"/>
              <a:gd name="T7" fmla="*/ 275 h 381778"/>
              <a:gd name="T8" fmla="*/ 4080778 w 181821"/>
              <a:gd name="T9" fmla="*/ 26795 h 381778"/>
              <a:gd name="T10" fmla="*/ 1237499 w 181821"/>
              <a:gd name="T11" fmla="*/ 1212 h 381778"/>
              <a:gd name="T12" fmla="*/ 127475 w 181821"/>
              <a:gd name="T13" fmla="*/ 3824 h 381778"/>
              <a:gd name="T14" fmla="*/ 18651 w 181821"/>
              <a:gd name="T15" fmla="*/ 97764 h 381778"/>
              <a:gd name="T16" fmla="*/ 18651 w 181821"/>
              <a:gd name="T17" fmla="*/ 134743 h 381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821" h="381778">
                <a:moveTo>
                  <a:pt x="181456" y="372253"/>
                </a:moveTo>
                <a:cubicBezTo>
                  <a:pt x="179986" y="292910"/>
                  <a:pt x="180703" y="297814"/>
                  <a:pt x="180703" y="258127"/>
                </a:cubicBezTo>
                <a:cubicBezTo>
                  <a:pt x="180703" y="218440"/>
                  <a:pt x="181331" y="177019"/>
                  <a:pt x="181456" y="134128"/>
                </a:cubicBezTo>
                <a:cubicBezTo>
                  <a:pt x="181581" y="91237"/>
                  <a:pt x="182212" y="86147"/>
                  <a:pt x="181456" y="778"/>
                </a:cubicBezTo>
                <a:cubicBezTo>
                  <a:pt x="168756" y="-8923"/>
                  <a:pt x="130179" y="75477"/>
                  <a:pt x="105256" y="75920"/>
                </a:cubicBezTo>
                <a:cubicBezTo>
                  <a:pt x="80333" y="76363"/>
                  <a:pt x="48914" y="14283"/>
                  <a:pt x="31919" y="3435"/>
                </a:cubicBezTo>
                <a:cubicBezTo>
                  <a:pt x="14924" y="-7413"/>
                  <a:pt x="8528" y="15683"/>
                  <a:pt x="3288" y="10834"/>
                </a:cubicBezTo>
                <a:cubicBezTo>
                  <a:pt x="2202" y="90057"/>
                  <a:pt x="949" y="215179"/>
                  <a:pt x="481" y="277003"/>
                </a:cubicBezTo>
                <a:cubicBezTo>
                  <a:pt x="13" y="338827"/>
                  <a:pt x="-313" y="353996"/>
                  <a:pt x="481" y="381778"/>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grpSp>
        <p:nvGrpSpPr>
          <p:cNvPr id="63" name="Group 132"/>
          <p:cNvGrpSpPr>
            <a:grpSpLocks/>
          </p:cNvGrpSpPr>
          <p:nvPr/>
        </p:nvGrpSpPr>
        <p:grpSpPr bwMode="auto">
          <a:xfrm rot="5400000">
            <a:off x="1886919" y="1714610"/>
            <a:ext cx="1492250" cy="611188"/>
            <a:chOff x="2559" y="4434"/>
            <a:chExt cx="264" cy="282"/>
          </a:xfrm>
        </p:grpSpPr>
        <p:sp>
          <p:nvSpPr>
            <p:cNvPr id="64" name="Line 130"/>
            <p:cNvSpPr>
              <a:spLocks noChangeShapeType="1"/>
            </p:cNvSpPr>
            <p:nvPr/>
          </p:nvSpPr>
          <p:spPr bwMode="auto">
            <a:xfrm>
              <a:off x="2559" y="4434"/>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Line 131"/>
            <p:cNvSpPr>
              <a:spLocks noChangeShapeType="1"/>
            </p:cNvSpPr>
            <p:nvPr/>
          </p:nvSpPr>
          <p:spPr bwMode="auto">
            <a:xfrm>
              <a:off x="2559" y="4716"/>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6" name="Forme libre 3"/>
          <p:cNvSpPr>
            <a:spLocks/>
          </p:cNvSpPr>
          <p:nvPr/>
        </p:nvSpPr>
        <p:spPr bwMode="auto">
          <a:xfrm>
            <a:off x="2468738" y="1766204"/>
            <a:ext cx="298450" cy="625475"/>
          </a:xfrm>
          <a:custGeom>
            <a:avLst/>
            <a:gdLst>
              <a:gd name="T0" fmla="*/ 442644 w 191417"/>
              <a:gd name="T1" fmla="*/ 953047 h 400756"/>
              <a:gd name="T2" fmla="*/ 465824 w 191417"/>
              <a:gd name="T3" fmla="*/ 674610 h 400756"/>
              <a:gd name="T4" fmla="*/ 442644 w 191417"/>
              <a:gd name="T5" fmla="*/ 372969 h 400756"/>
              <a:gd name="T6" fmla="*/ 442644 w 191417"/>
              <a:gd name="T7" fmla="*/ 48125 h 400756"/>
              <a:gd name="T8" fmla="*/ 442644 w 191417"/>
              <a:gd name="T9" fmla="*/ 1720 h 400756"/>
              <a:gd name="T10" fmla="*/ 257207 w 191417"/>
              <a:gd name="T11" fmla="*/ 48125 h 400756"/>
              <a:gd name="T12" fmla="*/ 2555 w 191417"/>
              <a:gd name="T13" fmla="*/ 9508 h 400756"/>
              <a:gd name="T14" fmla="*/ 25411 w 191417"/>
              <a:gd name="T15" fmla="*/ 256954 h 400756"/>
              <a:gd name="T16" fmla="*/ 2231 w 191417"/>
              <a:gd name="T17" fmla="*/ 721017 h 400756"/>
              <a:gd name="T18" fmla="*/ 2231 w 191417"/>
              <a:gd name="T19" fmla="*/ 976251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5832" y="19223"/>
                  <a:pt x="105692" y="19756"/>
                </a:cubicBezTo>
                <a:cubicBezTo>
                  <a:pt x="75552" y="20289"/>
                  <a:pt x="52094" y="8799"/>
                  <a:pt x="1050" y="3903"/>
                </a:cubicBezTo>
                <a:cubicBezTo>
                  <a:pt x="7556" y="56556"/>
                  <a:pt x="10464" y="56801"/>
                  <a:pt x="10442" y="105481"/>
                </a:cubicBezTo>
                <a:cubicBezTo>
                  <a:pt x="10420" y="154161"/>
                  <a:pt x="2504" y="246769"/>
                  <a:pt x="917" y="295981"/>
                </a:cubicBezTo>
                <a:cubicBezTo>
                  <a:pt x="-670" y="345193"/>
                  <a:pt x="123" y="372974"/>
                  <a:pt x="917" y="400756"/>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 name="Forme libre 181"/>
          <p:cNvSpPr>
            <a:spLocks/>
          </p:cNvSpPr>
          <p:nvPr/>
        </p:nvSpPr>
        <p:spPr bwMode="auto">
          <a:xfrm>
            <a:off x="2324275" y="2329766"/>
            <a:ext cx="508000" cy="549275"/>
          </a:xfrm>
          <a:custGeom>
            <a:avLst/>
            <a:gdLst>
              <a:gd name="T0" fmla="*/ 1279282 w 191417"/>
              <a:gd name="T1" fmla="*/ 734493 h 400756"/>
              <a:gd name="T2" fmla="*/ 1346274 w 191417"/>
              <a:gd name="T3" fmla="*/ 519907 h 400756"/>
              <a:gd name="T4" fmla="*/ 1279282 w 191417"/>
              <a:gd name="T5" fmla="*/ 287440 h 400756"/>
              <a:gd name="T6" fmla="*/ 1279282 w 191417"/>
              <a:gd name="T7" fmla="*/ 37090 h 400756"/>
              <a:gd name="T8" fmla="*/ 1279282 w 191417"/>
              <a:gd name="T9" fmla="*/ 1325 h 400756"/>
              <a:gd name="T10" fmla="*/ 743352 w 191417"/>
              <a:gd name="T11" fmla="*/ 37090 h 400756"/>
              <a:gd name="T12" fmla="*/ 227558 w 191417"/>
              <a:gd name="T13" fmla="*/ 42077 h 400756"/>
              <a:gd name="T14" fmla="*/ 73441 w 191417"/>
              <a:gd name="T15" fmla="*/ 198029 h 400756"/>
              <a:gd name="T16" fmla="*/ 6449 w 191417"/>
              <a:gd name="T17" fmla="*/ 555672 h 400756"/>
              <a:gd name="T18" fmla="*/ 6449 w 191417"/>
              <a:gd name="T19" fmla="*/ 752376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0615" y="16138"/>
                  <a:pt x="105692" y="19756"/>
                </a:cubicBezTo>
                <a:cubicBezTo>
                  <a:pt x="80769" y="23374"/>
                  <a:pt x="48230" y="8125"/>
                  <a:pt x="32355" y="22413"/>
                </a:cubicBezTo>
                <a:cubicBezTo>
                  <a:pt x="16480" y="36700"/>
                  <a:pt x="15682" y="59886"/>
                  <a:pt x="10442" y="105481"/>
                </a:cubicBezTo>
                <a:cubicBezTo>
                  <a:pt x="5202" y="151076"/>
                  <a:pt x="2504" y="246769"/>
                  <a:pt x="917" y="295981"/>
                </a:cubicBezTo>
                <a:cubicBezTo>
                  <a:pt x="-670" y="345193"/>
                  <a:pt x="123" y="372974"/>
                  <a:pt x="917" y="400756"/>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8" name="Forme libre 182"/>
          <p:cNvSpPr>
            <a:spLocks/>
          </p:cNvSpPr>
          <p:nvPr/>
        </p:nvSpPr>
        <p:spPr bwMode="auto">
          <a:xfrm>
            <a:off x="2043288" y="2772679"/>
            <a:ext cx="1131887" cy="227012"/>
          </a:xfrm>
          <a:custGeom>
            <a:avLst/>
            <a:gdLst>
              <a:gd name="T0" fmla="*/ 7035060 w 181821"/>
              <a:gd name="T1" fmla="*/ 131381 h 381778"/>
              <a:gd name="T2" fmla="*/ 7005864 w 181821"/>
              <a:gd name="T3" fmla="*/ 91102 h 381778"/>
              <a:gd name="T4" fmla="*/ 7035060 w 181821"/>
              <a:gd name="T5" fmla="*/ 47339 h 381778"/>
              <a:gd name="T6" fmla="*/ 7035060 w 181821"/>
              <a:gd name="T7" fmla="*/ 275 h 381778"/>
              <a:gd name="T8" fmla="*/ 4080778 w 181821"/>
              <a:gd name="T9" fmla="*/ 26795 h 381778"/>
              <a:gd name="T10" fmla="*/ 1237499 w 181821"/>
              <a:gd name="T11" fmla="*/ 1212 h 381778"/>
              <a:gd name="T12" fmla="*/ 127475 w 181821"/>
              <a:gd name="T13" fmla="*/ 3824 h 381778"/>
              <a:gd name="T14" fmla="*/ 18651 w 181821"/>
              <a:gd name="T15" fmla="*/ 97764 h 381778"/>
              <a:gd name="T16" fmla="*/ 18651 w 181821"/>
              <a:gd name="T17" fmla="*/ 134743 h 381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821" h="381778">
                <a:moveTo>
                  <a:pt x="181456" y="372253"/>
                </a:moveTo>
                <a:cubicBezTo>
                  <a:pt x="179986" y="292910"/>
                  <a:pt x="180703" y="297814"/>
                  <a:pt x="180703" y="258127"/>
                </a:cubicBezTo>
                <a:cubicBezTo>
                  <a:pt x="180703" y="218440"/>
                  <a:pt x="181331" y="177019"/>
                  <a:pt x="181456" y="134128"/>
                </a:cubicBezTo>
                <a:cubicBezTo>
                  <a:pt x="181581" y="91237"/>
                  <a:pt x="182212" y="86147"/>
                  <a:pt x="181456" y="778"/>
                </a:cubicBezTo>
                <a:cubicBezTo>
                  <a:pt x="168756" y="-8923"/>
                  <a:pt x="130179" y="75477"/>
                  <a:pt x="105256" y="75920"/>
                </a:cubicBezTo>
                <a:cubicBezTo>
                  <a:pt x="80333" y="76363"/>
                  <a:pt x="48914" y="14283"/>
                  <a:pt x="31919" y="3435"/>
                </a:cubicBezTo>
                <a:cubicBezTo>
                  <a:pt x="14924" y="-7413"/>
                  <a:pt x="8528" y="15683"/>
                  <a:pt x="3288" y="10834"/>
                </a:cubicBezTo>
                <a:cubicBezTo>
                  <a:pt x="2202" y="90057"/>
                  <a:pt x="949" y="215179"/>
                  <a:pt x="481" y="277003"/>
                </a:cubicBezTo>
                <a:cubicBezTo>
                  <a:pt x="13" y="338827"/>
                  <a:pt x="-313" y="353996"/>
                  <a:pt x="481" y="381778"/>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9" name="Forme libre 4"/>
          <p:cNvSpPr>
            <a:spLocks/>
          </p:cNvSpPr>
          <p:nvPr/>
        </p:nvSpPr>
        <p:spPr bwMode="auto">
          <a:xfrm>
            <a:off x="1836913" y="2886979"/>
            <a:ext cx="1541462" cy="1511300"/>
          </a:xfrm>
          <a:custGeom>
            <a:avLst/>
            <a:gdLst>
              <a:gd name="T0" fmla="*/ 97455 w 909676"/>
              <a:gd name="T1" fmla="*/ 74689 h 968401"/>
              <a:gd name="T2" fmla="*/ 843477 w 909676"/>
              <a:gd name="T3" fmla="*/ 47191 h 968401"/>
              <a:gd name="T4" fmla="*/ 1362446 w 909676"/>
              <a:gd name="T5" fmla="*/ 129685 h 968401"/>
              <a:gd name="T6" fmla="*/ 1784112 w 909676"/>
              <a:gd name="T7" fmla="*/ 129685 h 968401"/>
              <a:gd name="T8" fmla="*/ 2367953 w 909676"/>
              <a:gd name="T9" fmla="*/ 74689 h 968401"/>
              <a:gd name="T10" fmla="*/ 2530130 w 909676"/>
              <a:gd name="T11" fmla="*/ 47191 h 968401"/>
              <a:gd name="T12" fmla="*/ 2465259 w 909676"/>
              <a:gd name="T13" fmla="*/ 762134 h 968401"/>
              <a:gd name="T14" fmla="*/ 2595003 w 909676"/>
              <a:gd name="T15" fmla="*/ 1532073 h 968401"/>
              <a:gd name="T16" fmla="*/ 2595003 w 909676"/>
              <a:gd name="T17" fmla="*/ 2137023 h 968401"/>
              <a:gd name="T18" fmla="*/ 2530130 w 909676"/>
              <a:gd name="T19" fmla="*/ 2357008 h 968401"/>
              <a:gd name="T20" fmla="*/ 1719239 w 909676"/>
              <a:gd name="T21" fmla="*/ 2247015 h 968401"/>
              <a:gd name="T22" fmla="*/ 1070525 w 909676"/>
              <a:gd name="T23" fmla="*/ 2329510 h 968401"/>
              <a:gd name="T24" fmla="*/ 519119 w 909676"/>
              <a:gd name="T25" fmla="*/ 2329510 h 968401"/>
              <a:gd name="T26" fmla="*/ 162326 w 909676"/>
              <a:gd name="T27" fmla="*/ 2302012 h 968401"/>
              <a:gd name="T28" fmla="*/ 162326 w 909676"/>
              <a:gd name="T29" fmla="*/ 1972037 h 968401"/>
              <a:gd name="T30" fmla="*/ 149 w 909676"/>
              <a:gd name="T31" fmla="*/ 1202099 h 968401"/>
              <a:gd name="T32" fmla="*/ 194763 w 909676"/>
              <a:gd name="T33" fmla="*/ 459659 h 968401"/>
              <a:gd name="T34" fmla="*/ 97455 w 909676"/>
              <a:gd name="T35" fmla="*/ 74689 h 968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9676" h="968401">
                <a:moveTo>
                  <a:pt x="33918" y="30663"/>
                </a:moveTo>
                <a:cubicBezTo>
                  <a:pt x="71548" y="2441"/>
                  <a:pt x="220185" y="15611"/>
                  <a:pt x="293563" y="19374"/>
                </a:cubicBezTo>
                <a:cubicBezTo>
                  <a:pt x="366941" y="23137"/>
                  <a:pt x="419622" y="47597"/>
                  <a:pt x="474185" y="53241"/>
                </a:cubicBezTo>
                <a:cubicBezTo>
                  <a:pt x="528748" y="58885"/>
                  <a:pt x="562615" y="57004"/>
                  <a:pt x="620941" y="53241"/>
                </a:cubicBezTo>
                <a:cubicBezTo>
                  <a:pt x="679267" y="49478"/>
                  <a:pt x="780867" y="36308"/>
                  <a:pt x="824141" y="30663"/>
                </a:cubicBezTo>
                <a:cubicBezTo>
                  <a:pt x="867415" y="25018"/>
                  <a:pt x="874941" y="-27663"/>
                  <a:pt x="880585" y="19374"/>
                </a:cubicBezTo>
                <a:cubicBezTo>
                  <a:pt x="886229" y="66411"/>
                  <a:pt x="854244" y="211285"/>
                  <a:pt x="858007" y="312885"/>
                </a:cubicBezTo>
                <a:cubicBezTo>
                  <a:pt x="861770" y="414485"/>
                  <a:pt x="895637" y="534900"/>
                  <a:pt x="903163" y="628974"/>
                </a:cubicBezTo>
                <a:cubicBezTo>
                  <a:pt x="910689" y="723048"/>
                  <a:pt x="906926" y="820885"/>
                  <a:pt x="903163" y="877329"/>
                </a:cubicBezTo>
                <a:cubicBezTo>
                  <a:pt x="899400" y="933773"/>
                  <a:pt x="931385" y="960115"/>
                  <a:pt x="880585" y="967641"/>
                </a:cubicBezTo>
                <a:cubicBezTo>
                  <a:pt x="829785" y="975167"/>
                  <a:pt x="683030" y="924366"/>
                  <a:pt x="598363" y="922485"/>
                </a:cubicBezTo>
                <a:cubicBezTo>
                  <a:pt x="513696" y="920604"/>
                  <a:pt x="442200" y="950708"/>
                  <a:pt x="372585" y="956352"/>
                </a:cubicBezTo>
                <a:cubicBezTo>
                  <a:pt x="302970" y="961996"/>
                  <a:pt x="233355" y="958233"/>
                  <a:pt x="180674" y="956352"/>
                </a:cubicBezTo>
                <a:cubicBezTo>
                  <a:pt x="127993" y="954471"/>
                  <a:pt x="77192" y="969522"/>
                  <a:pt x="56496" y="945063"/>
                </a:cubicBezTo>
                <a:cubicBezTo>
                  <a:pt x="35800" y="920604"/>
                  <a:pt x="65903" y="884855"/>
                  <a:pt x="56496" y="809596"/>
                </a:cubicBezTo>
                <a:cubicBezTo>
                  <a:pt x="47089" y="734337"/>
                  <a:pt x="-1829" y="596988"/>
                  <a:pt x="52" y="493507"/>
                </a:cubicBezTo>
                <a:cubicBezTo>
                  <a:pt x="1933" y="390026"/>
                  <a:pt x="56496" y="267729"/>
                  <a:pt x="67785" y="188707"/>
                </a:cubicBezTo>
                <a:cubicBezTo>
                  <a:pt x="79074" y="109685"/>
                  <a:pt x="-3712" y="58885"/>
                  <a:pt x="33918" y="30663"/>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cxnSp>
        <p:nvCxnSpPr>
          <p:cNvPr id="70" name="Connecteur droit avec flèche 6"/>
          <p:cNvCxnSpPr>
            <a:cxnSpLocks noChangeShapeType="1"/>
          </p:cNvCxnSpPr>
          <p:nvPr/>
        </p:nvCxnSpPr>
        <p:spPr bwMode="auto">
          <a:xfrm flipV="1">
            <a:off x="2378250" y="2553604"/>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3"/>
          <p:cNvCxnSpPr>
            <a:cxnSpLocks noChangeShapeType="1"/>
            <a:endCxn id="72" idx="1"/>
          </p:cNvCxnSpPr>
          <p:nvPr/>
        </p:nvCxnSpPr>
        <p:spPr bwMode="auto">
          <a:xfrm>
            <a:off x="1679750" y="2472969"/>
            <a:ext cx="452438" cy="7825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Accolade ouvrante 15"/>
          <p:cNvSpPr>
            <a:spLocks/>
          </p:cNvSpPr>
          <p:nvPr/>
        </p:nvSpPr>
        <p:spPr bwMode="auto">
          <a:xfrm>
            <a:off x="2132188" y="2329766"/>
            <a:ext cx="103187" cy="442913"/>
          </a:xfrm>
          <a:prstGeom prst="leftBrace">
            <a:avLst>
              <a:gd name="adj1" fmla="val 8406"/>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000"/>
          </a:p>
        </p:txBody>
      </p:sp>
      <p:cxnSp>
        <p:nvCxnSpPr>
          <p:cNvPr id="73" name="Connecteur droit avec flèche 197"/>
          <p:cNvCxnSpPr>
            <a:cxnSpLocks noChangeShapeType="1"/>
          </p:cNvCxnSpPr>
          <p:nvPr/>
        </p:nvCxnSpPr>
        <p:spPr bwMode="auto">
          <a:xfrm>
            <a:off x="2336975" y="4712604"/>
            <a:ext cx="557213"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Accolade ouvrante 200"/>
          <p:cNvSpPr>
            <a:spLocks/>
          </p:cNvSpPr>
          <p:nvPr/>
        </p:nvSpPr>
        <p:spPr bwMode="auto">
          <a:xfrm>
            <a:off x="2054400" y="4522104"/>
            <a:ext cx="104775" cy="442912"/>
          </a:xfrm>
          <a:prstGeom prst="leftBrace">
            <a:avLst>
              <a:gd name="adj1" fmla="val 8278"/>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000"/>
          </a:p>
        </p:txBody>
      </p:sp>
      <p:sp>
        <p:nvSpPr>
          <p:cNvPr id="76" name="Line 74"/>
          <p:cNvSpPr>
            <a:spLocks noChangeShapeType="1"/>
          </p:cNvSpPr>
          <p:nvPr/>
        </p:nvSpPr>
        <p:spPr bwMode="auto">
          <a:xfrm rot="16200000">
            <a:off x="890762" y="3380692"/>
            <a:ext cx="3470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7" name="Group 133"/>
          <p:cNvGrpSpPr>
            <a:grpSpLocks/>
          </p:cNvGrpSpPr>
          <p:nvPr/>
        </p:nvGrpSpPr>
        <p:grpSpPr bwMode="auto">
          <a:xfrm rot="5400000">
            <a:off x="2138538" y="4730066"/>
            <a:ext cx="990600" cy="698500"/>
            <a:chOff x="2559" y="4434"/>
            <a:chExt cx="264" cy="282"/>
          </a:xfrm>
        </p:grpSpPr>
        <p:sp>
          <p:nvSpPr>
            <p:cNvPr id="78" name="Line 134"/>
            <p:cNvSpPr>
              <a:spLocks noChangeShapeType="1"/>
            </p:cNvSpPr>
            <p:nvPr/>
          </p:nvSpPr>
          <p:spPr bwMode="auto">
            <a:xfrm>
              <a:off x="2559" y="4434"/>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 name="Line 135"/>
            <p:cNvSpPr>
              <a:spLocks noChangeShapeType="1"/>
            </p:cNvSpPr>
            <p:nvPr/>
          </p:nvSpPr>
          <p:spPr bwMode="auto">
            <a:xfrm>
              <a:off x="2559" y="4716"/>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0" name="Line 137"/>
          <p:cNvSpPr>
            <a:spLocks noChangeShapeType="1"/>
          </p:cNvSpPr>
          <p:nvPr/>
        </p:nvSpPr>
        <p:spPr bwMode="auto">
          <a:xfrm rot="5400000">
            <a:off x="2631457" y="3516422"/>
            <a:ext cx="0" cy="2135187"/>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 name="Line 138"/>
          <p:cNvSpPr>
            <a:spLocks noChangeShapeType="1"/>
          </p:cNvSpPr>
          <p:nvPr/>
        </p:nvSpPr>
        <p:spPr bwMode="auto">
          <a:xfrm rot="16200000">
            <a:off x="789956" y="3641835"/>
            <a:ext cx="1824038" cy="0"/>
          </a:xfrm>
          <a:prstGeom prst="line">
            <a:avLst/>
          </a:prstGeom>
          <a:noFill/>
          <a:ln w="19050">
            <a:solidFill>
              <a:srgbClr val="0070C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 name="Text Box 139"/>
          <p:cNvSpPr txBox="1">
            <a:spLocks noChangeArrowheads="1"/>
          </p:cNvSpPr>
          <p:nvPr/>
        </p:nvSpPr>
        <p:spPr bwMode="auto">
          <a:xfrm rot="16200000">
            <a:off x="1296369" y="3556110"/>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latin typeface="Arial" pitchFamily="34" charset="0"/>
              </a:rPr>
              <a:t>30,3</a:t>
            </a:r>
          </a:p>
        </p:txBody>
      </p:sp>
      <p:sp>
        <p:nvSpPr>
          <p:cNvPr id="83" name="Text Box 141"/>
          <p:cNvSpPr txBox="1">
            <a:spLocks noChangeArrowheads="1"/>
          </p:cNvSpPr>
          <p:nvPr/>
        </p:nvSpPr>
        <p:spPr bwMode="auto">
          <a:xfrm>
            <a:off x="2960863" y="5115829"/>
            <a:ext cx="8651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itchFamily="34" charset="0"/>
                <a:sym typeface="Symbol" pitchFamily="18" charset="2"/>
              </a:rPr>
              <a:t></a:t>
            </a:r>
            <a:r>
              <a:rPr lang="fr-FR" altLang="fr-FR" sz="1600" dirty="0">
                <a:latin typeface="Arial" pitchFamily="34" charset="0"/>
              </a:rPr>
              <a:t>28,08</a:t>
            </a:r>
          </a:p>
        </p:txBody>
      </p:sp>
      <p:sp>
        <p:nvSpPr>
          <p:cNvPr id="84" name="ZoneTexte 11"/>
          <p:cNvSpPr txBox="1">
            <a:spLocks noChangeArrowheads="1"/>
          </p:cNvSpPr>
          <p:nvPr/>
        </p:nvSpPr>
        <p:spPr bwMode="auto">
          <a:xfrm>
            <a:off x="-13230" y="2232841"/>
            <a:ext cx="177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Toutes les dimensions locale sont comprises entre 24,96 et 25,04.</a:t>
            </a:r>
          </a:p>
        </p:txBody>
      </p:sp>
      <p:sp>
        <p:nvSpPr>
          <p:cNvPr id="85" name="ZoneTexte 198"/>
          <p:cNvSpPr txBox="1">
            <a:spLocks noChangeArrowheads="1"/>
          </p:cNvSpPr>
          <p:nvPr/>
        </p:nvSpPr>
        <p:spPr bwMode="auto">
          <a:xfrm>
            <a:off x="-13230" y="4661629"/>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Toutes les dimensions locale sont comprises entre 27,95 et 28,05</a:t>
            </a:r>
          </a:p>
        </p:txBody>
      </p:sp>
      <p:cxnSp>
        <p:nvCxnSpPr>
          <p:cNvPr id="86" name="Connecteur droit avec flèche 199"/>
          <p:cNvCxnSpPr>
            <a:cxnSpLocks noChangeShapeType="1"/>
          </p:cNvCxnSpPr>
          <p:nvPr/>
        </p:nvCxnSpPr>
        <p:spPr bwMode="auto">
          <a:xfrm flipV="1">
            <a:off x="1743250" y="4741071"/>
            <a:ext cx="311150" cy="6270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avec flèche 21"/>
          <p:cNvCxnSpPr>
            <a:cxnSpLocks noChangeShapeType="1"/>
          </p:cNvCxnSpPr>
          <p:nvPr/>
        </p:nvCxnSpPr>
        <p:spPr bwMode="auto">
          <a:xfrm flipH="1">
            <a:off x="2260775" y="5433329"/>
            <a:ext cx="719138"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avec flèche 23"/>
          <p:cNvCxnSpPr>
            <a:cxnSpLocks noChangeShapeType="1"/>
          </p:cNvCxnSpPr>
          <p:nvPr/>
        </p:nvCxnSpPr>
        <p:spPr bwMode="auto">
          <a:xfrm flipH="1">
            <a:off x="2983089" y="5433329"/>
            <a:ext cx="715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 Box 141"/>
          <p:cNvSpPr txBox="1">
            <a:spLocks noChangeArrowheads="1"/>
          </p:cNvSpPr>
          <p:nvPr/>
        </p:nvSpPr>
        <p:spPr bwMode="auto">
          <a:xfrm>
            <a:off x="2897363" y="1135966"/>
            <a:ext cx="8651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latin typeface="Arial" pitchFamily="34" charset="0"/>
                <a:sym typeface="Symbol" pitchFamily="18" charset="2"/>
              </a:rPr>
              <a:t></a:t>
            </a:r>
            <a:r>
              <a:rPr lang="fr-FR" altLang="fr-FR" sz="1600">
                <a:latin typeface="Arial" pitchFamily="34" charset="0"/>
              </a:rPr>
              <a:t>25,07</a:t>
            </a:r>
          </a:p>
        </p:txBody>
      </p:sp>
      <p:cxnSp>
        <p:nvCxnSpPr>
          <p:cNvPr id="90" name="Connecteur droit avec flèche 210"/>
          <p:cNvCxnSpPr>
            <a:cxnSpLocks noChangeShapeType="1"/>
          </p:cNvCxnSpPr>
          <p:nvPr/>
        </p:nvCxnSpPr>
        <p:spPr bwMode="auto">
          <a:xfrm flipH="1">
            <a:off x="2313163" y="1461404"/>
            <a:ext cx="619125"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avec flèche 211"/>
          <p:cNvCxnSpPr>
            <a:cxnSpLocks noChangeShapeType="1"/>
          </p:cNvCxnSpPr>
          <p:nvPr/>
        </p:nvCxnSpPr>
        <p:spPr bwMode="auto">
          <a:xfrm flipH="1">
            <a:off x="2965626" y="1461404"/>
            <a:ext cx="7270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avec flèche 26"/>
          <p:cNvCxnSpPr>
            <a:cxnSpLocks noChangeShapeType="1"/>
          </p:cNvCxnSpPr>
          <p:nvPr/>
        </p:nvCxnSpPr>
        <p:spPr bwMode="auto">
          <a:xfrm flipH="1">
            <a:off x="2706863" y="2108568"/>
            <a:ext cx="985838" cy="57362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avec flèche 215"/>
          <p:cNvCxnSpPr>
            <a:cxnSpLocks noChangeShapeType="1"/>
          </p:cNvCxnSpPr>
          <p:nvPr/>
        </p:nvCxnSpPr>
        <p:spPr bwMode="auto">
          <a:xfrm flipH="1">
            <a:off x="2732263" y="2086879"/>
            <a:ext cx="960438" cy="24987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ZoneTexte 217"/>
          <p:cNvSpPr txBox="1">
            <a:spLocks noChangeArrowheads="1"/>
          </p:cNvSpPr>
          <p:nvPr/>
        </p:nvSpPr>
        <p:spPr bwMode="auto">
          <a:xfrm>
            <a:off x="3714749" y="1486804"/>
            <a:ext cx="177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Les deux portées cylindriques réelles doivent être à l'intérieur de deux cylindres  coaxiaux de diamètres 25,07 et 28,08</a:t>
            </a:r>
          </a:p>
        </p:txBody>
      </p:sp>
      <p:sp>
        <p:nvSpPr>
          <p:cNvPr id="95" name="Line 137"/>
          <p:cNvSpPr>
            <a:spLocks noChangeShapeType="1"/>
          </p:cNvSpPr>
          <p:nvPr/>
        </p:nvSpPr>
        <p:spPr bwMode="auto">
          <a:xfrm rot="5400000">
            <a:off x="2625107" y="1695560"/>
            <a:ext cx="0" cy="2135187"/>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96" name="Connecteur droit avec flèche 29"/>
          <p:cNvCxnSpPr>
            <a:cxnSpLocks noChangeShapeType="1"/>
          </p:cNvCxnSpPr>
          <p:nvPr/>
        </p:nvCxnSpPr>
        <p:spPr bwMode="auto">
          <a:xfrm flipH="1" flipV="1">
            <a:off x="3025951" y="2801255"/>
            <a:ext cx="736599" cy="92313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avec flèche 221"/>
          <p:cNvCxnSpPr>
            <a:cxnSpLocks noChangeShapeType="1"/>
          </p:cNvCxnSpPr>
          <p:nvPr/>
        </p:nvCxnSpPr>
        <p:spPr bwMode="auto">
          <a:xfrm flipH="1">
            <a:off x="2983089" y="3681724"/>
            <a:ext cx="779461" cy="83720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ZoneTexte 227"/>
          <p:cNvSpPr txBox="1">
            <a:spLocks noChangeArrowheads="1"/>
          </p:cNvSpPr>
          <p:nvPr/>
        </p:nvSpPr>
        <p:spPr bwMode="auto">
          <a:xfrm>
            <a:off x="3714749" y="3091766"/>
            <a:ext cx="177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Les deux surfaces planes réelles doivent être à l'intérieur de deux plans distants de 30,3, perpendiculaires à deux cylindres  coaxiaux de diamètre 25,07 et 28,08 qui contiennent les portées cylindriques.</a:t>
            </a:r>
          </a:p>
        </p:txBody>
      </p:sp>
      <p:cxnSp>
        <p:nvCxnSpPr>
          <p:cNvPr id="99" name="Connecteur droit avec flèche 228"/>
          <p:cNvCxnSpPr>
            <a:cxnSpLocks noChangeShapeType="1"/>
          </p:cNvCxnSpPr>
          <p:nvPr/>
        </p:nvCxnSpPr>
        <p:spPr bwMode="auto">
          <a:xfrm flipV="1">
            <a:off x="2263950" y="2766329"/>
            <a:ext cx="0" cy="1755775"/>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ZoneTexte 233"/>
          <p:cNvSpPr txBox="1">
            <a:spLocks noChangeArrowheads="1"/>
          </p:cNvSpPr>
          <p:nvPr/>
        </p:nvSpPr>
        <p:spPr bwMode="auto">
          <a:xfrm>
            <a:off x="-13230" y="2927372"/>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Toutes les dimensions locale sont comprises entre 29,9 et 30,1.</a:t>
            </a:r>
          </a:p>
        </p:txBody>
      </p:sp>
      <p:cxnSp>
        <p:nvCxnSpPr>
          <p:cNvPr id="101" name="Connecteur droit avec flèche 4269"/>
          <p:cNvCxnSpPr>
            <a:cxnSpLocks noChangeShapeType="1"/>
          </p:cNvCxnSpPr>
          <p:nvPr/>
        </p:nvCxnSpPr>
        <p:spPr bwMode="auto">
          <a:xfrm>
            <a:off x="1629302" y="3250429"/>
            <a:ext cx="555625" cy="2619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8" name="Groupe 107"/>
          <p:cNvGrpSpPr/>
          <p:nvPr/>
        </p:nvGrpSpPr>
        <p:grpSpPr>
          <a:xfrm>
            <a:off x="171514" y="528340"/>
            <a:ext cx="623395" cy="1673556"/>
            <a:chOff x="8220201" y="1747488"/>
            <a:chExt cx="1301751" cy="3494658"/>
          </a:xfrm>
        </p:grpSpPr>
        <p:sp>
          <p:nvSpPr>
            <p:cNvPr id="107" name="Cylindre 106"/>
            <p:cNvSpPr/>
            <p:nvPr/>
          </p:nvSpPr>
          <p:spPr>
            <a:xfrm>
              <a:off x="8627346" y="4607040"/>
              <a:ext cx="487461" cy="635106"/>
            </a:xfrm>
            <a:prstGeom prst="can">
              <a:avLst>
                <a:gd name="adj" fmla="val 149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Cylindre 105"/>
            <p:cNvSpPr/>
            <p:nvPr/>
          </p:nvSpPr>
          <p:spPr>
            <a:xfrm>
              <a:off x="8395409" y="4447461"/>
              <a:ext cx="951335" cy="254850"/>
            </a:xfrm>
            <a:prstGeom prst="can">
              <a:avLst>
                <a:gd name="adj" fmla="val 39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ylindre 104"/>
            <p:cNvSpPr/>
            <p:nvPr/>
          </p:nvSpPr>
          <p:spPr>
            <a:xfrm>
              <a:off x="8220201" y="3044669"/>
              <a:ext cx="1301751" cy="1491398"/>
            </a:xfrm>
            <a:prstGeom prst="can">
              <a:avLst>
                <a:gd name="adj" fmla="val 128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Cylindre 103"/>
            <p:cNvSpPr/>
            <p:nvPr/>
          </p:nvSpPr>
          <p:spPr>
            <a:xfrm>
              <a:off x="8395409" y="2908687"/>
              <a:ext cx="951335" cy="254850"/>
            </a:xfrm>
            <a:prstGeom prst="can">
              <a:avLst>
                <a:gd name="adj" fmla="val 399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Cylindre 102"/>
            <p:cNvSpPr/>
            <p:nvPr/>
          </p:nvSpPr>
          <p:spPr>
            <a:xfrm>
              <a:off x="8627346" y="2311688"/>
              <a:ext cx="487461" cy="635106"/>
            </a:xfrm>
            <a:prstGeom prst="can">
              <a:avLst>
                <a:gd name="adj" fmla="val 171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Cylindre 101"/>
            <p:cNvSpPr/>
            <p:nvPr/>
          </p:nvSpPr>
          <p:spPr>
            <a:xfrm>
              <a:off x="8721889" y="1747488"/>
              <a:ext cx="298374" cy="594337"/>
            </a:xfrm>
            <a:prstGeom prst="can">
              <a:avLst>
                <a:gd name="adj" fmla="val 154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1" name="Connecteur droit avec flèche 6"/>
          <p:cNvCxnSpPr>
            <a:cxnSpLocks noChangeShapeType="1"/>
          </p:cNvCxnSpPr>
          <p:nvPr/>
        </p:nvCxnSpPr>
        <p:spPr bwMode="auto">
          <a:xfrm flipV="1">
            <a:off x="2349675" y="2439352"/>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eur droit avec flèche 6"/>
          <p:cNvCxnSpPr>
            <a:cxnSpLocks noChangeShapeType="1"/>
          </p:cNvCxnSpPr>
          <p:nvPr/>
        </p:nvCxnSpPr>
        <p:spPr bwMode="auto">
          <a:xfrm flipV="1">
            <a:off x="2327450" y="2643088"/>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avec flèche 228"/>
          <p:cNvCxnSpPr>
            <a:cxnSpLocks noChangeShapeType="1"/>
          </p:cNvCxnSpPr>
          <p:nvPr/>
        </p:nvCxnSpPr>
        <p:spPr bwMode="auto">
          <a:xfrm flipV="1">
            <a:off x="2556050" y="2803837"/>
            <a:ext cx="0" cy="1665879"/>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eur droit avec flèche 228"/>
          <p:cNvCxnSpPr>
            <a:cxnSpLocks noChangeShapeType="1"/>
            <a:stCxn id="62" idx="6"/>
          </p:cNvCxnSpPr>
          <p:nvPr/>
        </p:nvCxnSpPr>
        <p:spPr bwMode="auto">
          <a:xfrm flipV="1">
            <a:off x="2833681" y="2841346"/>
            <a:ext cx="14469" cy="166737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avec flèche 228"/>
          <p:cNvCxnSpPr>
            <a:cxnSpLocks noChangeShapeType="1"/>
          </p:cNvCxnSpPr>
          <p:nvPr/>
        </p:nvCxnSpPr>
        <p:spPr bwMode="auto">
          <a:xfrm flipV="1">
            <a:off x="2119143" y="2765800"/>
            <a:ext cx="15516" cy="1788054"/>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Connecteur droit avec flèche 197"/>
          <p:cNvCxnSpPr>
            <a:cxnSpLocks noChangeShapeType="1"/>
          </p:cNvCxnSpPr>
          <p:nvPr/>
        </p:nvCxnSpPr>
        <p:spPr bwMode="auto">
          <a:xfrm>
            <a:off x="2336975" y="4817827"/>
            <a:ext cx="557213"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avec flèche 197"/>
          <p:cNvCxnSpPr>
            <a:cxnSpLocks noChangeShapeType="1"/>
          </p:cNvCxnSpPr>
          <p:nvPr/>
        </p:nvCxnSpPr>
        <p:spPr bwMode="auto">
          <a:xfrm>
            <a:off x="2336975" y="4923050"/>
            <a:ext cx="50394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5" name="Groupe 4271"/>
          <p:cNvGrpSpPr>
            <a:grpSpLocks/>
          </p:cNvGrpSpPr>
          <p:nvPr/>
        </p:nvGrpSpPr>
        <p:grpSpPr bwMode="auto">
          <a:xfrm>
            <a:off x="6902197" y="1686995"/>
            <a:ext cx="1301750" cy="3665538"/>
            <a:chOff x="2897188" y="623888"/>
            <a:chExt cx="868362" cy="2443162"/>
          </a:xfrm>
        </p:grpSpPr>
        <p:sp>
          <p:nvSpPr>
            <p:cNvPr id="166" name="Rectangle 78"/>
            <p:cNvSpPr>
              <a:spLocks noChangeArrowheads="1"/>
            </p:cNvSpPr>
            <p:nvPr/>
          </p:nvSpPr>
          <p:spPr bwMode="auto">
            <a:xfrm rot="5400000">
              <a:off x="3140076" y="747712"/>
              <a:ext cx="381000" cy="2190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67" name="Rectangle 79"/>
            <p:cNvSpPr>
              <a:spLocks noChangeArrowheads="1"/>
            </p:cNvSpPr>
            <p:nvPr/>
          </p:nvSpPr>
          <p:spPr bwMode="auto">
            <a:xfrm rot="5400000">
              <a:off x="3139282" y="1075531"/>
              <a:ext cx="381000" cy="325437"/>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83" name="Rectangle 80"/>
            <p:cNvSpPr>
              <a:spLocks noChangeArrowheads="1"/>
            </p:cNvSpPr>
            <p:nvPr/>
          </p:nvSpPr>
          <p:spPr bwMode="auto">
            <a:xfrm rot="5400000">
              <a:off x="3140076" y="2590800"/>
              <a:ext cx="379412" cy="325437"/>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85" name="Rectangle 81"/>
            <p:cNvSpPr>
              <a:spLocks noChangeArrowheads="1"/>
            </p:cNvSpPr>
            <p:nvPr/>
          </p:nvSpPr>
          <p:spPr bwMode="auto">
            <a:xfrm rot="5400000">
              <a:off x="3275807" y="1156494"/>
              <a:ext cx="109537" cy="6508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87" name="Rectangle 82"/>
            <p:cNvSpPr>
              <a:spLocks noChangeArrowheads="1"/>
            </p:cNvSpPr>
            <p:nvPr/>
          </p:nvSpPr>
          <p:spPr bwMode="auto">
            <a:xfrm rot="5400000">
              <a:off x="3275807" y="2183606"/>
              <a:ext cx="109538" cy="6508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90" name="Rectangle 83"/>
            <p:cNvSpPr>
              <a:spLocks noChangeArrowheads="1"/>
            </p:cNvSpPr>
            <p:nvPr/>
          </p:nvSpPr>
          <p:spPr bwMode="auto">
            <a:xfrm rot="5400000">
              <a:off x="2870994" y="1561307"/>
              <a:ext cx="920750" cy="868362"/>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grpSp>
          <p:nvGrpSpPr>
            <p:cNvPr id="191" name="Group 205"/>
            <p:cNvGrpSpPr>
              <a:grpSpLocks/>
            </p:cNvGrpSpPr>
            <p:nvPr/>
          </p:nvGrpSpPr>
          <p:grpSpPr bwMode="auto">
            <a:xfrm rot="5400000">
              <a:off x="2109788" y="1841500"/>
              <a:ext cx="2443162" cy="7938"/>
              <a:chOff x="347" y="4693"/>
              <a:chExt cx="1539" cy="5"/>
            </a:xfrm>
          </p:grpSpPr>
          <p:sp>
            <p:nvSpPr>
              <p:cNvPr id="192" name="Freeform 160"/>
              <p:cNvSpPr>
                <a:spLocks/>
              </p:cNvSpPr>
              <p:nvPr/>
            </p:nvSpPr>
            <p:spPr bwMode="auto">
              <a:xfrm>
                <a:off x="347" y="4693"/>
                <a:ext cx="41" cy="5"/>
              </a:xfrm>
              <a:custGeom>
                <a:avLst/>
                <a:gdLst>
                  <a:gd name="T0" fmla="*/ 1 w 81"/>
                  <a:gd name="T1" fmla="*/ 0 h 9"/>
                  <a:gd name="T2" fmla="*/ 1 w 81"/>
                  <a:gd name="T3" fmla="*/ 0 h 9"/>
                  <a:gd name="T4" fmla="*/ 1 w 81"/>
                  <a:gd name="T5" fmla="*/ 1 h 9"/>
                  <a:gd name="T6" fmla="*/ 1 w 81"/>
                  <a:gd name="T7" fmla="*/ 1 h 9"/>
                  <a:gd name="T8" fmla="*/ 0 w 81"/>
                  <a:gd name="T9" fmla="*/ 1 h 9"/>
                  <a:gd name="T10" fmla="*/ 0 w 81"/>
                  <a:gd name="T11" fmla="*/ 1 h 9"/>
                  <a:gd name="T12" fmla="*/ 1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6" y="0"/>
                    </a:moveTo>
                    <a:lnTo>
                      <a:pt x="4" y="0"/>
                    </a:lnTo>
                    <a:lnTo>
                      <a:pt x="3" y="1"/>
                    </a:lnTo>
                    <a:lnTo>
                      <a:pt x="1" y="3"/>
                    </a:lnTo>
                    <a:lnTo>
                      <a:pt x="0" y="4"/>
                    </a:lnTo>
                    <a:lnTo>
                      <a:pt x="1" y="6"/>
                    </a:lnTo>
                    <a:lnTo>
                      <a:pt x="3" y="7"/>
                    </a:lnTo>
                    <a:lnTo>
                      <a:pt x="4" y="9"/>
                    </a:lnTo>
                    <a:lnTo>
                      <a:pt x="75" y="9"/>
                    </a:lnTo>
                    <a:lnTo>
                      <a:pt x="77" y="9"/>
                    </a:lnTo>
                    <a:lnTo>
                      <a:pt x="78" y="9"/>
                    </a:lnTo>
                    <a:lnTo>
                      <a:pt x="80" y="7"/>
                    </a:lnTo>
                    <a:lnTo>
                      <a:pt x="81" y="6"/>
                    </a:lnTo>
                    <a:lnTo>
                      <a:pt x="81" y="4"/>
                    </a:lnTo>
                    <a:lnTo>
                      <a:pt x="80" y="3"/>
                    </a:lnTo>
                    <a:lnTo>
                      <a:pt x="78" y="1"/>
                    </a:lnTo>
                    <a:lnTo>
                      <a:pt x="77"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3" name="Freeform 161"/>
              <p:cNvSpPr>
                <a:spLocks/>
              </p:cNvSpPr>
              <p:nvPr/>
            </p:nvSpPr>
            <p:spPr bwMode="auto">
              <a:xfrm>
                <a:off x="397"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4" name="Freeform 162"/>
              <p:cNvSpPr>
                <a:spLocks/>
              </p:cNvSpPr>
              <p:nvPr/>
            </p:nvSpPr>
            <p:spPr bwMode="auto">
              <a:xfrm>
                <a:off x="41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9" y="9"/>
                    </a:lnTo>
                    <a:lnTo>
                      <a:pt x="80" y="7"/>
                    </a:lnTo>
                    <a:lnTo>
                      <a:pt x="82" y="6"/>
                    </a:lnTo>
                    <a:lnTo>
                      <a:pt x="82" y="4"/>
                    </a:lnTo>
                    <a:lnTo>
                      <a:pt x="80" y="3"/>
                    </a:lnTo>
                    <a:lnTo>
                      <a:pt x="79"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5" name="Freeform 163"/>
              <p:cNvSpPr>
                <a:spLocks/>
              </p:cNvSpPr>
              <p:nvPr/>
            </p:nvSpPr>
            <p:spPr bwMode="auto">
              <a:xfrm>
                <a:off x="465"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6" name="Freeform 164"/>
              <p:cNvSpPr>
                <a:spLocks/>
              </p:cNvSpPr>
              <p:nvPr/>
            </p:nvSpPr>
            <p:spPr bwMode="auto">
              <a:xfrm>
                <a:off x="484"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7" name="Freeform 165"/>
              <p:cNvSpPr>
                <a:spLocks/>
              </p:cNvSpPr>
              <p:nvPr/>
            </p:nvSpPr>
            <p:spPr bwMode="auto">
              <a:xfrm>
                <a:off x="533" y="4693"/>
                <a:ext cx="10"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4" y="9"/>
                    </a:lnTo>
                    <a:lnTo>
                      <a:pt x="15" y="9"/>
                    </a:lnTo>
                    <a:lnTo>
                      <a:pt x="17" y="7"/>
                    </a:lnTo>
                    <a:lnTo>
                      <a:pt x="18" y="6"/>
                    </a:lnTo>
                    <a:lnTo>
                      <a:pt x="18" y="4"/>
                    </a:lnTo>
                    <a:lnTo>
                      <a:pt x="17" y="3"/>
                    </a:lnTo>
                    <a:lnTo>
                      <a:pt x="15" y="1"/>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8" name="Freeform 166"/>
              <p:cNvSpPr>
                <a:spLocks/>
              </p:cNvSpPr>
              <p:nvPr/>
            </p:nvSpPr>
            <p:spPr bwMode="auto">
              <a:xfrm>
                <a:off x="552"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9" name="Freeform 167"/>
              <p:cNvSpPr>
                <a:spLocks/>
              </p:cNvSpPr>
              <p:nvPr/>
            </p:nvSpPr>
            <p:spPr bwMode="auto">
              <a:xfrm>
                <a:off x="602"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0" name="Freeform 168"/>
              <p:cNvSpPr>
                <a:spLocks/>
              </p:cNvSpPr>
              <p:nvPr/>
            </p:nvSpPr>
            <p:spPr bwMode="auto">
              <a:xfrm>
                <a:off x="620"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1" name="Freeform 169"/>
              <p:cNvSpPr>
                <a:spLocks/>
              </p:cNvSpPr>
              <p:nvPr/>
            </p:nvSpPr>
            <p:spPr bwMode="auto">
              <a:xfrm>
                <a:off x="670"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2" name="Freeform 170"/>
              <p:cNvSpPr>
                <a:spLocks/>
              </p:cNvSpPr>
              <p:nvPr/>
            </p:nvSpPr>
            <p:spPr bwMode="auto">
              <a:xfrm>
                <a:off x="688"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3" name="Freeform 171"/>
              <p:cNvSpPr>
                <a:spLocks/>
              </p:cNvSpPr>
              <p:nvPr/>
            </p:nvSpPr>
            <p:spPr bwMode="auto">
              <a:xfrm>
                <a:off x="738"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4" name="Freeform 172"/>
              <p:cNvSpPr>
                <a:spLocks/>
              </p:cNvSpPr>
              <p:nvPr/>
            </p:nvSpPr>
            <p:spPr bwMode="auto">
              <a:xfrm>
                <a:off x="756"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 name="Freeform 173"/>
              <p:cNvSpPr>
                <a:spLocks/>
              </p:cNvSpPr>
              <p:nvPr/>
            </p:nvSpPr>
            <p:spPr bwMode="auto">
              <a:xfrm>
                <a:off x="806"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 name="Freeform 174"/>
              <p:cNvSpPr>
                <a:spLocks/>
              </p:cNvSpPr>
              <p:nvPr/>
            </p:nvSpPr>
            <p:spPr bwMode="auto">
              <a:xfrm>
                <a:off x="824"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7" name="Freeform 175"/>
              <p:cNvSpPr>
                <a:spLocks/>
              </p:cNvSpPr>
              <p:nvPr/>
            </p:nvSpPr>
            <p:spPr bwMode="auto">
              <a:xfrm>
                <a:off x="874"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4" y="9"/>
                    </a:lnTo>
                    <a:lnTo>
                      <a:pt x="15" y="9"/>
                    </a:lnTo>
                    <a:lnTo>
                      <a:pt x="17" y="7"/>
                    </a:lnTo>
                    <a:lnTo>
                      <a:pt x="18" y="6"/>
                    </a:lnTo>
                    <a:lnTo>
                      <a:pt x="18" y="4"/>
                    </a:lnTo>
                    <a:lnTo>
                      <a:pt x="17" y="3"/>
                    </a:lnTo>
                    <a:lnTo>
                      <a:pt x="15" y="1"/>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8" name="Freeform 176"/>
              <p:cNvSpPr>
                <a:spLocks/>
              </p:cNvSpPr>
              <p:nvPr/>
            </p:nvSpPr>
            <p:spPr bwMode="auto">
              <a:xfrm>
                <a:off x="892"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9" name="Freeform 177"/>
              <p:cNvSpPr>
                <a:spLocks/>
              </p:cNvSpPr>
              <p:nvPr/>
            </p:nvSpPr>
            <p:spPr bwMode="auto">
              <a:xfrm>
                <a:off x="942"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0" name="Freeform 178"/>
              <p:cNvSpPr>
                <a:spLocks/>
              </p:cNvSpPr>
              <p:nvPr/>
            </p:nvSpPr>
            <p:spPr bwMode="auto">
              <a:xfrm>
                <a:off x="960"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1" name="Freeform 179"/>
              <p:cNvSpPr>
                <a:spLocks/>
              </p:cNvSpPr>
              <p:nvPr/>
            </p:nvSpPr>
            <p:spPr bwMode="auto">
              <a:xfrm>
                <a:off x="1010"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2" name="Freeform 180"/>
              <p:cNvSpPr>
                <a:spLocks/>
              </p:cNvSpPr>
              <p:nvPr/>
            </p:nvSpPr>
            <p:spPr bwMode="auto">
              <a:xfrm>
                <a:off x="1028"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3" name="Freeform 181"/>
              <p:cNvSpPr>
                <a:spLocks/>
              </p:cNvSpPr>
              <p:nvPr/>
            </p:nvSpPr>
            <p:spPr bwMode="auto">
              <a:xfrm>
                <a:off x="1078"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4" name="Freeform 182"/>
              <p:cNvSpPr>
                <a:spLocks/>
              </p:cNvSpPr>
              <p:nvPr/>
            </p:nvSpPr>
            <p:spPr bwMode="auto">
              <a:xfrm>
                <a:off x="1096"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5" name="Freeform 183"/>
              <p:cNvSpPr>
                <a:spLocks/>
              </p:cNvSpPr>
              <p:nvPr/>
            </p:nvSpPr>
            <p:spPr bwMode="auto">
              <a:xfrm>
                <a:off x="1146"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6" name="Freeform 184"/>
              <p:cNvSpPr>
                <a:spLocks/>
              </p:cNvSpPr>
              <p:nvPr/>
            </p:nvSpPr>
            <p:spPr bwMode="auto">
              <a:xfrm>
                <a:off x="1164"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7" name="Freeform 185"/>
              <p:cNvSpPr>
                <a:spLocks/>
              </p:cNvSpPr>
              <p:nvPr/>
            </p:nvSpPr>
            <p:spPr bwMode="auto">
              <a:xfrm>
                <a:off x="1214" y="4693"/>
                <a:ext cx="10"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7" y="7"/>
                    </a:lnTo>
                    <a:lnTo>
                      <a:pt x="18" y="6"/>
                    </a:lnTo>
                    <a:lnTo>
                      <a:pt x="18" y="4"/>
                    </a:lnTo>
                    <a:lnTo>
                      <a:pt x="17"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8" name="Freeform 186"/>
              <p:cNvSpPr>
                <a:spLocks/>
              </p:cNvSpPr>
              <p:nvPr/>
            </p:nvSpPr>
            <p:spPr bwMode="auto">
              <a:xfrm>
                <a:off x="1233"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9" name="Freeform 187"/>
              <p:cNvSpPr>
                <a:spLocks/>
              </p:cNvSpPr>
              <p:nvPr/>
            </p:nvSpPr>
            <p:spPr bwMode="auto">
              <a:xfrm>
                <a:off x="1283"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0" name="Freeform 188"/>
              <p:cNvSpPr>
                <a:spLocks/>
              </p:cNvSpPr>
              <p:nvPr/>
            </p:nvSpPr>
            <p:spPr bwMode="auto">
              <a:xfrm>
                <a:off x="1301"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 name="Freeform 189"/>
              <p:cNvSpPr>
                <a:spLocks/>
              </p:cNvSpPr>
              <p:nvPr/>
            </p:nvSpPr>
            <p:spPr bwMode="auto">
              <a:xfrm>
                <a:off x="1351"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2" name="Freeform 190"/>
              <p:cNvSpPr>
                <a:spLocks/>
              </p:cNvSpPr>
              <p:nvPr/>
            </p:nvSpPr>
            <p:spPr bwMode="auto">
              <a:xfrm>
                <a:off x="1369"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3" name="Freeform 191"/>
              <p:cNvSpPr>
                <a:spLocks/>
              </p:cNvSpPr>
              <p:nvPr/>
            </p:nvSpPr>
            <p:spPr bwMode="auto">
              <a:xfrm>
                <a:off x="1419"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 name="Freeform 192"/>
              <p:cNvSpPr>
                <a:spLocks/>
              </p:cNvSpPr>
              <p:nvPr/>
            </p:nvSpPr>
            <p:spPr bwMode="auto">
              <a:xfrm>
                <a:off x="1437"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5" name="Freeform 193"/>
              <p:cNvSpPr>
                <a:spLocks/>
              </p:cNvSpPr>
              <p:nvPr/>
            </p:nvSpPr>
            <p:spPr bwMode="auto">
              <a:xfrm>
                <a:off x="1487"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6" name="Freeform 194"/>
              <p:cNvSpPr>
                <a:spLocks/>
              </p:cNvSpPr>
              <p:nvPr/>
            </p:nvSpPr>
            <p:spPr bwMode="auto">
              <a:xfrm>
                <a:off x="150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7" name="Freeform 195"/>
              <p:cNvSpPr>
                <a:spLocks/>
              </p:cNvSpPr>
              <p:nvPr/>
            </p:nvSpPr>
            <p:spPr bwMode="auto">
              <a:xfrm>
                <a:off x="1555"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7" y="7"/>
                    </a:lnTo>
                    <a:lnTo>
                      <a:pt x="18" y="6"/>
                    </a:lnTo>
                    <a:lnTo>
                      <a:pt x="18" y="4"/>
                    </a:lnTo>
                    <a:lnTo>
                      <a:pt x="17"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 name="Freeform 196"/>
              <p:cNvSpPr>
                <a:spLocks/>
              </p:cNvSpPr>
              <p:nvPr/>
            </p:nvSpPr>
            <p:spPr bwMode="auto">
              <a:xfrm>
                <a:off x="1573"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9" name="Freeform 197"/>
              <p:cNvSpPr>
                <a:spLocks/>
              </p:cNvSpPr>
              <p:nvPr/>
            </p:nvSpPr>
            <p:spPr bwMode="auto">
              <a:xfrm>
                <a:off x="1623"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0" name="Freeform 198"/>
              <p:cNvSpPr>
                <a:spLocks/>
              </p:cNvSpPr>
              <p:nvPr/>
            </p:nvSpPr>
            <p:spPr bwMode="auto">
              <a:xfrm>
                <a:off x="1641"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 name="Freeform 199"/>
              <p:cNvSpPr>
                <a:spLocks/>
              </p:cNvSpPr>
              <p:nvPr/>
            </p:nvSpPr>
            <p:spPr bwMode="auto">
              <a:xfrm>
                <a:off x="1691"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 name="Freeform 200"/>
              <p:cNvSpPr>
                <a:spLocks/>
              </p:cNvSpPr>
              <p:nvPr/>
            </p:nvSpPr>
            <p:spPr bwMode="auto">
              <a:xfrm>
                <a:off x="1709"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 name="Freeform 201"/>
              <p:cNvSpPr>
                <a:spLocks/>
              </p:cNvSpPr>
              <p:nvPr/>
            </p:nvSpPr>
            <p:spPr bwMode="auto">
              <a:xfrm>
                <a:off x="1759"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3" y="0"/>
                    </a:lnTo>
                    <a:lnTo>
                      <a:pt x="2" y="1"/>
                    </a:lnTo>
                    <a:lnTo>
                      <a:pt x="0" y="3"/>
                    </a:lnTo>
                    <a:lnTo>
                      <a:pt x="0" y="4"/>
                    </a:lnTo>
                    <a:lnTo>
                      <a:pt x="0" y="6"/>
                    </a:lnTo>
                    <a:lnTo>
                      <a:pt x="0" y="7"/>
                    </a:lnTo>
                    <a:lnTo>
                      <a:pt x="2" y="9"/>
                    </a:lnTo>
                    <a:lnTo>
                      <a:pt x="3"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 name="Freeform 202"/>
              <p:cNvSpPr>
                <a:spLocks/>
              </p:cNvSpPr>
              <p:nvPr/>
            </p:nvSpPr>
            <p:spPr bwMode="auto">
              <a:xfrm>
                <a:off x="1777"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 name="Freeform 203"/>
              <p:cNvSpPr>
                <a:spLocks/>
              </p:cNvSpPr>
              <p:nvPr/>
            </p:nvSpPr>
            <p:spPr bwMode="auto">
              <a:xfrm>
                <a:off x="1827"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 name="Freeform 204"/>
              <p:cNvSpPr>
                <a:spLocks/>
              </p:cNvSpPr>
              <p:nvPr/>
            </p:nvSpPr>
            <p:spPr bwMode="auto">
              <a:xfrm>
                <a:off x="184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spTree>
    <p:extLst>
      <p:ext uri="{BB962C8B-B14F-4D97-AF65-F5344CB8AC3E}">
        <p14:creationId xmlns:p14="http://schemas.microsoft.com/office/powerpoint/2010/main" val="4165421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5"/>
          <p:cNvSpPr>
            <a:spLocks noChangeArrowheads="1"/>
          </p:cNvSpPr>
          <p:nvPr/>
        </p:nvSpPr>
        <p:spPr bwMode="auto">
          <a:xfrm>
            <a:off x="239888" y="1620838"/>
            <a:ext cx="32861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grpSp>
        <p:nvGrpSpPr>
          <p:cNvPr id="5" name="Groupe 4271"/>
          <p:cNvGrpSpPr>
            <a:grpSpLocks/>
          </p:cNvGrpSpPr>
          <p:nvPr/>
        </p:nvGrpSpPr>
        <p:grpSpPr bwMode="auto">
          <a:xfrm>
            <a:off x="6902197" y="1686995"/>
            <a:ext cx="1301750" cy="3665538"/>
            <a:chOff x="2897188" y="623888"/>
            <a:chExt cx="868362" cy="2443162"/>
          </a:xfrm>
        </p:grpSpPr>
        <p:sp>
          <p:nvSpPr>
            <p:cNvPr id="6" name="Rectangle 78"/>
            <p:cNvSpPr>
              <a:spLocks noChangeArrowheads="1"/>
            </p:cNvSpPr>
            <p:nvPr/>
          </p:nvSpPr>
          <p:spPr bwMode="auto">
            <a:xfrm rot="5400000">
              <a:off x="3140076" y="747712"/>
              <a:ext cx="381000" cy="2190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7" name="Rectangle 79"/>
            <p:cNvSpPr>
              <a:spLocks noChangeArrowheads="1"/>
            </p:cNvSpPr>
            <p:nvPr/>
          </p:nvSpPr>
          <p:spPr bwMode="auto">
            <a:xfrm rot="5400000">
              <a:off x="3139282" y="1075531"/>
              <a:ext cx="381000" cy="325437"/>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8" name="Rectangle 80"/>
            <p:cNvSpPr>
              <a:spLocks noChangeArrowheads="1"/>
            </p:cNvSpPr>
            <p:nvPr/>
          </p:nvSpPr>
          <p:spPr bwMode="auto">
            <a:xfrm rot="5400000">
              <a:off x="3140076" y="2590800"/>
              <a:ext cx="379412" cy="325437"/>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9" name="Rectangle 81"/>
            <p:cNvSpPr>
              <a:spLocks noChangeArrowheads="1"/>
            </p:cNvSpPr>
            <p:nvPr/>
          </p:nvSpPr>
          <p:spPr bwMode="auto">
            <a:xfrm rot="5400000">
              <a:off x="3275807" y="1156494"/>
              <a:ext cx="109537" cy="6508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0" name="Rectangle 82"/>
            <p:cNvSpPr>
              <a:spLocks noChangeArrowheads="1"/>
            </p:cNvSpPr>
            <p:nvPr/>
          </p:nvSpPr>
          <p:spPr bwMode="auto">
            <a:xfrm rot="5400000">
              <a:off x="3275807" y="2183606"/>
              <a:ext cx="109538" cy="650875"/>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sp>
          <p:nvSpPr>
            <p:cNvPr id="11" name="Rectangle 83"/>
            <p:cNvSpPr>
              <a:spLocks noChangeArrowheads="1"/>
            </p:cNvSpPr>
            <p:nvPr/>
          </p:nvSpPr>
          <p:spPr bwMode="auto">
            <a:xfrm rot="5400000">
              <a:off x="2870994" y="1561307"/>
              <a:ext cx="920750" cy="868362"/>
            </a:xfrm>
            <a:prstGeom prst="rect">
              <a:avLst/>
            </a:prstGeom>
            <a:solidFill>
              <a:srgbClr val="FFFFFF"/>
            </a:solidFill>
            <a:ln w="22225">
              <a:solidFill>
                <a:srgbClr val="000000"/>
              </a:solidFill>
              <a:miter lim="800000"/>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400"/>
            </a:p>
          </p:txBody>
        </p:sp>
        <p:grpSp>
          <p:nvGrpSpPr>
            <p:cNvPr id="12" name="Group 205"/>
            <p:cNvGrpSpPr>
              <a:grpSpLocks/>
            </p:cNvGrpSpPr>
            <p:nvPr/>
          </p:nvGrpSpPr>
          <p:grpSpPr bwMode="auto">
            <a:xfrm rot="5400000">
              <a:off x="2109788" y="1841500"/>
              <a:ext cx="2443162" cy="7938"/>
              <a:chOff x="347" y="4693"/>
              <a:chExt cx="1539" cy="5"/>
            </a:xfrm>
          </p:grpSpPr>
          <p:sp>
            <p:nvSpPr>
              <p:cNvPr id="13" name="Freeform 160"/>
              <p:cNvSpPr>
                <a:spLocks/>
              </p:cNvSpPr>
              <p:nvPr/>
            </p:nvSpPr>
            <p:spPr bwMode="auto">
              <a:xfrm>
                <a:off x="347" y="4693"/>
                <a:ext cx="41" cy="5"/>
              </a:xfrm>
              <a:custGeom>
                <a:avLst/>
                <a:gdLst>
                  <a:gd name="T0" fmla="*/ 1 w 81"/>
                  <a:gd name="T1" fmla="*/ 0 h 9"/>
                  <a:gd name="T2" fmla="*/ 1 w 81"/>
                  <a:gd name="T3" fmla="*/ 0 h 9"/>
                  <a:gd name="T4" fmla="*/ 1 w 81"/>
                  <a:gd name="T5" fmla="*/ 1 h 9"/>
                  <a:gd name="T6" fmla="*/ 1 w 81"/>
                  <a:gd name="T7" fmla="*/ 1 h 9"/>
                  <a:gd name="T8" fmla="*/ 0 w 81"/>
                  <a:gd name="T9" fmla="*/ 1 h 9"/>
                  <a:gd name="T10" fmla="*/ 0 w 81"/>
                  <a:gd name="T11" fmla="*/ 1 h 9"/>
                  <a:gd name="T12" fmla="*/ 1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6" y="0"/>
                    </a:moveTo>
                    <a:lnTo>
                      <a:pt x="4" y="0"/>
                    </a:lnTo>
                    <a:lnTo>
                      <a:pt x="3" y="1"/>
                    </a:lnTo>
                    <a:lnTo>
                      <a:pt x="1" y="3"/>
                    </a:lnTo>
                    <a:lnTo>
                      <a:pt x="0" y="4"/>
                    </a:lnTo>
                    <a:lnTo>
                      <a:pt x="1" y="6"/>
                    </a:lnTo>
                    <a:lnTo>
                      <a:pt x="3" y="7"/>
                    </a:lnTo>
                    <a:lnTo>
                      <a:pt x="4" y="9"/>
                    </a:lnTo>
                    <a:lnTo>
                      <a:pt x="75" y="9"/>
                    </a:lnTo>
                    <a:lnTo>
                      <a:pt x="77" y="9"/>
                    </a:lnTo>
                    <a:lnTo>
                      <a:pt x="78" y="9"/>
                    </a:lnTo>
                    <a:lnTo>
                      <a:pt x="80" y="7"/>
                    </a:lnTo>
                    <a:lnTo>
                      <a:pt x="81" y="6"/>
                    </a:lnTo>
                    <a:lnTo>
                      <a:pt x="81" y="4"/>
                    </a:lnTo>
                    <a:lnTo>
                      <a:pt x="80" y="3"/>
                    </a:lnTo>
                    <a:lnTo>
                      <a:pt x="78" y="1"/>
                    </a:lnTo>
                    <a:lnTo>
                      <a:pt x="77"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61"/>
              <p:cNvSpPr>
                <a:spLocks/>
              </p:cNvSpPr>
              <p:nvPr/>
            </p:nvSpPr>
            <p:spPr bwMode="auto">
              <a:xfrm>
                <a:off x="397"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62"/>
              <p:cNvSpPr>
                <a:spLocks/>
              </p:cNvSpPr>
              <p:nvPr/>
            </p:nvSpPr>
            <p:spPr bwMode="auto">
              <a:xfrm>
                <a:off x="41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9" y="9"/>
                    </a:lnTo>
                    <a:lnTo>
                      <a:pt x="80" y="7"/>
                    </a:lnTo>
                    <a:lnTo>
                      <a:pt x="82" y="6"/>
                    </a:lnTo>
                    <a:lnTo>
                      <a:pt x="82" y="4"/>
                    </a:lnTo>
                    <a:lnTo>
                      <a:pt x="80" y="3"/>
                    </a:lnTo>
                    <a:lnTo>
                      <a:pt x="79"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63"/>
              <p:cNvSpPr>
                <a:spLocks/>
              </p:cNvSpPr>
              <p:nvPr/>
            </p:nvSpPr>
            <p:spPr bwMode="auto">
              <a:xfrm>
                <a:off x="465"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64"/>
              <p:cNvSpPr>
                <a:spLocks/>
              </p:cNvSpPr>
              <p:nvPr/>
            </p:nvSpPr>
            <p:spPr bwMode="auto">
              <a:xfrm>
                <a:off x="484"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65"/>
              <p:cNvSpPr>
                <a:spLocks/>
              </p:cNvSpPr>
              <p:nvPr/>
            </p:nvSpPr>
            <p:spPr bwMode="auto">
              <a:xfrm>
                <a:off x="533" y="4693"/>
                <a:ext cx="10"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4" y="9"/>
                    </a:lnTo>
                    <a:lnTo>
                      <a:pt x="15" y="9"/>
                    </a:lnTo>
                    <a:lnTo>
                      <a:pt x="17" y="7"/>
                    </a:lnTo>
                    <a:lnTo>
                      <a:pt x="18" y="6"/>
                    </a:lnTo>
                    <a:lnTo>
                      <a:pt x="18" y="4"/>
                    </a:lnTo>
                    <a:lnTo>
                      <a:pt x="17" y="3"/>
                    </a:lnTo>
                    <a:lnTo>
                      <a:pt x="15" y="1"/>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66"/>
              <p:cNvSpPr>
                <a:spLocks/>
              </p:cNvSpPr>
              <p:nvPr/>
            </p:nvSpPr>
            <p:spPr bwMode="auto">
              <a:xfrm>
                <a:off x="552"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67"/>
              <p:cNvSpPr>
                <a:spLocks/>
              </p:cNvSpPr>
              <p:nvPr/>
            </p:nvSpPr>
            <p:spPr bwMode="auto">
              <a:xfrm>
                <a:off x="602"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68"/>
              <p:cNvSpPr>
                <a:spLocks/>
              </p:cNvSpPr>
              <p:nvPr/>
            </p:nvSpPr>
            <p:spPr bwMode="auto">
              <a:xfrm>
                <a:off x="620"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 name="Freeform 169"/>
              <p:cNvSpPr>
                <a:spLocks/>
              </p:cNvSpPr>
              <p:nvPr/>
            </p:nvSpPr>
            <p:spPr bwMode="auto">
              <a:xfrm>
                <a:off x="670"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 name="Freeform 170"/>
              <p:cNvSpPr>
                <a:spLocks/>
              </p:cNvSpPr>
              <p:nvPr/>
            </p:nvSpPr>
            <p:spPr bwMode="auto">
              <a:xfrm>
                <a:off x="688"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 name="Freeform 171"/>
              <p:cNvSpPr>
                <a:spLocks/>
              </p:cNvSpPr>
              <p:nvPr/>
            </p:nvSpPr>
            <p:spPr bwMode="auto">
              <a:xfrm>
                <a:off x="738"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 name="Freeform 172"/>
              <p:cNvSpPr>
                <a:spLocks/>
              </p:cNvSpPr>
              <p:nvPr/>
            </p:nvSpPr>
            <p:spPr bwMode="auto">
              <a:xfrm>
                <a:off x="756"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 name="Freeform 173"/>
              <p:cNvSpPr>
                <a:spLocks/>
              </p:cNvSpPr>
              <p:nvPr/>
            </p:nvSpPr>
            <p:spPr bwMode="auto">
              <a:xfrm>
                <a:off x="806"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7" name="Freeform 174"/>
              <p:cNvSpPr>
                <a:spLocks/>
              </p:cNvSpPr>
              <p:nvPr/>
            </p:nvSpPr>
            <p:spPr bwMode="auto">
              <a:xfrm>
                <a:off x="824"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8" name="Freeform 175"/>
              <p:cNvSpPr>
                <a:spLocks/>
              </p:cNvSpPr>
              <p:nvPr/>
            </p:nvSpPr>
            <p:spPr bwMode="auto">
              <a:xfrm>
                <a:off x="874"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4" y="9"/>
                    </a:lnTo>
                    <a:lnTo>
                      <a:pt x="15" y="9"/>
                    </a:lnTo>
                    <a:lnTo>
                      <a:pt x="17" y="7"/>
                    </a:lnTo>
                    <a:lnTo>
                      <a:pt x="18" y="6"/>
                    </a:lnTo>
                    <a:lnTo>
                      <a:pt x="18" y="4"/>
                    </a:lnTo>
                    <a:lnTo>
                      <a:pt x="17" y="3"/>
                    </a:lnTo>
                    <a:lnTo>
                      <a:pt x="15" y="1"/>
                    </a:lnTo>
                    <a:lnTo>
                      <a:pt x="1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9" name="Freeform 176"/>
              <p:cNvSpPr>
                <a:spLocks/>
              </p:cNvSpPr>
              <p:nvPr/>
            </p:nvSpPr>
            <p:spPr bwMode="auto">
              <a:xfrm>
                <a:off x="892"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0" name="Freeform 177"/>
              <p:cNvSpPr>
                <a:spLocks/>
              </p:cNvSpPr>
              <p:nvPr/>
            </p:nvSpPr>
            <p:spPr bwMode="auto">
              <a:xfrm>
                <a:off x="942"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 name="Freeform 178"/>
              <p:cNvSpPr>
                <a:spLocks/>
              </p:cNvSpPr>
              <p:nvPr/>
            </p:nvSpPr>
            <p:spPr bwMode="auto">
              <a:xfrm>
                <a:off x="960"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 name="Freeform 179"/>
              <p:cNvSpPr>
                <a:spLocks/>
              </p:cNvSpPr>
              <p:nvPr/>
            </p:nvSpPr>
            <p:spPr bwMode="auto">
              <a:xfrm>
                <a:off x="1010"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3" name="Freeform 180"/>
              <p:cNvSpPr>
                <a:spLocks/>
              </p:cNvSpPr>
              <p:nvPr/>
            </p:nvSpPr>
            <p:spPr bwMode="auto">
              <a:xfrm>
                <a:off x="1028"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4" name="Freeform 181"/>
              <p:cNvSpPr>
                <a:spLocks/>
              </p:cNvSpPr>
              <p:nvPr/>
            </p:nvSpPr>
            <p:spPr bwMode="auto">
              <a:xfrm>
                <a:off x="1078"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 name="Freeform 182"/>
              <p:cNvSpPr>
                <a:spLocks/>
              </p:cNvSpPr>
              <p:nvPr/>
            </p:nvSpPr>
            <p:spPr bwMode="auto">
              <a:xfrm>
                <a:off x="1096"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 name="Freeform 183"/>
              <p:cNvSpPr>
                <a:spLocks/>
              </p:cNvSpPr>
              <p:nvPr/>
            </p:nvSpPr>
            <p:spPr bwMode="auto">
              <a:xfrm>
                <a:off x="1146"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7" name="Freeform 184"/>
              <p:cNvSpPr>
                <a:spLocks/>
              </p:cNvSpPr>
              <p:nvPr/>
            </p:nvSpPr>
            <p:spPr bwMode="auto">
              <a:xfrm>
                <a:off x="1164"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8" name="Freeform 185"/>
              <p:cNvSpPr>
                <a:spLocks/>
              </p:cNvSpPr>
              <p:nvPr/>
            </p:nvSpPr>
            <p:spPr bwMode="auto">
              <a:xfrm>
                <a:off x="1214" y="4693"/>
                <a:ext cx="10"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7" y="7"/>
                    </a:lnTo>
                    <a:lnTo>
                      <a:pt x="18" y="6"/>
                    </a:lnTo>
                    <a:lnTo>
                      <a:pt x="18" y="4"/>
                    </a:lnTo>
                    <a:lnTo>
                      <a:pt x="17"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9" name="Freeform 186"/>
              <p:cNvSpPr>
                <a:spLocks/>
              </p:cNvSpPr>
              <p:nvPr/>
            </p:nvSpPr>
            <p:spPr bwMode="auto">
              <a:xfrm>
                <a:off x="1233" y="4693"/>
                <a:ext cx="40" cy="5"/>
              </a:xfrm>
              <a:custGeom>
                <a:avLst/>
                <a:gdLst>
                  <a:gd name="T0" fmla="*/ 0 w 82"/>
                  <a:gd name="T1" fmla="*/ 0 h 9"/>
                  <a:gd name="T2" fmla="*/ 0 w 82"/>
                  <a:gd name="T3" fmla="*/ 0 h 9"/>
                  <a:gd name="T4" fmla="*/ 0 w 82"/>
                  <a:gd name="T5" fmla="*/ 1 h 9"/>
                  <a:gd name="T6" fmla="*/ 0 w 82"/>
                  <a:gd name="T7" fmla="*/ 1 h 9"/>
                  <a:gd name="T8" fmla="*/ 0 w 82"/>
                  <a:gd name="T9" fmla="*/ 1 h 9"/>
                  <a:gd name="T10" fmla="*/ 0 w 82"/>
                  <a:gd name="T11" fmla="*/ 1 h 9"/>
                  <a:gd name="T12" fmla="*/ 0 w 82"/>
                  <a:gd name="T13" fmla="*/ 1 h 9"/>
                  <a:gd name="T14" fmla="*/ 0 w 82"/>
                  <a:gd name="T15" fmla="*/ 1 h 9"/>
                  <a:gd name="T16" fmla="*/ 0 w 82"/>
                  <a:gd name="T17" fmla="*/ 1 h 9"/>
                  <a:gd name="T18" fmla="*/ 1 w 82"/>
                  <a:gd name="T19" fmla="*/ 1 h 9"/>
                  <a:gd name="T20" fmla="*/ 1 w 82"/>
                  <a:gd name="T21" fmla="*/ 1 h 9"/>
                  <a:gd name="T22" fmla="*/ 1 w 82"/>
                  <a:gd name="T23" fmla="*/ 1 h 9"/>
                  <a:gd name="T24" fmla="*/ 1 w 82"/>
                  <a:gd name="T25" fmla="*/ 1 h 9"/>
                  <a:gd name="T26" fmla="*/ 1 w 82"/>
                  <a:gd name="T27" fmla="*/ 1 h 9"/>
                  <a:gd name="T28" fmla="*/ 1 w 82"/>
                  <a:gd name="T29" fmla="*/ 1 h 9"/>
                  <a:gd name="T30" fmla="*/ 1 w 82"/>
                  <a:gd name="T31" fmla="*/ 1 h 9"/>
                  <a:gd name="T32" fmla="*/ 1 w 82"/>
                  <a:gd name="T33" fmla="*/ 1 h 9"/>
                  <a:gd name="T34" fmla="*/ 1 w 82"/>
                  <a:gd name="T35" fmla="*/ 0 h 9"/>
                  <a:gd name="T36" fmla="*/ 0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0" name="Freeform 187"/>
              <p:cNvSpPr>
                <a:spLocks/>
              </p:cNvSpPr>
              <p:nvPr/>
            </p:nvSpPr>
            <p:spPr bwMode="auto">
              <a:xfrm>
                <a:off x="1283"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 name="Freeform 188"/>
              <p:cNvSpPr>
                <a:spLocks/>
              </p:cNvSpPr>
              <p:nvPr/>
            </p:nvSpPr>
            <p:spPr bwMode="auto">
              <a:xfrm>
                <a:off x="1301"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 name="Freeform 189"/>
              <p:cNvSpPr>
                <a:spLocks/>
              </p:cNvSpPr>
              <p:nvPr/>
            </p:nvSpPr>
            <p:spPr bwMode="auto">
              <a:xfrm>
                <a:off x="1351"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3" name="Freeform 190"/>
              <p:cNvSpPr>
                <a:spLocks/>
              </p:cNvSpPr>
              <p:nvPr/>
            </p:nvSpPr>
            <p:spPr bwMode="auto">
              <a:xfrm>
                <a:off x="1369"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4" name="Freeform 191"/>
              <p:cNvSpPr>
                <a:spLocks/>
              </p:cNvSpPr>
              <p:nvPr/>
            </p:nvSpPr>
            <p:spPr bwMode="auto">
              <a:xfrm>
                <a:off x="1419"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4" y="0"/>
                    </a:lnTo>
                    <a:lnTo>
                      <a:pt x="2" y="1"/>
                    </a:lnTo>
                    <a:lnTo>
                      <a:pt x="0" y="3"/>
                    </a:lnTo>
                    <a:lnTo>
                      <a:pt x="0" y="4"/>
                    </a:lnTo>
                    <a:lnTo>
                      <a:pt x="0" y="6"/>
                    </a:lnTo>
                    <a:lnTo>
                      <a:pt x="0" y="7"/>
                    </a:lnTo>
                    <a:lnTo>
                      <a:pt x="2" y="9"/>
                    </a:lnTo>
                    <a:lnTo>
                      <a:pt x="4"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5" name="Freeform 192"/>
              <p:cNvSpPr>
                <a:spLocks/>
              </p:cNvSpPr>
              <p:nvPr/>
            </p:nvSpPr>
            <p:spPr bwMode="auto">
              <a:xfrm>
                <a:off x="1437"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6" name="Freeform 193"/>
              <p:cNvSpPr>
                <a:spLocks/>
              </p:cNvSpPr>
              <p:nvPr/>
            </p:nvSpPr>
            <p:spPr bwMode="auto">
              <a:xfrm>
                <a:off x="1487"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7" name="Freeform 194"/>
              <p:cNvSpPr>
                <a:spLocks/>
              </p:cNvSpPr>
              <p:nvPr/>
            </p:nvSpPr>
            <p:spPr bwMode="auto">
              <a:xfrm>
                <a:off x="150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8" name="Freeform 195"/>
              <p:cNvSpPr>
                <a:spLocks/>
              </p:cNvSpPr>
              <p:nvPr/>
            </p:nvSpPr>
            <p:spPr bwMode="auto">
              <a:xfrm>
                <a:off x="1555"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7" y="7"/>
                    </a:lnTo>
                    <a:lnTo>
                      <a:pt x="18" y="6"/>
                    </a:lnTo>
                    <a:lnTo>
                      <a:pt x="18" y="4"/>
                    </a:lnTo>
                    <a:lnTo>
                      <a:pt x="17"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9" name="Freeform 196"/>
              <p:cNvSpPr>
                <a:spLocks/>
              </p:cNvSpPr>
              <p:nvPr/>
            </p:nvSpPr>
            <p:spPr bwMode="auto">
              <a:xfrm>
                <a:off x="1573"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0" name="Freeform 197"/>
              <p:cNvSpPr>
                <a:spLocks/>
              </p:cNvSpPr>
              <p:nvPr/>
            </p:nvSpPr>
            <p:spPr bwMode="auto">
              <a:xfrm>
                <a:off x="1623"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 name="Freeform 198"/>
              <p:cNvSpPr>
                <a:spLocks/>
              </p:cNvSpPr>
              <p:nvPr/>
            </p:nvSpPr>
            <p:spPr bwMode="auto">
              <a:xfrm>
                <a:off x="1641"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8" y="9"/>
                    </a:lnTo>
                    <a:lnTo>
                      <a:pt x="79" y="9"/>
                    </a:lnTo>
                    <a:lnTo>
                      <a:pt x="81" y="7"/>
                    </a:lnTo>
                    <a:lnTo>
                      <a:pt x="82" y="6"/>
                    </a:lnTo>
                    <a:lnTo>
                      <a:pt x="82" y="4"/>
                    </a:lnTo>
                    <a:lnTo>
                      <a:pt x="81" y="3"/>
                    </a:lnTo>
                    <a:lnTo>
                      <a:pt x="79" y="1"/>
                    </a:lnTo>
                    <a:lnTo>
                      <a:pt x="78"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 name="Freeform 199"/>
              <p:cNvSpPr>
                <a:spLocks/>
              </p:cNvSpPr>
              <p:nvPr/>
            </p:nvSpPr>
            <p:spPr bwMode="auto">
              <a:xfrm>
                <a:off x="1691"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5" y="0"/>
                    </a:moveTo>
                    <a:lnTo>
                      <a:pt x="3" y="0"/>
                    </a:lnTo>
                    <a:lnTo>
                      <a:pt x="2" y="1"/>
                    </a:lnTo>
                    <a:lnTo>
                      <a:pt x="0" y="3"/>
                    </a:lnTo>
                    <a:lnTo>
                      <a:pt x="0" y="4"/>
                    </a:lnTo>
                    <a:lnTo>
                      <a:pt x="0" y="6"/>
                    </a:lnTo>
                    <a:lnTo>
                      <a:pt x="0" y="7"/>
                    </a:lnTo>
                    <a:lnTo>
                      <a:pt x="2" y="9"/>
                    </a:lnTo>
                    <a:lnTo>
                      <a:pt x="3" y="9"/>
                    </a:lnTo>
                    <a:lnTo>
                      <a:pt x="12" y="9"/>
                    </a:lnTo>
                    <a:lnTo>
                      <a:pt x="14" y="9"/>
                    </a:lnTo>
                    <a:lnTo>
                      <a:pt x="15" y="9"/>
                    </a:lnTo>
                    <a:lnTo>
                      <a:pt x="17" y="7"/>
                    </a:lnTo>
                    <a:lnTo>
                      <a:pt x="18" y="6"/>
                    </a:lnTo>
                    <a:lnTo>
                      <a:pt x="18" y="4"/>
                    </a:lnTo>
                    <a:lnTo>
                      <a:pt x="17" y="3"/>
                    </a:lnTo>
                    <a:lnTo>
                      <a:pt x="15"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3" name="Freeform 200"/>
              <p:cNvSpPr>
                <a:spLocks/>
              </p:cNvSpPr>
              <p:nvPr/>
            </p:nvSpPr>
            <p:spPr bwMode="auto">
              <a:xfrm>
                <a:off x="1709" y="4693"/>
                <a:ext cx="41" cy="5"/>
              </a:xfrm>
              <a:custGeom>
                <a:avLst/>
                <a:gdLst>
                  <a:gd name="T0" fmla="*/ 1 w 81"/>
                  <a:gd name="T1" fmla="*/ 0 h 9"/>
                  <a:gd name="T2" fmla="*/ 1 w 81"/>
                  <a:gd name="T3" fmla="*/ 0 h 9"/>
                  <a:gd name="T4" fmla="*/ 1 w 81"/>
                  <a:gd name="T5" fmla="*/ 1 h 9"/>
                  <a:gd name="T6" fmla="*/ 0 w 81"/>
                  <a:gd name="T7" fmla="*/ 1 h 9"/>
                  <a:gd name="T8" fmla="*/ 0 w 81"/>
                  <a:gd name="T9" fmla="*/ 1 h 9"/>
                  <a:gd name="T10" fmla="*/ 0 w 81"/>
                  <a:gd name="T11" fmla="*/ 1 h 9"/>
                  <a:gd name="T12" fmla="*/ 0 w 81"/>
                  <a:gd name="T13" fmla="*/ 1 h 9"/>
                  <a:gd name="T14" fmla="*/ 1 w 81"/>
                  <a:gd name="T15" fmla="*/ 1 h 9"/>
                  <a:gd name="T16" fmla="*/ 1 w 81"/>
                  <a:gd name="T17" fmla="*/ 1 h 9"/>
                  <a:gd name="T18" fmla="*/ 2 w 81"/>
                  <a:gd name="T19" fmla="*/ 1 h 9"/>
                  <a:gd name="T20" fmla="*/ 2 w 81"/>
                  <a:gd name="T21" fmla="*/ 1 h 9"/>
                  <a:gd name="T22" fmla="*/ 2 w 81"/>
                  <a:gd name="T23" fmla="*/ 1 h 9"/>
                  <a:gd name="T24" fmla="*/ 2 w 81"/>
                  <a:gd name="T25" fmla="*/ 1 h 9"/>
                  <a:gd name="T26" fmla="*/ 2 w 81"/>
                  <a:gd name="T27" fmla="*/ 1 h 9"/>
                  <a:gd name="T28" fmla="*/ 2 w 81"/>
                  <a:gd name="T29" fmla="*/ 1 h 9"/>
                  <a:gd name="T30" fmla="*/ 2 w 81"/>
                  <a:gd name="T31" fmla="*/ 1 h 9"/>
                  <a:gd name="T32" fmla="*/ 2 w 81"/>
                  <a:gd name="T33" fmla="*/ 1 h 9"/>
                  <a:gd name="T34" fmla="*/ 2 w 81"/>
                  <a:gd name="T35" fmla="*/ 0 h 9"/>
                  <a:gd name="T36" fmla="*/ 1 w 81"/>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1"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1" y="6"/>
                    </a:lnTo>
                    <a:lnTo>
                      <a:pt x="81"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4" name="Freeform 201"/>
              <p:cNvSpPr>
                <a:spLocks/>
              </p:cNvSpPr>
              <p:nvPr/>
            </p:nvSpPr>
            <p:spPr bwMode="auto">
              <a:xfrm>
                <a:off x="1759" y="4693"/>
                <a:ext cx="9" cy="5"/>
              </a:xfrm>
              <a:custGeom>
                <a:avLst/>
                <a:gdLst>
                  <a:gd name="T0" fmla="*/ 0 w 19"/>
                  <a:gd name="T1" fmla="*/ 0 h 9"/>
                  <a:gd name="T2" fmla="*/ 0 w 19"/>
                  <a:gd name="T3" fmla="*/ 0 h 9"/>
                  <a:gd name="T4" fmla="*/ 0 w 19"/>
                  <a:gd name="T5" fmla="*/ 1 h 9"/>
                  <a:gd name="T6" fmla="*/ 0 w 19"/>
                  <a:gd name="T7" fmla="*/ 1 h 9"/>
                  <a:gd name="T8" fmla="*/ 0 w 19"/>
                  <a:gd name="T9" fmla="*/ 1 h 9"/>
                  <a:gd name="T10" fmla="*/ 0 w 19"/>
                  <a:gd name="T11" fmla="*/ 1 h 9"/>
                  <a:gd name="T12" fmla="*/ 0 w 19"/>
                  <a:gd name="T13" fmla="*/ 1 h 9"/>
                  <a:gd name="T14" fmla="*/ 0 w 19"/>
                  <a:gd name="T15" fmla="*/ 1 h 9"/>
                  <a:gd name="T16" fmla="*/ 0 w 19"/>
                  <a:gd name="T17" fmla="*/ 1 h 9"/>
                  <a:gd name="T18" fmla="*/ 0 w 19"/>
                  <a:gd name="T19" fmla="*/ 1 h 9"/>
                  <a:gd name="T20" fmla="*/ 0 w 19"/>
                  <a:gd name="T21" fmla="*/ 1 h 9"/>
                  <a:gd name="T22" fmla="*/ 0 w 19"/>
                  <a:gd name="T23" fmla="*/ 1 h 9"/>
                  <a:gd name="T24" fmla="*/ 0 w 19"/>
                  <a:gd name="T25" fmla="*/ 1 h 9"/>
                  <a:gd name="T26" fmla="*/ 0 w 19"/>
                  <a:gd name="T27" fmla="*/ 1 h 9"/>
                  <a:gd name="T28" fmla="*/ 0 w 19"/>
                  <a:gd name="T29" fmla="*/ 1 h 9"/>
                  <a:gd name="T30" fmla="*/ 0 w 19"/>
                  <a:gd name="T31" fmla="*/ 1 h 9"/>
                  <a:gd name="T32" fmla="*/ 0 w 19"/>
                  <a:gd name="T33" fmla="*/ 1 h 9"/>
                  <a:gd name="T34" fmla="*/ 0 w 19"/>
                  <a:gd name="T35" fmla="*/ 0 h 9"/>
                  <a:gd name="T36" fmla="*/ 0 w 19"/>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 h="9">
                    <a:moveTo>
                      <a:pt x="5" y="0"/>
                    </a:moveTo>
                    <a:lnTo>
                      <a:pt x="3" y="0"/>
                    </a:lnTo>
                    <a:lnTo>
                      <a:pt x="2" y="1"/>
                    </a:lnTo>
                    <a:lnTo>
                      <a:pt x="0" y="3"/>
                    </a:lnTo>
                    <a:lnTo>
                      <a:pt x="0" y="4"/>
                    </a:lnTo>
                    <a:lnTo>
                      <a:pt x="0" y="6"/>
                    </a:lnTo>
                    <a:lnTo>
                      <a:pt x="0" y="7"/>
                    </a:lnTo>
                    <a:lnTo>
                      <a:pt x="2" y="9"/>
                    </a:lnTo>
                    <a:lnTo>
                      <a:pt x="3" y="9"/>
                    </a:lnTo>
                    <a:lnTo>
                      <a:pt x="13" y="9"/>
                    </a:lnTo>
                    <a:lnTo>
                      <a:pt x="14" y="9"/>
                    </a:lnTo>
                    <a:lnTo>
                      <a:pt x="16" y="9"/>
                    </a:lnTo>
                    <a:lnTo>
                      <a:pt x="17" y="7"/>
                    </a:lnTo>
                    <a:lnTo>
                      <a:pt x="19" y="6"/>
                    </a:lnTo>
                    <a:lnTo>
                      <a:pt x="19" y="4"/>
                    </a:lnTo>
                    <a:lnTo>
                      <a:pt x="17" y="3"/>
                    </a:lnTo>
                    <a:lnTo>
                      <a:pt x="16" y="1"/>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5" name="Freeform 202"/>
              <p:cNvSpPr>
                <a:spLocks/>
              </p:cNvSpPr>
              <p:nvPr/>
            </p:nvSpPr>
            <p:spPr bwMode="auto">
              <a:xfrm>
                <a:off x="1777"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4" y="0"/>
                    </a:moveTo>
                    <a:lnTo>
                      <a:pt x="3" y="0"/>
                    </a:lnTo>
                    <a:lnTo>
                      <a:pt x="1" y="1"/>
                    </a:lnTo>
                    <a:lnTo>
                      <a:pt x="0" y="3"/>
                    </a:lnTo>
                    <a:lnTo>
                      <a:pt x="0" y="4"/>
                    </a:lnTo>
                    <a:lnTo>
                      <a:pt x="0" y="6"/>
                    </a:lnTo>
                    <a:lnTo>
                      <a:pt x="0" y="7"/>
                    </a:lnTo>
                    <a:lnTo>
                      <a:pt x="1" y="9"/>
                    </a:lnTo>
                    <a:lnTo>
                      <a:pt x="3" y="9"/>
                    </a:lnTo>
                    <a:lnTo>
                      <a:pt x="75" y="9"/>
                    </a:lnTo>
                    <a:lnTo>
                      <a:pt x="77" y="9"/>
                    </a:lnTo>
                    <a:lnTo>
                      <a:pt x="78" y="9"/>
                    </a:lnTo>
                    <a:lnTo>
                      <a:pt x="80" y="7"/>
                    </a:lnTo>
                    <a:lnTo>
                      <a:pt x="82" y="6"/>
                    </a:lnTo>
                    <a:lnTo>
                      <a:pt x="82" y="4"/>
                    </a:lnTo>
                    <a:lnTo>
                      <a:pt x="80" y="3"/>
                    </a:lnTo>
                    <a:lnTo>
                      <a:pt x="78" y="1"/>
                    </a:lnTo>
                    <a:lnTo>
                      <a:pt x="77"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6" name="Freeform 203"/>
              <p:cNvSpPr>
                <a:spLocks/>
              </p:cNvSpPr>
              <p:nvPr/>
            </p:nvSpPr>
            <p:spPr bwMode="auto">
              <a:xfrm>
                <a:off x="1827" y="4693"/>
                <a:ext cx="9" cy="5"/>
              </a:xfrm>
              <a:custGeom>
                <a:avLst/>
                <a:gdLst>
                  <a:gd name="T0" fmla="*/ 1 w 18"/>
                  <a:gd name="T1" fmla="*/ 0 h 9"/>
                  <a:gd name="T2" fmla="*/ 1 w 18"/>
                  <a:gd name="T3" fmla="*/ 0 h 9"/>
                  <a:gd name="T4" fmla="*/ 1 w 18"/>
                  <a:gd name="T5" fmla="*/ 1 h 9"/>
                  <a:gd name="T6" fmla="*/ 0 w 18"/>
                  <a:gd name="T7" fmla="*/ 1 h 9"/>
                  <a:gd name="T8" fmla="*/ 0 w 18"/>
                  <a:gd name="T9" fmla="*/ 1 h 9"/>
                  <a:gd name="T10" fmla="*/ 0 w 18"/>
                  <a:gd name="T11" fmla="*/ 1 h 9"/>
                  <a:gd name="T12" fmla="*/ 0 w 18"/>
                  <a:gd name="T13" fmla="*/ 1 h 9"/>
                  <a:gd name="T14" fmla="*/ 1 w 18"/>
                  <a:gd name="T15" fmla="*/ 1 h 9"/>
                  <a:gd name="T16" fmla="*/ 1 w 18"/>
                  <a:gd name="T17" fmla="*/ 1 h 9"/>
                  <a:gd name="T18" fmla="*/ 1 w 18"/>
                  <a:gd name="T19" fmla="*/ 1 h 9"/>
                  <a:gd name="T20" fmla="*/ 1 w 18"/>
                  <a:gd name="T21" fmla="*/ 1 h 9"/>
                  <a:gd name="T22" fmla="*/ 1 w 18"/>
                  <a:gd name="T23" fmla="*/ 1 h 9"/>
                  <a:gd name="T24" fmla="*/ 1 w 18"/>
                  <a:gd name="T25" fmla="*/ 1 h 9"/>
                  <a:gd name="T26" fmla="*/ 1 w 18"/>
                  <a:gd name="T27" fmla="*/ 1 h 9"/>
                  <a:gd name="T28" fmla="*/ 1 w 18"/>
                  <a:gd name="T29" fmla="*/ 1 h 9"/>
                  <a:gd name="T30" fmla="*/ 1 w 18"/>
                  <a:gd name="T31" fmla="*/ 1 h 9"/>
                  <a:gd name="T32" fmla="*/ 1 w 18"/>
                  <a:gd name="T33" fmla="*/ 1 h 9"/>
                  <a:gd name="T34" fmla="*/ 1 w 18"/>
                  <a:gd name="T35" fmla="*/ 0 h 9"/>
                  <a:gd name="T36" fmla="*/ 1 w 18"/>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9">
                    <a:moveTo>
                      <a:pt x="4" y="0"/>
                    </a:moveTo>
                    <a:lnTo>
                      <a:pt x="3" y="0"/>
                    </a:lnTo>
                    <a:lnTo>
                      <a:pt x="1" y="1"/>
                    </a:lnTo>
                    <a:lnTo>
                      <a:pt x="0" y="3"/>
                    </a:lnTo>
                    <a:lnTo>
                      <a:pt x="0" y="4"/>
                    </a:lnTo>
                    <a:lnTo>
                      <a:pt x="0" y="6"/>
                    </a:lnTo>
                    <a:lnTo>
                      <a:pt x="0" y="7"/>
                    </a:lnTo>
                    <a:lnTo>
                      <a:pt x="1" y="9"/>
                    </a:lnTo>
                    <a:lnTo>
                      <a:pt x="3" y="9"/>
                    </a:lnTo>
                    <a:lnTo>
                      <a:pt x="12" y="9"/>
                    </a:lnTo>
                    <a:lnTo>
                      <a:pt x="13" y="9"/>
                    </a:lnTo>
                    <a:lnTo>
                      <a:pt x="15" y="9"/>
                    </a:lnTo>
                    <a:lnTo>
                      <a:pt x="16" y="7"/>
                    </a:lnTo>
                    <a:lnTo>
                      <a:pt x="18" y="6"/>
                    </a:lnTo>
                    <a:lnTo>
                      <a:pt x="18" y="4"/>
                    </a:lnTo>
                    <a:lnTo>
                      <a:pt x="16" y="3"/>
                    </a:lnTo>
                    <a:lnTo>
                      <a:pt x="15" y="1"/>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 name="Freeform 204"/>
              <p:cNvSpPr>
                <a:spLocks/>
              </p:cNvSpPr>
              <p:nvPr/>
            </p:nvSpPr>
            <p:spPr bwMode="auto">
              <a:xfrm>
                <a:off x="1845" y="4693"/>
                <a:ext cx="41" cy="5"/>
              </a:xfrm>
              <a:custGeom>
                <a:avLst/>
                <a:gdLst>
                  <a:gd name="T0" fmla="*/ 1 w 82"/>
                  <a:gd name="T1" fmla="*/ 0 h 9"/>
                  <a:gd name="T2" fmla="*/ 1 w 82"/>
                  <a:gd name="T3" fmla="*/ 0 h 9"/>
                  <a:gd name="T4" fmla="*/ 1 w 82"/>
                  <a:gd name="T5" fmla="*/ 1 h 9"/>
                  <a:gd name="T6" fmla="*/ 0 w 82"/>
                  <a:gd name="T7" fmla="*/ 1 h 9"/>
                  <a:gd name="T8" fmla="*/ 0 w 82"/>
                  <a:gd name="T9" fmla="*/ 1 h 9"/>
                  <a:gd name="T10" fmla="*/ 0 w 82"/>
                  <a:gd name="T11" fmla="*/ 1 h 9"/>
                  <a:gd name="T12" fmla="*/ 0 w 82"/>
                  <a:gd name="T13" fmla="*/ 1 h 9"/>
                  <a:gd name="T14" fmla="*/ 1 w 82"/>
                  <a:gd name="T15" fmla="*/ 1 h 9"/>
                  <a:gd name="T16" fmla="*/ 1 w 82"/>
                  <a:gd name="T17" fmla="*/ 1 h 9"/>
                  <a:gd name="T18" fmla="*/ 2 w 82"/>
                  <a:gd name="T19" fmla="*/ 1 h 9"/>
                  <a:gd name="T20" fmla="*/ 2 w 82"/>
                  <a:gd name="T21" fmla="*/ 1 h 9"/>
                  <a:gd name="T22" fmla="*/ 2 w 82"/>
                  <a:gd name="T23" fmla="*/ 1 h 9"/>
                  <a:gd name="T24" fmla="*/ 2 w 82"/>
                  <a:gd name="T25" fmla="*/ 1 h 9"/>
                  <a:gd name="T26" fmla="*/ 2 w 82"/>
                  <a:gd name="T27" fmla="*/ 1 h 9"/>
                  <a:gd name="T28" fmla="*/ 2 w 82"/>
                  <a:gd name="T29" fmla="*/ 1 h 9"/>
                  <a:gd name="T30" fmla="*/ 2 w 82"/>
                  <a:gd name="T31" fmla="*/ 1 h 9"/>
                  <a:gd name="T32" fmla="*/ 2 w 82"/>
                  <a:gd name="T33" fmla="*/ 1 h 9"/>
                  <a:gd name="T34" fmla="*/ 2 w 82"/>
                  <a:gd name="T35" fmla="*/ 0 h 9"/>
                  <a:gd name="T36" fmla="*/ 1 w 82"/>
                  <a:gd name="T37" fmla="*/ 0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2" h="9">
                    <a:moveTo>
                      <a:pt x="5" y="0"/>
                    </a:moveTo>
                    <a:lnTo>
                      <a:pt x="3" y="0"/>
                    </a:lnTo>
                    <a:lnTo>
                      <a:pt x="2" y="1"/>
                    </a:lnTo>
                    <a:lnTo>
                      <a:pt x="0" y="3"/>
                    </a:lnTo>
                    <a:lnTo>
                      <a:pt x="0" y="4"/>
                    </a:lnTo>
                    <a:lnTo>
                      <a:pt x="0" y="6"/>
                    </a:lnTo>
                    <a:lnTo>
                      <a:pt x="0" y="7"/>
                    </a:lnTo>
                    <a:lnTo>
                      <a:pt x="2" y="9"/>
                    </a:lnTo>
                    <a:lnTo>
                      <a:pt x="3" y="9"/>
                    </a:lnTo>
                    <a:lnTo>
                      <a:pt x="76" y="9"/>
                    </a:lnTo>
                    <a:lnTo>
                      <a:pt x="77" y="9"/>
                    </a:lnTo>
                    <a:lnTo>
                      <a:pt x="79" y="9"/>
                    </a:lnTo>
                    <a:lnTo>
                      <a:pt x="80" y="7"/>
                    </a:lnTo>
                    <a:lnTo>
                      <a:pt x="82" y="6"/>
                    </a:lnTo>
                    <a:lnTo>
                      <a:pt x="82" y="4"/>
                    </a:lnTo>
                    <a:lnTo>
                      <a:pt x="80" y="3"/>
                    </a:lnTo>
                    <a:lnTo>
                      <a:pt x="79" y="1"/>
                    </a:lnTo>
                    <a:lnTo>
                      <a:pt x="77"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sp>
        <p:nvSpPr>
          <p:cNvPr id="59" name="Text Box 7"/>
          <p:cNvSpPr txBox="1">
            <a:spLocks noChangeArrowheads="1"/>
          </p:cNvSpPr>
          <p:nvPr/>
        </p:nvSpPr>
        <p:spPr bwMode="auto">
          <a:xfrm>
            <a:off x="1307121" y="625306"/>
            <a:ext cx="60789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anose="020B0604020202020204" pitchFamily="34" charset="0"/>
                <a:cs typeface="Arial" panose="020B0604020202020204" pitchFamily="34" charset="0"/>
              </a:rPr>
              <a:t>Représenter la cotation correspondant aux définitions ci-dessous</a:t>
            </a:r>
          </a:p>
        </p:txBody>
      </p:sp>
      <p:sp>
        <p:nvSpPr>
          <p:cNvPr id="60"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DE L'ARBRE</a:t>
            </a:r>
            <a:endParaRPr lang="fr-FR" altLang="fr-FR" sz="2400" dirty="0">
              <a:solidFill>
                <a:schemeClr val="tx1"/>
              </a:solidFill>
            </a:endParaRPr>
          </a:p>
        </p:txBody>
      </p:sp>
      <p:sp>
        <p:nvSpPr>
          <p:cNvPr id="61" name="Forme libre 185"/>
          <p:cNvSpPr>
            <a:spLocks/>
          </p:cNvSpPr>
          <p:nvPr/>
        </p:nvSpPr>
        <p:spPr bwMode="auto">
          <a:xfrm flipV="1">
            <a:off x="2324275" y="4447491"/>
            <a:ext cx="569913" cy="547688"/>
          </a:xfrm>
          <a:custGeom>
            <a:avLst/>
            <a:gdLst>
              <a:gd name="T0" fmla="*/ 1614116 w 191417"/>
              <a:gd name="T1" fmla="*/ 732371 h 400756"/>
              <a:gd name="T2" fmla="*/ 1698639 w 191417"/>
              <a:gd name="T3" fmla="*/ 518405 h 400756"/>
              <a:gd name="T4" fmla="*/ 1614116 w 191417"/>
              <a:gd name="T5" fmla="*/ 286610 h 400756"/>
              <a:gd name="T6" fmla="*/ 1614116 w 191417"/>
              <a:gd name="T7" fmla="*/ 36983 h 400756"/>
              <a:gd name="T8" fmla="*/ 1614116 w 191417"/>
              <a:gd name="T9" fmla="*/ 1322 h 400756"/>
              <a:gd name="T10" fmla="*/ 937915 w 191417"/>
              <a:gd name="T11" fmla="*/ 36983 h 400756"/>
              <a:gd name="T12" fmla="*/ 287120 w 191417"/>
              <a:gd name="T13" fmla="*/ 41956 h 400756"/>
              <a:gd name="T14" fmla="*/ 92664 w 191417"/>
              <a:gd name="T15" fmla="*/ 197457 h 400756"/>
              <a:gd name="T16" fmla="*/ 8137 w 191417"/>
              <a:gd name="T17" fmla="*/ 554066 h 400756"/>
              <a:gd name="T18" fmla="*/ 8137 w 191417"/>
              <a:gd name="T19" fmla="*/ 750202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0615" y="16138"/>
                  <a:pt x="105692" y="19756"/>
                </a:cubicBezTo>
                <a:cubicBezTo>
                  <a:pt x="80769" y="23374"/>
                  <a:pt x="48230" y="8125"/>
                  <a:pt x="32355" y="22413"/>
                </a:cubicBezTo>
                <a:cubicBezTo>
                  <a:pt x="16480" y="36700"/>
                  <a:pt x="15682" y="59886"/>
                  <a:pt x="10442" y="105481"/>
                </a:cubicBezTo>
                <a:cubicBezTo>
                  <a:pt x="5202" y="151076"/>
                  <a:pt x="2504" y="246769"/>
                  <a:pt x="917" y="295981"/>
                </a:cubicBezTo>
                <a:cubicBezTo>
                  <a:pt x="-670" y="345193"/>
                  <a:pt x="123" y="372974"/>
                  <a:pt x="917" y="400756"/>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2" name="Forme libre 184"/>
          <p:cNvSpPr>
            <a:spLocks/>
          </p:cNvSpPr>
          <p:nvPr/>
        </p:nvSpPr>
        <p:spPr bwMode="auto">
          <a:xfrm flipV="1">
            <a:off x="2040113" y="4283979"/>
            <a:ext cx="1131887" cy="227012"/>
          </a:xfrm>
          <a:custGeom>
            <a:avLst/>
            <a:gdLst>
              <a:gd name="T0" fmla="*/ 7035060 w 181821"/>
              <a:gd name="T1" fmla="*/ 131381 h 381778"/>
              <a:gd name="T2" fmla="*/ 7005864 w 181821"/>
              <a:gd name="T3" fmla="*/ 91102 h 381778"/>
              <a:gd name="T4" fmla="*/ 7035060 w 181821"/>
              <a:gd name="T5" fmla="*/ 47339 h 381778"/>
              <a:gd name="T6" fmla="*/ 7035060 w 181821"/>
              <a:gd name="T7" fmla="*/ 275 h 381778"/>
              <a:gd name="T8" fmla="*/ 4080778 w 181821"/>
              <a:gd name="T9" fmla="*/ 26795 h 381778"/>
              <a:gd name="T10" fmla="*/ 1237499 w 181821"/>
              <a:gd name="T11" fmla="*/ 1212 h 381778"/>
              <a:gd name="T12" fmla="*/ 127475 w 181821"/>
              <a:gd name="T13" fmla="*/ 3824 h 381778"/>
              <a:gd name="T14" fmla="*/ 18651 w 181821"/>
              <a:gd name="T15" fmla="*/ 97764 h 381778"/>
              <a:gd name="T16" fmla="*/ 18651 w 181821"/>
              <a:gd name="T17" fmla="*/ 134743 h 381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821" h="381778">
                <a:moveTo>
                  <a:pt x="181456" y="372253"/>
                </a:moveTo>
                <a:cubicBezTo>
                  <a:pt x="179986" y="292910"/>
                  <a:pt x="180703" y="297814"/>
                  <a:pt x="180703" y="258127"/>
                </a:cubicBezTo>
                <a:cubicBezTo>
                  <a:pt x="180703" y="218440"/>
                  <a:pt x="181331" y="177019"/>
                  <a:pt x="181456" y="134128"/>
                </a:cubicBezTo>
                <a:cubicBezTo>
                  <a:pt x="181581" y="91237"/>
                  <a:pt x="182212" y="86147"/>
                  <a:pt x="181456" y="778"/>
                </a:cubicBezTo>
                <a:cubicBezTo>
                  <a:pt x="168756" y="-8923"/>
                  <a:pt x="130179" y="75477"/>
                  <a:pt x="105256" y="75920"/>
                </a:cubicBezTo>
                <a:cubicBezTo>
                  <a:pt x="80333" y="76363"/>
                  <a:pt x="48914" y="14283"/>
                  <a:pt x="31919" y="3435"/>
                </a:cubicBezTo>
                <a:cubicBezTo>
                  <a:pt x="14924" y="-7413"/>
                  <a:pt x="8528" y="15683"/>
                  <a:pt x="3288" y="10834"/>
                </a:cubicBezTo>
                <a:cubicBezTo>
                  <a:pt x="2202" y="90057"/>
                  <a:pt x="949" y="215179"/>
                  <a:pt x="481" y="277003"/>
                </a:cubicBezTo>
                <a:cubicBezTo>
                  <a:pt x="13" y="338827"/>
                  <a:pt x="-313" y="353996"/>
                  <a:pt x="481" y="381778"/>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grpSp>
        <p:nvGrpSpPr>
          <p:cNvPr id="63" name="Group 132"/>
          <p:cNvGrpSpPr>
            <a:grpSpLocks/>
          </p:cNvGrpSpPr>
          <p:nvPr/>
        </p:nvGrpSpPr>
        <p:grpSpPr bwMode="auto">
          <a:xfrm rot="5400000">
            <a:off x="1886919" y="1714610"/>
            <a:ext cx="1492250" cy="611188"/>
            <a:chOff x="2559" y="4434"/>
            <a:chExt cx="264" cy="282"/>
          </a:xfrm>
        </p:grpSpPr>
        <p:sp>
          <p:nvSpPr>
            <p:cNvPr id="64" name="Line 130"/>
            <p:cNvSpPr>
              <a:spLocks noChangeShapeType="1"/>
            </p:cNvSpPr>
            <p:nvPr/>
          </p:nvSpPr>
          <p:spPr bwMode="auto">
            <a:xfrm>
              <a:off x="2559" y="4434"/>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Line 131"/>
            <p:cNvSpPr>
              <a:spLocks noChangeShapeType="1"/>
            </p:cNvSpPr>
            <p:nvPr/>
          </p:nvSpPr>
          <p:spPr bwMode="auto">
            <a:xfrm>
              <a:off x="2559" y="4716"/>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6" name="Forme libre 3"/>
          <p:cNvSpPr>
            <a:spLocks/>
          </p:cNvSpPr>
          <p:nvPr/>
        </p:nvSpPr>
        <p:spPr bwMode="auto">
          <a:xfrm>
            <a:off x="2468738" y="1766204"/>
            <a:ext cx="298450" cy="625475"/>
          </a:xfrm>
          <a:custGeom>
            <a:avLst/>
            <a:gdLst>
              <a:gd name="T0" fmla="*/ 442644 w 191417"/>
              <a:gd name="T1" fmla="*/ 953047 h 400756"/>
              <a:gd name="T2" fmla="*/ 465824 w 191417"/>
              <a:gd name="T3" fmla="*/ 674610 h 400756"/>
              <a:gd name="T4" fmla="*/ 442644 w 191417"/>
              <a:gd name="T5" fmla="*/ 372969 h 400756"/>
              <a:gd name="T6" fmla="*/ 442644 w 191417"/>
              <a:gd name="T7" fmla="*/ 48125 h 400756"/>
              <a:gd name="T8" fmla="*/ 442644 w 191417"/>
              <a:gd name="T9" fmla="*/ 1720 h 400756"/>
              <a:gd name="T10" fmla="*/ 257207 w 191417"/>
              <a:gd name="T11" fmla="*/ 48125 h 400756"/>
              <a:gd name="T12" fmla="*/ 2555 w 191417"/>
              <a:gd name="T13" fmla="*/ 9508 h 400756"/>
              <a:gd name="T14" fmla="*/ 25411 w 191417"/>
              <a:gd name="T15" fmla="*/ 256954 h 400756"/>
              <a:gd name="T16" fmla="*/ 2231 w 191417"/>
              <a:gd name="T17" fmla="*/ 721017 h 400756"/>
              <a:gd name="T18" fmla="*/ 2231 w 191417"/>
              <a:gd name="T19" fmla="*/ 976251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5832" y="19223"/>
                  <a:pt x="105692" y="19756"/>
                </a:cubicBezTo>
                <a:cubicBezTo>
                  <a:pt x="75552" y="20289"/>
                  <a:pt x="52094" y="8799"/>
                  <a:pt x="1050" y="3903"/>
                </a:cubicBezTo>
                <a:cubicBezTo>
                  <a:pt x="7556" y="56556"/>
                  <a:pt x="10464" y="56801"/>
                  <a:pt x="10442" y="105481"/>
                </a:cubicBezTo>
                <a:cubicBezTo>
                  <a:pt x="10420" y="154161"/>
                  <a:pt x="2504" y="246769"/>
                  <a:pt x="917" y="295981"/>
                </a:cubicBezTo>
                <a:cubicBezTo>
                  <a:pt x="-670" y="345193"/>
                  <a:pt x="123" y="372974"/>
                  <a:pt x="917" y="400756"/>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 name="Forme libre 181"/>
          <p:cNvSpPr>
            <a:spLocks/>
          </p:cNvSpPr>
          <p:nvPr/>
        </p:nvSpPr>
        <p:spPr bwMode="auto">
          <a:xfrm>
            <a:off x="2324275" y="2329766"/>
            <a:ext cx="508000" cy="549275"/>
          </a:xfrm>
          <a:custGeom>
            <a:avLst/>
            <a:gdLst>
              <a:gd name="T0" fmla="*/ 1279282 w 191417"/>
              <a:gd name="T1" fmla="*/ 734493 h 400756"/>
              <a:gd name="T2" fmla="*/ 1346274 w 191417"/>
              <a:gd name="T3" fmla="*/ 519907 h 400756"/>
              <a:gd name="T4" fmla="*/ 1279282 w 191417"/>
              <a:gd name="T5" fmla="*/ 287440 h 400756"/>
              <a:gd name="T6" fmla="*/ 1279282 w 191417"/>
              <a:gd name="T7" fmla="*/ 37090 h 400756"/>
              <a:gd name="T8" fmla="*/ 1279282 w 191417"/>
              <a:gd name="T9" fmla="*/ 1325 h 400756"/>
              <a:gd name="T10" fmla="*/ 743352 w 191417"/>
              <a:gd name="T11" fmla="*/ 37090 h 400756"/>
              <a:gd name="T12" fmla="*/ 227558 w 191417"/>
              <a:gd name="T13" fmla="*/ 42077 h 400756"/>
              <a:gd name="T14" fmla="*/ 73441 w 191417"/>
              <a:gd name="T15" fmla="*/ 198029 h 400756"/>
              <a:gd name="T16" fmla="*/ 6449 w 191417"/>
              <a:gd name="T17" fmla="*/ 555672 h 400756"/>
              <a:gd name="T18" fmla="*/ 6449 w 191417"/>
              <a:gd name="T19" fmla="*/ 752376 h 400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417" h="400756">
                <a:moveTo>
                  <a:pt x="181892" y="391231"/>
                </a:moveTo>
                <a:cubicBezTo>
                  <a:pt x="186654" y="353924"/>
                  <a:pt x="191417" y="316618"/>
                  <a:pt x="191417" y="276931"/>
                </a:cubicBezTo>
                <a:cubicBezTo>
                  <a:pt x="191417" y="237244"/>
                  <a:pt x="183479" y="195968"/>
                  <a:pt x="181892" y="153106"/>
                </a:cubicBezTo>
                <a:cubicBezTo>
                  <a:pt x="180305" y="110244"/>
                  <a:pt x="181892" y="19756"/>
                  <a:pt x="181892" y="19756"/>
                </a:cubicBezTo>
                <a:cubicBezTo>
                  <a:pt x="181892" y="-5644"/>
                  <a:pt x="194592" y="706"/>
                  <a:pt x="181892" y="706"/>
                </a:cubicBezTo>
                <a:cubicBezTo>
                  <a:pt x="169192" y="706"/>
                  <a:pt x="130615" y="16138"/>
                  <a:pt x="105692" y="19756"/>
                </a:cubicBezTo>
                <a:cubicBezTo>
                  <a:pt x="80769" y="23374"/>
                  <a:pt x="48230" y="8125"/>
                  <a:pt x="32355" y="22413"/>
                </a:cubicBezTo>
                <a:cubicBezTo>
                  <a:pt x="16480" y="36700"/>
                  <a:pt x="15682" y="59886"/>
                  <a:pt x="10442" y="105481"/>
                </a:cubicBezTo>
                <a:cubicBezTo>
                  <a:pt x="5202" y="151076"/>
                  <a:pt x="2504" y="246769"/>
                  <a:pt x="917" y="295981"/>
                </a:cubicBezTo>
                <a:cubicBezTo>
                  <a:pt x="-670" y="345193"/>
                  <a:pt x="123" y="372974"/>
                  <a:pt x="917" y="400756"/>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8" name="Forme libre 182"/>
          <p:cNvSpPr>
            <a:spLocks/>
          </p:cNvSpPr>
          <p:nvPr/>
        </p:nvSpPr>
        <p:spPr bwMode="auto">
          <a:xfrm>
            <a:off x="2043288" y="2772679"/>
            <a:ext cx="1131887" cy="227012"/>
          </a:xfrm>
          <a:custGeom>
            <a:avLst/>
            <a:gdLst>
              <a:gd name="T0" fmla="*/ 7035060 w 181821"/>
              <a:gd name="T1" fmla="*/ 131381 h 381778"/>
              <a:gd name="T2" fmla="*/ 7005864 w 181821"/>
              <a:gd name="T3" fmla="*/ 91102 h 381778"/>
              <a:gd name="T4" fmla="*/ 7035060 w 181821"/>
              <a:gd name="T5" fmla="*/ 47339 h 381778"/>
              <a:gd name="T6" fmla="*/ 7035060 w 181821"/>
              <a:gd name="T7" fmla="*/ 275 h 381778"/>
              <a:gd name="T8" fmla="*/ 4080778 w 181821"/>
              <a:gd name="T9" fmla="*/ 26795 h 381778"/>
              <a:gd name="T10" fmla="*/ 1237499 w 181821"/>
              <a:gd name="T11" fmla="*/ 1212 h 381778"/>
              <a:gd name="T12" fmla="*/ 127475 w 181821"/>
              <a:gd name="T13" fmla="*/ 3824 h 381778"/>
              <a:gd name="T14" fmla="*/ 18651 w 181821"/>
              <a:gd name="T15" fmla="*/ 97764 h 381778"/>
              <a:gd name="T16" fmla="*/ 18651 w 181821"/>
              <a:gd name="T17" fmla="*/ 134743 h 381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1821" h="381778">
                <a:moveTo>
                  <a:pt x="181456" y="372253"/>
                </a:moveTo>
                <a:cubicBezTo>
                  <a:pt x="179986" y="292910"/>
                  <a:pt x="180703" y="297814"/>
                  <a:pt x="180703" y="258127"/>
                </a:cubicBezTo>
                <a:cubicBezTo>
                  <a:pt x="180703" y="218440"/>
                  <a:pt x="181331" y="177019"/>
                  <a:pt x="181456" y="134128"/>
                </a:cubicBezTo>
                <a:cubicBezTo>
                  <a:pt x="181581" y="91237"/>
                  <a:pt x="182212" y="86147"/>
                  <a:pt x="181456" y="778"/>
                </a:cubicBezTo>
                <a:cubicBezTo>
                  <a:pt x="168756" y="-8923"/>
                  <a:pt x="130179" y="75477"/>
                  <a:pt x="105256" y="75920"/>
                </a:cubicBezTo>
                <a:cubicBezTo>
                  <a:pt x="80333" y="76363"/>
                  <a:pt x="48914" y="14283"/>
                  <a:pt x="31919" y="3435"/>
                </a:cubicBezTo>
                <a:cubicBezTo>
                  <a:pt x="14924" y="-7413"/>
                  <a:pt x="8528" y="15683"/>
                  <a:pt x="3288" y="10834"/>
                </a:cubicBezTo>
                <a:cubicBezTo>
                  <a:pt x="2202" y="90057"/>
                  <a:pt x="949" y="215179"/>
                  <a:pt x="481" y="277003"/>
                </a:cubicBezTo>
                <a:cubicBezTo>
                  <a:pt x="13" y="338827"/>
                  <a:pt x="-313" y="353996"/>
                  <a:pt x="481" y="381778"/>
                </a:cubicBezTo>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sp>
        <p:nvSpPr>
          <p:cNvPr id="69" name="Forme libre 4"/>
          <p:cNvSpPr>
            <a:spLocks/>
          </p:cNvSpPr>
          <p:nvPr/>
        </p:nvSpPr>
        <p:spPr bwMode="auto">
          <a:xfrm>
            <a:off x="1836913" y="2886979"/>
            <a:ext cx="1541462" cy="1511300"/>
          </a:xfrm>
          <a:custGeom>
            <a:avLst/>
            <a:gdLst>
              <a:gd name="T0" fmla="*/ 97455 w 909676"/>
              <a:gd name="T1" fmla="*/ 74689 h 968401"/>
              <a:gd name="T2" fmla="*/ 843477 w 909676"/>
              <a:gd name="T3" fmla="*/ 47191 h 968401"/>
              <a:gd name="T4" fmla="*/ 1362446 w 909676"/>
              <a:gd name="T5" fmla="*/ 129685 h 968401"/>
              <a:gd name="T6" fmla="*/ 1784112 w 909676"/>
              <a:gd name="T7" fmla="*/ 129685 h 968401"/>
              <a:gd name="T8" fmla="*/ 2367953 w 909676"/>
              <a:gd name="T9" fmla="*/ 74689 h 968401"/>
              <a:gd name="T10" fmla="*/ 2530130 w 909676"/>
              <a:gd name="T11" fmla="*/ 47191 h 968401"/>
              <a:gd name="T12" fmla="*/ 2465259 w 909676"/>
              <a:gd name="T13" fmla="*/ 762134 h 968401"/>
              <a:gd name="T14" fmla="*/ 2595003 w 909676"/>
              <a:gd name="T15" fmla="*/ 1532073 h 968401"/>
              <a:gd name="T16" fmla="*/ 2595003 w 909676"/>
              <a:gd name="T17" fmla="*/ 2137023 h 968401"/>
              <a:gd name="T18" fmla="*/ 2530130 w 909676"/>
              <a:gd name="T19" fmla="*/ 2357008 h 968401"/>
              <a:gd name="T20" fmla="*/ 1719239 w 909676"/>
              <a:gd name="T21" fmla="*/ 2247015 h 968401"/>
              <a:gd name="T22" fmla="*/ 1070525 w 909676"/>
              <a:gd name="T23" fmla="*/ 2329510 h 968401"/>
              <a:gd name="T24" fmla="*/ 519119 w 909676"/>
              <a:gd name="T25" fmla="*/ 2329510 h 968401"/>
              <a:gd name="T26" fmla="*/ 162326 w 909676"/>
              <a:gd name="T27" fmla="*/ 2302012 h 968401"/>
              <a:gd name="T28" fmla="*/ 162326 w 909676"/>
              <a:gd name="T29" fmla="*/ 1972037 h 968401"/>
              <a:gd name="T30" fmla="*/ 149 w 909676"/>
              <a:gd name="T31" fmla="*/ 1202099 h 968401"/>
              <a:gd name="T32" fmla="*/ 194763 w 909676"/>
              <a:gd name="T33" fmla="*/ 459659 h 968401"/>
              <a:gd name="T34" fmla="*/ 97455 w 909676"/>
              <a:gd name="T35" fmla="*/ 74689 h 968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9676" h="968401">
                <a:moveTo>
                  <a:pt x="33918" y="30663"/>
                </a:moveTo>
                <a:cubicBezTo>
                  <a:pt x="71548" y="2441"/>
                  <a:pt x="220185" y="15611"/>
                  <a:pt x="293563" y="19374"/>
                </a:cubicBezTo>
                <a:cubicBezTo>
                  <a:pt x="366941" y="23137"/>
                  <a:pt x="419622" y="47597"/>
                  <a:pt x="474185" y="53241"/>
                </a:cubicBezTo>
                <a:cubicBezTo>
                  <a:pt x="528748" y="58885"/>
                  <a:pt x="562615" y="57004"/>
                  <a:pt x="620941" y="53241"/>
                </a:cubicBezTo>
                <a:cubicBezTo>
                  <a:pt x="679267" y="49478"/>
                  <a:pt x="780867" y="36308"/>
                  <a:pt x="824141" y="30663"/>
                </a:cubicBezTo>
                <a:cubicBezTo>
                  <a:pt x="867415" y="25018"/>
                  <a:pt x="874941" y="-27663"/>
                  <a:pt x="880585" y="19374"/>
                </a:cubicBezTo>
                <a:cubicBezTo>
                  <a:pt x="886229" y="66411"/>
                  <a:pt x="854244" y="211285"/>
                  <a:pt x="858007" y="312885"/>
                </a:cubicBezTo>
                <a:cubicBezTo>
                  <a:pt x="861770" y="414485"/>
                  <a:pt x="895637" y="534900"/>
                  <a:pt x="903163" y="628974"/>
                </a:cubicBezTo>
                <a:cubicBezTo>
                  <a:pt x="910689" y="723048"/>
                  <a:pt x="906926" y="820885"/>
                  <a:pt x="903163" y="877329"/>
                </a:cubicBezTo>
                <a:cubicBezTo>
                  <a:pt x="899400" y="933773"/>
                  <a:pt x="931385" y="960115"/>
                  <a:pt x="880585" y="967641"/>
                </a:cubicBezTo>
                <a:cubicBezTo>
                  <a:pt x="829785" y="975167"/>
                  <a:pt x="683030" y="924366"/>
                  <a:pt x="598363" y="922485"/>
                </a:cubicBezTo>
                <a:cubicBezTo>
                  <a:pt x="513696" y="920604"/>
                  <a:pt x="442200" y="950708"/>
                  <a:pt x="372585" y="956352"/>
                </a:cubicBezTo>
                <a:cubicBezTo>
                  <a:pt x="302970" y="961996"/>
                  <a:pt x="233355" y="958233"/>
                  <a:pt x="180674" y="956352"/>
                </a:cubicBezTo>
                <a:cubicBezTo>
                  <a:pt x="127993" y="954471"/>
                  <a:pt x="77192" y="969522"/>
                  <a:pt x="56496" y="945063"/>
                </a:cubicBezTo>
                <a:cubicBezTo>
                  <a:pt x="35800" y="920604"/>
                  <a:pt x="65903" y="884855"/>
                  <a:pt x="56496" y="809596"/>
                </a:cubicBezTo>
                <a:cubicBezTo>
                  <a:pt x="47089" y="734337"/>
                  <a:pt x="-1829" y="596988"/>
                  <a:pt x="52" y="493507"/>
                </a:cubicBezTo>
                <a:cubicBezTo>
                  <a:pt x="1933" y="390026"/>
                  <a:pt x="56496" y="267729"/>
                  <a:pt x="67785" y="188707"/>
                </a:cubicBezTo>
                <a:cubicBezTo>
                  <a:pt x="79074" y="109685"/>
                  <a:pt x="-3712" y="58885"/>
                  <a:pt x="33918" y="30663"/>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a:p>
        </p:txBody>
      </p:sp>
      <p:cxnSp>
        <p:nvCxnSpPr>
          <p:cNvPr id="70" name="Connecteur droit avec flèche 6"/>
          <p:cNvCxnSpPr>
            <a:cxnSpLocks noChangeShapeType="1"/>
          </p:cNvCxnSpPr>
          <p:nvPr/>
        </p:nvCxnSpPr>
        <p:spPr bwMode="auto">
          <a:xfrm flipV="1">
            <a:off x="2378250" y="2553604"/>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Connecteur droit avec flèche 13"/>
          <p:cNvCxnSpPr>
            <a:cxnSpLocks noChangeShapeType="1"/>
            <a:endCxn id="72" idx="1"/>
          </p:cNvCxnSpPr>
          <p:nvPr/>
        </p:nvCxnSpPr>
        <p:spPr bwMode="auto">
          <a:xfrm>
            <a:off x="1679750" y="2472969"/>
            <a:ext cx="452438" cy="7825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Accolade ouvrante 15"/>
          <p:cNvSpPr>
            <a:spLocks/>
          </p:cNvSpPr>
          <p:nvPr/>
        </p:nvSpPr>
        <p:spPr bwMode="auto">
          <a:xfrm>
            <a:off x="2132188" y="2329766"/>
            <a:ext cx="103187" cy="442913"/>
          </a:xfrm>
          <a:prstGeom prst="leftBrace">
            <a:avLst>
              <a:gd name="adj1" fmla="val 8406"/>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000"/>
          </a:p>
        </p:txBody>
      </p:sp>
      <p:cxnSp>
        <p:nvCxnSpPr>
          <p:cNvPr id="73" name="Connecteur droit avec flèche 197"/>
          <p:cNvCxnSpPr>
            <a:cxnSpLocks noChangeShapeType="1"/>
          </p:cNvCxnSpPr>
          <p:nvPr/>
        </p:nvCxnSpPr>
        <p:spPr bwMode="auto">
          <a:xfrm>
            <a:off x="2336975" y="4712604"/>
            <a:ext cx="557213"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Accolade ouvrante 200"/>
          <p:cNvSpPr>
            <a:spLocks/>
          </p:cNvSpPr>
          <p:nvPr/>
        </p:nvSpPr>
        <p:spPr bwMode="auto">
          <a:xfrm>
            <a:off x="2054400" y="4522104"/>
            <a:ext cx="104775" cy="442912"/>
          </a:xfrm>
          <a:prstGeom prst="leftBrace">
            <a:avLst>
              <a:gd name="adj1" fmla="val 8278"/>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000"/>
          </a:p>
        </p:txBody>
      </p:sp>
      <p:sp>
        <p:nvSpPr>
          <p:cNvPr id="76" name="Line 74"/>
          <p:cNvSpPr>
            <a:spLocks noChangeShapeType="1"/>
          </p:cNvSpPr>
          <p:nvPr/>
        </p:nvSpPr>
        <p:spPr bwMode="auto">
          <a:xfrm rot="16200000">
            <a:off x="890762" y="3380692"/>
            <a:ext cx="3470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77" name="Group 133"/>
          <p:cNvGrpSpPr>
            <a:grpSpLocks/>
          </p:cNvGrpSpPr>
          <p:nvPr/>
        </p:nvGrpSpPr>
        <p:grpSpPr bwMode="auto">
          <a:xfrm rot="5400000">
            <a:off x="2138538" y="4730066"/>
            <a:ext cx="990600" cy="698500"/>
            <a:chOff x="2559" y="4434"/>
            <a:chExt cx="264" cy="282"/>
          </a:xfrm>
        </p:grpSpPr>
        <p:sp>
          <p:nvSpPr>
            <p:cNvPr id="78" name="Line 134"/>
            <p:cNvSpPr>
              <a:spLocks noChangeShapeType="1"/>
            </p:cNvSpPr>
            <p:nvPr/>
          </p:nvSpPr>
          <p:spPr bwMode="auto">
            <a:xfrm>
              <a:off x="2559" y="4434"/>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 name="Line 135"/>
            <p:cNvSpPr>
              <a:spLocks noChangeShapeType="1"/>
            </p:cNvSpPr>
            <p:nvPr/>
          </p:nvSpPr>
          <p:spPr bwMode="auto">
            <a:xfrm>
              <a:off x="2559" y="4716"/>
              <a:ext cx="264" cy="0"/>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80" name="Line 137"/>
          <p:cNvSpPr>
            <a:spLocks noChangeShapeType="1"/>
          </p:cNvSpPr>
          <p:nvPr/>
        </p:nvSpPr>
        <p:spPr bwMode="auto">
          <a:xfrm rot="5400000">
            <a:off x="2631457" y="3516422"/>
            <a:ext cx="0" cy="2135187"/>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 name="Line 138"/>
          <p:cNvSpPr>
            <a:spLocks noChangeShapeType="1"/>
          </p:cNvSpPr>
          <p:nvPr/>
        </p:nvSpPr>
        <p:spPr bwMode="auto">
          <a:xfrm rot="16200000">
            <a:off x="789956" y="3641835"/>
            <a:ext cx="1824038" cy="0"/>
          </a:xfrm>
          <a:prstGeom prst="line">
            <a:avLst/>
          </a:prstGeom>
          <a:noFill/>
          <a:ln w="19050">
            <a:solidFill>
              <a:srgbClr val="0070C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 name="Text Box 139"/>
          <p:cNvSpPr txBox="1">
            <a:spLocks noChangeArrowheads="1"/>
          </p:cNvSpPr>
          <p:nvPr/>
        </p:nvSpPr>
        <p:spPr bwMode="auto">
          <a:xfrm rot="16200000">
            <a:off x="1296369" y="3556110"/>
            <a:ext cx="5794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latin typeface="Arial" pitchFamily="34" charset="0"/>
              </a:rPr>
              <a:t>30,3</a:t>
            </a:r>
          </a:p>
        </p:txBody>
      </p:sp>
      <p:sp>
        <p:nvSpPr>
          <p:cNvPr id="83" name="Text Box 141"/>
          <p:cNvSpPr txBox="1">
            <a:spLocks noChangeArrowheads="1"/>
          </p:cNvSpPr>
          <p:nvPr/>
        </p:nvSpPr>
        <p:spPr bwMode="auto">
          <a:xfrm>
            <a:off x="2960863" y="5115829"/>
            <a:ext cx="8651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dirty="0">
                <a:latin typeface="Arial" pitchFamily="34" charset="0"/>
                <a:sym typeface="Symbol" pitchFamily="18" charset="2"/>
              </a:rPr>
              <a:t></a:t>
            </a:r>
            <a:r>
              <a:rPr lang="fr-FR" altLang="fr-FR" sz="1600" dirty="0">
                <a:latin typeface="Arial" pitchFamily="34" charset="0"/>
              </a:rPr>
              <a:t>28,08</a:t>
            </a:r>
          </a:p>
        </p:txBody>
      </p:sp>
      <p:sp>
        <p:nvSpPr>
          <p:cNvPr id="84" name="ZoneTexte 11"/>
          <p:cNvSpPr txBox="1">
            <a:spLocks noChangeArrowheads="1"/>
          </p:cNvSpPr>
          <p:nvPr/>
        </p:nvSpPr>
        <p:spPr bwMode="auto">
          <a:xfrm>
            <a:off x="-13230" y="2232841"/>
            <a:ext cx="177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Toutes les dimensions locale sont comprises entre 24,96 et 25,04.</a:t>
            </a:r>
          </a:p>
        </p:txBody>
      </p:sp>
      <p:sp>
        <p:nvSpPr>
          <p:cNvPr id="85" name="ZoneTexte 198"/>
          <p:cNvSpPr txBox="1">
            <a:spLocks noChangeArrowheads="1"/>
          </p:cNvSpPr>
          <p:nvPr/>
        </p:nvSpPr>
        <p:spPr bwMode="auto">
          <a:xfrm>
            <a:off x="-13230" y="4661629"/>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Toutes les dimensions locale sont comprises entre 27,95 et 28,05</a:t>
            </a:r>
          </a:p>
        </p:txBody>
      </p:sp>
      <p:cxnSp>
        <p:nvCxnSpPr>
          <p:cNvPr id="86" name="Connecteur droit avec flèche 199"/>
          <p:cNvCxnSpPr>
            <a:cxnSpLocks noChangeShapeType="1"/>
          </p:cNvCxnSpPr>
          <p:nvPr/>
        </p:nvCxnSpPr>
        <p:spPr bwMode="auto">
          <a:xfrm flipV="1">
            <a:off x="1743250" y="4741071"/>
            <a:ext cx="311150" cy="6270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Connecteur droit avec flèche 21"/>
          <p:cNvCxnSpPr>
            <a:cxnSpLocks noChangeShapeType="1"/>
          </p:cNvCxnSpPr>
          <p:nvPr/>
        </p:nvCxnSpPr>
        <p:spPr bwMode="auto">
          <a:xfrm flipH="1">
            <a:off x="2260775" y="5433329"/>
            <a:ext cx="719138"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Connecteur droit avec flèche 23"/>
          <p:cNvCxnSpPr>
            <a:cxnSpLocks noChangeShapeType="1"/>
          </p:cNvCxnSpPr>
          <p:nvPr/>
        </p:nvCxnSpPr>
        <p:spPr bwMode="auto">
          <a:xfrm flipH="1">
            <a:off x="2983089" y="5433329"/>
            <a:ext cx="715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 Box 141"/>
          <p:cNvSpPr txBox="1">
            <a:spLocks noChangeArrowheads="1"/>
          </p:cNvSpPr>
          <p:nvPr/>
        </p:nvSpPr>
        <p:spPr bwMode="auto">
          <a:xfrm>
            <a:off x="2897363" y="1135966"/>
            <a:ext cx="8651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600">
                <a:latin typeface="Arial" pitchFamily="34" charset="0"/>
                <a:sym typeface="Symbol" pitchFamily="18" charset="2"/>
              </a:rPr>
              <a:t></a:t>
            </a:r>
            <a:r>
              <a:rPr lang="fr-FR" altLang="fr-FR" sz="1600">
                <a:latin typeface="Arial" pitchFamily="34" charset="0"/>
              </a:rPr>
              <a:t>25,07</a:t>
            </a:r>
          </a:p>
        </p:txBody>
      </p:sp>
      <p:cxnSp>
        <p:nvCxnSpPr>
          <p:cNvPr id="90" name="Connecteur droit avec flèche 210"/>
          <p:cNvCxnSpPr>
            <a:cxnSpLocks noChangeShapeType="1"/>
          </p:cNvCxnSpPr>
          <p:nvPr/>
        </p:nvCxnSpPr>
        <p:spPr bwMode="auto">
          <a:xfrm flipH="1">
            <a:off x="2313163" y="1461404"/>
            <a:ext cx="619125"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Connecteur droit avec flèche 211"/>
          <p:cNvCxnSpPr>
            <a:cxnSpLocks noChangeShapeType="1"/>
          </p:cNvCxnSpPr>
          <p:nvPr/>
        </p:nvCxnSpPr>
        <p:spPr bwMode="auto">
          <a:xfrm flipH="1">
            <a:off x="2965626" y="1461404"/>
            <a:ext cx="7270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Connecteur droit avec flèche 26"/>
          <p:cNvCxnSpPr>
            <a:cxnSpLocks noChangeShapeType="1"/>
          </p:cNvCxnSpPr>
          <p:nvPr/>
        </p:nvCxnSpPr>
        <p:spPr bwMode="auto">
          <a:xfrm flipH="1">
            <a:off x="2706863" y="2108568"/>
            <a:ext cx="985838" cy="57362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Connecteur droit avec flèche 215"/>
          <p:cNvCxnSpPr>
            <a:cxnSpLocks noChangeShapeType="1"/>
          </p:cNvCxnSpPr>
          <p:nvPr/>
        </p:nvCxnSpPr>
        <p:spPr bwMode="auto">
          <a:xfrm flipH="1">
            <a:off x="2732263" y="2086879"/>
            <a:ext cx="960438" cy="24987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ZoneTexte 217"/>
          <p:cNvSpPr txBox="1">
            <a:spLocks noChangeArrowheads="1"/>
          </p:cNvSpPr>
          <p:nvPr/>
        </p:nvSpPr>
        <p:spPr bwMode="auto">
          <a:xfrm>
            <a:off x="3714749" y="1486804"/>
            <a:ext cx="177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Les deux portées cylindriques réelles doivent être à l'intérieur de deux cylindres  coaxiaux de diamètres 25,07 et 28,08</a:t>
            </a:r>
          </a:p>
        </p:txBody>
      </p:sp>
      <p:sp>
        <p:nvSpPr>
          <p:cNvPr id="95" name="Line 137"/>
          <p:cNvSpPr>
            <a:spLocks noChangeShapeType="1"/>
          </p:cNvSpPr>
          <p:nvPr/>
        </p:nvSpPr>
        <p:spPr bwMode="auto">
          <a:xfrm rot="5400000">
            <a:off x="2625107" y="1695560"/>
            <a:ext cx="0" cy="2135187"/>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96" name="Connecteur droit avec flèche 29"/>
          <p:cNvCxnSpPr>
            <a:cxnSpLocks noChangeShapeType="1"/>
          </p:cNvCxnSpPr>
          <p:nvPr/>
        </p:nvCxnSpPr>
        <p:spPr bwMode="auto">
          <a:xfrm flipH="1" flipV="1">
            <a:off x="3025951" y="2801255"/>
            <a:ext cx="736599" cy="92313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Connecteur droit avec flèche 221"/>
          <p:cNvCxnSpPr>
            <a:cxnSpLocks noChangeShapeType="1"/>
          </p:cNvCxnSpPr>
          <p:nvPr/>
        </p:nvCxnSpPr>
        <p:spPr bwMode="auto">
          <a:xfrm flipH="1">
            <a:off x="2983089" y="3681724"/>
            <a:ext cx="779461" cy="83720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ZoneTexte 227"/>
          <p:cNvSpPr txBox="1">
            <a:spLocks noChangeArrowheads="1"/>
          </p:cNvSpPr>
          <p:nvPr/>
        </p:nvSpPr>
        <p:spPr bwMode="auto">
          <a:xfrm>
            <a:off x="3714749" y="3091766"/>
            <a:ext cx="1778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latin typeface="Arial" pitchFamily="34" charset="0"/>
                <a:cs typeface="Arial" pitchFamily="34" charset="0"/>
              </a:rPr>
              <a:t>Les deux surfaces planes réelles doivent être à l'intérieur de deux plans distants de 30,3, perpendiculaires à deux cylindres  coaxiaux de diamètre 25,07 et 28,08 qui contiennent les portées cylindriques.</a:t>
            </a:r>
          </a:p>
        </p:txBody>
      </p:sp>
      <p:cxnSp>
        <p:nvCxnSpPr>
          <p:cNvPr id="99" name="Connecteur droit avec flèche 228"/>
          <p:cNvCxnSpPr>
            <a:cxnSpLocks noChangeShapeType="1"/>
          </p:cNvCxnSpPr>
          <p:nvPr/>
        </p:nvCxnSpPr>
        <p:spPr bwMode="auto">
          <a:xfrm flipV="1">
            <a:off x="2263950" y="2766329"/>
            <a:ext cx="0" cy="1755775"/>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ZoneTexte 233"/>
          <p:cNvSpPr txBox="1">
            <a:spLocks noChangeArrowheads="1"/>
          </p:cNvSpPr>
          <p:nvPr/>
        </p:nvSpPr>
        <p:spPr bwMode="auto">
          <a:xfrm>
            <a:off x="-13230" y="2927372"/>
            <a:ext cx="177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latin typeface="Arial" pitchFamily="34" charset="0"/>
                <a:cs typeface="Arial" pitchFamily="34" charset="0"/>
              </a:rPr>
              <a:t>Toutes les dimensions locale sont comprises entre 29,9 et 30,1.</a:t>
            </a:r>
          </a:p>
        </p:txBody>
      </p:sp>
      <p:cxnSp>
        <p:nvCxnSpPr>
          <p:cNvPr id="101" name="Connecteur droit avec flèche 4269"/>
          <p:cNvCxnSpPr>
            <a:cxnSpLocks noChangeShapeType="1"/>
          </p:cNvCxnSpPr>
          <p:nvPr/>
        </p:nvCxnSpPr>
        <p:spPr bwMode="auto">
          <a:xfrm>
            <a:off x="1629302" y="3250429"/>
            <a:ext cx="555625" cy="2619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8" name="Groupe 107"/>
          <p:cNvGrpSpPr/>
          <p:nvPr/>
        </p:nvGrpSpPr>
        <p:grpSpPr>
          <a:xfrm>
            <a:off x="403304" y="560438"/>
            <a:ext cx="623395" cy="1673556"/>
            <a:chOff x="8220201" y="1747488"/>
            <a:chExt cx="1301751" cy="3494658"/>
          </a:xfrm>
        </p:grpSpPr>
        <p:sp>
          <p:nvSpPr>
            <p:cNvPr id="107" name="Cylindre 106"/>
            <p:cNvSpPr/>
            <p:nvPr/>
          </p:nvSpPr>
          <p:spPr>
            <a:xfrm>
              <a:off x="8627346" y="4607040"/>
              <a:ext cx="487461" cy="635106"/>
            </a:xfrm>
            <a:prstGeom prst="can">
              <a:avLst>
                <a:gd name="adj" fmla="val 149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Cylindre 105"/>
            <p:cNvSpPr/>
            <p:nvPr/>
          </p:nvSpPr>
          <p:spPr>
            <a:xfrm>
              <a:off x="8395409" y="4447461"/>
              <a:ext cx="951335" cy="254850"/>
            </a:xfrm>
            <a:prstGeom prst="can">
              <a:avLst>
                <a:gd name="adj" fmla="val 391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ylindre 104"/>
            <p:cNvSpPr/>
            <p:nvPr/>
          </p:nvSpPr>
          <p:spPr>
            <a:xfrm>
              <a:off x="8220201" y="3044669"/>
              <a:ext cx="1301751" cy="1491398"/>
            </a:xfrm>
            <a:prstGeom prst="can">
              <a:avLst>
                <a:gd name="adj" fmla="val 128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Cylindre 103"/>
            <p:cNvSpPr/>
            <p:nvPr/>
          </p:nvSpPr>
          <p:spPr>
            <a:xfrm>
              <a:off x="8395409" y="2908687"/>
              <a:ext cx="951335" cy="254850"/>
            </a:xfrm>
            <a:prstGeom prst="can">
              <a:avLst>
                <a:gd name="adj" fmla="val 399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Cylindre 102"/>
            <p:cNvSpPr/>
            <p:nvPr/>
          </p:nvSpPr>
          <p:spPr>
            <a:xfrm>
              <a:off x="8627346" y="2311688"/>
              <a:ext cx="487461" cy="635106"/>
            </a:xfrm>
            <a:prstGeom prst="can">
              <a:avLst>
                <a:gd name="adj" fmla="val 171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Cylindre 101"/>
            <p:cNvSpPr/>
            <p:nvPr/>
          </p:nvSpPr>
          <p:spPr>
            <a:xfrm>
              <a:off x="8721889" y="1747488"/>
              <a:ext cx="298374" cy="594337"/>
            </a:xfrm>
            <a:prstGeom prst="can">
              <a:avLst>
                <a:gd name="adj" fmla="val 154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1" name="Connecteur droit avec flèche 6"/>
          <p:cNvCxnSpPr>
            <a:cxnSpLocks noChangeShapeType="1"/>
          </p:cNvCxnSpPr>
          <p:nvPr/>
        </p:nvCxnSpPr>
        <p:spPr bwMode="auto">
          <a:xfrm flipV="1">
            <a:off x="2349675" y="2439352"/>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Connecteur droit avec flèche 6"/>
          <p:cNvCxnSpPr>
            <a:cxnSpLocks noChangeShapeType="1"/>
          </p:cNvCxnSpPr>
          <p:nvPr/>
        </p:nvCxnSpPr>
        <p:spPr bwMode="auto">
          <a:xfrm flipV="1">
            <a:off x="2327450" y="2643088"/>
            <a:ext cx="45720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Connecteur droit avec flèche 228"/>
          <p:cNvCxnSpPr>
            <a:cxnSpLocks noChangeShapeType="1"/>
          </p:cNvCxnSpPr>
          <p:nvPr/>
        </p:nvCxnSpPr>
        <p:spPr bwMode="auto">
          <a:xfrm flipV="1">
            <a:off x="2556050" y="2803837"/>
            <a:ext cx="0" cy="1665879"/>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Connecteur droit avec flèche 228"/>
          <p:cNvCxnSpPr>
            <a:cxnSpLocks noChangeShapeType="1"/>
            <a:stCxn id="62" idx="6"/>
          </p:cNvCxnSpPr>
          <p:nvPr/>
        </p:nvCxnSpPr>
        <p:spPr bwMode="auto">
          <a:xfrm flipV="1">
            <a:off x="2833681" y="2841346"/>
            <a:ext cx="14469" cy="166737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Connecteur droit avec flèche 228"/>
          <p:cNvCxnSpPr>
            <a:cxnSpLocks noChangeShapeType="1"/>
          </p:cNvCxnSpPr>
          <p:nvPr/>
        </p:nvCxnSpPr>
        <p:spPr bwMode="auto">
          <a:xfrm flipV="1">
            <a:off x="2119143" y="2765800"/>
            <a:ext cx="15516" cy="1788054"/>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Connecteur droit avec flèche 197"/>
          <p:cNvCxnSpPr>
            <a:cxnSpLocks noChangeShapeType="1"/>
          </p:cNvCxnSpPr>
          <p:nvPr/>
        </p:nvCxnSpPr>
        <p:spPr bwMode="auto">
          <a:xfrm>
            <a:off x="2336975" y="4817827"/>
            <a:ext cx="557213"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avec flèche 197"/>
          <p:cNvCxnSpPr>
            <a:cxnSpLocks noChangeShapeType="1"/>
          </p:cNvCxnSpPr>
          <p:nvPr/>
        </p:nvCxnSpPr>
        <p:spPr bwMode="auto">
          <a:xfrm>
            <a:off x="2336975" y="4923050"/>
            <a:ext cx="503940"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Line 128"/>
          <p:cNvSpPr>
            <a:spLocks noChangeShapeType="1"/>
          </p:cNvSpPr>
          <p:nvPr/>
        </p:nvSpPr>
        <p:spPr bwMode="auto">
          <a:xfrm rot="5400000" flipV="1">
            <a:off x="8312945" y="4255406"/>
            <a:ext cx="0" cy="6842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16" name="Rectangle 134"/>
          <p:cNvSpPr>
            <a:spLocks noChangeArrowheads="1"/>
          </p:cNvSpPr>
          <p:nvPr/>
        </p:nvSpPr>
        <p:spPr bwMode="auto">
          <a:xfrm rot="16200000">
            <a:off x="8161496" y="3793807"/>
            <a:ext cx="467920" cy="1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solidFill>
                  <a:srgbClr val="000000"/>
                </a:solidFill>
                <a:latin typeface="Arial" pitchFamily="34" charset="0"/>
              </a:rPr>
              <a:t>30±0.1</a:t>
            </a:r>
            <a:endParaRPr lang="fr-FR" altLang="fr-FR" sz="2800" dirty="0"/>
          </a:p>
        </p:txBody>
      </p:sp>
      <p:sp>
        <p:nvSpPr>
          <p:cNvPr id="118" name="Line 128"/>
          <p:cNvSpPr>
            <a:spLocks noChangeShapeType="1"/>
          </p:cNvSpPr>
          <p:nvPr/>
        </p:nvSpPr>
        <p:spPr bwMode="auto">
          <a:xfrm rot="5400000" flipV="1">
            <a:off x="8312946" y="2552444"/>
            <a:ext cx="0" cy="6842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cxnSp>
        <p:nvCxnSpPr>
          <p:cNvPr id="58" name="Connecteur droit avec flèche 57"/>
          <p:cNvCxnSpPr/>
          <p:nvPr/>
        </p:nvCxnSpPr>
        <p:spPr>
          <a:xfrm>
            <a:off x="8493126" y="2874305"/>
            <a:ext cx="0" cy="171249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 name="Rectangle 111"/>
          <p:cNvSpPr>
            <a:spLocks noChangeArrowheads="1"/>
          </p:cNvSpPr>
          <p:nvPr/>
        </p:nvSpPr>
        <p:spPr bwMode="auto">
          <a:xfrm>
            <a:off x="7927401" y="1678588"/>
            <a:ext cx="6796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smtClean="0">
                <a:solidFill>
                  <a:srgbClr val="000000"/>
                </a:solidFill>
                <a:latin typeface="Arial" pitchFamily="34" charset="0"/>
                <a:sym typeface="Symbol"/>
              </a:rPr>
              <a:t></a:t>
            </a:r>
            <a:r>
              <a:rPr lang="fr-FR" altLang="fr-FR" sz="1200" dirty="0" smtClean="0">
                <a:solidFill>
                  <a:srgbClr val="000000"/>
                </a:solidFill>
                <a:latin typeface="Arial" pitchFamily="34" charset="0"/>
              </a:rPr>
              <a:t>25±0.04</a:t>
            </a:r>
            <a:endParaRPr lang="fr-FR" altLang="fr-FR" sz="2800" dirty="0"/>
          </a:p>
        </p:txBody>
      </p:sp>
      <p:cxnSp>
        <p:nvCxnSpPr>
          <p:cNvPr id="109" name="Connecteur droit avec flèche 108"/>
          <p:cNvCxnSpPr/>
          <p:nvPr/>
        </p:nvCxnSpPr>
        <p:spPr>
          <a:xfrm flipH="1">
            <a:off x="7710762" y="1898927"/>
            <a:ext cx="7770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p:nvPr/>
        </p:nvCxnSpPr>
        <p:spPr>
          <a:xfrm>
            <a:off x="6779856" y="1898927"/>
            <a:ext cx="60782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7356519" y="1898927"/>
            <a:ext cx="354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p:nvPr/>
        </p:nvCxnSpPr>
        <p:spPr>
          <a:xfrm flipH="1">
            <a:off x="7778079" y="4958943"/>
            <a:ext cx="7770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p:nvPr/>
        </p:nvCxnSpPr>
        <p:spPr>
          <a:xfrm>
            <a:off x="6779856" y="4958943"/>
            <a:ext cx="5322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7306763" y="4958943"/>
            <a:ext cx="4713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1"/>
          <p:cNvSpPr>
            <a:spLocks noChangeArrowheads="1"/>
          </p:cNvSpPr>
          <p:nvPr/>
        </p:nvSpPr>
        <p:spPr bwMode="auto">
          <a:xfrm>
            <a:off x="7975035" y="4748946"/>
            <a:ext cx="6796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smtClean="0">
                <a:solidFill>
                  <a:srgbClr val="000000"/>
                </a:solidFill>
                <a:latin typeface="Arial" pitchFamily="34" charset="0"/>
                <a:sym typeface="Symbol"/>
              </a:rPr>
              <a:t></a:t>
            </a:r>
            <a:r>
              <a:rPr lang="fr-FR" altLang="fr-FR" sz="1200" dirty="0" smtClean="0">
                <a:solidFill>
                  <a:srgbClr val="000000"/>
                </a:solidFill>
                <a:latin typeface="Arial" pitchFamily="34" charset="0"/>
              </a:rPr>
              <a:t>28±0.05</a:t>
            </a:r>
            <a:endParaRPr lang="fr-FR" altLang="fr-FR" sz="2800" dirty="0"/>
          </a:p>
        </p:txBody>
      </p:sp>
      <p:sp>
        <p:nvSpPr>
          <p:cNvPr id="130" name="Line 122"/>
          <p:cNvSpPr>
            <a:spLocks noChangeShapeType="1"/>
          </p:cNvSpPr>
          <p:nvPr/>
        </p:nvSpPr>
        <p:spPr bwMode="auto">
          <a:xfrm rot="5400000">
            <a:off x="5242462" y="3442393"/>
            <a:ext cx="307478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31" name="Rectangle 84"/>
          <p:cNvSpPr>
            <a:spLocks noChangeArrowheads="1"/>
          </p:cNvSpPr>
          <p:nvPr/>
        </p:nvSpPr>
        <p:spPr bwMode="auto">
          <a:xfrm>
            <a:off x="5420956" y="3328525"/>
            <a:ext cx="1251823" cy="2830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32" name="Line 85"/>
          <p:cNvSpPr>
            <a:spLocks noChangeShapeType="1"/>
          </p:cNvSpPr>
          <p:nvPr/>
        </p:nvSpPr>
        <p:spPr bwMode="auto">
          <a:xfrm>
            <a:off x="5681306" y="3325217"/>
            <a:ext cx="3175"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33" name="Rectangle 89"/>
          <p:cNvSpPr>
            <a:spLocks noChangeArrowheads="1"/>
          </p:cNvSpPr>
          <p:nvPr/>
        </p:nvSpPr>
        <p:spPr bwMode="auto">
          <a:xfrm>
            <a:off x="5724353" y="3844077"/>
            <a:ext cx="283171" cy="2830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34" name="Line 90"/>
          <p:cNvSpPr>
            <a:spLocks noChangeShapeType="1"/>
          </p:cNvSpPr>
          <p:nvPr/>
        </p:nvSpPr>
        <p:spPr bwMode="auto">
          <a:xfrm flipV="1">
            <a:off x="5865455" y="3622080"/>
            <a:ext cx="3175" cy="2111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grpSp>
        <p:nvGrpSpPr>
          <p:cNvPr id="135" name="Group 93"/>
          <p:cNvGrpSpPr>
            <a:grpSpLocks/>
          </p:cNvGrpSpPr>
          <p:nvPr/>
        </p:nvGrpSpPr>
        <p:grpSpPr bwMode="auto">
          <a:xfrm>
            <a:off x="5793123" y="3617639"/>
            <a:ext cx="145631" cy="72784"/>
            <a:chOff x="219" y="5447"/>
            <a:chExt cx="72" cy="36"/>
          </a:xfrm>
        </p:grpSpPr>
        <p:sp>
          <p:nvSpPr>
            <p:cNvPr id="136" name="Freeform 91"/>
            <p:cNvSpPr>
              <a:spLocks/>
            </p:cNvSpPr>
            <p:nvPr/>
          </p:nvSpPr>
          <p:spPr bwMode="auto">
            <a:xfrm>
              <a:off x="219" y="5447"/>
              <a:ext cx="72" cy="36"/>
            </a:xfrm>
            <a:custGeom>
              <a:avLst/>
              <a:gdLst>
                <a:gd name="T0" fmla="*/ 0 w 146"/>
                <a:gd name="T1" fmla="*/ 0 h 73"/>
                <a:gd name="T2" fmla="*/ 9 w 146"/>
                <a:gd name="T3" fmla="*/ 0 h 73"/>
                <a:gd name="T4" fmla="*/ 4 w 146"/>
                <a:gd name="T5" fmla="*/ 4 h 73"/>
                <a:gd name="T6" fmla="*/ 0 w 146"/>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73">
                  <a:moveTo>
                    <a:pt x="0" y="0"/>
                  </a:moveTo>
                  <a:lnTo>
                    <a:pt x="146" y="0"/>
                  </a:lnTo>
                  <a:lnTo>
                    <a:pt x="73" y="7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50"/>
            </a:p>
          </p:txBody>
        </p:sp>
        <p:sp>
          <p:nvSpPr>
            <p:cNvPr id="137" name="Freeform 92"/>
            <p:cNvSpPr>
              <a:spLocks/>
            </p:cNvSpPr>
            <p:nvPr/>
          </p:nvSpPr>
          <p:spPr bwMode="auto">
            <a:xfrm>
              <a:off x="219" y="5447"/>
              <a:ext cx="72" cy="36"/>
            </a:xfrm>
            <a:custGeom>
              <a:avLst/>
              <a:gdLst>
                <a:gd name="T0" fmla="*/ 0 w 146"/>
                <a:gd name="T1" fmla="*/ 0 h 73"/>
                <a:gd name="T2" fmla="*/ 9 w 146"/>
                <a:gd name="T3" fmla="*/ 0 h 73"/>
                <a:gd name="T4" fmla="*/ 4 w 146"/>
                <a:gd name="T5" fmla="*/ 4 h 73"/>
                <a:gd name="T6" fmla="*/ 0 w 146"/>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73">
                  <a:moveTo>
                    <a:pt x="0" y="0"/>
                  </a:moveTo>
                  <a:lnTo>
                    <a:pt x="146" y="0"/>
                  </a:lnTo>
                  <a:lnTo>
                    <a:pt x="73" y="7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r-FR" sz="1050"/>
            </a:p>
          </p:txBody>
        </p:sp>
      </p:grpSp>
      <p:sp>
        <p:nvSpPr>
          <p:cNvPr id="138" name="Rectangle 94"/>
          <p:cNvSpPr>
            <a:spLocks noChangeArrowheads="1"/>
          </p:cNvSpPr>
          <p:nvPr/>
        </p:nvSpPr>
        <p:spPr bwMode="auto">
          <a:xfrm>
            <a:off x="5704127" y="3858228"/>
            <a:ext cx="293283" cy="2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39" name="Rectangle 95"/>
          <p:cNvSpPr>
            <a:spLocks noChangeArrowheads="1"/>
          </p:cNvSpPr>
          <p:nvPr/>
        </p:nvSpPr>
        <p:spPr bwMode="auto">
          <a:xfrm>
            <a:off x="5793123" y="3914838"/>
            <a:ext cx="102603" cy="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solidFill>
                  <a:srgbClr val="000000"/>
                </a:solidFill>
                <a:latin typeface="Arial" pitchFamily="34" charset="0"/>
              </a:rPr>
              <a:t>A</a:t>
            </a:r>
            <a:endParaRPr lang="fr-FR" altLang="fr-FR" sz="2800"/>
          </a:p>
        </p:txBody>
      </p:sp>
      <p:sp>
        <p:nvSpPr>
          <p:cNvPr id="140" name="Line 96"/>
          <p:cNvSpPr>
            <a:spLocks noChangeShapeType="1"/>
          </p:cNvSpPr>
          <p:nvPr/>
        </p:nvSpPr>
        <p:spPr bwMode="auto">
          <a:xfrm>
            <a:off x="5470168" y="3468091"/>
            <a:ext cx="13811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44" name="Rectangle 112"/>
          <p:cNvSpPr>
            <a:spLocks noChangeArrowheads="1"/>
          </p:cNvSpPr>
          <p:nvPr/>
        </p:nvSpPr>
        <p:spPr bwMode="auto">
          <a:xfrm>
            <a:off x="5621197" y="3328525"/>
            <a:ext cx="926372" cy="2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45" name="Rectangle 113"/>
          <p:cNvSpPr>
            <a:spLocks noChangeArrowheads="1"/>
          </p:cNvSpPr>
          <p:nvPr/>
        </p:nvSpPr>
        <p:spPr bwMode="auto">
          <a:xfrm>
            <a:off x="5710194" y="3366939"/>
            <a:ext cx="126650" cy="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solidFill>
                  <a:srgbClr val="000000"/>
                </a:solidFill>
                <a:latin typeface="Symbol" pitchFamily="18" charset="2"/>
              </a:rPr>
              <a:t>Æ</a:t>
            </a:r>
            <a:endParaRPr lang="fr-FR" altLang="fr-FR" sz="2800"/>
          </a:p>
        </p:txBody>
      </p:sp>
      <p:sp>
        <p:nvSpPr>
          <p:cNvPr id="146" name="Rectangle 114"/>
          <p:cNvSpPr>
            <a:spLocks noChangeArrowheads="1"/>
          </p:cNvSpPr>
          <p:nvPr/>
        </p:nvSpPr>
        <p:spPr bwMode="auto">
          <a:xfrm>
            <a:off x="5849757" y="3387157"/>
            <a:ext cx="743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dirty="0">
                <a:solidFill>
                  <a:srgbClr val="000000"/>
                </a:solidFill>
                <a:latin typeface="Arial" pitchFamily="34" charset="0"/>
              </a:rPr>
              <a:t>0.03 </a:t>
            </a:r>
            <a:r>
              <a:rPr lang="fr-FR" altLang="fr-FR" sz="1200" dirty="0" smtClean="0">
                <a:solidFill>
                  <a:srgbClr val="000000"/>
                </a:solidFill>
                <a:latin typeface="Arial" pitchFamily="34" charset="0"/>
              </a:rPr>
              <a:t>CZ </a:t>
            </a:r>
            <a:r>
              <a:rPr lang="fr-FR" altLang="fr-FR" sz="1200" dirty="0" smtClean="0">
                <a:solidFill>
                  <a:srgbClr val="000000"/>
                </a:solidFill>
                <a:latin typeface="Arial Unicode MS"/>
                <a:ea typeface="Arial Unicode MS"/>
                <a:cs typeface="Arial Unicode MS"/>
              </a:rPr>
              <a:t>Ⓜ</a:t>
            </a:r>
            <a:endParaRPr lang="fr-FR" altLang="fr-FR" sz="2800" dirty="0"/>
          </a:p>
        </p:txBody>
      </p:sp>
      <p:cxnSp>
        <p:nvCxnSpPr>
          <p:cNvPr id="147" name="Connecteur droit 4"/>
          <p:cNvCxnSpPr>
            <a:cxnSpLocks noChangeShapeType="1"/>
          </p:cNvCxnSpPr>
          <p:nvPr/>
        </p:nvCxnSpPr>
        <p:spPr bwMode="auto">
          <a:xfrm>
            <a:off x="6672779" y="3460106"/>
            <a:ext cx="14130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Rectangle 135"/>
          <p:cNvSpPr>
            <a:spLocks noChangeArrowheads="1"/>
          </p:cNvSpPr>
          <p:nvPr/>
        </p:nvSpPr>
        <p:spPr bwMode="auto">
          <a:xfrm>
            <a:off x="8035627" y="2206143"/>
            <a:ext cx="416665" cy="2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62" name="Rectangle 136"/>
          <p:cNvSpPr>
            <a:spLocks noChangeArrowheads="1"/>
          </p:cNvSpPr>
          <p:nvPr/>
        </p:nvSpPr>
        <p:spPr bwMode="auto">
          <a:xfrm>
            <a:off x="8124624" y="2262753"/>
            <a:ext cx="213222" cy="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solidFill>
                  <a:srgbClr val="000000"/>
                </a:solidFill>
                <a:latin typeface="Arial" pitchFamily="34" charset="0"/>
              </a:rPr>
              <a:t>0.2</a:t>
            </a:r>
            <a:endParaRPr lang="fr-FR" altLang="fr-FR" sz="2800"/>
          </a:p>
        </p:txBody>
      </p:sp>
      <p:sp>
        <p:nvSpPr>
          <p:cNvPr id="163" name="Rectangle 137"/>
          <p:cNvSpPr>
            <a:spLocks noChangeArrowheads="1"/>
          </p:cNvSpPr>
          <p:nvPr/>
        </p:nvSpPr>
        <p:spPr bwMode="auto">
          <a:xfrm>
            <a:off x="7817181" y="2212208"/>
            <a:ext cx="1300563" cy="2830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64" name="Line 138"/>
          <p:cNvSpPr>
            <a:spLocks noChangeShapeType="1"/>
          </p:cNvSpPr>
          <p:nvPr/>
        </p:nvSpPr>
        <p:spPr bwMode="auto">
          <a:xfrm>
            <a:off x="8079519" y="2209633"/>
            <a:ext cx="3175"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68" name="Rectangle 142"/>
          <p:cNvSpPr>
            <a:spLocks noChangeArrowheads="1"/>
          </p:cNvSpPr>
          <p:nvPr/>
        </p:nvSpPr>
        <p:spPr bwMode="auto">
          <a:xfrm>
            <a:off x="8646467" y="2191990"/>
            <a:ext cx="309466" cy="32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69" name="Rectangle 143"/>
          <p:cNvSpPr>
            <a:spLocks noChangeArrowheads="1"/>
          </p:cNvSpPr>
          <p:nvPr/>
        </p:nvSpPr>
        <p:spPr bwMode="auto">
          <a:xfrm>
            <a:off x="8735463" y="2250622"/>
            <a:ext cx="120238" cy="21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a:solidFill>
                  <a:srgbClr val="000000"/>
                </a:solidFill>
                <a:latin typeface="Arial" pitchFamily="34" charset="0"/>
              </a:rPr>
              <a:t>A</a:t>
            </a:r>
            <a:endParaRPr lang="fr-FR" altLang="fr-FR" sz="2800"/>
          </a:p>
        </p:txBody>
      </p:sp>
      <p:sp>
        <p:nvSpPr>
          <p:cNvPr id="170" name="Line 144"/>
          <p:cNvSpPr>
            <a:spLocks noChangeShapeType="1"/>
          </p:cNvSpPr>
          <p:nvPr/>
        </p:nvSpPr>
        <p:spPr bwMode="auto">
          <a:xfrm>
            <a:off x="8652607" y="2209633"/>
            <a:ext cx="1588"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sp>
        <p:nvSpPr>
          <p:cNvPr id="171" name="Rectangle 145"/>
          <p:cNvSpPr>
            <a:spLocks noChangeArrowheads="1"/>
          </p:cNvSpPr>
          <p:nvPr/>
        </p:nvSpPr>
        <p:spPr bwMode="auto">
          <a:xfrm>
            <a:off x="8355205" y="2236469"/>
            <a:ext cx="281149" cy="23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72" name="Rectangle 146"/>
          <p:cNvSpPr>
            <a:spLocks noChangeArrowheads="1"/>
          </p:cNvSpPr>
          <p:nvPr/>
        </p:nvSpPr>
        <p:spPr bwMode="auto">
          <a:xfrm>
            <a:off x="8444202" y="2291057"/>
            <a:ext cx="96190" cy="13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900">
                <a:solidFill>
                  <a:srgbClr val="000000"/>
                </a:solidFill>
                <a:latin typeface="Arial" pitchFamily="34" charset="0"/>
              </a:rPr>
              <a:t>M</a:t>
            </a:r>
            <a:endParaRPr lang="fr-FR" altLang="fr-FR" sz="2800"/>
          </a:p>
        </p:txBody>
      </p:sp>
      <p:sp>
        <p:nvSpPr>
          <p:cNvPr id="173" name="Oval 147"/>
          <p:cNvSpPr>
            <a:spLocks noChangeArrowheads="1"/>
          </p:cNvSpPr>
          <p:nvPr/>
        </p:nvSpPr>
        <p:spPr bwMode="auto">
          <a:xfrm>
            <a:off x="8383523" y="2250622"/>
            <a:ext cx="204288" cy="20622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74" name="Rectangle 151"/>
          <p:cNvSpPr>
            <a:spLocks noChangeArrowheads="1"/>
          </p:cNvSpPr>
          <p:nvPr/>
        </p:nvSpPr>
        <p:spPr bwMode="auto">
          <a:xfrm>
            <a:off x="8852682" y="2725737"/>
            <a:ext cx="283171" cy="2830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75" name="Line 152"/>
          <p:cNvSpPr>
            <a:spLocks noChangeShapeType="1"/>
          </p:cNvSpPr>
          <p:nvPr/>
        </p:nvSpPr>
        <p:spPr bwMode="auto">
          <a:xfrm flipV="1">
            <a:off x="8992331" y="2503321"/>
            <a:ext cx="1588" cy="2127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defRPr/>
            </a:pPr>
            <a:endParaRPr lang="fr-FR" sz="1050"/>
          </a:p>
        </p:txBody>
      </p:sp>
      <p:grpSp>
        <p:nvGrpSpPr>
          <p:cNvPr id="176" name="Group 155"/>
          <p:cNvGrpSpPr>
            <a:grpSpLocks/>
          </p:cNvGrpSpPr>
          <p:nvPr/>
        </p:nvGrpSpPr>
        <p:grpSpPr bwMode="auto">
          <a:xfrm>
            <a:off x="8919430" y="2499299"/>
            <a:ext cx="147653" cy="72784"/>
            <a:chOff x="193" y="4431"/>
            <a:chExt cx="73" cy="36"/>
          </a:xfrm>
        </p:grpSpPr>
        <p:sp>
          <p:nvSpPr>
            <p:cNvPr id="177" name="Freeform 153"/>
            <p:cNvSpPr>
              <a:spLocks/>
            </p:cNvSpPr>
            <p:nvPr/>
          </p:nvSpPr>
          <p:spPr bwMode="auto">
            <a:xfrm>
              <a:off x="193" y="4431"/>
              <a:ext cx="73" cy="36"/>
            </a:xfrm>
            <a:custGeom>
              <a:avLst/>
              <a:gdLst>
                <a:gd name="T0" fmla="*/ 0 w 145"/>
                <a:gd name="T1" fmla="*/ 0 h 72"/>
                <a:gd name="T2" fmla="*/ 10 w 145"/>
                <a:gd name="T3" fmla="*/ 0 h 72"/>
                <a:gd name="T4" fmla="*/ 5 w 145"/>
                <a:gd name="T5" fmla="*/ 5 h 72"/>
                <a:gd name="T6" fmla="*/ 0 w 145"/>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72">
                  <a:moveTo>
                    <a:pt x="0" y="0"/>
                  </a:moveTo>
                  <a:lnTo>
                    <a:pt x="145" y="0"/>
                  </a:lnTo>
                  <a:lnTo>
                    <a:pt x="73"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sz="1050"/>
            </a:p>
          </p:txBody>
        </p:sp>
        <p:sp>
          <p:nvSpPr>
            <p:cNvPr id="178" name="Freeform 154"/>
            <p:cNvSpPr>
              <a:spLocks/>
            </p:cNvSpPr>
            <p:nvPr/>
          </p:nvSpPr>
          <p:spPr bwMode="auto">
            <a:xfrm>
              <a:off x="193" y="4431"/>
              <a:ext cx="73" cy="36"/>
            </a:xfrm>
            <a:custGeom>
              <a:avLst/>
              <a:gdLst>
                <a:gd name="T0" fmla="*/ 0 w 145"/>
                <a:gd name="T1" fmla="*/ 0 h 72"/>
                <a:gd name="T2" fmla="*/ 10 w 145"/>
                <a:gd name="T3" fmla="*/ 0 h 72"/>
                <a:gd name="T4" fmla="*/ 5 w 145"/>
                <a:gd name="T5" fmla="*/ 5 h 72"/>
                <a:gd name="T6" fmla="*/ 0 w 145"/>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72">
                  <a:moveTo>
                    <a:pt x="0" y="0"/>
                  </a:moveTo>
                  <a:lnTo>
                    <a:pt x="145" y="0"/>
                  </a:lnTo>
                  <a:lnTo>
                    <a:pt x="73"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fr-FR" sz="1050"/>
            </a:p>
          </p:txBody>
        </p:sp>
      </p:grpSp>
      <p:sp>
        <p:nvSpPr>
          <p:cNvPr id="179" name="Rectangle 156"/>
          <p:cNvSpPr>
            <a:spLocks noChangeArrowheads="1"/>
          </p:cNvSpPr>
          <p:nvPr/>
        </p:nvSpPr>
        <p:spPr bwMode="auto">
          <a:xfrm>
            <a:off x="8846615" y="2739890"/>
            <a:ext cx="293283" cy="29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sp>
        <p:nvSpPr>
          <p:cNvPr id="180" name="Rectangle 157"/>
          <p:cNvSpPr>
            <a:spLocks noChangeArrowheads="1"/>
          </p:cNvSpPr>
          <p:nvPr/>
        </p:nvSpPr>
        <p:spPr bwMode="auto">
          <a:xfrm>
            <a:off x="8935611" y="2796499"/>
            <a:ext cx="102603" cy="18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200">
                <a:solidFill>
                  <a:srgbClr val="000000"/>
                </a:solidFill>
                <a:latin typeface="Arial" pitchFamily="34" charset="0"/>
              </a:rPr>
              <a:t>B</a:t>
            </a:r>
            <a:endParaRPr lang="fr-FR" altLang="fr-FR" sz="2800"/>
          </a:p>
        </p:txBody>
      </p:sp>
      <p:sp>
        <p:nvSpPr>
          <p:cNvPr id="181" name="Rectangle 206"/>
          <p:cNvSpPr>
            <a:spLocks noChangeArrowheads="1"/>
          </p:cNvSpPr>
          <p:nvPr/>
        </p:nvSpPr>
        <p:spPr bwMode="auto">
          <a:xfrm>
            <a:off x="8905365" y="2291057"/>
            <a:ext cx="96190" cy="13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900">
                <a:solidFill>
                  <a:srgbClr val="000000"/>
                </a:solidFill>
                <a:latin typeface="Arial" pitchFamily="34" charset="0"/>
              </a:rPr>
              <a:t>M</a:t>
            </a:r>
            <a:endParaRPr lang="fr-FR" altLang="fr-FR" sz="2800"/>
          </a:p>
        </p:txBody>
      </p:sp>
      <p:sp>
        <p:nvSpPr>
          <p:cNvPr id="182" name="Oval 207"/>
          <p:cNvSpPr>
            <a:spLocks noChangeArrowheads="1"/>
          </p:cNvSpPr>
          <p:nvPr/>
        </p:nvSpPr>
        <p:spPr bwMode="auto">
          <a:xfrm>
            <a:off x="8856822" y="2250622"/>
            <a:ext cx="204288" cy="20622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2800"/>
          </a:p>
        </p:txBody>
      </p:sp>
      <p:cxnSp>
        <p:nvCxnSpPr>
          <p:cNvPr id="184" name="Connecteur droit avec flèche 183"/>
          <p:cNvCxnSpPr/>
          <p:nvPr/>
        </p:nvCxnSpPr>
        <p:spPr>
          <a:xfrm>
            <a:off x="8495779" y="2481439"/>
            <a:ext cx="0" cy="416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9" name="Groupe 188"/>
          <p:cNvGrpSpPr/>
          <p:nvPr/>
        </p:nvGrpSpPr>
        <p:grpSpPr>
          <a:xfrm>
            <a:off x="7870536" y="2294345"/>
            <a:ext cx="137540" cy="113878"/>
            <a:chOff x="7892020" y="1968043"/>
            <a:chExt cx="137540" cy="113878"/>
          </a:xfrm>
        </p:grpSpPr>
        <p:cxnSp>
          <p:nvCxnSpPr>
            <p:cNvPr id="186" name="Connecteur droit 185"/>
            <p:cNvCxnSpPr/>
            <p:nvPr/>
          </p:nvCxnSpPr>
          <p:spPr>
            <a:xfrm>
              <a:off x="7960790" y="1968043"/>
              <a:ext cx="0" cy="110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7892020" y="2081921"/>
              <a:ext cx="137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74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173163"/>
            <a:ext cx="1865313"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5"/>
          <p:cNvGrpSpPr>
            <a:grpSpLocks/>
          </p:cNvGrpSpPr>
          <p:nvPr/>
        </p:nvGrpSpPr>
        <p:grpSpPr bwMode="auto">
          <a:xfrm>
            <a:off x="7688574" y="2410508"/>
            <a:ext cx="1054100" cy="304800"/>
            <a:chOff x="436" y="384"/>
            <a:chExt cx="664" cy="192"/>
          </a:xfrm>
          <a:solidFill>
            <a:schemeClr val="accent1">
              <a:lumMod val="60000"/>
              <a:lumOff val="40000"/>
            </a:schemeClr>
          </a:solidFill>
        </p:grpSpPr>
        <p:sp>
          <p:nvSpPr>
            <p:cNvPr id="6" name="Rectangle 26"/>
            <p:cNvSpPr>
              <a:spLocks noChangeArrowheads="1"/>
            </p:cNvSpPr>
            <p:nvPr/>
          </p:nvSpPr>
          <p:spPr bwMode="auto">
            <a:xfrm>
              <a:off x="436" y="388"/>
              <a:ext cx="664" cy="184"/>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b="0" smtClean="0">
                <a:latin typeface="Arial Unicode MS" pitchFamily="34" charset="-128"/>
                <a:cs typeface="+mn-cs"/>
              </a:endParaRPr>
            </a:p>
          </p:txBody>
        </p:sp>
        <p:sp>
          <p:nvSpPr>
            <p:cNvPr id="7" name="Line 27"/>
            <p:cNvSpPr>
              <a:spLocks noChangeShapeType="1"/>
            </p:cNvSpPr>
            <p:nvPr/>
          </p:nvSpPr>
          <p:spPr bwMode="auto">
            <a:xfrm>
              <a:off x="624" y="384"/>
              <a:ext cx="0" cy="192"/>
            </a:xfrm>
            <a:prstGeom prst="line">
              <a:avLst/>
            </a:prstGeom>
            <a:grp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8" name="Line 28"/>
            <p:cNvSpPr>
              <a:spLocks noChangeShapeType="1"/>
            </p:cNvSpPr>
            <p:nvPr/>
          </p:nvSpPr>
          <p:spPr bwMode="auto">
            <a:xfrm>
              <a:off x="912" y="384"/>
              <a:ext cx="0" cy="192"/>
            </a:xfrm>
            <a:prstGeom prst="line">
              <a:avLst/>
            </a:prstGeom>
            <a:grp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grpSp>
      <p:sp>
        <p:nvSpPr>
          <p:cNvPr id="9" name="Rectangle 8"/>
          <p:cNvSpPr/>
          <p:nvPr/>
        </p:nvSpPr>
        <p:spPr bwMode="auto">
          <a:xfrm>
            <a:off x="6940550" y="2673350"/>
            <a:ext cx="228600" cy="17145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b="0">
              <a:cs typeface="+mn-cs"/>
            </a:endParaRPr>
          </a:p>
        </p:txBody>
      </p:sp>
      <p:sp>
        <p:nvSpPr>
          <p:cNvPr id="133125" name="Rectangle 124"/>
          <p:cNvSpPr>
            <a:spLocks noChangeArrowheads="1"/>
          </p:cNvSpPr>
          <p:nvPr/>
        </p:nvSpPr>
        <p:spPr bwMode="auto">
          <a:xfrm>
            <a:off x="7519988" y="1463675"/>
            <a:ext cx="10620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126" name="Rectangle 620"/>
          <p:cNvSpPr>
            <a:spLocks noChangeArrowheads="1"/>
          </p:cNvSpPr>
          <p:nvPr/>
        </p:nvSpPr>
        <p:spPr bwMode="auto">
          <a:xfrm>
            <a:off x="3402013" y="3209925"/>
            <a:ext cx="11636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127" name="Rectangle 394"/>
          <p:cNvSpPr>
            <a:spLocks noChangeArrowheads="1"/>
          </p:cNvSpPr>
          <p:nvPr/>
        </p:nvSpPr>
        <p:spPr bwMode="auto">
          <a:xfrm>
            <a:off x="7035800" y="3911600"/>
            <a:ext cx="741363"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pic>
        <p:nvPicPr>
          <p:cNvPr id="133128" name="Picture 253" descr="SUPPORT"/>
          <p:cNvPicPr>
            <a:picLocks noChangeAspect="1" noChangeArrowheads="1"/>
          </p:cNvPicPr>
          <p:nvPr/>
        </p:nvPicPr>
        <p:blipFill>
          <a:blip r:embed="rId3">
            <a:extLst>
              <a:ext uri="{28A0092B-C50C-407E-A947-70E740481C1C}">
                <a14:useLocalDpi xmlns:a14="http://schemas.microsoft.com/office/drawing/2010/main" val="0"/>
              </a:ext>
            </a:extLst>
          </a:blip>
          <a:srcRect l="34669" t="10139" r="28024" b="10139"/>
          <a:stretch>
            <a:fillRect/>
          </a:stretch>
        </p:blipFill>
        <p:spPr bwMode="auto">
          <a:xfrm>
            <a:off x="5008563" y="876300"/>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Line 664"/>
          <p:cNvSpPr>
            <a:spLocks noChangeShapeType="1"/>
          </p:cNvSpPr>
          <p:nvPr/>
        </p:nvSpPr>
        <p:spPr bwMode="auto">
          <a:xfrm rot="5400000">
            <a:off x="5958682" y="1137443"/>
            <a:ext cx="0" cy="449263"/>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130" name="Group 665"/>
          <p:cNvGrpSpPr>
            <a:grpSpLocks/>
          </p:cNvGrpSpPr>
          <p:nvPr/>
        </p:nvGrpSpPr>
        <p:grpSpPr bwMode="auto">
          <a:xfrm rot="5400000">
            <a:off x="7562057" y="1034256"/>
            <a:ext cx="247650" cy="271463"/>
            <a:chOff x="782" y="3499"/>
            <a:chExt cx="156" cy="171"/>
          </a:xfrm>
        </p:grpSpPr>
        <p:sp>
          <p:nvSpPr>
            <p:cNvPr id="133212" name="Rectangle 666"/>
            <p:cNvSpPr>
              <a:spLocks noChangeArrowheads="1"/>
            </p:cNvSpPr>
            <p:nvPr/>
          </p:nvSpPr>
          <p:spPr bwMode="auto">
            <a:xfrm rot="-5400000">
              <a:off x="774" y="3507"/>
              <a:ext cx="17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000" b="0">
                  <a:solidFill>
                    <a:schemeClr val="tx1"/>
                  </a:solidFill>
                </a:rPr>
                <a:t>E</a:t>
              </a:r>
            </a:p>
          </p:txBody>
        </p:sp>
        <p:sp>
          <p:nvSpPr>
            <p:cNvPr id="133213" name="Oval 667"/>
            <p:cNvSpPr>
              <a:spLocks noChangeArrowheads="1"/>
            </p:cNvSpPr>
            <p:nvPr/>
          </p:nvSpPr>
          <p:spPr bwMode="auto">
            <a:xfrm>
              <a:off x="782" y="3510"/>
              <a:ext cx="152" cy="1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grpSp>
      <p:sp>
        <p:nvSpPr>
          <p:cNvPr id="133131" name="Line 668"/>
          <p:cNvSpPr>
            <a:spLocks noChangeShapeType="1"/>
          </p:cNvSpPr>
          <p:nvPr/>
        </p:nvSpPr>
        <p:spPr bwMode="auto">
          <a:xfrm rot="5400000" flipV="1">
            <a:off x="5618957" y="1251743"/>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32" name="Freeform 669"/>
          <p:cNvSpPr>
            <a:spLocks/>
          </p:cNvSpPr>
          <p:nvPr/>
        </p:nvSpPr>
        <p:spPr bwMode="auto">
          <a:xfrm rot="5400000">
            <a:off x="5618163" y="1323975"/>
            <a:ext cx="153988" cy="77787"/>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33" name="Rectangle 670"/>
          <p:cNvSpPr>
            <a:spLocks noChangeArrowheads="1"/>
          </p:cNvSpPr>
          <p:nvPr/>
        </p:nvSpPr>
        <p:spPr bwMode="auto">
          <a:xfrm rot="5400000">
            <a:off x="5281613" y="1217613"/>
            <a:ext cx="292100" cy="292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134" name="Rectangle 671"/>
          <p:cNvSpPr>
            <a:spLocks noChangeArrowheads="1"/>
          </p:cNvSpPr>
          <p:nvPr/>
        </p:nvSpPr>
        <p:spPr bwMode="auto">
          <a:xfrm>
            <a:off x="5278438" y="1211263"/>
            <a:ext cx="306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A</a:t>
            </a:r>
          </a:p>
        </p:txBody>
      </p:sp>
      <p:sp>
        <p:nvSpPr>
          <p:cNvPr id="133135" name="Rectangle 672"/>
          <p:cNvSpPr>
            <a:spLocks noChangeArrowheads="1"/>
          </p:cNvSpPr>
          <p:nvPr/>
        </p:nvSpPr>
        <p:spPr bwMode="auto">
          <a:xfrm>
            <a:off x="6299200" y="1009650"/>
            <a:ext cx="1227138"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b="0">
                <a:solidFill>
                  <a:schemeClr val="tx1"/>
                </a:solidFill>
                <a:latin typeface="Symbol" pitchFamily="18" charset="2"/>
              </a:rPr>
              <a:t>Æ</a:t>
            </a:r>
            <a:r>
              <a:rPr lang="fr-FR" altLang="fr-FR" sz="1400" b="0">
                <a:solidFill>
                  <a:schemeClr val="tx1"/>
                </a:solidFill>
              </a:rPr>
              <a:t>15,99±0,01</a:t>
            </a:r>
          </a:p>
        </p:txBody>
      </p:sp>
      <p:cxnSp>
        <p:nvCxnSpPr>
          <p:cNvPr id="133136" name="Connecteur droit avec flèche 24"/>
          <p:cNvCxnSpPr>
            <a:cxnSpLocks noChangeShapeType="1"/>
          </p:cNvCxnSpPr>
          <p:nvPr/>
        </p:nvCxnSpPr>
        <p:spPr bwMode="auto">
          <a:xfrm flipH="1">
            <a:off x="6183313" y="1363663"/>
            <a:ext cx="1582737" cy="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37" name="Freeform 30"/>
          <p:cNvSpPr>
            <a:spLocks/>
          </p:cNvSpPr>
          <p:nvPr/>
        </p:nvSpPr>
        <p:spPr bwMode="auto">
          <a:xfrm>
            <a:off x="6916738" y="1606550"/>
            <a:ext cx="603250" cy="925513"/>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38" name="Line 454"/>
          <p:cNvSpPr>
            <a:spLocks noChangeShapeType="1"/>
          </p:cNvSpPr>
          <p:nvPr/>
        </p:nvSpPr>
        <p:spPr bwMode="auto">
          <a:xfrm flipV="1">
            <a:off x="8005763" y="1768475"/>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39" name="Freeform 455"/>
          <p:cNvSpPr>
            <a:spLocks/>
          </p:cNvSpPr>
          <p:nvPr/>
        </p:nvSpPr>
        <p:spPr bwMode="auto">
          <a:xfrm flipV="1">
            <a:off x="7927975" y="1765300"/>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40" name="Rectangle 456"/>
          <p:cNvSpPr>
            <a:spLocks noChangeArrowheads="1"/>
          </p:cNvSpPr>
          <p:nvPr/>
        </p:nvSpPr>
        <p:spPr bwMode="auto">
          <a:xfrm>
            <a:off x="7848600" y="1985963"/>
            <a:ext cx="3127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B</a:t>
            </a:r>
          </a:p>
        </p:txBody>
      </p:sp>
      <p:sp>
        <p:nvSpPr>
          <p:cNvPr id="133141" name="Rectangle 123"/>
          <p:cNvSpPr>
            <a:spLocks noChangeArrowheads="1"/>
          </p:cNvSpPr>
          <p:nvPr/>
        </p:nvSpPr>
        <p:spPr bwMode="auto">
          <a:xfrm>
            <a:off x="7802563" y="1457325"/>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0,03</a:t>
            </a:r>
          </a:p>
        </p:txBody>
      </p:sp>
      <p:sp>
        <p:nvSpPr>
          <p:cNvPr id="133142" name="Line 125"/>
          <p:cNvSpPr>
            <a:spLocks noChangeShapeType="1"/>
          </p:cNvSpPr>
          <p:nvPr/>
        </p:nvSpPr>
        <p:spPr bwMode="auto">
          <a:xfrm>
            <a:off x="7818438" y="1460500"/>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143" name="Group 126"/>
          <p:cNvGrpSpPr>
            <a:grpSpLocks/>
          </p:cNvGrpSpPr>
          <p:nvPr/>
        </p:nvGrpSpPr>
        <p:grpSpPr bwMode="auto">
          <a:xfrm>
            <a:off x="7597775" y="1536700"/>
            <a:ext cx="144463" cy="144463"/>
            <a:chOff x="2789" y="760"/>
            <a:chExt cx="91" cy="91"/>
          </a:xfrm>
        </p:grpSpPr>
        <p:sp>
          <p:nvSpPr>
            <p:cNvPr id="133210" name="Line 127"/>
            <p:cNvSpPr>
              <a:spLocks noChangeShapeType="1"/>
            </p:cNvSpPr>
            <p:nvPr/>
          </p:nvSpPr>
          <p:spPr bwMode="auto">
            <a:xfrm>
              <a:off x="2789" y="85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11" name="Line 128"/>
            <p:cNvSpPr>
              <a:spLocks noChangeShapeType="1"/>
            </p:cNvSpPr>
            <p:nvPr/>
          </p:nvSpPr>
          <p:spPr bwMode="auto">
            <a:xfrm>
              <a:off x="2832" y="76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144" name="Rectangle 129"/>
          <p:cNvSpPr>
            <a:spLocks noChangeArrowheads="1"/>
          </p:cNvSpPr>
          <p:nvPr/>
        </p:nvSpPr>
        <p:spPr bwMode="auto">
          <a:xfrm>
            <a:off x="8261350" y="1441450"/>
            <a:ext cx="3222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b="0">
                <a:solidFill>
                  <a:schemeClr val="tx1"/>
                </a:solidFill>
              </a:rPr>
              <a:t>A</a:t>
            </a:r>
          </a:p>
        </p:txBody>
      </p:sp>
      <p:sp>
        <p:nvSpPr>
          <p:cNvPr id="133145" name="Line 130"/>
          <p:cNvSpPr>
            <a:spLocks noChangeShapeType="1"/>
          </p:cNvSpPr>
          <p:nvPr/>
        </p:nvSpPr>
        <p:spPr bwMode="auto">
          <a:xfrm>
            <a:off x="8264525" y="1460500"/>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33146" name="Connecteur droit 36"/>
          <p:cNvCxnSpPr>
            <a:cxnSpLocks noChangeShapeType="1"/>
          </p:cNvCxnSpPr>
          <p:nvPr/>
        </p:nvCxnSpPr>
        <p:spPr bwMode="auto">
          <a:xfrm>
            <a:off x="6299200" y="2532063"/>
            <a:ext cx="7366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47" name="Rectangle 393"/>
          <p:cNvSpPr>
            <a:spLocks noChangeArrowheads="1"/>
          </p:cNvSpPr>
          <p:nvPr/>
        </p:nvSpPr>
        <p:spPr bwMode="auto">
          <a:xfrm>
            <a:off x="7292975" y="3905250"/>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0,02</a:t>
            </a:r>
          </a:p>
        </p:txBody>
      </p:sp>
      <p:sp>
        <p:nvSpPr>
          <p:cNvPr id="133148" name="Line 395"/>
          <p:cNvSpPr>
            <a:spLocks noChangeShapeType="1"/>
          </p:cNvSpPr>
          <p:nvPr/>
        </p:nvSpPr>
        <p:spPr bwMode="auto">
          <a:xfrm>
            <a:off x="7366000" y="3913188"/>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49" name="Freeform 396"/>
          <p:cNvSpPr>
            <a:spLocks/>
          </p:cNvSpPr>
          <p:nvPr/>
        </p:nvSpPr>
        <p:spPr bwMode="auto">
          <a:xfrm>
            <a:off x="7064375" y="3981450"/>
            <a:ext cx="230188" cy="153988"/>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50" name="Line 402"/>
          <p:cNvSpPr>
            <a:spLocks noChangeShapeType="1"/>
          </p:cNvSpPr>
          <p:nvPr/>
        </p:nvSpPr>
        <p:spPr bwMode="auto">
          <a:xfrm flipV="1">
            <a:off x="7432675" y="4494213"/>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51" name="Freeform 403"/>
          <p:cNvSpPr>
            <a:spLocks/>
          </p:cNvSpPr>
          <p:nvPr/>
        </p:nvSpPr>
        <p:spPr bwMode="auto">
          <a:xfrm flipV="1">
            <a:off x="7354888" y="4491038"/>
            <a:ext cx="153987"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52" name="Rectangle 404"/>
          <p:cNvSpPr>
            <a:spLocks noChangeArrowheads="1"/>
          </p:cNvSpPr>
          <p:nvPr/>
        </p:nvSpPr>
        <p:spPr bwMode="auto">
          <a:xfrm>
            <a:off x="7275513" y="4711700"/>
            <a:ext cx="315912"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D</a:t>
            </a:r>
          </a:p>
        </p:txBody>
      </p:sp>
      <p:sp>
        <p:nvSpPr>
          <p:cNvPr id="133153" name="Freeform 405"/>
          <p:cNvSpPr>
            <a:spLocks/>
          </p:cNvSpPr>
          <p:nvPr/>
        </p:nvSpPr>
        <p:spPr bwMode="auto">
          <a:xfrm flipV="1">
            <a:off x="6699250" y="3149600"/>
            <a:ext cx="336550" cy="869950"/>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54" name="Rectangle 619"/>
          <p:cNvSpPr>
            <a:spLocks noChangeArrowheads="1"/>
          </p:cNvSpPr>
          <p:nvPr/>
        </p:nvSpPr>
        <p:spPr bwMode="auto">
          <a:xfrm>
            <a:off x="3636963" y="3219450"/>
            <a:ext cx="61118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latin typeface="Symbol" pitchFamily="18" charset="2"/>
              </a:rPr>
              <a:t>Æ</a:t>
            </a:r>
            <a:r>
              <a:rPr lang="fr-FR" altLang="fr-FR" sz="1200" b="0">
                <a:solidFill>
                  <a:schemeClr val="tx1"/>
                </a:solidFill>
              </a:rPr>
              <a:t>0,01</a:t>
            </a:r>
          </a:p>
        </p:txBody>
      </p:sp>
      <p:sp>
        <p:nvSpPr>
          <p:cNvPr id="133155" name="Line 621"/>
          <p:cNvSpPr>
            <a:spLocks noChangeShapeType="1"/>
          </p:cNvSpPr>
          <p:nvPr/>
        </p:nvSpPr>
        <p:spPr bwMode="auto">
          <a:xfrm>
            <a:off x="3697288" y="3206750"/>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156" name="Group 622"/>
          <p:cNvGrpSpPr>
            <a:grpSpLocks/>
          </p:cNvGrpSpPr>
          <p:nvPr/>
        </p:nvGrpSpPr>
        <p:grpSpPr bwMode="auto">
          <a:xfrm>
            <a:off x="3476625" y="3282950"/>
            <a:ext cx="144463" cy="144463"/>
            <a:chOff x="2741" y="3480"/>
            <a:chExt cx="91" cy="91"/>
          </a:xfrm>
        </p:grpSpPr>
        <p:sp>
          <p:nvSpPr>
            <p:cNvPr id="133208" name="Line 623"/>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09" name="Line 624"/>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157" name="Rectangle 625"/>
          <p:cNvSpPr>
            <a:spLocks noChangeArrowheads="1"/>
          </p:cNvSpPr>
          <p:nvPr/>
        </p:nvSpPr>
        <p:spPr bwMode="auto">
          <a:xfrm>
            <a:off x="4287838" y="3197225"/>
            <a:ext cx="2952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200" b="0">
                <a:solidFill>
                  <a:schemeClr val="tx1"/>
                </a:solidFill>
              </a:rPr>
              <a:t>D</a:t>
            </a:r>
          </a:p>
        </p:txBody>
      </p:sp>
      <p:sp>
        <p:nvSpPr>
          <p:cNvPr id="133158" name="Line 626"/>
          <p:cNvSpPr>
            <a:spLocks noChangeShapeType="1"/>
          </p:cNvSpPr>
          <p:nvPr/>
        </p:nvSpPr>
        <p:spPr bwMode="auto">
          <a:xfrm>
            <a:off x="4281488" y="3206750"/>
            <a:ext cx="0" cy="2968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59" name="Line 643"/>
          <p:cNvSpPr>
            <a:spLocks noChangeShapeType="1"/>
          </p:cNvSpPr>
          <p:nvPr/>
        </p:nvSpPr>
        <p:spPr bwMode="auto">
          <a:xfrm rot="5400000">
            <a:off x="6139657" y="3325019"/>
            <a:ext cx="4492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60" name="Line 644"/>
          <p:cNvSpPr>
            <a:spLocks noChangeShapeType="1"/>
          </p:cNvSpPr>
          <p:nvPr/>
        </p:nvSpPr>
        <p:spPr bwMode="auto">
          <a:xfrm rot="5400000">
            <a:off x="5988051" y="3119437"/>
            <a:ext cx="0" cy="752475"/>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3161" name="Group 645"/>
          <p:cNvGrpSpPr>
            <a:grpSpLocks/>
          </p:cNvGrpSpPr>
          <p:nvPr/>
        </p:nvGrpSpPr>
        <p:grpSpPr bwMode="auto">
          <a:xfrm rot="5400000">
            <a:off x="4150519" y="2832894"/>
            <a:ext cx="247650" cy="271462"/>
            <a:chOff x="2398" y="3499"/>
            <a:chExt cx="156" cy="171"/>
          </a:xfrm>
        </p:grpSpPr>
        <p:sp>
          <p:nvSpPr>
            <p:cNvPr id="133206" name="Rectangle 646"/>
            <p:cNvSpPr>
              <a:spLocks noChangeArrowheads="1"/>
            </p:cNvSpPr>
            <p:nvPr/>
          </p:nvSpPr>
          <p:spPr bwMode="auto">
            <a:xfrm rot="-5400000">
              <a:off x="2390" y="3507"/>
              <a:ext cx="17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000" b="0">
                  <a:solidFill>
                    <a:schemeClr val="tx1"/>
                  </a:solidFill>
                </a:rPr>
                <a:t>E</a:t>
              </a:r>
            </a:p>
          </p:txBody>
        </p:sp>
        <p:sp>
          <p:nvSpPr>
            <p:cNvPr id="133207" name="Oval 647"/>
            <p:cNvSpPr>
              <a:spLocks noChangeArrowheads="1"/>
            </p:cNvSpPr>
            <p:nvPr/>
          </p:nvSpPr>
          <p:spPr bwMode="auto">
            <a:xfrm>
              <a:off x="2398" y="3510"/>
              <a:ext cx="152" cy="1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grpSp>
      <p:sp>
        <p:nvSpPr>
          <p:cNvPr id="133162" name="Rectangle 652"/>
          <p:cNvSpPr>
            <a:spLocks noChangeArrowheads="1"/>
          </p:cNvSpPr>
          <p:nvPr/>
        </p:nvSpPr>
        <p:spPr bwMode="auto">
          <a:xfrm>
            <a:off x="3322638" y="2901950"/>
            <a:ext cx="5318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b="0">
                <a:solidFill>
                  <a:schemeClr val="tx1"/>
                </a:solidFill>
                <a:latin typeface="Symbol" pitchFamily="18" charset="2"/>
              </a:rPr>
              <a:t>Æ</a:t>
            </a:r>
            <a:r>
              <a:rPr lang="fr-FR" altLang="fr-FR" sz="1400" b="0">
                <a:solidFill>
                  <a:schemeClr val="tx1"/>
                </a:solidFill>
              </a:rPr>
              <a:t>26</a:t>
            </a:r>
          </a:p>
        </p:txBody>
      </p:sp>
      <p:sp>
        <p:nvSpPr>
          <p:cNvPr id="133163" name="Line 653"/>
          <p:cNvSpPr>
            <a:spLocks noChangeShapeType="1"/>
          </p:cNvSpPr>
          <p:nvPr/>
        </p:nvSpPr>
        <p:spPr bwMode="auto">
          <a:xfrm rot="5400000">
            <a:off x="5387182" y="3325019"/>
            <a:ext cx="4492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64" name="Line 656"/>
          <p:cNvSpPr>
            <a:spLocks noChangeShapeType="1"/>
          </p:cNvSpPr>
          <p:nvPr/>
        </p:nvSpPr>
        <p:spPr bwMode="auto">
          <a:xfrm rot="10800000">
            <a:off x="4586288" y="3495675"/>
            <a:ext cx="103822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65" name="ZoneTexte 62"/>
          <p:cNvSpPr txBox="1">
            <a:spLocks noChangeArrowheads="1"/>
          </p:cNvSpPr>
          <p:nvPr/>
        </p:nvSpPr>
        <p:spPr bwMode="auto">
          <a:xfrm>
            <a:off x="3817938" y="2797175"/>
            <a:ext cx="38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800" b="0">
                <a:solidFill>
                  <a:schemeClr val="tx1"/>
                </a:solidFill>
              </a:rPr>
              <a:t>0,02</a:t>
            </a:r>
          </a:p>
          <a:p>
            <a:pPr eaLnBrk="1" hangingPunct="1"/>
            <a:r>
              <a:rPr lang="fr-FR" altLang="fr-FR" sz="800" b="0">
                <a:solidFill>
                  <a:schemeClr val="tx1"/>
                </a:solidFill>
              </a:rPr>
              <a:t>0</a:t>
            </a:r>
          </a:p>
        </p:txBody>
      </p:sp>
      <p:sp>
        <p:nvSpPr>
          <p:cNvPr id="133166" name="Line 402"/>
          <p:cNvSpPr>
            <a:spLocks noChangeShapeType="1"/>
          </p:cNvSpPr>
          <p:nvPr/>
        </p:nvSpPr>
        <p:spPr bwMode="auto">
          <a:xfrm flipV="1">
            <a:off x="3871913" y="3795713"/>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167" name="Freeform 403"/>
          <p:cNvSpPr>
            <a:spLocks/>
          </p:cNvSpPr>
          <p:nvPr/>
        </p:nvSpPr>
        <p:spPr bwMode="auto">
          <a:xfrm flipV="1">
            <a:off x="3794125" y="3792538"/>
            <a:ext cx="153988"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168" name="Rectangle 404"/>
          <p:cNvSpPr>
            <a:spLocks noChangeArrowheads="1"/>
          </p:cNvSpPr>
          <p:nvPr/>
        </p:nvSpPr>
        <p:spPr bwMode="auto">
          <a:xfrm>
            <a:off x="3714750" y="4013200"/>
            <a:ext cx="306388" cy="30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E</a:t>
            </a:r>
          </a:p>
        </p:txBody>
      </p:sp>
      <p:cxnSp>
        <p:nvCxnSpPr>
          <p:cNvPr id="133169" name="Connecteur droit 192"/>
          <p:cNvCxnSpPr>
            <a:cxnSpLocks noChangeShapeType="1"/>
          </p:cNvCxnSpPr>
          <p:nvPr/>
        </p:nvCxnSpPr>
        <p:spPr bwMode="auto">
          <a:xfrm>
            <a:off x="6199188" y="2944813"/>
            <a:ext cx="12827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70" name="Connecteur droit 193"/>
          <p:cNvCxnSpPr>
            <a:cxnSpLocks noChangeShapeType="1"/>
          </p:cNvCxnSpPr>
          <p:nvPr/>
        </p:nvCxnSpPr>
        <p:spPr bwMode="auto">
          <a:xfrm>
            <a:off x="6191250" y="3148013"/>
            <a:ext cx="128270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71" name="ZoneTexte 194"/>
          <p:cNvSpPr txBox="1">
            <a:spLocks noChangeArrowheads="1"/>
          </p:cNvSpPr>
          <p:nvPr/>
        </p:nvSpPr>
        <p:spPr bwMode="auto">
          <a:xfrm rot="-5400000">
            <a:off x="6944519" y="2621756"/>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7</a:t>
            </a:r>
          </a:p>
        </p:txBody>
      </p:sp>
      <p:cxnSp>
        <p:nvCxnSpPr>
          <p:cNvPr id="133172" name="Connecteur droit 197"/>
          <p:cNvCxnSpPr>
            <a:cxnSpLocks noChangeShapeType="1"/>
          </p:cNvCxnSpPr>
          <p:nvPr/>
        </p:nvCxnSpPr>
        <p:spPr bwMode="auto">
          <a:xfrm flipV="1">
            <a:off x="7218363" y="2944813"/>
            <a:ext cx="0" cy="204787"/>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73" name="Connecteur droit avec flèche 199"/>
          <p:cNvCxnSpPr>
            <a:cxnSpLocks noChangeShapeType="1"/>
          </p:cNvCxnSpPr>
          <p:nvPr/>
        </p:nvCxnSpPr>
        <p:spPr bwMode="auto">
          <a:xfrm flipV="1">
            <a:off x="7218363" y="3148013"/>
            <a:ext cx="0" cy="268287"/>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74" name="Connecteur droit avec flèche 200"/>
          <p:cNvCxnSpPr>
            <a:cxnSpLocks noChangeShapeType="1"/>
          </p:cNvCxnSpPr>
          <p:nvPr/>
        </p:nvCxnSpPr>
        <p:spPr bwMode="auto">
          <a:xfrm>
            <a:off x="7218363" y="2698750"/>
            <a:ext cx="0" cy="268288"/>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75" name="Rectangle 2"/>
          <p:cNvSpPr>
            <a:spLocks noChangeArrowheads="1"/>
          </p:cNvSpPr>
          <p:nvPr/>
        </p:nvSpPr>
        <p:spPr bwMode="auto">
          <a:xfrm>
            <a:off x="8428038" y="2432050"/>
            <a:ext cx="315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D</a:t>
            </a:r>
          </a:p>
        </p:txBody>
      </p:sp>
      <p:sp>
        <p:nvSpPr>
          <p:cNvPr id="133176" name="Rectangle 8"/>
          <p:cNvSpPr>
            <a:spLocks noChangeArrowheads="1"/>
          </p:cNvSpPr>
          <p:nvPr/>
        </p:nvSpPr>
        <p:spPr bwMode="auto">
          <a:xfrm>
            <a:off x="7970838" y="2432050"/>
            <a:ext cx="434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0,6</a:t>
            </a:r>
          </a:p>
        </p:txBody>
      </p:sp>
      <p:grpSp>
        <p:nvGrpSpPr>
          <p:cNvPr id="133177" name="Group 631"/>
          <p:cNvGrpSpPr>
            <a:grpSpLocks/>
          </p:cNvGrpSpPr>
          <p:nvPr/>
        </p:nvGrpSpPr>
        <p:grpSpPr bwMode="auto">
          <a:xfrm>
            <a:off x="7735888" y="2466975"/>
            <a:ext cx="190500" cy="190500"/>
            <a:chOff x="4360" y="1124"/>
            <a:chExt cx="120" cy="120"/>
          </a:xfrm>
        </p:grpSpPr>
        <p:sp>
          <p:nvSpPr>
            <p:cNvPr id="133203" name="Oval 63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204" name="Line 63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05" name="Line 63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3178" name="Freeform 30"/>
          <p:cNvSpPr>
            <a:spLocks/>
          </p:cNvSpPr>
          <p:nvPr/>
        </p:nvSpPr>
        <p:spPr bwMode="auto">
          <a:xfrm>
            <a:off x="7361238" y="2562225"/>
            <a:ext cx="327025" cy="388938"/>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6" name="Rectangle 26"/>
          <p:cNvSpPr>
            <a:spLocks noChangeArrowheads="1"/>
          </p:cNvSpPr>
          <p:nvPr/>
        </p:nvSpPr>
        <p:spPr bwMode="auto">
          <a:xfrm>
            <a:off x="3405188" y="3495675"/>
            <a:ext cx="1160462" cy="292100"/>
          </a:xfrm>
          <a:prstGeom prst="rect">
            <a:avLst/>
          </a:prstGeom>
          <a:solidFill>
            <a:schemeClr val="accent1">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b="0" smtClean="0">
              <a:latin typeface="Arial Unicode MS" pitchFamily="34" charset="-128"/>
              <a:cs typeface="+mn-cs"/>
            </a:endParaRPr>
          </a:p>
        </p:txBody>
      </p:sp>
      <p:sp>
        <p:nvSpPr>
          <p:cNvPr id="107" name="Line 27"/>
          <p:cNvSpPr>
            <a:spLocks noChangeShapeType="1"/>
          </p:cNvSpPr>
          <p:nvPr/>
        </p:nvSpPr>
        <p:spPr bwMode="auto">
          <a:xfrm>
            <a:off x="3695700" y="3489325"/>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08" name="Line 28"/>
          <p:cNvSpPr>
            <a:spLocks noChangeShapeType="1"/>
          </p:cNvSpPr>
          <p:nvPr/>
        </p:nvSpPr>
        <p:spPr bwMode="auto">
          <a:xfrm>
            <a:off x="4279900" y="3489325"/>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33182" name="Rectangle 2"/>
          <p:cNvSpPr>
            <a:spLocks noChangeArrowheads="1"/>
          </p:cNvSpPr>
          <p:nvPr/>
        </p:nvSpPr>
        <p:spPr bwMode="auto">
          <a:xfrm>
            <a:off x="4295775" y="3502025"/>
            <a:ext cx="3238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A </a:t>
            </a:r>
          </a:p>
        </p:txBody>
      </p:sp>
      <p:sp>
        <p:nvSpPr>
          <p:cNvPr id="133183" name="Rectangle 8"/>
          <p:cNvSpPr>
            <a:spLocks noChangeArrowheads="1"/>
          </p:cNvSpPr>
          <p:nvPr/>
        </p:nvSpPr>
        <p:spPr bwMode="auto">
          <a:xfrm>
            <a:off x="3687763" y="3511550"/>
            <a:ext cx="604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Ø0,05</a:t>
            </a:r>
          </a:p>
        </p:txBody>
      </p:sp>
      <p:grpSp>
        <p:nvGrpSpPr>
          <p:cNvPr id="133184" name="Group 684"/>
          <p:cNvGrpSpPr>
            <a:grpSpLocks/>
          </p:cNvGrpSpPr>
          <p:nvPr/>
        </p:nvGrpSpPr>
        <p:grpSpPr bwMode="auto">
          <a:xfrm>
            <a:off x="3462338" y="3546475"/>
            <a:ext cx="193675" cy="193675"/>
            <a:chOff x="1335" y="2787"/>
            <a:chExt cx="122" cy="122"/>
          </a:xfrm>
        </p:grpSpPr>
        <p:sp>
          <p:nvSpPr>
            <p:cNvPr id="133201" name="Oval 685"/>
            <p:cNvSpPr>
              <a:spLocks noChangeArrowheads="1"/>
            </p:cNvSpPr>
            <p:nvPr/>
          </p:nvSpPr>
          <p:spPr bwMode="auto">
            <a:xfrm>
              <a:off x="1368" y="2820"/>
              <a:ext cx="57" cy="5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202" name="Oval 686"/>
            <p:cNvSpPr>
              <a:spLocks noChangeArrowheads="1"/>
            </p:cNvSpPr>
            <p:nvPr/>
          </p:nvSpPr>
          <p:spPr bwMode="auto">
            <a:xfrm>
              <a:off x="1335" y="2787"/>
              <a:ext cx="122" cy="12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grpSp>
      <p:sp>
        <p:nvSpPr>
          <p:cNvPr id="120" name="Rectangle 26"/>
          <p:cNvSpPr>
            <a:spLocks noChangeArrowheads="1"/>
          </p:cNvSpPr>
          <p:nvPr/>
        </p:nvSpPr>
        <p:spPr bwMode="auto">
          <a:xfrm>
            <a:off x="7034213" y="4205288"/>
            <a:ext cx="1343025" cy="292100"/>
          </a:xfrm>
          <a:prstGeom prst="rect">
            <a:avLst/>
          </a:prstGeom>
          <a:solidFill>
            <a:schemeClr val="accent1">
              <a:lumMod val="60000"/>
              <a:lumOff val="4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b="0" smtClean="0">
              <a:latin typeface="Arial Unicode MS" pitchFamily="34" charset="-128"/>
              <a:cs typeface="+mn-cs"/>
            </a:endParaRPr>
          </a:p>
        </p:txBody>
      </p:sp>
      <p:sp>
        <p:nvSpPr>
          <p:cNvPr id="121" name="Line 27"/>
          <p:cNvSpPr>
            <a:spLocks noChangeShapeType="1"/>
          </p:cNvSpPr>
          <p:nvPr/>
        </p:nvSpPr>
        <p:spPr bwMode="auto">
          <a:xfrm>
            <a:off x="7366000" y="4198938"/>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22" name="Line 28"/>
          <p:cNvSpPr>
            <a:spLocks noChangeShapeType="1"/>
          </p:cNvSpPr>
          <p:nvPr/>
        </p:nvSpPr>
        <p:spPr bwMode="auto">
          <a:xfrm>
            <a:off x="7777163" y="4198938"/>
            <a:ext cx="0" cy="304800"/>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sp>
        <p:nvSpPr>
          <p:cNvPr id="133188" name="Rectangle 2"/>
          <p:cNvSpPr>
            <a:spLocks noChangeArrowheads="1"/>
          </p:cNvSpPr>
          <p:nvPr/>
        </p:nvSpPr>
        <p:spPr bwMode="auto">
          <a:xfrm>
            <a:off x="7761288" y="4202113"/>
            <a:ext cx="6159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A    B</a:t>
            </a:r>
          </a:p>
        </p:txBody>
      </p:sp>
      <p:sp>
        <p:nvSpPr>
          <p:cNvPr id="133189" name="Rectangle 8"/>
          <p:cNvSpPr>
            <a:spLocks noChangeArrowheads="1"/>
          </p:cNvSpPr>
          <p:nvPr/>
        </p:nvSpPr>
        <p:spPr bwMode="auto">
          <a:xfrm>
            <a:off x="7304088" y="4202113"/>
            <a:ext cx="4349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0,2</a:t>
            </a:r>
          </a:p>
        </p:txBody>
      </p:sp>
      <p:grpSp>
        <p:nvGrpSpPr>
          <p:cNvPr id="133190" name="Group 631"/>
          <p:cNvGrpSpPr>
            <a:grpSpLocks/>
          </p:cNvGrpSpPr>
          <p:nvPr/>
        </p:nvGrpSpPr>
        <p:grpSpPr bwMode="auto">
          <a:xfrm>
            <a:off x="7069138" y="4254500"/>
            <a:ext cx="190500" cy="190500"/>
            <a:chOff x="4360" y="1124"/>
            <a:chExt cx="120" cy="120"/>
          </a:xfrm>
        </p:grpSpPr>
        <p:sp>
          <p:nvSpPr>
            <p:cNvPr id="133198" name="Oval 63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3199" name="Line 63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3200" name="Line 63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0" name="Line 28"/>
          <p:cNvSpPr>
            <a:spLocks noChangeShapeType="1"/>
          </p:cNvSpPr>
          <p:nvPr/>
        </p:nvSpPr>
        <p:spPr bwMode="auto">
          <a:xfrm>
            <a:off x="8067675" y="4210050"/>
            <a:ext cx="0" cy="287338"/>
          </a:xfrm>
          <a:prstGeom prst="line">
            <a:avLst/>
          </a:prstGeom>
          <a:solidFill>
            <a:schemeClr val="accent1">
              <a:lumMod val="60000"/>
              <a:lumOff val="4000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fr-FR" b="0">
              <a:cs typeface="+mn-cs"/>
            </a:endParaRPr>
          </a:p>
        </p:txBody>
      </p:sp>
      <p:cxnSp>
        <p:nvCxnSpPr>
          <p:cNvPr id="133192" name="Connecteur droit 9"/>
          <p:cNvCxnSpPr>
            <a:cxnSpLocks noChangeShapeType="1"/>
          </p:cNvCxnSpPr>
          <p:nvPr/>
        </p:nvCxnSpPr>
        <p:spPr bwMode="auto">
          <a:xfrm flipH="1">
            <a:off x="4867275" y="2519363"/>
            <a:ext cx="8286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193" name="Connecteur droit 134"/>
          <p:cNvCxnSpPr>
            <a:cxnSpLocks noChangeShapeType="1"/>
          </p:cNvCxnSpPr>
          <p:nvPr/>
        </p:nvCxnSpPr>
        <p:spPr bwMode="auto">
          <a:xfrm flipH="1">
            <a:off x="4894263" y="3138488"/>
            <a:ext cx="8270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194" name="Connecteur droit avec flèche 11"/>
          <p:cNvCxnSpPr>
            <a:cxnSpLocks noChangeShapeType="1"/>
          </p:cNvCxnSpPr>
          <p:nvPr/>
        </p:nvCxnSpPr>
        <p:spPr bwMode="auto">
          <a:xfrm>
            <a:off x="4941888" y="2532063"/>
            <a:ext cx="0" cy="617537"/>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38" name="Rectangle 137"/>
          <p:cNvSpPr/>
          <p:nvPr/>
        </p:nvSpPr>
        <p:spPr bwMode="auto">
          <a:xfrm>
            <a:off x="4676775" y="2709863"/>
            <a:ext cx="228600" cy="284162"/>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b="0">
              <a:cs typeface="+mn-cs"/>
            </a:endParaRPr>
          </a:p>
        </p:txBody>
      </p:sp>
      <p:sp>
        <p:nvSpPr>
          <p:cNvPr id="133196" name="ZoneTexte 194"/>
          <p:cNvSpPr txBox="1">
            <a:spLocks noChangeArrowheads="1"/>
          </p:cNvSpPr>
          <p:nvPr/>
        </p:nvSpPr>
        <p:spPr bwMode="auto">
          <a:xfrm rot="-5400000">
            <a:off x="4613276" y="2713037"/>
            <a:ext cx="354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b="0">
                <a:solidFill>
                  <a:schemeClr val="tx1"/>
                </a:solidFill>
              </a:rPr>
              <a:t>20</a:t>
            </a:r>
          </a:p>
        </p:txBody>
      </p:sp>
      <p:sp>
        <p:nvSpPr>
          <p:cNvPr id="133197" name="ZoneTexte 105"/>
          <p:cNvSpPr txBox="1">
            <a:spLocks noChangeArrowheads="1"/>
          </p:cNvSpPr>
          <p:nvPr/>
        </p:nvSpPr>
        <p:spPr bwMode="auto">
          <a:xfrm>
            <a:off x="69850" y="66675"/>
            <a:ext cx="5208588"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EXEMPLE SANS MODIFICATEUR</a:t>
            </a:r>
            <a:endParaRPr lang="fr-FR" altLang="fr-FR" sz="2400" dirty="0">
              <a:solidFill>
                <a:schemeClr val="tx1"/>
              </a:solidFill>
            </a:endParaRPr>
          </a:p>
        </p:txBody>
      </p:sp>
    </p:spTree>
    <p:extLst>
      <p:ext uri="{BB962C8B-B14F-4D97-AF65-F5344CB8AC3E}">
        <p14:creationId xmlns:p14="http://schemas.microsoft.com/office/powerpoint/2010/main" val="388924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7"/>
          <p:cNvSpPr>
            <a:spLocks noChangeArrowheads="1"/>
          </p:cNvSpPr>
          <p:nvPr/>
        </p:nvSpPr>
        <p:spPr bwMode="auto">
          <a:xfrm>
            <a:off x="4679950" y="4265613"/>
            <a:ext cx="2446338" cy="16684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sp>
        <p:nvSpPr>
          <p:cNvPr id="10243" name="Oval 58"/>
          <p:cNvSpPr>
            <a:spLocks noChangeArrowheads="1"/>
          </p:cNvSpPr>
          <p:nvPr/>
        </p:nvSpPr>
        <p:spPr bwMode="auto">
          <a:xfrm>
            <a:off x="6015038" y="4710113"/>
            <a:ext cx="666750" cy="66833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grpSp>
        <p:nvGrpSpPr>
          <p:cNvPr id="2" name="Group 123"/>
          <p:cNvGrpSpPr>
            <a:grpSpLocks/>
          </p:cNvGrpSpPr>
          <p:nvPr/>
        </p:nvGrpSpPr>
        <p:grpSpPr bwMode="auto">
          <a:xfrm>
            <a:off x="5054600" y="3702050"/>
            <a:ext cx="307975" cy="547688"/>
            <a:chOff x="3184" y="2332"/>
            <a:chExt cx="194" cy="345"/>
          </a:xfrm>
        </p:grpSpPr>
        <p:sp>
          <p:nvSpPr>
            <p:cNvPr id="10301" name="Rectangle 59"/>
            <p:cNvSpPr>
              <a:spLocks noChangeArrowheads="1"/>
            </p:cNvSpPr>
            <p:nvPr/>
          </p:nvSpPr>
          <p:spPr bwMode="auto">
            <a:xfrm>
              <a:off x="3194" y="2344"/>
              <a:ext cx="184" cy="18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sp>
          <p:nvSpPr>
            <p:cNvPr id="10302" name="Line 60"/>
            <p:cNvSpPr>
              <a:spLocks noChangeShapeType="1"/>
            </p:cNvSpPr>
            <p:nvPr/>
          </p:nvSpPr>
          <p:spPr bwMode="auto">
            <a:xfrm>
              <a:off x="3286" y="2532"/>
              <a:ext cx="0" cy="14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303" name="Freeform 61"/>
            <p:cNvSpPr>
              <a:spLocks/>
            </p:cNvSpPr>
            <p:nvPr/>
          </p:nvSpPr>
          <p:spPr bwMode="auto">
            <a:xfrm>
              <a:off x="3237" y="2628"/>
              <a:ext cx="97" cy="49"/>
            </a:xfrm>
            <a:custGeom>
              <a:avLst/>
              <a:gdLst>
                <a:gd name="T0" fmla="*/ 0 w 97"/>
                <a:gd name="T1" fmla="*/ 48 h 49"/>
                <a:gd name="T2" fmla="*/ 96 w 97"/>
                <a:gd name="T3" fmla="*/ 48 h 49"/>
                <a:gd name="T4" fmla="*/ 48 w 97"/>
                <a:gd name="T5" fmla="*/ 0 h 49"/>
                <a:gd name="T6" fmla="*/ 0 w 97"/>
                <a:gd name="T7" fmla="*/ 48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rgbClr val="FF0000"/>
            </a:solidFill>
            <a:ln w="12700" cap="rnd" cmpd="sng">
              <a:solidFill>
                <a:srgbClr val="FF0000"/>
              </a:solidFill>
              <a:prstDash val="solid"/>
              <a:round/>
              <a:headEnd/>
              <a:tailEnd/>
            </a:ln>
          </p:spPr>
          <p:txBody>
            <a:bodyPr/>
            <a:lstStyle/>
            <a:p>
              <a:endParaRPr lang="fr-FR"/>
            </a:p>
          </p:txBody>
        </p:sp>
        <p:sp>
          <p:nvSpPr>
            <p:cNvPr id="10304" name="Rectangle 62"/>
            <p:cNvSpPr>
              <a:spLocks noChangeArrowheads="1"/>
            </p:cNvSpPr>
            <p:nvPr/>
          </p:nvSpPr>
          <p:spPr bwMode="auto">
            <a:xfrm>
              <a:off x="3184" y="2332"/>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b="0">
                  <a:solidFill>
                    <a:srgbClr val="FF0000"/>
                  </a:solidFill>
                  <a:latin typeface="Arial" panose="020B0604020202020204" pitchFamily="34" charset="0"/>
                </a:rPr>
                <a:t>A</a:t>
              </a:r>
            </a:p>
          </p:txBody>
        </p:sp>
      </p:grpSp>
      <p:grpSp>
        <p:nvGrpSpPr>
          <p:cNvPr id="3" name="Group 124"/>
          <p:cNvGrpSpPr>
            <a:grpSpLocks/>
          </p:cNvGrpSpPr>
          <p:nvPr/>
        </p:nvGrpSpPr>
        <p:grpSpPr bwMode="auto">
          <a:xfrm>
            <a:off x="4135438" y="4802188"/>
            <a:ext cx="528637" cy="304800"/>
            <a:chOff x="2605" y="3025"/>
            <a:chExt cx="333" cy="192"/>
          </a:xfrm>
        </p:grpSpPr>
        <p:sp>
          <p:nvSpPr>
            <p:cNvPr id="10297" name="Rectangle 63"/>
            <p:cNvSpPr>
              <a:spLocks noChangeArrowheads="1"/>
            </p:cNvSpPr>
            <p:nvPr/>
          </p:nvSpPr>
          <p:spPr bwMode="auto">
            <a:xfrm>
              <a:off x="2605" y="3031"/>
              <a:ext cx="184" cy="18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sp>
          <p:nvSpPr>
            <p:cNvPr id="10298" name="Line 64"/>
            <p:cNvSpPr>
              <a:spLocks noChangeShapeType="1"/>
            </p:cNvSpPr>
            <p:nvPr/>
          </p:nvSpPr>
          <p:spPr bwMode="auto">
            <a:xfrm>
              <a:off x="2793" y="3123"/>
              <a:ext cx="144" cy="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99" name="Freeform 65"/>
            <p:cNvSpPr>
              <a:spLocks/>
            </p:cNvSpPr>
            <p:nvPr/>
          </p:nvSpPr>
          <p:spPr bwMode="auto">
            <a:xfrm>
              <a:off x="2889" y="3075"/>
              <a:ext cx="49" cy="97"/>
            </a:xfrm>
            <a:custGeom>
              <a:avLst/>
              <a:gdLst>
                <a:gd name="T0" fmla="*/ 48 w 49"/>
                <a:gd name="T1" fmla="*/ 96 h 97"/>
                <a:gd name="T2" fmla="*/ 48 w 49"/>
                <a:gd name="T3" fmla="*/ 0 h 97"/>
                <a:gd name="T4" fmla="*/ 0 w 49"/>
                <a:gd name="T5" fmla="*/ 48 h 97"/>
                <a:gd name="T6" fmla="*/ 48 w 49"/>
                <a:gd name="T7" fmla="*/ 96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96"/>
                  </a:moveTo>
                  <a:lnTo>
                    <a:pt x="48" y="0"/>
                  </a:lnTo>
                  <a:lnTo>
                    <a:pt x="0" y="48"/>
                  </a:lnTo>
                  <a:lnTo>
                    <a:pt x="48" y="96"/>
                  </a:lnTo>
                </a:path>
              </a:pathLst>
            </a:custGeom>
            <a:solidFill>
              <a:srgbClr val="FF0000"/>
            </a:solidFill>
            <a:ln w="12700" cap="rnd" cmpd="sng">
              <a:solidFill>
                <a:srgbClr val="FF0000"/>
              </a:solidFill>
              <a:prstDash val="solid"/>
              <a:round/>
              <a:headEnd/>
              <a:tailEnd/>
            </a:ln>
          </p:spPr>
          <p:txBody>
            <a:bodyPr/>
            <a:lstStyle/>
            <a:p>
              <a:endParaRPr lang="fr-FR"/>
            </a:p>
          </p:txBody>
        </p:sp>
        <p:sp>
          <p:nvSpPr>
            <p:cNvPr id="10300" name="Rectangle 66"/>
            <p:cNvSpPr>
              <a:spLocks noChangeArrowheads="1"/>
            </p:cNvSpPr>
            <p:nvPr/>
          </p:nvSpPr>
          <p:spPr bwMode="auto">
            <a:xfrm>
              <a:off x="2605" y="3025"/>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b="0">
                  <a:solidFill>
                    <a:srgbClr val="FF0000"/>
                  </a:solidFill>
                  <a:latin typeface="Arial" panose="020B0604020202020204" pitchFamily="34" charset="0"/>
                </a:rPr>
                <a:t>B</a:t>
              </a:r>
            </a:p>
          </p:txBody>
        </p:sp>
      </p:grpSp>
      <p:grpSp>
        <p:nvGrpSpPr>
          <p:cNvPr id="4" name="Group 125"/>
          <p:cNvGrpSpPr>
            <a:grpSpLocks/>
          </p:cNvGrpSpPr>
          <p:nvPr/>
        </p:nvGrpSpPr>
        <p:grpSpPr bwMode="auto">
          <a:xfrm>
            <a:off x="5862638" y="3652838"/>
            <a:ext cx="869950" cy="1484312"/>
            <a:chOff x="3693" y="2301"/>
            <a:chExt cx="548" cy="935"/>
          </a:xfrm>
        </p:grpSpPr>
        <p:sp>
          <p:nvSpPr>
            <p:cNvPr id="10293" name="Line 47"/>
            <p:cNvSpPr>
              <a:spLocks noChangeShapeType="1"/>
            </p:cNvSpPr>
            <p:nvPr/>
          </p:nvSpPr>
          <p:spPr bwMode="auto">
            <a:xfrm rot="16200000" flipH="1">
              <a:off x="3424" y="2837"/>
              <a:ext cx="722"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94" name="Line 48"/>
            <p:cNvSpPr>
              <a:spLocks noChangeShapeType="1"/>
            </p:cNvSpPr>
            <p:nvPr/>
          </p:nvSpPr>
          <p:spPr bwMode="auto">
            <a:xfrm rot="16200000" flipH="1">
              <a:off x="3832" y="2863"/>
              <a:ext cx="746"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95" name="Line 49"/>
            <p:cNvSpPr>
              <a:spLocks noChangeShapeType="1"/>
            </p:cNvSpPr>
            <p:nvPr/>
          </p:nvSpPr>
          <p:spPr bwMode="auto">
            <a:xfrm rot="-5400000">
              <a:off x="3995" y="2313"/>
              <a:ext cx="0" cy="428"/>
            </a:xfrm>
            <a:prstGeom prst="line">
              <a:avLst/>
            </a:prstGeom>
            <a:noFill/>
            <a:ln w="12700">
              <a:solidFill>
                <a:schemeClr val="accent2"/>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96" name="Rectangle 51"/>
            <p:cNvSpPr>
              <a:spLocks noChangeArrowheads="1"/>
            </p:cNvSpPr>
            <p:nvPr/>
          </p:nvSpPr>
          <p:spPr bwMode="auto">
            <a:xfrm>
              <a:off x="3693" y="2301"/>
              <a:ext cx="5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solidFill>
                    <a:schemeClr val="accent2"/>
                  </a:solidFill>
                  <a:latin typeface="Symbol" panose="05050102010706020507" pitchFamily="18" charset="2"/>
                </a:rPr>
                <a:t>Æ</a:t>
              </a:r>
              <a:r>
                <a:rPr lang="fr-FR" altLang="fr-FR" sz="1400" b="0">
                  <a:solidFill>
                    <a:schemeClr val="accent2"/>
                  </a:solidFill>
                  <a:latin typeface="Arial" panose="020B0604020202020204" pitchFamily="34" charset="0"/>
                </a:rPr>
                <a:t>15±0,2</a:t>
              </a:r>
            </a:p>
          </p:txBody>
        </p:sp>
      </p:grpSp>
      <p:sp>
        <p:nvSpPr>
          <p:cNvPr id="10248" name="Freeform 86"/>
          <p:cNvSpPr>
            <a:spLocks/>
          </p:cNvSpPr>
          <p:nvPr/>
        </p:nvSpPr>
        <p:spPr bwMode="auto">
          <a:xfrm>
            <a:off x="625475" y="1490663"/>
            <a:ext cx="2484438" cy="1741487"/>
          </a:xfrm>
          <a:custGeom>
            <a:avLst/>
            <a:gdLst>
              <a:gd name="T0" fmla="*/ 2147483647 w 1072"/>
              <a:gd name="T1" fmla="*/ 2147483647 h 752"/>
              <a:gd name="T2" fmla="*/ 0 w 1072"/>
              <a:gd name="T3" fmla="*/ 2147483647 h 752"/>
              <a:gd name="T4" fmla="*/ 2147483647 w 1072"/>
              <a:gd name="T5" fmla="*/ 2147483647 h 752"/>
              <a:gd name="T6" fmla="*/ 2147483647 w 1072"/>
              <a:gd name="T7" fmla="*/ 2147483647 h 752"/>
              <a:gd name="T8" fmla="*/ 2147483647 w 1072"/>
              <a:gd name="T9" fmla="*/ 2147483647 h 752"/>
              <a:gd name="T10" fmla="*/ 2147483647 w 1072"/>
              <a:gd name="T11" fmla="*/ 2147483647 h 752"/>
              <a:gd name="T12" fmla="*/ 2147483647 w 1072"/>
              <a:gd name="T13" fmla="*/ 2147483647 h 752"/>
              <a:gd name="T14" fmla="*/ 2147483647 w 1072"/>
              <a:gd name="T15" fmla="*/ 2147483647 h 752"/>
              <a:gd name="T16" fmla="*/ 2147483647 w 1072"/>
              <a:gd name="T17" fmla="*/ 2147483647 h 752"/>
              <a:gd name="T18" fmla="*/ 2147483647 w 1072"/>
              <a:gd name="T19" fmla="*/ 2147483647 h 752"/>
              <a:gd name="T20" fmla="*/ 2147483647 w 1072"/>
              <a:gd name="T21" fmla="*/ 2147483647 h 752"/>
              <a:gd name="T22" fmla="*/ 2147483647 w 1072"/>
              <a:gd name="T23" fmla="*/ 2147483647 h 752"/>
              <a:gd name="T24" fmla="*/ 2147483647 w 1072"/>
              <a:gd name="T25" fmla="*/ 2147483647 h 752"/>
              <a:gd name="T26" fmla="*/ 2147483647 w 1072"/>
              <a:gd name="T27" fmla="*/ 2147483647 h 752"/>
              <a:gd name="T28" fmla="*/ 2147483647 w 1072"/>
              <a:gd name="T29" fmla="*/ 2147483647 h 752"/>
              <a:gd name="T30" fmla="*/ 2147483647 w 1072"/>
              <a:gd name="T31" fmla="*/ 2147483647 h 752"/>
              <a:gd name="T32" fmla="*/ 2147483647 w 1072"/>
              <a:gd name="T33" fmla="*/ 2147483647 h 752"/>
              <a:gd name="T34" fmla="*/ 2147483647 w 1072"/>
              <a:gd name="T35" fmla="*/ 2147483647 h 752"/>
              <a:gd name="T36" fmla="*/ 2147483647 w 1072"/>
              <a:gd name="T37" fmla="*/ 2147483647 h 752"/>
              <a:gd name="T38" fmla="*/ 2147483647 w 1072"/>
              <a:gd name="T39" fmla="*/ 2147483647 h 752"/>
              <a:gd name="T40" fmla="*/ 2147483647 w 1072"/>
              <a:gd name="T41" fmla="*/ 2147483647 h 752"/>
              <a:gd name="T42" fmla="*/ 2147483647 w 1072"/>
              <a:gd name="T43" fmla="*/ 2147483647 h 752"/>
              <a:gd name="T44" fmla="*/ 2147483647 w 1072"/>
              <a:gd name="T45" fmla="*/ 2147483647 h 752"/>
              <a:gd name="T46" fmla="*/ 2147483647 w 1072"/>
              <a:gd name="T47" fmla="*/ 2147483647 h 752"/>
              <a:gd name="T48" fmla="*/ 2147483647 w 1072"/>
              <a:gd name="T49" fmla="*/ 2147483647 h 752"/>
              <a:gd name="T50" fmla="*/ 2147483647 w 1072"/>
              <a:gd name="T51" fmla="*/ 2147483647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2"/>
              <a:gd name="T79" fmla="*/ 0 h 752"/>
              <a:gd name="T80" fmla="*/ 1072 w 1072"/>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2" h="752">
                <a:moveTo>
                  <a:pt x="48" y="16"/>
                </a:moveTo>
                <a:cubicBezTo>
                  <a:pt x="8" y="32"/>
                  <a:pt x="0" y="120"/>
                  <a:pt x="0" y="160"/>
                </a:cubicBezTo>
                <a:cubicBezTo>
                  <a:pt x="0" y="200"/>
                  <a:pt x="32" y="208"/>
                  <a:pt x="48" y="256"/>
                </a:cubicBezTo>
                <a:cubicBezTo>
                  <a:pt x="64" y="304"/>
                  <a:pt x="88" y="384"/>
                  <a:pt x="96" y="448"/>
                </a:cubicBezTo>
                <a:cubicBezTo>
                  <a:pt x="104" y="512"/>
                  <a:pt x="88" y="600"/>
                  <a:pt x="96" y="640"/>
                </a:cubicBezTo>
                <a:cubicBezTo>
                  <a:pt x="104" y="680"/>
                  <a:pt x="128" y="680"/>
                  <a:pt x="144" y="688"/>
                </a:cubicBezTo>
                <a:cubicBezTo>
                  <a:pt x="160" y="696"/>
                  <a:pt x="160" y="680"/>
                  <a:pt x="192" y="688"/>
                </a:cubicBezTo>
                <a:cubicBezTo>
                  <a:pt x="224" y="696"/>
                  <a:pt x="288" y="728"/>
                  <a:pt x="336" y="736"/>
                </a:cubicBezTo>
                <a:cubicBezTo>
                  <a:pt x="384" y="744"/>
                  <a:pt x="432" y="736"/>
                  <a:pt x="480" y="736"/>
                </a:cubicBezTo>
                <a:cubicBezTo>
                  <a:pt x="528" y="736"/>
                  <a:pt x="568" y="744"/>
                  <a:pt x="624" y="736"/>
                </a:cubicBezTo>
                <a:cubicBezTo>
                  <a:pt x="680" y="728"/>
                  <a:pt x="768" y="688"/>
                  <a:pt x="816" y="688"/>
                </a:cubicBezTo>
                <a:cubicBezTo>
                  <a:pt x="864" y="688"/>
                  <a:pt x="872" y="728"/>
                  <a:pt x="912" y="736"/>
                </a:cubicBezTo>
                <a:cubicBezTo>
                  <a:pt x="952" y="744"/>
                  <a:pt x="1040" y="752"/>
                  <a:pt x="1056" y="736"/>
                </a:cubicBezTo>
                <a:cubicBezTo>
                  <a:pt x="1072" y="720"/>
                  <a:pt x="1008" y="680"/>
                  <a:pt x="1008" y="640"/>
                </a:cubicBezTo>
                <a:cubicBezTo>
                  <a:pt x="1008" y="600"/>
                  <a:pt x="1048" y="552"/>
                  <a:pt x="1056" y="496"/>
                </a:cubicBezTo>
                <a:cubicBezTo>
                  <a:pt x="1064" y="440"/>
                  <a:pt x="1064" y="360"/>
                  <a:pt x="1056" y="304"/>
                </a:cubicBezTo>
                <a:cubicBezTo>
                  <a:pt x="1048" y="248"/>
                  <a:pt x="1016" y="200"/>
                  <a:pt x="1008" y="160"/>
                </a:cubicBezTo>
                <a:cubicBezTo>
                  <a:pt x="1000" y="120"/>
                  <a:pt x="1008" y="88"/>
                  <a:pt x="1008" y="64"/>
                </a:cubicBezTo>
                <a:cubicBezTo>
                  <a:pt x="1008" y="40"/>
                  <a:pt x="1024" y="16"/>
                  <a:pt x="1008" y="16"/>
                </a:cubicBezTo>
                <a:cubicBezTo>
                  <a:pt x="992" y="16"/>
                  <a:pt x="952" y="64"/>
                  <a:pt x="912" y="64"/>
                </a:cubicBezTo>
                <a:cubicBezTo>
                  <a:pt x="872" y="64"/>
                  <a:pt x="824" y="24"/>
                  <a:pt x="768" y="16"/>
                </a:cubicBezTo>
                <a:cubicBezTo>
                  <a:pt x="712" y="8"/>
                  <a:pt x="624" y="16"/>
                  <a:pt x="576" y="16"/>
                </a:cubicBezTo>
                <a:cubicBezTo>
                  <a:pt x="528" y="16"/>
                  <a:pt x="520" y="8"/>
                  <a:pt x="480" y="16"/>
                </a:cubicBezTo>
                <a:cubicBezTo>
                  <a:pt x="440" y="24"/>
                  <a:pt x="376" y="56"/>
                  <a:pt x="336" y="64"/>
                </a:cubicBezTo>
                <a:cubicBezTo>
                  <a:pt x="296" y="72"/>
                  <a:pt x="288" y="72"/>
                  <a:pt x="240" y="64"/>
                </a:cubicBezTo>
                <a:cubicBezTo>
                  <a:pt x="192" y="56"/>
                  <a:pt x="88" y="0"/>
                  <a:pt x="48" y="16"/>
                </a:cubicBezTo>
                <a:close/>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49" name="Freeform 87"/>
          <p:cNvSpPr>
            <a:spLocks/>
          </p:cNvSpPr>
          <p:nvPr/>
        </p:nvSpPr>
        <p:spPr bwMode="auto">
          <a:xfrm>
            <a:off x="1960563" y="1939925"/>
            <a:ext cx="639762" cy="687388"/>
          </a:xfrm>
          <a:custGeom>
            <a:avLst/>
            <a:gdLst>
              <a:gd name="T0" fmla="*/ 2147483647 w 276"/>
              <a:gd name="T1" fmla="*/ 2147483647 h 297"/>
              <a:gd name="T2" fmla="*/ 2147483647 w 276"/>
              <a:gd name="T3" fmla="*/ 2147483647 h 297"/>
              <a:gd name="T4" fmla="*/ 2147483647 w 276"/>
              <a:gd name="T5" fmla="*/ 2147483647 h 297"/>
              <a:gd name="T6" fmla="*/ 2147483647 w 276"/>
              <a:gd name="T7" fmla="*/ 2147483647 h 297"/>
              <a:gd name="T8" fmla="*/ 2147483647 w 276"/>
              <a:gd name="T9" fmla="*/ 2147483647 h 297"/>
              <a:gd name="T10" fmla="*/ 2147483647 w 276"/>
              <a:gd name="T11" fmla="*/ 2147483647 h 297"/>
              <a:gd name="T12" fmla="*/ 2147483647 w 276"/>
              <a:gd name="T13" fmla="*/ 2147483647 h 297"/>
              <a:gd name="T14" fmla="*/ 2147483647 w 276"/>
              <a:gd name="T15" fmla="*/ 2147483647 h 297"/>
              <a:gd name="T16" fmla="*/ 2147483647 w 276"/>
              <a:gd name="T17" fmla="*/ 2147483647 h 297"/>
              <a:gd name="T18" fmla="*/ 2147483647 w 276"/>
              <a:gd name="T19" fmla="*/ 2147483647 h 297"/>
              <a:gd name="T20" fmla="*/ 2147483647 w 276"/>
              <a:gd name="T21" fmla="*/ 2147483647 h 297"/>
              <a:gd name="T22" fmla="*/ 2147483647 w 276"/>
              <a:gd name="T23" fmla="*/ 2147483647 h 297"/>
              <a:gd name="T24" fmla="*/ 2147483647 w 276"/>
              <a:gd name="T25" fmla="*/ 2147483647 h 297"/>
              <a:gd name="T26" fmla="*/ 2147483647 w 276"/>
              <a:gd name="T27" fmla="*/ 2147483647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6"/>
              <a:gd name="T43" fmla="*/ 0 h 297"/>
              <a:gd name="T44" fmla="*/ 276 w 276"/>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6" h="297">
                <a:moveTo>
                  <a:pt x="53" y="54"/>
                </a:moveTo>
                <a:cubicBezTo>
                  <a:pt x="39" y="64"/>
                  <a:pt x="28" y="93"/>
                  <a:pt x="20" y="117"/>
                </a:cubicBezTo>
                <a:cubicBezTo>
                  <a:pt x="12" y="141"/>
                  <a:pt x="0" y="177"/>
                  <a:pt x="5" y="198"/>
                </a:cubicBezTo>
                <a:cubicBezTo>
                  <a:pt x="10" y="219"/>
                  <a:pt x="29" y="230"/>
                  <a:pt x="53" y="246"/>
                </a:cubicBezTo>
                <a:cubicBezTo>
                  <a:pt x="77" y="262"/>
                  <a:pt x="124" y="291"/>
                  <a:pt x="149" y="294"/>
                </a:cubicBezTo>
                <a:cubicBezTo>
                  <a:pt x="174" y="297"/>
                  <a:pt x="186" y="273"/>
                  <a:pt x="205" y="263"/>
                </a:cubicBezTo>
                <a:cubicBezTo>
                  <a:pt x="224" y="253"/>
                  <a:pt x="254" y="252"/>
                  <a:pt x="265" y="234"/>
                </a:cubicBezTo>
                <a:cubicBezTo>
                  <a:pt x="276" y="216"/>
                  <a:pt x="274" y="176"/>
                  <a:pt x="274" y="153"/>
                </a:cubicBezTo>
                <a:cubicBezTo>
                  <a:pt x="274" y="130"/>
                  <a:pt x="268" y="117"/>
                  <a:pt x="265" y="98"/>
                </a:cubicBezTo>
                <a:cubicBezTo>
                  <a:pt x="262" y="79"/>
                  <a:pt x="273" y="54"/>
                  <a:pt x="254" y="39"/>
                </a:cubicBezTo>
                <a:cubicBezTo>
                  <a:pt x="235" y="24"/>
                  <a:pt x="174" y="11"/>
                  <a:pt x="149" y="6"/>
                </a:cubicBezTo>
                <a:cubicBezTo>
                  <a:pt x="124" y="1"/>
                  <a:pt x="114" y="0"/>
                  <a:pt x="101" y="6"/>
                </a:cubicBezTo>
                <a:cubicBezTo>
                  <a:pt x="88" y="12"/>
                  <a:pt x="80" y="32"/>
                  <a:pt x="72" y="40"/>
                </a:cubicBezTo>
                <a:cubicBezTo>
                  <a:pt x="64" y="48"/>
                  <a:pt x="57" y="51"/>
                  <a:pt x="53" y="54"/>
                </a:cubicBezTo>
                <a:close/>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50" name="Line 88"/>
          <p:cNvSpPr>
            <a:spLocks noChangeShapeType="1"/>
          </p:cNvSpPr>
          <p:nvPr/>
        </p:nvSpPr>
        <p:spPr bwMode="auto">
          <a:xfrm>
            <a:off x="608013" y="1511300"/>
            <a:ext cx="27797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51" name="Text Box 89"/>
          <p:cNvSpPr txBox="1">
            <a:spLocks noChangeArrowheads="1"/>
          </p:cNvSpPr>
          <p:nvPr/>
        </p:nvSpPr>
        <p:spPr bwMode="auto">
          <a:xfrm>
            <a:off x="1404938" y="1081088"/>
            <a:ext cx="187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A : plan minimax</a:t>
            </a:r>
          </a:p>
        </p:txBody>
      </p:sp>
      <p:sp>
        <p:nvSpPr>
          <p:cNvPr id="10252" name="Line 90"/>
          <p:cNvSpPr>
            <a:spLocks noChangeShapeType="1"/>
          </p:cNvSpPr>
          <p:nvPr/>
        </p:nvSpPr>
        <p:spPr bwMode="auto">
          <a:xfrm rot="-5400000">
            <a:off x="-715963" y="2832101"/>
            <a:ext cx="268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53" name="Text Box 91"/>
          <p:cNvSpPr txBox="1">
            <a:spLocks noChangeArrowheads="1"/>
          </p:cNvSpPr>
          <p:nvPr/>
        </p:nvSpPr>
        <p:spPr bwMode="auto">
          <a:xfrm rot="-5400000">
            <a:off x="-1564481" y="2426494"/>
            <a:ext cx="390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B : plan minimax perpendiculaire à A</a:t>
            </a:r>
          </a:p>
        </p:txBody>
      </p:sp>
      <p:sp>
        <p:nvSpPr>
          <p:cNvPr id="10254" name="Line 92"/>
          <p:cNvSpPr>
            <a:spLocks noChangeShapeType="1"/>
          </p:cNvSpPr>
          <p:nvPr/>
        </p:nvSpPr>
        <p:spPr bwMode="auto">
          <a:xfrm rot="-5400000">
            <a:off x="1404144" y="2713832"/>
            <a:ext cx="1779587"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55" name="Line 93"/>
          <p:cNvSpPr>
            <a:spLocks noChangeShapeType="1"/>
          </p:cNvSpPr>
          <p:nvPr/>
        </p:nvSpPr>
        <p:spPr bwMode="auto">
          <a:xfrm>
            <a:off x="625475" y="3575050"/>
            <a:ext cx="1557338"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56" name="Text Box 94"/>
          <p:cNvSpPr txBox="1">
            <a:spLocks noChangeArrowheads="1"/>
          </p:cNvSpPr>
          <p:nvPr/>
        </p:nvSpPr>
        <p:spPr bwMode="auto">
          <a:xfrm>
            <a:off x="1016000" y="32385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39,95</a:t>
            </a:r>
          </a:p>
        </p:txBody>
      </p:sp>
      <p:sp>
        <p:nvSpPr>
          <p:cNvPr id="10257" name="Line 95"/>
          <p:cNvSpPr>
            <a:spLocks noChangeShapeType="1"/>
          </p:cNvSpPr>
          <p:nvPr/>
        </p:nvSpPr>
        <p:spPr bwMode="auto">
          <a:xfrm>
            <a:off x="2224088" y="1852613"/>
            <a:ext cx="0" cy="1820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58" name="Line 96"/>
          <p:cNvSpPr>
            <a:spLocks noChangeShapeType="1"/>
          </p:cNvSpPr>
          <p:nvPr/>
        </p:nvSpPr>
        <p:spPr bwMode="auto">
          <a:xfrm>
            <a:off x="2363788" y="1852613"/>
            <a:ext cx="0" cy="2166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59" name="Text Box 97"/>
          <p:cNvSpPr txBox="1">
            <a:spLocks noChangeArrowheads="1"/>
          </p:cNvSpPr>
          <p:nvPr/>
        </p:nvSpPr>
        <p:spPr bwMode="auto">
          <a:xfrm>
            <a:off x="3187700" y="2851150"/>
            <a:ext cx="22113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zone de tolérance de l'axe de l'alésage</a:t>
            </a:r>
          </a:p>
        </p:txBody>
      </p:sp>
      <p:sp>
        <p:nvSpPr>
          <p:cNvPr id="10260" name="Line 98"/>
          <p:cNvSpPr>
            <a:spLocks noChangeShapeType="1"/>
          </p:cNvSpPr>
          <p:nvPr/>
        </p:nvSpPr>
        <p:spPr bwMode="auto">
          <a:xfrm flipH="1" flipV="1">
            <a:off x="2341563" y="2782888"/>
            <a:ext cx="835025" cy="404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61" name="Line 99"/>
          <p:cNvSpPr>
            <a:spLocks noChangeShapeType="1"/>
          </p:cNvSpPr>
          <p:nvPr/>
        </p:nvSpPr>
        <p:spPr bwMode="auto">
          <a:xfrm>
            <a:off x="625475" y="3963988"/>
            <a:ext cx="17383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62" name="Text Box 100"/>
          <p:cNvSpPr txBox="1">
            <a:spLocks noChangeArrowheads="1"/>
          </p:cNvSpPr>
          <p:nvPr/>
        </p:nvSpPr>
        <p:spPr bwMode="auto">
          <a:xfrm>
            <a:off x="1016000" y="361156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40,05</a:t>
            </a:r>
          </a:p>
        </p:txBody>
      </p:sp>
      <p:sp>
        <p:nvSpPr>
          <p:cNvPr id="10263" name="Line 101"/>
          <p:cNvSpPr>
            <a:spLocks noChangeShapeType="1"/>
          </p:cNvSpPr>
          <p:nvPr/>
        </p:nvSpPr>
        <p:spPr bwMode="auto">
          <a:xfrm flipV="1">
            <a:off x="2057400" y="2130425"/>
            <a:ext cx="522288" cy="300038"/>
          </a:xfrm>
          <a:prstGeom prst="line">
            <a:avLst/>
          </a:prstGeom>
          <a:noFill/>
          <a:ln w="9525">
            <a:solidFill>
              <a:schemeClr val="tx1"/>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64" name="Text Box 102"/>
          <p:cNvSpPr txBox="1">
            <a:spLocks noChangeArrowheads="1"/>
          </p:cNvSpPr>
          <p:nvPr/>
        </p:nvSpPr>
        <p:spPr bwMode="auto">
          <a:xfrm rot="-1896508">
            <a:off x="2492375" y="17097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d1</a:t>
            </a:r>
          </a:p>
        </p:txBody>
      </p:sp>
      <p:sp>
        <p:nvSpPr>
          <p:cNvPr id="10265" name="Text Box 103"/>
          <p:cNvSpPr txBox="1">
            <a:spLocks noChangeArrowheads="1"/>
          </p:cNvSpPr>
          <p:nvPr/>
        </p:nvSpPr>
        <p:spPr bwMode="auto">
          <a:xfrm rot="1611550">
            <a:off x="2660650" y="22129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d2</a:t>
            </a:r>
          </a:p>
        </p:txBody>
      </p:sp>
      <p:sp>
        <p:nvSpPr>
          <p:cNvPr id="10266" name="Text Box 104"/>
          <p:cNvSpPr txBox="1">
            <a:spLocks noChangeArrowheads="1"/>
          </p:cNvSpPr>
          <p:nvPr/>
        </p:nvSpPr>
        <p:spPr bwMode="auto">
          <a:xfrm>
            <a:off x="3249613" y="1606550"/>
            <a:ext cx="25019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tous les diamètres locaux di sont compris entre 14,8 et 15,2</a:t>
            </a:r>
          </a:p>
        </p:txBody>
      </p:sp>
      <p:sp>
        <p:nvSpPr>
          <p:cNvPr id="10267" name="Line 105"/>
          <p:cNvSpPr>
            <a:spLocks noChangeShapeType="1"/>
          </p:cNvSpPr>
          <p:nvPr/>
        </p:nvSpPr>
        <p:spPr bwMode="auto">
          <a:xfrm flipH="1" flipV="1">
            <a:off x="2849563" y="2074863"/>
            <a:ext cx="390525" cy="55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68" name="Arc 106"/>
          <p:cNvSpPr>
            <a:spLocks/>
          </p:cNvSpPr>
          <p:nvPr/>
        </p:nvSpPr>
        <p:spPr bwMode="auto">
          <a:xfrm rot="10800000" flipH="1">
            <a:off x="625475" y="1517650"/>
            <a:ext cx="647700" cy="6477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0269" name="Text Box 107"/>
          <p:cNvSpPr txBox="1">
            <a:spLocks noChangeArrowheads="1"/>
          </p:cNvSpPr>
          <p:nvPr/>
        </p:nvSpPr>
        <p:spPr bwMode="auto">
          <a:xfrm>
            <a:off x="1084263" y="1835150"/>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90°</a:t>
            </a:r>
          </a:p>
        </p:txBody>
      </p:sp>
      <p:sp>
        <p:nvSpPr>
          <p:cNvPr id="10270" name="Line 108"/>
          <p:cNvSpPr>
            <a:spLocks noChangeShapeType="1"/>
          </p:cNvSpPr>
          <p:nvPr/>
        </p:nvSpPr>
        <p:spPr bwMode="auto">
          <a:xfrm>
            <a:off x="2057400" y="2116138"/>
            <a:ext cx="522288" cy="301625"/>
          </a:xfrm>
          <a:prstGeom prst="line">
            <a:avLst/>
          </a:prstGeom>
          <a:noFill/>
          <a:ln w="9525">
            <a:solidFill>
              <a:schemeClr val="tx1"/>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71" name="Text Box 116"/>
          <p:cNvSpPr txBox="1">
            <a:spLocks noChangeArrowheads="1"/>
          </p:cNvSpPr>
          <p:nvPr/>
        </p:nvSpPr>
        <p:spPr bwMode="auto">
          <a:xfrm>
            <a:off x="709613" y="654050"/>
            <a:ext cx="8647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b="0">
                <a:latin typeface="Arial" panose="020B0604020202020204" pitchFamily="34" charset="0"/>
              </a:rPr>
              <a:t>Faire la cotation correspondant à la définition ci-dessous.</a:t>
            </a:r>
          </a:p>
        </p:txBody>
      </p:sp>
      <p:grpSp>
        <p:nvGrpSpPr>
          <p:cNvPr id="10272" name="Group 120"/>
          <p:cNvGrpSpPr>
            <a:grpSpLocks/>
          </p:cNvGrpSpPr>
          <p:nvPr/>
        </p:nvGrpSpPr>
        <p:grpSpPr bwMode="auto">
          <a:xfrm>
            <a:off x="5822950" y="4610100"/>
            <a:ext cx="1028700" cy="889000"/>
            <a:chOff x="4624" y="2856"/>
            <a:chExt cx="648" cy="560"/>
          </a:xfrm>
        </p:grpSpPr>
        <p:sp>
          <p:nvSpPr>
            <p:cNvPr id="10291" name="Line 118"/>
            <p:cNvSpPr>
              <a:spLocks noChangeShapeType="1"/>
            </p:cNvSpPr>
            <p:nvPr/>
          </p:nvSpPr>
          <p:spPr bwMode="auto">
            <a:xfrm>
              <a:off x="4952" y="2856"/>
              <a:ext cx="0" cy="56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sp>
          <p:nvSpPr>
            <p:cNvPr id="10292" name="Line 119"/>
            <p:cNvSpPr>
              <a:spLocks noChangeShapeType="1"/>
            </p:cNvSpPr>
            <p:nvPr/>
          </p:nvSpPr>
          <p:spPr bwMode="auto">
            <a:xfrm>
              <a:off x="4624" y="3128"/>
              <a:ext cx="648"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 name="Group 128"/>
          <p:cNvGrpSpPr>
            <a:grpSpLocks/>
          </p:cNvGrpSpPr>
          <p:nvPr/>
        </p:nvGrpSpPr>
        <p:grpSpPr bwMode="auto">
          <a:xfrm>
            <a:off x="4672013" y="3854450"/>
            <a:ext cx="3757612" cy="2563813"/>
            <a:chOff x="2943" y="2428"/>
            <a:chExt cx="2367" cy="1615"/>
          </a:xfrm>
        </p:grpSpPr>
        <p:sp>
          <p:nvSpPr>
            <p:cNvPr id="10274" name="Line 14"/>
            <p:cNvSpPr>
              <a:spLocks noChangeShapeType="1"/>
            </p:cNvSpPr>
            <p:nvPr/>
          </p:nvSpPr>
          <p:spPr bwMode="auto">
            <a:xfrm flipV="1">
              <a:off x="4000" y="2766"/>
              <a:ext cx="0" cy="1275"/>
            </a:xfrm>
            <a:prstGeom prst="line">
              <a:avLst/>
            </a:prstGeom>
            <a:noFill/>
            <a:ln w="12700">
              <a:solidFill>
                <a:srgbClr val="009900"/>
              </a:solidFill>
              <a:prstDash val="dash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75" name="Line 68"/>
            <p:cNvSpPr>
              <a:spLocks noChangeShapeType="1"/>
            </p:cNvSpPr>
            <p:nvPr/>
          </p:nvSpPr>
          <p:spPr bwMode="auto">
            <a:xfrm>
              <a:off x="2944" y="3976"/>
              <a:ext cx="1070" cy="0"/>
            </a:xfrm>
            <a:prstGeom prst="line">
              <a:avLst/>
            </a:prstGeom>
            <a:noFill/>
            <a:ln w="12700">
              <a:solidFill>
                <a:srgbClr val="009900"/>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0276" name="Rectangle 69"/>
            <p:cNvSpPr>
              <a:spLocks noChangeArrowheads="1"/>
            </p:cNvSpPr>
            <p:nvPr/>
          </p:nvSpPr>
          <p:spPr bwMode="auto">
            <a:xfrm>
              <a:off x="3333" y="3765"/>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b="0">
                  <a:solidFill>
                    <a:srgbClr val="009900"/>
                  </a:solidFill>
                  <a:latin typeface="Arial" panose="020B0604020202020204" pitchFamily="34" charset="0"/>
                </a:rPr>
                <a:t>40</a:t>
              </a:r>
            </a:p>
          </p:txBody>
        </p:sp>
        <p:sp>
          <p:nvSpPr>
            <p:cNvPr id="10277" name="Line 71"/>
            <p:cNvSpPr>
              <a:spLocks noChangeShapeType="1"/>
            </p:cNvSpPr>
            <p:nvPr/>
          </p:nvSpPr>
          <p:spPr bwMode="auto">
            <a:xfrm flipV="1">
              <a:off x="2943" y="3695"/>
              <a:ext cx="0" cy="348"/>
            </a:xfrm>
            <a:prstGeom prst="line">
              <a:avLst/>
            </a:prstGeom>
            <a:noFill/>
            <a:ln w="127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10278" name="Group 127"/>
            <p:cNvGrpSpPr>
              <a:grpSpLocks/>
            </p:cNvGrpSpPr>
            <p:nvPr/>
          </p:nvGrpSpPr>
          <p:grpSpPr bwMode="auto">
            <a:xfrm>
              <a:off x="4198" y="2428"/>
              <a:ext cx="1112" cy="192"/>
              <a:chOff x="4198" y="2428"/>
              <a:chExt cx="1112" cy="192"/>
            </a:xfrm>
          </p:grpSpPr>
          <p:sp>
            <p:nvSpPr>
              <p:cNvPr id="10280" name="Line 67"/>
              <p:cNvSpPr>
                <a:spLocks noChangeShapeType="1"/>
              </p:cNvSpPr>
              <p:nvPr/>
            </p:nvSpPr>
            <p:spPr bwMode="auto">
              <a:xfrm rot="5400000" flipV="1">
                <a:off x="4292" y="2432"/>
                <a:ext cx="0" cy="187"/>
              </a:xfrm>
              <a:prstGeom prst="line">
                <a:avLst/>
              </a:prstGeom>
              <a:noFill/>
              <a:ln w="9525">
                <a:solidFill>
                  <a:srgbClr val="009900"/>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81" name="Rectangle 72"/>
              <p:cNvSpPr>
                <a:spLocks noChangeArrowheads="1"/>
              </p:cNvSpPr>
              <p:nvPr/>
            </p:nvSpPr>
            <p:spPr bwMode="auto">
              <a:xfrm>
                <a:off x="4908" y="2428"/>
                <a:ext cx="4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solidFill>
                      <a:srgbClr val="009900"/>
                    </a:solidFill>
                    <a:latin typeface="Arial" panose="020B0604020202020204" pitchFamily="34" charset="0"/>
                  </a:rPr>
                  <a:t>A    B</a:t>
                </a:r>
              </a:p>
            </p:txBody>
          </p:sp>
          <p:sp>
            <p:nvSpPr>
              <p:cNvPr id="10282" name="Rectangle 73"/>
              <p:cNvSpPr>
                <a:spLocks noChangeArrowheads="1"/>
              </p:cNvSpPr>
              <p:nvPr/>
            </p:nvSpPr>
            <p:spPr bwMode="auto">
              <a:xfrm>
                <a:off x="4572" y="2428"/>
                <a:ext cx="2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solidFill>
                      <a:srgbClr val="009900"/>
                    </a:solidFill>
                    <a:latin typeface="Symbol" panose="05050102010706020507" pitchFamily="18" charset="2"/>
                  </a:rPr>
                  <a:t> </a:t>
                </a:r>
                <a:r>
                  <a:rPr lang="fr-FR" altLang="fr-FR" sz="1400">
                    <a:solidFill>
                      <a:srgbClr val="009900"/>
                    </a:solidFill>
                    <a:latin typeface="Arial" panose="020B0604020202020204" pitchFamily="34" charset="0"/>
                  </a:rPr>
                  <a:t>0,1</a:t>
                </a:r>
              </a:p>
            </p:txBody>
          </p:sp>
          <p:sp>
            <p:nvSpPr>
              <p:cNvPr id="10283" name="Rectangle 74"/>
              <p:cNvSpPr>
                <a:spLocks noChangeArrowheads="1"/>
              </p:cNvSpPr>
              <p:nvPr/>
            </p:nvSpPr>
            <p:spPr bwMode="auto">
              <a:xfrm>
                <a:off x="4394" y="2431"/>
                <a:ext cx="904" cy="184"/>
              </a:xfrm>
              <a:prstGeom prst="rect">
                <a:avLst/>
              </a:prstGeom>
              <a:noFill/>
              <a:ln w="127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sp>
            <p:nvSpPr>
              <p:cNvPr id="10284" name="Line 75"/>
              <p:cNvSpPr>
                <a:spLocks noChangeShapeType="1"/>
              </p:cNvSpPr>
              <p:nvPr/>
            </p:nvSpPr>
            <p:spPr bwMode="auto">
              <a:xfrm>
                <a:off x="4582" y="2428"/>
                <a:ext cx="0" cy="191"/>
              </a:xfrm>
              <a:prstGeom prst="line">
                <a:avLst/>
              </a:prstGeom>
              <a:noFill/>
              <a:ln w="127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85" name="Line 76"/>
              <p:cNvSpPr>
                <a:spLocks noChangeShapeType="1"/>
              </p:cNvSpPr>
              <p:nvPr/>
            </p:nvSpPr>
            <p:spPr bwMode="auto">
              <a:xfrm>
                <a:off x="4918" y="2428"/>
                <a:ext cx="0" cy="191"/>
              </a:xfrm>
              <a:prstGeom prst="line">
                <a:avLst/>
              </a:prstGeom>
              <a:noFill/>
              <a:ln w="127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86" name="Line 77"/>
              <p:cNvSpPr>
                <a:spLocks noChangeShapeType="1"/>
              </p:cNvSpPr>
              <p:nvPr/>
            </p:nvSpPr>
            <p:spPr bwMode="auto">
              <a:xfrm>
                <a:off x="5110" y="2428"/>
                <a:ext cx="0" cy="191"/>
              </a:xfrm>
              <a:prstGeom prst="line">
                <a:avLst/>
              </a:prstGeom>
              <a:noFill/>
              <a:ln w="12700">
                <a:solidFill>
                  <a:srgbClr val="0099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10287" name="Group 79"/>
              <p:cNvGrpSpPr>
                <a:grpSpLocks/>
              </p:cNvGrpSpPr>
              <p:nvPr/>
            </p:nvGrpSpPr>
            <p:grpSpPr bwMode="auto">
              <a:xfrm>
                <a:off x="4431" y="2463"/>
                <a:ext cx="120" cy="120"/>
                <a:chOff x="4360" y="1124"/>
                <a:chExt cx="120" cy="120"/>
              </a:xfrm>
            </p:grpSpPr>
            <p:sp>
              <p:nvSpPr>
                <p:cNvPr id="10288" name="Oval 80"/>
                <p:cNvSpPr>
                  <a:spLocks noChangeArrowheads="1"/>
                </p:cNvSpPr>
                <p:nvPr/>
              </p:nvSpPr>
              <p:spPr bwMode="auto">
                <a:xfrm>
                  <a:off x="4376" y="1140"/>
                  <a:ext cx="88" cy="88"/>
                </a:xfrm>
                <a:prstGeom prst="ellipse">
                  <a:avLst/>
                </a:prstGeom>
                <a:noFill/>
                <a:ln w="190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sp>
              <p:nvSpPr>
                <p:cNvPr id="10289" name="Line 81"/>
                <p:cNvSpPr>
                  <a:spLocks noChangeShapeType="1"/>
                </p:cNvSpPr>
                <p:nvPr/>
              </p:nvSpPr>
              <p:spPr bwMode="auto">
                <a:xfrm>
                  <a:off x="4360" y="1184"/>
                  <a:ext cx="12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290" name="Line 82"/>
                <p:cNvSpPr>
                  <a:spLocks noChangeShapeType="1"/>
                </p:cNvSpPr>
                <p:nvPr/>
              </p:nvSpPr>
              <p:spPr bwMode="auto">
                <a:xfrm rot="-5400000">
                  <a:off x="4360" y="1184"/>
                  <a:ext cx="120"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sp>
          <p:nvSpPr>
            <p:cNvPr id="10279" name="Rectangle 126"/>
            <p:cNvSpPr>
              <a:spLocks noChangeArrowheads="1"/>
            </p:cNvSpPr>
            <p:nvPr/>
          </p:nvSpPr>
          <p:spPr bwMode="auto">
            <a:xfrm>
              <a:off x="3354" y="3780"/>
              <a:ext cx="204" cy="168"/>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600">
                <a:latin typeface="Arial" panose="020B0604020202020204" pitchFamily="34" charset="0"/>
              </a:endParaRPr>
            </a:p>
          </p:txBody>
        </p:sp>
      </p:grpSp>
      <p:sp>
        <p:nvSpPr>
          <p:cNvPr id="65" name="ZoneTexte 1"/>
          <p:cNvSpPr txBox="1">
            <a:spLocks noChangeArrowheads="1"/>
          </p:cNvSpPr>
          <p:nvPr/>
        </p:nvSpPr>
        <p:spPr bwMode="auto">
          <a:xfrm>
            <a:off x="69850" y="66675"/>
            <a:ext cx="7672070" cy="461665"/>
          </a:xfrm>
          <a:prstGeom prst="rect">
            <a:avLst/>
          </a:prstGeom>
          <a:solidFill>
            <a:srgbClr val="FFFF99"/>
          </a:solidFill>
          <a:ln w="28575">
            <a:solidFill>
              <a:srgbClr val="FF0000"/>
            </a:solidFill>
            <a:miter lim="800000"/>
            <a:headEnd/>
            <a:tailEnd/>
          </a:ln>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ECRITURE DES SPECIFICATIONS DE LA PLAQUE</a:t>
            </a:r>
            <a:endParaRPr lang="fr-FR" altLang="fr-FR" sz="2400" dirty="0">
              <a:solidFill>
                <a:schemeClr val="tx1"/>
              </a:solidFill>
            </a:endParaRPr>
          </a:p>
        </p:txBody>
      </p:sp>
      <p:sp>
        <p:nvSpPr>
          <p:cNvPr id="5" name="Cube 4"/>
          <p:cNvSpPr/>
          <p:nvPr/>
        </p:nvSpPr>
        <p:spPr>
          <a:xfrm>
            <a:off x="6681788" y="1517651"/>
            <a:ext cx="1920209" cy="920676"/>
          </a:xfrm>
          <a:prstGeom prst="cube">
            <a:avLst>
              <a:gd name="adj" fmla="val 534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20754950">
            <a:off x="7543007" y="1637704"/>
            <a:ext cx="379412" cy="212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7097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0"/>
            <a:ext cx="895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99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1"/>
          <p:cNvSpPr txBox="1">
            <a:spLocks noChangeArrowheads="1"/>
          </p:cNvSpPr>
          <p:nvPr/>
        </p:nvSpPr>
        <p:spPr bwMode="auto">
          <a:xfrm>
            <a:off x="69850" y="66675"/>
            <a:ext cx="4289425" cy="461963"/>
          </a:xfrm>
          <a:prstGeom prst="rect">
            <a:avLst/>
          </a:prstGeom>
          <a:solidFill>
            <a:srgbClr val="FFFF99"/>
          </a:solidFill>
          <a:ln w="28575">
            <a:solidFill>
              <a:srgbClr val="FF0000"/>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a:latin typeface="Arial" charset="0"/>
              </a:rPr>
              <a:t>LARGEUR D’UNE RAINURE</a:t>
            </a:r>
          </a:p>
        </p:txBody>
      </p:sp>
      <p:grpSp>
        <p:nvGrpSpPr>
          <p:cNvPr id="15363" name="Groupe 28"/>
          <p:cNvGrpSpPr>
            <a:grpSpLocks/>
          </p:cNvGrpSpPr>
          <p:nvPr/>
        </p:nvGrpSpPr>
        <p:grpSpPr bwMode="auto">
          <a:xfrm>
            <a:off x="2306638" y="1323975"/>
            <a:ext cx="4438650" cy="3902075"/>
            <a:chOff x="2305936" y="1324270"/>
            <a:chExt cx="4438650" cy="3902075"/>
          </a:xfrm>
        </p:grpSpPr>
        <p:grpSp>
          <p:nvGrpSpPr>
            <p:cNvPr id="15382" name="Group 218"/>
            <p:cNvGrpSpPr>
              <a:grpSpLocks/>
            </p:cNvGrpSpPr>
            <p:nvPr/>
          </p:nvGrpSpPr>
          <p:grpSpPr bwMode="auto">
            <a:xfrm>
              <a:off x="2382136" y="1324270"/>
              <a:ext cx="4270375" cy="3589338"/>
              <a:chOff x="1020" y="482"/>
              <a:chExt cx="3356" cy="3221"/>
            </a:xfrm>
          </p:grpSpPr>
          <p:pic>
            <p:nvPicPr>
              <p:cNvPr id="15384" name="Picture 219"/>
              <p:cNvPicPr>
                <a:picLocks noChangeAspect="1" noChangeArrowheads="1"/>
              </p:cNvPicPr>
              <p:nvPr/>
            </p:nvPicPr>
            <p:blipFill>
              <a:blip r:embed="rId2">
                <a:extLst>
                  <a:ext uri="{28A0092B-C50C-407E-A947-70E740481C1C}">
                    <a14:useLocalDpi xmlns:a14="http://schemas.microsoft.com/office/drawing/2010/main" val="0"/>
                  </a:ext>
                </a:extLst>
              </a:blip>
              <a:srcRect l="19028" t="22278" r="61551" b="18074"/>
              <a:stretch>
                <a:fillRect/>
              </a:stretch>
            </p:blipFill>
            <p:spPr bwMode="auto">
              <a:xfrm>
                <a:off x="1020" y="482"/>
                <a:ext cx="3356"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Rectangle 220"/>
              <p:cNvSpPr>
                <a:spLocks noChangeArrowheads="1"/>
              </p:cNvSpPr>
              <p:nvPr/>
            </p:nvSpPr>
            <p:spPr bwMode="auto">
              <a:xfrm>
                <a:off x="2320" y="685"/>
                <a:ext cx="61" cy="187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15386" name="Freeform 221"/>
              <p:cNvSpPr>
                <a:spLocks/>
              </p:cNvSpPr>
              <p:nvPr/>
            </p:nvSpPr>
            <p:spPr bwMode="auto">
              <a:xfrm>
                <a:off x="2288" y="738"/>
                <a:ext cx="59" cy="1836"/>
              </a:xfrm>
              <a:custGeom>
                <a:avLst/>
                <a:gdLst>
                  <a:gd name="T0" fmla="*/ 34 w 59"/>
                  <a:gd name="T1" fmla="*/ 0 h 1836"/>
                  <a:gd name="T2" fmla="*/ 10 w 59"/>
                  <a:gd name="T3" fmla="*/ 228 h 1836"/>
                  <a:gd name="T4" fmla="*/ 40 w 59"/>
                  <a:gd name="T5" fmla="*/ 456 h 1836"/>
                  <a:gd name="T6" fmla="*/ 34 w 59"/>
                  <a:gd name="T7" fmla="*/ 618 h 1836"/>
                  <a:gd name="T8" fmla="*/ 4 w 59"/>
                  <a:gd name="T9" fmla="*/ 792 h 1836"/>
                  <a:gd name="T10" fmla="*/ 58 w 59"/>
                  <a:gd name="T11" fmla="*/ 1170 h 1836"/>
                  <a:gd name="T12" fmla="*/ 10 w 59"/>
                  <a:gd name="T13" fmla="*/ 1410 h 1836"/>
                  <a:gd name="T14" fmla="*/ 52 w 59"/>
                  <a:gd name="T15" fmla="*/ 1836 h 183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836"/>
                  <a:gd name="T26" fmla="*/ 59 w 59"/>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836">
                    <a:moveTo>
                      <a:pt x="34" y="0"/>
                    </a:moveTo>
                    <a:cubicBezTo>
                      <a:pt x="21" y="76"/>
                      <a:pt x="9" y="152"/>
                      <a:pt x="10" y="228"/>
                    </a:cubicBezTo>
                    <a:cubicBezTo>
                      <a:pt x="11" y="304"/>
                      <a:pt x="36" y="391"/>
                      <a:pt x="40" y="456"/>
                    </a:cubicBezTo>
                    <a:cubicBezTo>
                      <a:pt x="44" y="521"/>
                      <a:pt x="40" y="562"/>
                      <a:pt x="34" y="618"/>
                    </a:cubicBezTo>
                    <a:cubicBezTo>
                      <a:pt x="28" y="674"/>
                      <a:pt x="0" y="700"/>
                      <a:pt x="4" y="792"/>
                    </a:cubicBezTo>
                    <a:cubicBezTo>
                      <a:pt x="8" y="884"/>
                      <a:pt x="57" y="1067"/>
                      <a:pt x="58" y="1170"/>
                    </a:cubicBezTo>
                    <a:cubicBezTo>
                      <a:pt x="59" y="1273"/>
                      <a:pt x="11" y="1299"/>
                      <a:pt x="10" y="1410"/>
                    </a:cubicBezTo>
                    <a:cubicBezTo>
                      <a:pt x="9" y="1521"/>
                      <a:pt x="30" y="1678"/>
                      <a:pt x="52" y="1836"/>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5387" name="Rectangle 222"/>
              <p:cNvSpPr>
                <a:spLocks noChangeArrowheads="1"/>
              </p:cNvSpPr>
              <p:nvPr/>
            </p:nvSpPr>
            <p:spPr bwMode="auto">
              <a:xfrm>
                <a:off x="2996" y="677"/>
                <a:ext cx="61" cy="187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15388" name="Freeform 223"/>
              <p:cNvSpPr>
                <a:spLocks/>
              </p:cNvSpPr>
              <p:nvPr/>
            </p:nvSpPr>
            <p:spPr bwMode="auto">
              <a:xfrm>
                <a:off x="3021" y="718"/>
                <a:ext cx="52" cy="1836"/>
              </a:xfrm>
              <a:custGeom>
                <a:avLst/>
                <a:gdLst>
                  <a:gd name="T0" fmla="*/ 25 w 52"/>
                  <a:gd name="T1" fmla="*/ 1836 h 1836"/>
                  <a:gd name="T2" fmla="*/ 33 w 52"/>
                  <a:gd name="T3" fmla="*/ 1610 h 1836"/>
                  <a:gd name="T4" fmla="*/ 31 w 52"/>
                  <a:gd name="T5" fmla="*/ 1380 h 1836"/>
                  <a:gd name="T6" fmla="*/ 25 w 52"/>
                  <a:gd name="T7" fmla="*/ 1218 h 1836"/>
                  <a:gd name="T8" fmla="*/ 21 w 52"/>
                  <a:gd name="T9" fmla="*/ 1046 h 1836"/>
                  <a:gd name="T10" fmla="*/ 49 w 52"/>
                  <a:gd name="T11" fmla="*/ 666 h 1836"/>
                  <a:gd name="T12" fmla="*/ 1 w 52"/>
                  <a:gd name="T13" fmla="*/ 426 h 1836"/>
                  <a:gd name="T14" fmla="*/ 43 w 52"/>
                  <a:gd name="T15" fmla="*/ 0 h 183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36"/>
                  <a:gd name="T26" fmla="*/ 52 w 52"/>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36">
                    <a:moveTo>
                      <a:pt x="25" y="1836"/>
                    </a:moveTo>
                    <a:cubicBezTo>
                      <a:pt x="26" y="1798"/>
                      <a:pt x="32" y="1686"/>
                      <a:pt x="33" y="1610"/>
                    </a:cubicBezTo>
                    <a:cubicBezTo>
                      <a:pt x="34" y="1534"/>
                      <a:pt x="32" y="1445"/>
                      <a:pt x="31" y="1380"/>
                    </a:cubicBezTo>
                    <a:cubicBezTo>
                      <a:pt x="30" y="1315"/>
                      <a:pt x="27" y="1274"/>
                      <a:pt x="25" y="1218"/>
                    </a:cubicBezTo>
                    <a:cubicBezTo>
                      <a:pt x="23" y="1162"/>
                      <a:pt x="17" y="1138"/>
                      <a:pt x="21" y="1046"/>
                    </a:cubicBezTo>
                    <a:cubicBezTo>
                      <a:pt x="25" y="954"/>
                      <a:pt x="52" y="769"/>
                      <a:pt x="49" y="666"/>
                    </a:cubicBezTo>
                    <a:cubicBezTo>
                      <a:pt x="46" y="563"/>
                      <a:pt x="2" y="537"/>
                      <a:pt x="1" y="426"/>
                    </a:cubicBezTo>
                    <a:cubicBezTo>
                      <a:pt x="0" y="315"/>
                      <a:pt x="21" y="158"/>
                      <a:pt x="43"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5383" name="Rectangle 224"/>
            <p:cNvSpPr>
              <a:spLocks noChangeArrowheads="1"/>
            </p:cNvSpPr>
            <p:nvPr/>
          </p:nvSpPr>
          <p:spPr bwMode="auto">
            <a:xfrm>
              <a:off x="2305936" y="3949995"/>
              <a:ext cx="4438650" cy="1276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grpSp>
      <p:sp>
        <p:nvSpPr>
          <p:cNvPr id="15364" name="Text Box 165"/>
          <p:cNvSpPr txBox="1">
            <a:spLocks noChangeArrowheads="1"/>
          </p:cNvSpPr>
          <p:nvPr/>
        </p:nvSpPr>
        <p:spPr bwMode="auto">
          <a:xfrm>
            <a:off x="1325563" y="963613"/>
            <a:ext cx="1741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Comic Sans MS" pitchFamily="66" charset="0"/>
              </a:rPr>
              <a:t> </a:t>
            </a:r>
            <a:r>
              <a:rPr lang="fr-FR" altLang="fr-FR" sz="1600">
                <a:latin typeface="Comic Sans MS" pitchFamily="66" charset="0"/>
                <a:sym typeface="Symbol" pitchFamily="18" charset="2"/>
              </a:rPr>
              <a:t>  </a:t>
            </a:r>
            <a:r>
              <a:rPr lang="en-US" altLang="fr-FR" sz="1600">
                <a:latin typeface="Comic Sans MS" pitchFamily="66" charset="0"/>
              </a:rPr>
              <a:t> 25 H9</a:t>
            </a:r>
            <a:r>
              <a:rPr lang="fr-FR" altLang="fr-FR" sz="1600">
                <a:latin typeface="Comic Sans MS" pitchFamily="66" charset="0"/>
              </a:rPr>
              <a:t>     E</a:t>
            </a:r>
          </a:p>
        </p:txBody>
      </p:sp>
      <p:sp>
        <p:nvSpPr>
          <p:cNvPr id="15365" name="Oval 166"/>
          <p:cNvSpPr>
            <a:spLocks noChangeArrowheads="1"/>
          </p:cNvSpPr>
          <p:nvPr/>
        </p:nvSpPr>
        <p:spPr bwMode="auto">
          <a:xfrm>
            <a:off x="2623607" y="990600"/>
            <a:ext cx="266700" cy="2667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grpSp>
        <p:nvGrpSpPr>
          <p:cNvPr id="4" name="Groupe 34"/>
          <p:cNvGrpSpPr>
            <a:grpSpLocks/>
          </p:cNvGrpSpPr>
          <p:nvPr/>
        </p:nvGrpSpPr>
        <p:grpSpPr bwMode="auto">
          <a:xfrm>
            <a:off x="4013200" y="1098550"/>
            <a:ext cx="993775" cy="2776538"/>
            <a:chOff x="4013127" y="1098291"/>
            <a:chExt cx="993775" cy="2776537"/>
          </a:xfrm>
        </p:grpSpPr>
        <p:sp>
          <p:nvSpPr>
            <p:cNvPr id="15372" name="Rectangle 229" descr="Diagonales larges vers le haut"/>
            <p:cNvSpPr>
              <a:spLocks noChangeArrowheads="1"/>
            </p:cNvSpPr>
            <p:nvPr/>
          </p:nvSpPr>
          <p:spPr bwMode="auto">
            <a:xfrm>
              <a:off x="4089327" y="1753928"/>
              <a:ext cx="247650" cy="2095500"/>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15373" name="Rectangle 230" descr="Diagonales larges vers le haut"/>
            <p:cNvSpPr>
              <a:spLocks noChangeArrowheads="1"/>
            </p:cNvSpPr>
            <p:nvPr/>
          </p:nvSpPr>
          <p:spPr bwMode="auto">
            <a:xfrm>
              <a:off x="4686227" y="1760278"/>
              <a:ext cx="247650" cy="2095500"/>
            </a:xfrm>
            <a:prstGeom prst="rect">
              <a:avLst/>
            </a:prstGeom>
            <a:pattFill prst="wdUpDiag">
              <a:fgClr>
                <a:schemeClr val="accent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15374" name="Line 231"/>
            <p:cNvSpPr>
              <a:spLocks noChangeShapeType="1"/>
            </p:cNvSpPr>
            <p:nvPr/>
          </p:nvSpPr>
          <p:spPr bwMode="auto">
            <a:xfrm flipH="1">
              <a:off x="4070277" y="1191953"/>
              <a:ext cx="11113" cy="26765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375" name="Line 232"/>
            <p:cNvSpPr>
              <a:spLocks noChangeShapeType="1"/>
            </p:cNvSpPr>
            <p:nvPr/>
          </p:nvSpPr>
          <p:spPr bwMode="auto">
            <a:xfrm flipH="1">
              <a:off x="4924352" y="1198303"/>
              <a:ext cx="11113" cy="26765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5376" name="Line 233"/>
            <p:cNvSpPr>
              <a:spLocks noChangeShapeType="1"/>
            </p:cNvSpPr>
            <p:nvPr/>
          </p:nvSpPr>
          <p:spPr bwMode="auto">
            <a:xfrm>
              <a:off x="4089327" y="1401503"/>
              <a:ext cx="82867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5377" name="Text Box 234"/>
            <p:cNvSpPr txBox="1">
              <a:spLocks noChangeArrowheads="1"/>
            </p:cNvSpPr>
            <p:nvPr/>
          </p:nvSpPr>
          <p:spPr bwMode="auto">
            <a:xfrm>
              <a:off x="4321102" y="1098291"/>
              <a:ext cx="381000"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a:solidFill>
                    <a:schemeClr val="accent2"/>
                  </a:solidFill>
                  <a:latin typeface="Arial" charset="0"/>
                </a:rPr>
                <a:t>25</a:t>
              </a:r>
            </a:p>
          </p:txBody>
        </p:sp>
        <p:sp>
          <p:nvSpPr>
            <p:cNvPr id="15378" name="Line 235"/>
            <p:cNvSpPr>
              <a:spLocks noChangeShapeType="1"/>
            </p:cNvSpPr>
            <p:nvPr/>
          </p:nvSpPr>
          <p:spPr bwMode="auto">
            <a:xfrm>
              <a:off x="4013127" y="2039678"/>
              <a:ext cx="97155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5379" name="Line 236"/>
            <p:cNvSpPr>
              <a:spLocks noChangeShapeType="1"/>
            </p:cNvSpPr>
            <p:nvPr/>
          </p:nvSpPr>
          <p:spPr bwMode="auto">
            <a:xfrm>
              <a:off x="4067102" y="3093778"/>
              <a:ext cx="8858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5380" name="Line 237"/>
            <p:cNvSpPr>
              <a:spLocks noChangeShapeType="1"/>
            </p:cNvSpPr>
            <p:nvPr/>
          </p:nvSpPr>
          <p:spPr bwMode="auto">
            <a:xfrm>
              <a:off x="4035352" y="3471603"/>
              <a:ext cx="97155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5381" name="Text Box 238"/>
            <p:cNvSpPr txBox="1">
              <a:spLocks noChangeArrowheads="1"/>
            </p:cNvSpPr>
            <p:nvPr/>
          </p:nvSpPr>
          <p:spPr bwMode="auto">
            <a:xfrm>
              <a:off x="4340152" y="2803266"/>
              <a:ext cx="341313"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a:solidFill>
                    <a:schemeClr val="accent2"/>
                  </a:solidFill>
                  <a:latin typeface="Arial" charset="0"/>
                </a:rPr>
                <a:t>di</a:t>
              </a:r>
            </a:p>
          </p:txBody>
        </p:sp>
      </p:grpSp>
      <p:sp>
        <p:nvSpPr>
          <p:cNvPr id="15367" name="Text Box 165"/>
          <p:cNvSpPr txBox="1">
            <a:spLocks noChangeArrowheads="1"/>
          </p:cNvSpPr>
          <p:nvPr/>
        </p:nvSpPr>
        <p:spPr bwMode="auto">
          <a:xfrm>
            <a:off x="850900" y="4432300"/>
            <a:ext cx="124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Comic Sans MS" pitchFamily="66" charset="0"/>
              </a:rPr>
              <a:t> </a:t>
            </a:r>
            <a:r>
              <a:rPr lang="fr-FR" altLang="fr-FR" sz="1600">
                <a:latin typeface="Comic Sans MS" pitchFamily="66" charset="0"/>
                <a:sym typeface="Symbol" pitchFamily="18" charset="2"/>
              </a:rPr>
              <a:t>  </a:t>
            </a:r>
            <a:r>
              <a:rPr lang="en-US" altLang="fr-FR" sz="1600">
                <a:latin typeface="Comic Sans MS" pitchFamily="66" charset="0"/>
              </a:rPr>
              <a:t> 25 H9</a:t>
            </a:r>
            <a:r>
              <a:rPr lang="fr-FR" altLang="fr-FR" sz="1600">
                <a:latin typeface="Comic Sans MS" pitchFamily="66" charset="0"/>
              </a:rPr>
              <a:t>     </a:t>
            </a:r>
          </a:p>
        </p:txBody>
      </p:sp>
      <p:sp>
        <p:nvSpPr>
          <p:cNvPr id="31" name="Rectangle 12"/>
          <p:cNvSpPr>
            <a:spLocks noChangeArrowheads="1"/>
          </p:cNvSpPr>
          <p:nvPr/>
        </p:nvSpPr>
        <p:spPr bwMode="auto">
          <a:xfrm>
            <a:off x="2444750" y="4319588"/>
            <a:ext cx="6029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dirty="0">
                <a:solidFill>
                  <a:srgbClr val="0070C0"/>
                </a:solidFill>
                <a:latin typeface="Arial" charset="0"/>
              </a:rPr>
              <a:t>Chaque dimension locale (distance entre des points face à face) doit être comprise entre 25 et 25,052</a:t>
            </a:r>
          </a:p>
        </p:txBody>
      </p:sp>
      <p:sp>
        <p:nvSpPr>
          <p:cNvPr id="15369" name="Oval 166"/>
          <p:cNvSpPr>
            <a:spLocks noChangeArrowheads="1"/>
          </p:cNvSpPr>
          <p:nvPr/>
        </p:nvSpPr>
        <p:spPr bwMode="auto">
          <a:xfrm>
            <a:off x="1604963" y="5449888"/>
            <a:ext cx="266700" cy="2667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15370" name="Text Box 165"/>
          <p:cNvSpPr txBox="1">
            <a:spLocks noChangeArrowheads="1"/>
          </p:cNvSpPr>
          <p:nvPr/>
        </p:nvSpPr>
        <p:spPr bwMode="auto">
          <a:xfrm>
            <a:off x="1477963" y="5432425"/>
            <a:ext cx="401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sz="1600">
                <a:latin typeface="Comic Sans MS" pitchFamily="66" charset="0"/>
              </a:rPr>
              <a:t> E</a:t>
            </a:r>
          </a:p>
        </p:txBody>
      </p:sp>
      <p:sp>
        <p:nvSpPr>
          <p:cNvPr id="34" name="ZoneTexte 18"/>
          <p:cNvSpPr txBox="1">
            <a:spLocks noChangeArrowheads="1"/>
          </p:cNvSpPr>
          <p:nvPr/>
        </p:nvSpPr>
        <p:spPr bwMode="auto">
          <a:xfrm>
            <a:off x="2516188" y="5251450"/>
            <a:ext cx="554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800">
                <a:solidFill>
                  <a:srgbClr val="0070C0"/>
                </a:solidFill>
                <a:latin typeface="Arial" charset="0"/>
              </a:rPr>
              <a:t>Les 2 surfaces de la rainure doivent pouvoir contenir deux plans distants de 25 mm</a:t>
            </a:r>
          </a:p>
        </p:txBody>
      </p:sp>
    </p:spTree>
    <p:extLst>
      <p:ext uri="{BB962C8B-B14F-4D97-AF65-F5344CB8AC3E}">
        <p14:creationId xmlns:p14="http://schemas.microsoft.com/office/powerpoint/2010/main" val="405340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8"/>
          <p:cNvPicPr>
            <a:picLocks noChangeAspect="1" noChangeArrowheads="1"/>
          </p:cNvPicPr>
          <p:nvPr/>
        </p:nvPicPr>
        <p:blipFill>
          <a:blip r:embed="rId2">
            <a:extLst>
              <a:ext uri="{28A0092B-C50C-407E-A947-70E740481C1C}">
                <a14:useLocalDpi xmlns:a14="http://schemas.microsoft.com/office/drawing/2010/main" val="0"/>
              </a:ext>
            </a:extLst>
          </a:blip>
          <a:srcRect l="19028" t="22278" r="61551" b="18074"/>
          <a:stretch>
            <a:fillRect/>
          </a:stretch>
        </p:blipFill>
        <p:spPr bwMode="auto">
          <a:xfrm>
            <a:off x="2530292" y="1072953"/>
            <a:ext cx="381317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91"/>
          <p:cNvSpPr txBox="1">
            <a:spLocks noChangeArrowheads="1"/>
          </p:cNvSpPr>
          <p:nvPr/>
        </p:nvSpPr>
        <p:spPr bwMode="auto">
          <a:xfrm>
            <a:off x="1388840" y="4328936"/>
            <a:ext cx="76648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les 2 plans nominaux D sont associés par les moindres carrés aux 2 plans réels</a:t>
            </a:r>
          </a:p>
        </p:txBody>
      </p:sp>
      <p:sp>
        <p:nvSpPr>
          <p:cNvPr id="4" name="ZoneTexte 91"/>
          <p:cNvSpPr txBox="1">
            <a:spLocks noChangeArrowheads="1"/>
          </p:cNvSpPr>
          <p:nvPr/>
        </p:nvSpPr>
        <p:spPr bwMode="auto">
          <a:xfrm>
            <a:off x="3191136" y="5073733"/>
            <a:ext cx="586255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smtClean="0">
                <a:solidFill>
                  <a:srgbClr val="0070C0"/>
                </a:solidFill>
                <a:latin typeface="Comic Sans MS" pitchFamily="66" charset="0"/>
              </a:rPr>
              <a:t>Perpendicularité</a:t>
            </a:r>
          </a:p>
          <a:p>
            <a:pPr eaLnBrk="1" hangingPunct="1"/>
            <a:r>
              <a:rPr lang="fr-FR" altLang="fr-FR" sz="1800" b="0" dirty="0" smtClean="0">
                <a:solidFill>
                  <a:srgbClr val="0070C0"/>
                </a:solidFill>
                <a:latin typeface="Comic Sans MS" pitchFamily="66" charset="0"/>
              </a:rPr>
              <a:t>Alésage </a:t>
            </a:r>
            <a:r>
              <a:rPr lang="fr-FR" altLang="fr-FR" sz="1800" b="0" dirty="0" smtClean="0">
                <a:solidFill>
                  <a:srgbClr val="0070C0"/>
                </a:solidFill>
                <a:latin typeface="Comic Sans MS" pitchFamily="66" charset="0"/>
                <a:sym typeface="Symbol"/>
              </a:rPr>
              <a:t>13</a:t>
            </a:r>
            <a:endParaRPr lang="fr-FR" altLang="fr-FR" sz="1800" b="0" dirty="0" smtClean="0">
              <a:solidFill>
                <a:srgbClr val="0070C0"/>
              </a:solidFill>
              <a:latin typeface="Comic Sans MS" pitchFamily="66" charset="0"/>
            </a:endParaRPr>
          </a:p>
          <a:p>
            <a:pPr eaLnBrk="1" hangingPunct="1"/>
            <a:r>
              <a:rPr lang="fr-FR" altLang="fr-FR" sz="1800" b="0" dirty="0" smtClean="0">
                <a:solidFill>
                  <a:srgbClr val="0070C0"/>
                </a:solidFill>
                <a:latin typeface="Comic Sans MS" pitchFamily="66" charset="0"/>
              </a:rPr>
              <a:t>Axe réel de l'alésage (lieu des centres des sections)</a:t>
            </a:r>
          </a:p>
          <a:p>
            <a:pPr eaLnBrk="1" hangingPunct="1"/>
            <a:r>
              <a:rPr lang="fr-FR" altLang="fr-FR" sz="1800" b="0" dirty="0" smtClean="0">
                <a:solidFill>
                  <a:srgbClr val="0070C0"/>
                </a:solidFill>
                <a:latin typeface="Comic Sans MS" pitchFamily="66" charset="0"/>
              </a:rPr>
              <a:t>Zone cylindrique </a:t>
            </a:r>
            <a:r>
              <a:rPr lang="fr-FR" altLang="fr-FR" sz="1800" b="0" dirty="0" smtClean="0">
                <a:solidFill>
                  <a:srgbClr val="0070C0"/>
                </a:solidFill>
                <a:latin typeface="Comic Sans MS" pitchFamily="66" charset="0"/>
                <a:sym typeface="Symbol"/>
              </a:rPr>
              <a:t>0,05 parallèle à l'axe nominal</a:t>
            </a:r>
          </a:p>
          <a:p>
            <a:pPr eaLnBrk="1" hangingPunct="1"/>
            <a:r>
              <a:rPr lang="fr-FR" altLang="fr-FR" sz="1800" b="0" dirty="0">
                <a:solidFill>
                  <a:srgbClr val="0070C0"/>
                </a:solidFill>
                <a:latin typeface="Comic Sans MS" pitchFamily="66" charset="0"/>
              </a:rPr>
              <a:t>La 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endParaRPr lang="fr-FR" altLang="fr-FR" sz="1800" b="0" dirty="0" smtClean="0">
              <a:solidFill>
                <a:srgbClr val="0070C0"/>
              </a:solidFill>
              <a:latin typeface="Comic Sans MS" pitchFamily="66" charset="0"/>
              <a:sym typeface="Symbol"/>
            </a:endParaRPr>
          </a:p>
        </p:txBody>
      </p:sp>
      <p:sp>
        <p:nvSpPr>
          <p:cNvPr id="5" name="ZoneTexte 19"/>
          <p:cNvSpPr txBox="1">
            <a:spLocks noChangeArrowheads="1"/>
          </p:cNvSpPr>
          <p:nvPr/>
        </p:nvSpPr>
        <p:spPr bwMode="auto">
          <a:xfrm>
            <a:off x="113943" y="4230762"/>
            <a:ext cx="315983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endParaRPr lang="fr-FR" altLang="fr-FR" sz="1800" dirty="0">
              <a:solidFill>
                <a:schemeClr val="tx1"/>
              </a:solidFill>
            </a:endParaRPr>
          </a:p>
          <a:p>
            <a:pPr eaLnBrk="1" hangingPunct="1">
              <a:lnSpc>
                <a:spcPct val="150000"/>
              </a:lnSpc>
            </a:pPr>
            <a:endParaRPr lang="fr-FR" altLang="fr-FR" sz="1800" dirty="0" smtClean="0">
              <a:solidFill>
                <a:schemeClr val="tx1"/>
              </a:solidFill>
            </a:endParaRPr>
          </a:p>
          <a:p>
            <a:pPr eaLnBrk="1" hangingPunct="1"/>
            <a:r>
              <a:rPr lang="fr-FR" altLang="fr-FR" sz="1800" dirty="0" smtClean="0">
                <a:solidFill>
                  <a:schemeClr val="tx1"/>
                </a:solidFill>
              </a:rPr>
              <a:t>Nom </a:t>
            </a:r>
            <a:r>
              <a:rPr lang="fr-FR" altLang="fr-FR" sz="1800" dirty="0">
                <a:solidFill>
                  <a:schemeClr val="tx1"/>
                </a:solidFill>
              </a:rPr>
              <a:t>du symbole</a:t>
            </a:r>
          </a:p>
          <a:p>
            <a:pPr eaLnBrk="1" hangingPunct="1"/>
            <a:r>
              <a:rPr lang="fr-FR" altLang="fr-FR" sz="1800" dirty="0">
                <a:solidFill>
                  <a:schemeClr val="tx1"/>
                </a:solidFill>
              </a:rPr>
              <a:t>Surface nominale spécifiée</a:t>
            </a:r>
          </a:p>
          <a:p>
            <a:pPr eaLnBrk="1" hangingPunct="1"/>
            <a:r>
              <a:rPr lang="fr-FR" altLang="fr-FR" sz="1800" dirty="0">
                <a:solidFill>
                  <a:schemeClr val="tx1"/>
                </a:solidFill>
              </a:rPr>
              <a:t>Elément tolérancé</a:t>
            </a:r>
          </a:p>
          <a:p>
            <a:pPr eaLnBrk="1" hangingPunct="1"/>
            <a:r>
              <a:rPr lang="fr-FR" altLang="fr-FR" sz="1800" dirty="0">
                <a:solidFill>
                  <a:schemeClr val="tx1"/>
                </a:solidFill>
              </a:rPr>
              <a:t>Zone de tolérance</a:t>
            </a:r>
          </a:p>
          <a:p>
            <a:pPr eaLnBrk="1" hangingPunct="1"/>
            <a:r>
              <a:rPr lang="fr-FR" altLang="fr-FR" sz="1800" dirty="0">
                <a:solidFill>
                  <a:schemeClr val="tx1"/>
                </a:solidFill>
              </a:rPr>
              <a:t>Validation </a:t>
            </a:r>
          </a:p>
        </p:txBody>
      </p:sp>
      <p:sp>
        <p:nvSpPr>
          <p:cNvPr id="6" name="Rectangle 89"/>
          <p:cNvSpPr>
            <a:spLocks noChangeArrowheads="1"/>
          </p:cNvSpPr>
          <p:nvPr/>
        </p:nvSpPr>
        <p:spPr bwMode="auto">
          <a:xfrm>
            <a:off x="4025202" y="1331913"/>
            <a:ext cx="68262" cy="18637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7" name="Freeform 90"/>
          <p:cNvSpPr>
            <a:spLocks/>
          </p:cNvSpPr>
          <p:nvPr/>
        </p:nvSpPr>
        <p:spPr bwMode="auto">
          <a:xfrm>
            <a:off x="3980752" y="1384300"/>
            <a:ext cx="107950" cy="1827213"/>
          </a:xfrm>
          <a:custGeom>
            <a:avLst/>
            <a:gdLst>
              <a:gd name="T0" fmla="*/ 2147483647 w 59"/>
              <a:gd name="T1" fmla="*/ 0 h 1836"/>
              <a:gd name="T2" fmla="*/ 2147483647 w 59"/>
              <a:gd name="T3" fmla="*/ 2147483647 h 1836"/>
              <a:gd name="T4" fmla="*/ 2147483647 w 59"/>
              <a:gd name="T5" fmla="*/ 2147483647 h 1836"/>
              <a:gd name="T6" fmla="*/ 2147483647 w 59"/>
              <a:gd name="T7" fmla="*/ 2147483647 h 1836"/>
              <a:gd name="T8" fmla="*/ 2147483647 w 59"/>
              <a:gd name="T9" fmla="*/ 2147483647 h 1836"/>
              <a:gd name="T10" fmla="*/ 2147483647 w 59"/>
              <a:gd name="T11" fmla="*/ 2147483647 h 1836"/>
              <a:gd name="T12" fmla="*/ 2147483647 w 59"/>
              <a:gd name="T13" fmla="*/ 2147483647 h 1836"/>
              <a:gd name="T14" fmla="*/ 2147483647 w 59"/>
              <a:gd name="T15" fmla="*/ 2147483647 h 183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836"/>
              <a:gd name="T26" fmla="*/ 59 w 59"/>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836">
                <a:moveTo>
                  <a:pt x="34" y="0"/>
                </a:moveTo>
                <a:cubicBezTo>
                  <a:pt x="21" y="76"/>
                  <a:pt x="9" y="152"/>
                  <a:pt x="10" y="228"/>
                </a:cubicBezTo>
                <a:cubicBezTo>
                  <a:pt x="11" y="304"/>
                  <a:pt x="36" y="391"/>
                  <a:pt x="40" y="456"/>
                </a:cubicBezTo>
                <a:cubicBezTo>
                  <a:pt x="44" y="521"/>
                  <a:pt x="40" y="562"/>
                  <a:pt x="34" y="618"/>
                </a:cubicBezTo>
                <a:cubicBezTo>
                  <a:pt x="28" y="674"/>
                  <a:pt x="0" y="700"/>
                  <a:pt x="4" y="792"/>
                </a:cubicBezTo>
                <a:cubicBezTo>
                  <a:pt x="8" y="884"/>
                  <a:pt x="57" y="1067"/>
                  <a:pt x="58" y="1170"/>
                </a:cubicBezTo>
                <a:cubicBezTo>
                  <a:pt x="59" y="1273"/>
                  <a:pt x="11" y="1299"/>
                  <a:pt x="10" y="1410"/>
                </a:cubicBezTo>
                <a:cubicBezTo>
                  <a:pt x="9" y="1521"/>
                  <a:pt x="30" y="1678"/>
                  <a:pt x="52" y="1836"/>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 name="Rectangle 91"/>
          <p:cNvSpPr>
            <a:spLocks noChangeArrowheads="1"/>
          </p:cNvSpPr>
          <p:nvPr/>
        </p:nvSpPr>
        <p:spPr bwMode="auto">
          <a:xfrm>
            <a:off x="4791964" y="1323975"/>
            <a:ext cx="69850" cy="18637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9" name="Freeform 92"/>
          <p:cNvSpPr>
            <a:spLocks/>
          </p:cNvSpPr>
          <p:nvPr/>
        </p:nvSpPr>
        <p:spPr bwMode="auto">
          <a:xfrm>
            <a:off x="4780852" y="1363663"/>
            <a:ext cx="119062" cy="1827212"/>
          </a:xfrm>
          <a:custGeom>
            <a:avLst/>
            <a:gdLst>
              <a:gd name="T0" fmla="*/ 2147483647 w 52"/>
              <a:gd name="T1" fmla="*/ 2147483647 h 1836"/>
              <a:gd name="T2" fmla="*/ 2147483647 w 52"/>
              <a:gd name="T3" fmla="*/ 2147483647 h 1836"/>
              <a:gd name="T4" fmla="*/ 2147483647 w 52"/>
              <a:gd name="T5" fmla="*/ 2147483647 h 1836"/>
              <a:gd name="T6" fmla="*/ 2147483647 w 52"/>
              <a:gd name="T7" fmla="*/ 2147483647 h 1836"/>
              <a:gd name="T8" fmla="*/ 2147483647 w 52"/>
              <a:gd name="T9" fmla="*/ 2147483647 h 1836"/>
              <a:gd name="T10" fmla="*/ 2147483647 w 52"/>
              <a:gd name="T11" fmla="*/ 2147483647 h 1836"/>
              <a:gd name="T12" fmla="*/ 2147483647 w 52"/>
              <a:gd name="T13" fmla="*/ 2147483647 h 1836"/>
              <a:gd name="T14" fmla="*/ 2147483647 w 52"/>
              <a:gd name="T15" fmla="*/ 0 h 183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36"/>
              <a:gd name="T26" fmla="*/ 52 w 52"/>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36">
                <a:moveTo>
                  <a:pt x="25" y="1836"/>
                </a:moveTo>
                <a:cubicBezTo>
                  <a:pt x="26" y="1798"/>
                  <a:pt x="32" y="1686"/>
                  <a:pt x="33" y="1610"/>
                </a:cubicBezTo>
                <a:cubicBezTo>
                  <a:pt x="34" y="1534"/>
                  <a:pt x="32" y="1445"/>
                  <a:pt x="31" y="1380"/>
                </a:cubicBezTo>
                <a:cubicBezTo>
                  <a:pt x="30" y="1315"/>
                  <a:pt x="27" y="1274"/>
                  <a:pt x="25" y="1218"/>
                </a:cubicBezTo>
                <a:cubicBezTo>
                  <a:pt x="23" y="1162"/>
                  <a:pt x="17" y="1138"/>
                  <a:pt x="21" y="1046"/>
                </a:cubicBezTo>
                <a:cubicBezTo>
                  <a:pt x="25" y="954"/>
                  <a:pt x="52" y="769"/>
                  <a:pt x="49" y="666"/>
                </a:cubicBezTo>
                <a:cubicBezTo>
                  <a:pt x="46" y="563"/>
                  <a:pt x="2" y="537"/>
                  <a:pt x="1" y="426"/>
                </a:cubicBezTo>
                <a:cubicBezTo>
                  <a:pt x="0" y="315"/>
                  <a:pt x="21" y="158"/>
                  <a:pt x="43"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0" name="Line 123"/>
          <p:cNvSpPr>
            <a:spLocks noChangeShapeType="1"/>
          </p:cNvSpPr>
          <p:nvPr/>
        </p:nvSpPr>
        <p:spPr bwMode="auto">
          <a:xfrm flipH="1">
            <a:off x="4840382" y="1004563"/>
            <a:ext cx="406115" cy="547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 name="Text Box 124"/>
          <p:cNvSpPr txBox="1">
            <a:spLocks noChangeArrowheads="1"/>
          </p:cNvSpPr>
          <p:nvPr/>
        </p:nvSpPr>
        <p:spPr bwMode="auto">
          <a:xfrm>
            <a:off x="5055043" y="658117"/>
            <a:ext cx="332442" cy="3385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600" dirty="0">
                <a:latin typeface="Arial" charset="0"/>
              </a:rPr>
              <a:t>D</a:t>
            </a:r>
          </a:p>
        </p:txBody>
      </p:sp>
      <p:sp>
        <p:nvSpPr>
          <p:cNvPr id="12" name="Line 123"/>
          <p:cNvSpPr>
            <a:spLocks noChangeShapeType="1"/>
          </p:cNvSpPr>
          <p:nvPr/>
        </p:nvSpPr>
        <p:spPr bwMode="auto">
          <a:xfrm flipH="1">
            <a:off x="3986482" y="1004563"/>
            <a:ext cx="1243885" cy="6237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7" name="Line 106"/>
          <p:cNvSpPr>
            <a:spLocks noChangeShapeType="1"/>
          </p:cNvSpPr>
          <p:nvPr/>
        </p:nvSpPr>
        <p:spPr bwMode="auto">
          <a:xfrm rot="16200000">
            <a:off x="4576272" y="891245"/>
            <a:ext cx="87774" cy="2522582"/>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18" name="Rectangle 95"/>
          <p:cNvSpPr>
            <a:spLocks noChangeArrowheads="1"/>
          </p:cNvSpPr>
          <p:nvPr/>
        </p:nvSpPr>
        <p:spPr bwMode="auto">
          <a:xfrm>
            <a:off x="3718433" y="1921574"/>
            <a:ext cx="300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grpSp>
        <p:nvGrpSpPr>
          <p:cNvPr id="19" name="Groupe 67"/>
          <p:cNvGrpSpPr>
            <a:grpSpLocks/>
          </p:cNvGrpSpPr>
          <p:nvPr/>
        </p:nvGrpSpPr>
        <p:grpSpPr bwMode="auto">
          <a:xfrm>
            <a:off x="3688274" y="2124832"/>
            <a:ext cx="347443" cy="125283"/>
            <a:chOff x="5443457" y="2119864"/>
            <a:chExt cx="347408" cy="124797"/>
          </a:xfrm>
        </p:grpSpPr>
        <p:sp>
          <p:nvSpPr>
            <p:cNvPr id="23" name="Oval 113"/>
            <p:cNvSpPr>
              <a:spLocks noChangeArrowheads="1"/>
            </p:cNvSpPr>
            <p:nvPr/>
          </p:nvSpPr>
          <p:spPr bwMode="auto">
            <a:xfrm rot="-481055">
              <a:off x="5443457" y="2132231"/>
              <a:ext cx="62961" cy="111306"/>
            </a:xfrm>
            <a:prstGeom prst="ellipse">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24" name="Oval 114"/>
            <p:cNvSpPr>
              <a:spLocks noChangeArrowheads="1"/>
            </p:cNvSpPr>
            <p:nvPr/>
          </p:nvSpPr>
          <p:spPr bwMode="auto">
            <a:xfrm rot="-481055">
              <a:off x="5727904" y="2119864"/>
              <a:ext cx="62961" cy="111305"/>
            </a:xfrm>
            <a:prstGeom prst="ellipse">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25" name="Line 115"/>
            <p:cNvSpPr>
              <a:spLocks noChangeShapeType="1"/>
            </p:cNvSpPr>
            <p:nvPr/>
          </p:nvSpPr>
          <p:spPr bwMode="auto">
            <a:xfrm flipV="1">
              <a:off x="5467067" y="2122113"/>
              <a:ext cx="283324" cy="10118"/>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6" name="Line 117"/>
            <p:cNvSpPr>
              <a:spLocks noChangeShapeType="1"/>
            </p:cNvSpPr>
            <p:nvPr/>
          </p:nvSpPr>
          <p:spPr bwMode="auto">
            <a:xfrm flipV="1">
              <a:off x="5471564" y="2234543"/>
              <a:ext cx="283324" cy="10118"/>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27" name="Groupe 66"/>
          <p:cNvGrpSpPr>
            <a:grpSpLocks/>
          </p:cNvGrpSpPr>
          <p:nvPr/>
        </p:nvGrpSpPr>
        <p:grpSpPr bwMode="auto">
          <a:xfrm>
            <a:off x="3712083" y="1899349"/>
            <a:ext cx="320675" cy="423862"/>
            <a:chOff x="5477186" y="1954592"/>
            <a:chExt cx="320425" cy="423862"/>
          </a:xfrm>
        </p:grpSpPr>
        <p:sp>
          <p:nvSpPr>
            <p:cNvPr id="28" name="Freeform 98"/>
            <p:cNvSpPr>
              <a:spLocks/>
            </p:cNvSpPr>
            <p:nvPr/>
          </p:nvSpPr>
          <p:spPr bwMode="auto">
            <a:xfrm flipH="1">
              <a:off x="5483932" y="2343600"/>
              <a:ext cx="313679" cy="34854"/>
            </a:xfrm>
            <a:custGeom>
              <a:avLst/>
              <a:gdLst>
                <a:gd name="T0" fmla="*/ 0 w 222"/>
                <a:gd name="T1" fmla="*/ 2147483647 h 25"/>
                <a:gd name="T2" fmla="*/ 2147483647 w 222"/>
                <a:gd name="T3" fmla="*/ 2147483647 h 25"/>
                <a:gd name="T4" fmla="*/ 2147483647 w 222"/>
                <a:gd name="T5" fmla="*/ 2147483647 h 25"/>
                <a:gd name="T6" fmla="*/ 2147483647 w 222"/>
                <a:gd name="T7" fmla="*/ 2147483647 h 25"/>
                <a:gd name="T8" fmla="*/ 0 60000 65536"/>
                <a:gd name="T9" fmla="*/ 0 60000 65536"/>
                <a:gd name="T10" fmla="*/ 0 60000 65536"/>
                <a:gd name="T11" fmla="*/ 0 60000 65536"/>
                <a:gd name="T12" fmla="*/ 0 w 222"/>
                <a:gd name="T13" fmla="*/ 0 h 25"/>
                <a:gd name="T14" fmla="*/ 222 w 222"/>
                <a:gd name="T15" fmla="*/ 25 h 25"/>
              </a:gdLst>
              <a:ahLst/>
              <a:cxnLst>
                <a:cxn ang="T8">
                  <a:pos x="T0" y="T1"/>
                </a:cxn>
                <a:cxn ang="T9">
                  <a:pos x="T2" y="T3"/>
                </a:cxn>
                <a:cxn ang="T10">
                  <a:pos x="T4" y="T5"/>
                </a:cxn>
                <a:cxn ang="T11">
                  <a:pos x="T6" y="T7"/>
                </a:cxn>
              </a:cxnLst>
              <a:rect l="T12" t="T13" r="T14" b="T15"/>
              <a:pathLst>
                <a:path w="222" h="25">
                  <a:moveTo>
                    <a:pt x="0" y="19"/>
                  </a:moveTo>
                  <a:cubicBezTo>
                    <a:pt x="32" y="9"/>
                    <a:pt x="64" y="0"/>
                    <a:pt x="90" y="1"/>
                  </a:cubicBezTo>
                  <a:cubicBezTo>
                    <a:pt x="116" y="2"/>
                    <a:pt x="134" y="19"/>
                    <a:pt x="156" y="22"/>
                  </a:cubicBezTo>
                  <a:cubicBezTo>
                    <a:pt x="178" y="25"/>
                    <a:pt x="200" y="22"/>
                    <a:pt x="222" y="19"/>
                  </a:cubicBezTo>
                </a:path>
              </a:pathLst>
            </a:custGeom>
            <a:noFill/>
            <a:ln w="28575" cmpd="sng">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9" name="Freeform 97"/>
            <p:cNvSpPr>
              <a:spLocks/>
            </p:cNvSpPr>
            <p:nvPr/>
          </p:nvSpPr>
          <p:spPr bwMode="auto">
            <a:xfrm>
              <a:off x="5482807" y="1954592"/>
              <a:ext cx="313680" cy="35978"/>
            </a:xfrm>
            <a:custGeom>
              <a:avLst/>
              <a:gdLst>
                <a:gd name="T0" fmla="*/ 0 w 222"/>
                <a:gd name="T1" fmla="*/ 2147483647 h 25"/>
                <a:gd name="T2" fmla="*/ 2147483647 w 222"/>
                <a:gd name="T3" fmla="*/ 2147483647 h 25"/>
                <a:gd name="T4" fmla="*/ 2147483647 w 222"/>
                <a:gd name="T5" fmla="*/ 2147483647 h 25"/>
                <a:gd name="T6" fmla="*/ 2147483647 w 222"/>
                <a:gd name="T7" fmla="*/ 2147483647 h 25"/>
                <a:gd name="T8" fmla="*/ 0 60000 65536"/>
                <a:gd name="T9" fmla="*/ 0 60000 65536"/>
                <a:gd name="T10" fmla="*/ 0 60000 65536"/>
                <a:gd name="T11" fmla="*/ 0 60000 65536"/>
                <a:gd name="T12" fmla="*/ 0 w 222"/>
                <a:gd name="T13" fmla="*/ 0 h 25"/>
                <a:gd name="T14" fmla="*/ 222 w 222"/>
                <a:gd name="T15" fmla="*/ 25 h 25"/>
              </a:gdLst>
              <a:ahLst/>
              <a:cxnLst>
                <a:cxn ang="T8">
                  <a:pos x="T0" y="T1"/>
                </a:cxn>
                <a:cxn ang="T9">
                  <a:pos x="T2" y="T3"/>
                </a:cxn>
                <a:cxn ang="T10">
                  <a:pos x="T4" y="T5"/>
                </a:cxn>
                <a:cxn ang="T11">
                  <a:pos x="T6" y="T7"/>
                </a:cxn>
              </a:cxnLst>
              <a:rect l="T12" t="T13" r="T14" b="T15"/>
              <a:pathLst>
                <a:path w="222" h="25">
                  <a:moveTo>
                    <a:pt x="0" y="19"/>
                  </a:moveTo>
                  <a:cubicBezTo>
                    <a:pt x="32" y="9"/>
                    <a:pt x="64" y="0"/>
                    <a:pt x="90" y="1"/>
                  </a:cubicBezTo>
                  <a:cubicBezTo>
                    <a:pt x="116" y="2"/>
                    <a:pt x="134" y="19"/>
                    <a:pt x="156" y="22"/>
                  </a:cubicBezTo>
                  <a:cubicBezTo>
                    <a:pt x="178" y="25"/>
                    <a:pt x="200" y="22"/>
                    <a:pt x="222" y="19"/>
                  </a:cubicBezTo>
                </a:path>
              </a:pathLst>
            </a:custGeom>
            <a:noFill/>
            <a:ln w="28575" cmpd="sng">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 name="Freeform 118"/>
            <p:cNvSpPr>
              <a:spLocks/>
            </p:cNvSpPr>
            <p:nvPr/>
          </p:nvSpPr>
          <p:spPr bwMode="auto">
            <a:xfrm>
              <a:off x="5477186" y="2153593"/>
              <a:ext cx="283324" cy="37102"/>
            </a:xfrm>
            <a:custGeom>
              <a:avLst/>
              <a:gdLst>
                <a:gd name="T0" fmla="*/ 0 w 252"/>
                <a:gd name="T1" fmla="*/ 2147483647 h 33"/>
                <a:gd name="T2" fmla="*/ 2147483647 w 252"/>
                <a:gd name="T3" fmla="*/ 2147483647 h 33"/>
                <a:gd name="T4" fmla="*/ 2147483647 w 252"/>
                <a:gd name="T5" fmla="*/ 2147483647 h 33"/>
                <a:gd name="T6" fmla="*/ 2147483647 w 252"/>
                <a:gd name="T7" fmla="*/ 2147483647 h 33"/>
                <a:gd name="T8" fmla="*/ 0 60000 65536"/>
                <a:gd name="T9" fmla="*/ 0 60000 65536"/>
                <a:gd name="T10" fmla="*/ 0 60000 65536"/>
                <a:gd name="T11" fmla="*/ 0 60000 65536"/>
                <a:gd name="T12" fmla="*/ 0 w 252"/>
                <a:gd name="T13" fmla="*/ 0 h 33"/>
                <a:gd name="T14" fmla="*/ 252 w 252"/>
                <a:gd name="T15" fmla="*/ 33 h 33"/>
              </a:gdLst>
              <a:ahLst/>
              <a:cxnLst>
                <a:cxn ang="T8">
                  <a:pos x="T0" y="T1"/>
                </a:cxn>
                <a:cxn ang="T9">
                  <a:pos x="T2" y="T3"/>
                </a:cxn>
                <a:cxn ang="T10">
                  <a:pos x="T4" y="T5"/>
                </a:cxn>
                <a:cxn ang="T11">
                  <a:pos x="T6" y="T7"/>
                </a:cxn>
              </a:cxnLst>
              <a:rect l="T12" t="T13" r="T14" b="T15"/>
              <a:pathLst>
                <a:path w="252" h="33">
                  <a:moveTo>
                    <a:pt x="0" y="20"/>
                  </a:moveTo>
                  <a:cubicBezTo>
                    <a:pt x="22" y="10"/>
                    <a:pt x="45" y="0"/>
                    <a:pt x="66" y="2"/>
                  </a:cubicBezTo>
                  <a:cubicBezTo>
                    <a:pt x="87" y="4"/>
                    <a:pt x="95" y="31"/>
                    <a:pt x="126" y="32"/>
                  </a:cubicBezTo>
                  <a:cubicBezTo>
                    <a:pt x="157" y="33"/>
                    <a:pt x="233" y="15"/>
                    <a:pt x="252" y="11"/>
                  </a:cubicBezTo>
                </a:path>
              </a:pathLst>
            </a:custGeom>
            <a:noFill/>
            <a:ln w="19050" cap="flat" cmpd="sng">
              <a:solidFill>
                <a:srgbClr val="00B0F0"/>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31" name="Rectangle 89"/>
          <p:cNvSpPr>
            <a:spLocks noChangeArrowheads="1"/>
          </p:cNvSpPr>
          <p:nvPr/>
        </p:nvSpPr>
        <p:spPr bwMode="auto">
          <a:xfrm>
            <a:off x="8059967" y="975424"/>
            <a:ext cx="68262" cy="18637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sp>
        <p:nvSpPr>
          <p:cNvPr id="32" name="Rectangle 91"/>
          <p:cNvSpPr>
            <a:spLocks noChangeArrowheads="1"/>
          </p:cNvSpPr>
          <p:nvPr/>
        </p:nvSpPr>
        <p:spPr bwMode="auto">
          <a:xfrm>
            <a:off x="8826729" y="967486"/>
            <a:ext cx="69850" cy="18637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600">
              <a:solidFill>
                <a:srgbClr val="FF0000"/>
              </a:solidFill>
              <a:latin typeface="Arial" charset="0"/>
            </a:endParaRPr>
          </a:p>
        </p:txBody>
      </p:sp>
      <p:cxnSp>
        <p:nvCxnSpPr>
          <p:cNvPr id="38" name="Connecteur droit 37"/>
          <p:cNvCxnSpPr/>
          <p:nvPr/>
        </p:nvCxnSpPr>
        <p:spPr>
          <a:xfrm>
            <a:off x="4059333" y="1323975"/>
            <a:ext cx="29369" cy="20227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4733195" y="1311846"/>
            <a:ext cx="29369" cy="202272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Line 106"/>
          <p:cNvSpPr>
            <a:spLocks noChangeShapeType="1"/>
          </p:cNvSpPr>
          <p:nvPr/>
        </p:nvSpPr>
        <p:spPr bwMode="auto">
          <a:xfrm rot="10800000">
            <a:off x="4381200" y="1043645"/>
            <a:ext cx="87774" cy="2522582"/>
          </a:xfrm>
          <a:prstGeom prst="line">
            <a:avLst/>
          </a:prstGeom>
          <a:noFill/>
          <a:ln w="12700">
            <a:solidFill>
              <a:srgbClr val="FF0000"/>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fr-FR" dirty="0"/>
          </a:p>
        </p:txBody>
      </p:sp>
      <p:sp>
        <p:nvSpPr>
          <p:cNvPr id="55" name="Rectangle 43"/>
          <p:cNvSpPr>
            <a:spLocks noChangeArrowheads="1"/>
          </p:cNvSpPr>
          <p:nvPr/>
        </p:nvSpPr>
        <p:spPr bwMode="auto">
          <a:xfrm>
            <a:off x="1166813" y="4211638"/>
            <a:ext cx="349250" cy="128587"/>
          </a:xfrm>
          <a:prstGeom prst="rect">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fr-FR" altLang="fr-FR" sz="2400" b="0">
              <a:solidFill>
                <a:srgbClr val="FF0000"/>
              </a:solidFill>
              <a:latin typeface="Arial" charset="0"/>
            </a:endParaRPr>
          </a:p>
        </p:txBody>
      </p:sp>
      <p:sp>
        <p:nvSpPr>
          <p:cNvPr id="56" name="Rectangle 55"/>
          <p:cNvSpPr/>
          <p:nvPr/>
        </p:nvSpPr>
        <p:spPr>
          <a:xfrm>
            <a:off x="851249" y="1360356"/>
            <a:ext cx="995362" cy="2413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7" name="Rectangle 139"/>
          <p:cNvSpPr>
            <a:spLocks noChangeArrowheads="1"/>
          </p:cNvSpPr>
          <p:nvPr/>
        </p:nvSpPr>
        <p:spPr bwMode="auto">
          <a:xfrm>
            <a:off x="842950" y="1323261"/>
            <a:ext cx="1210903" cy="292100"/>
          </a:xfrm>
          <a:prstGeom prst="rect">
            <a:avLst/>
          </a:prstGeom>
          <a:solidFill>
            <a:srgbClr val="FFFF00"/>
          </a:solidFill>
          <a:ln w="12700">
            <a:solidFill>
              <a:schemeClr val="tx1"/>
            </a:solidFill>
            <a:miter lim="800000"/>
            <a:headEnd/>
            <a:tailEnd/>
          </a:ln>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fr-FR" altLang="fr-FR" sz="1400">
              <a:latin typeface="Arial Unicode MS" pitchFamily="34" charset="-128"/>
            </a:endParaRPr>
          </a:p>
        </p:txBody>
      </p:sp>
      <p:sp>
        <p:nvSpPr>
          <p:cNvPr id="58" name="Rectangle 137"/>
          <p:cNvSpPr>
            <a:spLocks noChangeArrowheads="1"/>
          </p:cNvSpPr>
          <p:nvPr/>
        </p:nvSpPr>
        <p:spPr bwMode="auto">
          <a:xfrm>
            <a:off x="1143348" y="1326796"/>
            <a:ext cx="910506"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fr-FR" altLang="fr-FR" sz="1400" dirty="0" smtClean="0">
                <a:latin typeface="Arial" pitchFamily="34" charset="0"/>
                <a:sym typeface="Symbol"/>
              </a:rPr>
              <a:t></a:t>
            </a:r>
            <a:r>
              <a:rPr lang="fr-FR" altLang="fr-FR" sz="1400" dirty="0" smtClean="0">
                <a:latin typeface="Arial" pitchFamily="34" charset="0"/>
              </a:rPr>
              <a:t>0,05  D</a:t>
            </a:r>
            <a:endParaRPr lang="fr-FR" altLang="fr-FR" sz="1400" dirty="0">
              <a:latin typeface="Arial" pitchFamily="34" charset="0"/>
            </a:endParaRPr>
          </a:p>
        </p:txBody>
      </p:sp>
      <p:sp>
        <p:nvSpPr>
          <p:cNvPr id="59" name="Line 140"/>
          <p:cNvSpPr>
            <a:spLocks noChangeShapeType="1"/>
          </p:cNvSpPr>
          <p:nvPr/>
        </p:nvSpPr>
        <p:spPr bwMode="auto">
          <a:xfrm>
            <a:off x="1141401" y="1316911"/>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 name="Line 141"/>
          <p:cNvSpPr>
            <a:spLocks noChangeShapeType="1"/>
          </p:cNvSpPr>
          <p:nvPr/>
        </p:nvSpPr>
        <p:spPr bwMode="auto">
          <a:xfrm>
            <a:off x="1790514" y="1316911"/>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Line 143"/>
          <p:cNvSpPr>
            <a:spLocks noChangeShapeType="1"/>
          </p:cNvSpPr>
          <p:nvPr/>
        </p:nvSpPr>
        <p:spPr bwMode="auto">
          <a:xfrm>
            <a:off x="912801" y="1545511"/>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 name="Line 144"/>
          <p:cNvSpPr>
            <a:spLocks noChangeShapeType="1"/>
          </p:cNvSpPr>
          <p:nvPr/>
        </p:nvSpPr>
        <p:spPr bwMode="auto">
          <a:xfrm>
            <a:off x="989001" y="1393111"/>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5" name="ZoneTexte 11"/>
          <p:cNvSpPr txBox="1">
            <a:spLocks noChangeArrowheads="1"/>
          </p:cNvSpPr>
          <p:nvPr/>
        </p:nvSpPr>
        <p:spPr bwMode="auto">
          <a:xfrm>
            <a:off x="69850" y="66675"/>
            <a:ext cx="6013450" cy="461963"/>
          </a:xfrm>
          <a:prstGeom prst="rect">
            <a:avLst/>
          </a:prstGeom>
          <a:solidFill>
            <a:srgbClr val="FFFF99"/>
          </a:solidFill>
          <a:ln w="28575">
            <a:solidFill>
              <a:srgbClr val="FF0000"/>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2400" b="1" dirty="0">
                <a:latin typeface="Arial" charset="0"/>
              </a:rPr>
              <a:t>PERPENDICULARITE CYLINDRE /PLAN</a:t>
            </a:r>
          </a:p>
        </p:txBody>
      </p:sp>
      <p:cxnSp>
        <p:nvCxnSpPr>
          <p:cNvPr id="77" name="Connecteur droit 76"/>
          <p:cNvCxnSpPr/>
          <p:nvPr/>
        </p:nvCxnSpPr>
        <p:spPr>
          <a:xfrm>
            <a:off x="2322576" y="1921574"/>
            <a:ext cx="1358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319528" y="2293430"/>
            <a:ext cx="1358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2459736" y="1463040"/>
            <a:ext cx="0" cy="45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rot="10800000">
            <a:off x="2456688" y="2304463"/>
            <a:ext cx="0" cy="45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2459736" y="1628328"/>
            <a:ext cx="0" cy="676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2066544" y="1463040"/>
            <a:ext cx="39014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0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9850" y="622125"/>
            <a:ext cx="8480425"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11"/>
          <p:cNvSpPr txBox="1">
            <a:spLocks noChangeArrowheads="1"/>
          </p:cNvSpPr>
          <p:nvPr/>
        </p:nvSpPr>
        <p:spPr bwMode="auto">
          <a:xfrm>
            <a:off x="69850" y="66675"/>
            <a:ext cx="188436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SYMETRIE</a:t>
            </a:r>
          </a:p>
        </p:txBody>
      </p:sp>
      <p:cxnSp>
        <p:nvCxnSpPr>
          <p:cNvPr id="5" name="Connecteur droit 4"/>
          <p:cNvCxnSpPr/>
          <p:nvPr/>
        </p:nvCxnSpPr>
        <p:spPr>
          <a:xfrm>
            <a:off x="69850" y="622125"/>
            <a:ext cx="84804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lèche vers le bas 5"/>
          <p:cNvSpPr/>
          <p:nvPr/>
        </p:nvSpPr>
        <p:spPr>
          <a:xfrm>
            <a:off x="2867378" y="214489"/>
            <a:ext cx="338666" cy="407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766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7"/>
          <p:cNvGrpSpPr>
            <a:grpSpLocks/>
          </p:cNvGrpSpPr>
          <p:nvPr/>
        </p:nvGrpSpPr>
        <p:grpSpPr bwMode="auto">
          <a:xfrm>
            <a:off x="3221038" y="457200"/>
            <a:ext cx="3448050" cy="2898775"/>
            <a:chOff x="1020" y="482"/>
            <a:chExt cx="2690" cy="2261"/>
          </a:xfrm>
        </p:grpSpPr>
        <p:grpSp>
          <p:nvGrpSpPr>
            <p:cNvPr id="18473" name="Group 148"/>
            <p:cNvGrpSpPr>
              <a:grpSpLocks/>
            </p:cNvGrpSpPr>
            <p:nvPr/>
          </p:nvGrpSpPr>
          <p:grpSpPr bwMode="auto">
            <a:xfrm>
              <a:off x="1020" y="482"/>
              <a:ext cx="2690" cy="2261"/>
              <a:chOff x="1020" y="482"/>
              <a:chExt cx="3356" cy="3221"/>
            </a:xfrm>
          </p:grpSpPr>
          <p:pic>
            <p:nvPicPr>
              <p:cNvPr id="18483" name="Picture 149"/>
              <p:cNvPicPr>
                <a:picLocks noChangeAspect="1" noChangeArrowheads="1"/>
              </p:cNvPicPr>
              <p:nvPr/>
            </p:nvPicPr>
            <p:blipFill>
              <a:blip r:embed="rId2">
                <a:extLst>
                  <a:ext uri="{28A0092B-C50C-407E-A947-70E740481C1C}">
                    <a14:useLocalDpi xmlns:a14="http://schemas.microsoft.com/office/drawing/2010/main" val="0"/>
                  </a:ext>
                </a:extLst>
              </a:blip>
              <a:srcRect l="19028" t="22278" r="61551" b="18074"/>
              <a:stretch>
                <a:fillRect/>
              </a:stretch>
            </p:blipFill>
            <p:spPr bwMode="auto">
              <a:xfrm>
                <a:off x="1020" y="482"/>
                <a:ext cx="3356"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4" name="Rectangle 150"/>
              <p:cNvSpPr>
                <a:spLocks noChangeArrowheads="1"/>
              </p:cNvSpPr>
              <p:nvPr/>
            </p:nvSpPr>
            <p:spPr bwMode="auto">
              <a:xfrm>
                <a:off x="2320" y="685"/>
                <a:ext cx="61" cy="1874"/>
              </a:xfrm>
              <a:prstGeom prst="rect">
                <a:avLst/>
              </a:prstGeom>
              <a:solidFill>
                <a:schemeClr val="bg1"/>
              </a:solidFill>
              <a:ln w="9525">
                <a:solidFill>
                  <a:schemeClr val="bg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85" name="Freeform 151"/>
              <p:cNvSpPr>
                <a:spLocks/>
              </p:cNvSpPr>
              <p:nvPr/>
            </p:nvSpPr>
            <p:spPr bwMode="auto">
              <a:xfrm>
                <a:off x="2288" y="738"/>
                <a:ext cx="59" cy="1836"/>
              </a:xfrm>
              <a:custGeom>
                <a:avLst/>
                <a:gdLst>
                  <a:gd name="T0" fmla="*/ 34 w 59"/>
                  <a:gd name="T1" fmla="*/ 0 h 1836"/>
                  <a:gd name="T2" fmla="*/ 10 w 59"/>
                  <a:gd name="T3" fmla="*/ 228 h 1836"/>
                  <a:gd name="T4" fmla="*/ 40 w 59"/>
                  <a:gd name="T5" fmla="*/ 456 h 1836"/>
                  <a:gd name="T6" fmla="*/ 34 w 59"/>
                  <a:gd name="T7" fmla="*/ 618 h 1836"/>
                  <a:gd name="T8" fmla="*/ 4 w 59"/>
                  <a:gd name="T9" fmla="*/ 792 h 1836"/>
                  <a:gd name="T10" fmla="*/ 58 w 59"/>
                  <a:gd name="T11" fmla="*/ 1170 h 1836"/>
                  <a:gd name="T12" fmla="*/ 10 w 59"/>
                  <a:gd name="T13" fmla="*/ 1410 h 1836"/>
                  <a:gd name="T14" fmla="*/ 52 w 59"/>
                  <a:gd name="T15" fmla="*/ 1836 h 183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836"/>
                  <a:gd name="T26" fmla="*/ 59 w 59"/>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836">
                    <a:moveTo>
                      <a:pt x="34" y="0"/>
                    </a:moveTo>
                    <a:cubicBezTo>
                      <a:pt x="21" y="76"/>
                      <a:pt x="9" y="152"/>
                      <a:pt x="10" y="228"/>
                    </a:cubicBezTo>
                    <a:cubicBezTo>
                      <a:pt x="11" y="304"/>
                      <a:pt x="36" y="391"/>
                      <a:pt x="40" y="456"/>
                    </a:cubicBezTo>
                    <a:cubicBezTo>
                      <a:pt x="44" y="521"/>
                      <a:pt x="40" y="562"/>
                      <a:pt x="34" y="618"/>
                    </a:cubicBezTo>
                    <a:cubicBezTo>
                      <a:pt x="28" y="674"/>
                      <a:pt x="0" y="700"/>
                      <a:pt x="4" y="792"/>
                    </a:cubicBezTo>
                    <a:cubicBezTo>
                      <a:pt x="8" y="884"/>
                      <a:pt x="57" y="1067"/>
                      <a:pt x="58" y="1170"/>
                    </a:cubicBezTo>
                    <a:cubicBezTo>
                      <a:pt x="59" y="1273"/>
                      <a:pt x="11" y="1299"/>
                      <a:pt x="10" y="1410"/>
                    </a:cubicBezTo>
                    <a:cubicBezTo>
                      <a:pt x="9" y="1521"/>
                      <a:pt x="30" y="1678"/>
                      <a:pt x="52" y="1836"/>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6" name="Rectangle 152"/>
              <p:cNvSpPr>
                <a:spLocks noChangeArrowheads="1"/>
              </p:cNvSpPr>
              <p:nvPr/>
            </p:nvSpPr>
            <p:spPr bwMode="auto">
              <a:xfrm>
                <a:off x="2996" y="677"/>
                <a:ext cx="61" cy="1874"/>
              </a:xfrm>
              <a:prstGeom prst="rect">
                <a:avLst/>
              </a:prstGeom>
              <a:solidFill>
                <a:schemeClr val="bg1"/>
              </a:solidFill>
              <a:ln w="9525">
                <a:solidFill>
                  <a:schemeClr val="bg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87" name="Freeform 153"/>
              <p:cNvSpPr>
                <a:spLocks/>
              </p:cNvSpPr>
              <p:nvPr/>
            </p:nvSpPr>
            <p:spPr bwMode="auto">
              <a:xfrm>
                <a:off x="3021" y="718"/>
                <a:ext cx="52" cy="1836"/>
              </a:xfrm>
              <a:custGeom>
                <a:avLst/>
                <a:gdLst>
                  <a:gd name="T0" fmla="*/ 25 w 52"/>
                  <a:gd name="T1" fmla="*/ 1836 h 1836"/>
                  <a:gd name="T2" fmla="*/ 33 w 52"/>
                  <a:gd name="T3" fmla="*/ 1610 h 1836"/>
                  <a:gd name="T4" fmla="*/ 31 w 52"/>
                  <a:gd name="T5" fmla="*/ 1380 h 1836"/>
                  <a:gd name="T6" fmla="*/ 25 w 52"/>
                  <a:gd name="T7" fmla="*/ 1218 h 1836"/>
                  <a:gd name="T8" fmla="*/ 21 w 52"/>
                  <a:gd name="T9" fmla="*/ 1046 h 1836"/>
                  <a:gd name="T10" fmla="*/ 49 w 52"/>
                  <a:gd name="T11" fmla="*/ 666 h 1836"/>
                  <a:gd name="T12" fmla="*/ 1 w 52"/>
                  <a:gd name="T13" fmla="*/ 426 h 1836"/>
                  <a:gd name="T14" fmla="*/ 43 w 52"/>
                  <a:gd name="T15" fmla="*/ 0 h 183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36"/>
                  <a:gd name="T26" fmla="*/ 52 w 52"/>
                  <a:gd name="T27" fmla="*/ 1836 h 18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36">
                    <a:moveTo>
                      <a:pt x="25" y="1836"/>
                    </a:moveTo>
                    <a:cubicBezTo>
                      <a:pt x="26" y="1798"/>
                      <a:pt x="32" y="1686"/>
                      <a:pt x="33" y="1610"/>
                    </a:cubicBezTo>
                    <a:cubicBezTo>
                      <a:pt x="34" y="1534"/>
                      <a:pt x="32" y="1445"/>
                      <a:pt x="31" y="1380"/>
                    </a:cubicBezTo>
                    <a:cubicBezTo>
                      <a:pt x="30" y="1315"/>
                      <a:pt x="27" y="1274"/>
                      <a:pt x="25" y="1218"/>
                    </a:cubicBezTo>
                    <a:cubicBezTo>
                      <a:pt x="23" y="1162"/>
                      <a:pt x="17" y="1138"/>
                      <a:pt x="21" y="1046"/>
                    </a:cubicBezTo>
                    <a:cubicBezTo>
                      <a:pt x="25" y="954"/>
                      <a:pt x="52" y="769"/>
                      <a:pt x="49" y="666"/>
                    </a:cubicBezTo>
                    <a:cubicBezTo>
                      <a:pt x="46" y="563"/>
                      <a:pt x="2" y="537"/>
                      <a:pt x="1" y="426"/>
                    </a:cubicBezTo>
                    <a:cubicBezTo>
                      <a:pt x="0" y="315"/>
                      <a:pt x="21" y="158"/>
                      <a:pt x="43"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8474" name="Rectangle 154"/>
            <p:cNvSpPr>
              <a:spLocks noChangeArrowheads="1"/>
            </p:cNvSpPr>
            <p:nvPr/>
          </p:nvSpPr>
          <p:spPr bwMode="auto">
            <a:xfrm>
              <a:off x="1296" y="2340"/>
              <a:ext cx="27"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75" name="Rectangle 155"/>
            <p:cNvSpPr>
              <a:spLocks noChangeArrowheads="1"/>
            </p:cNvSpPr>
            <p:nvPr/>
          </p:nvSpPr>
          <p:spPr bwMode="auto">
            <a:xfrm>
              <a:off x="3397" y="2347"/>
              <a:ext cx="27"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76" name="Rectangle 156"/>
            <p:cNvSpPr>
              <a:spLocks noChangeArrowheads="1"/>
            </p:cNvSpPr>
            <p:nvPr/>
          </p:nvSpPr>
          <p:spPr bwMode="auto">
            <a:xfrm>
              <a:off x="1137" y="2331"/>
              <a:ext cx="189" cy="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77" name="Rectangle 157"/>
            <p:cNvSpPr>
              <a:spLocks noChangeArrowheads="1"/>
            </p:cNvSpPr>
            <p:nvPr/>
          </p:nvSpPr>
          <p:spPr bwMode="auto">
            <a:xfrm>
              <a:off x="3397" y="2332"/>
              <a:ext cx="189" cy="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78" name="Freeform 158"/>
            <p:cNvSpPr>
              <a:spLocks/>
            </p:cNvSpPr>
            <p:nvPr/>
          </p:nvSpPr>
          <p:spPr bwMode="auto">
            <a:xfrm>
              <a:off x="1161" y="2313"/>
              <a:ext cx="165" cy="17"/>
            </a:xfrm>
            <a:custGeom>
              <a:avLst/>
              <a:gdLst>
                <a:gd name="T0" fmla="*/ 0 w 165"/>
                <a:gd name="T1" fmla="*/ 15 h 17"/>
                <a:gd name="T2" fmla="*/ 63 w 165"/>
                <a:gd name="T3" fmla="*/ 0 h 17"/>
                <a:gd name="T4" fmla="*/ 99 w 165"/>
                <a:gd name="T5" fmla="*/ 15 h 17"/>
                <a:gd name="T6" fmla="*/ 165 w 165"/>
                <a:gd name="T7" fmla="*/ 12 h 17"/>
                <a:gd name="T8" fmla="*/ 0 60000 65536"/>
                <a:gd name="T9" fmla="*/ 0 60000 65536"/>
                <a:gd name="T10" fmla="*/ 0 60000 65536"/>
                <a:gd name="T11" fmla="*/ 0 60000 65536"/>
                <a:gd name="T12" fmla="*/ 0 w 165"/>
                <a:gd name="T13" fmla="*/ 0 h 17"/>
                <a:gd name="T14" fmla="*/ 165 w 165"/>
                <a:gd name="T15" fmla="*/ 17 h 17"/>
              </a:gdLst>
              <a:ahLst/>
              <a:cxnLst>
                <a:cxn ang="T8">
                  <a:pos x="T0" y="T1"/>
                </a:cxn>
                <a:cxn ang="T9">
                  <a:pos x="T2" y="T3"/>
                </a:cxn>
                <a:cxn ang="T10">
                  <a:pos x="T4" y="T5"/>
                </a:cxn>
                <a:cxn ang="T11">
                  <a:pos x="T6" y="T7"/>
                </a:cxn>
              </a:cxnLst>
              <a:rect l="T12" t="T13" r="T14" b="T15"/>
              <a:pathLst>
                <a:path w="165" h="17">
                  <a:moveTo>
                    <a:pt x="0" y="15"/>
                  </a:moveTo>
                  <a:cubicBezTo>
                    <a:pt x="23" y="7"/>
                    <a:pt x="47" y="0"/>
                    <a:pt x="63" y="0"/>
                  </a:cubicBezTo>
                  <a:cubicBezTo>
                    <a:pt x="79" y="0"/>
                    <a:pt x="82" y="13"/>
                    <a:pt x="99" y="15"/>
                  </a:cubicBezTo>
                  <a:cubicBezTo>
                    <a:pt x="116" y="17"/>
                    <a:pt x="140" y="14"/>
                    <a:pt x="165" y="12"/>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79" name="Freeform 159"/>
            <p:cNvSpPr>
              <a:spLocks/>
            </p:cNvSpPr>
            <p:nvPr/>
          </p:nvSpPr>
          <p:spPr bwMode="auto">
            <a:xfrm flipV="1">
              <a:off x="3403" y="2326"/>
              <a:ext cx="165" cy="17"/>
            </a:xfrm>
            <a:custGeom>
              <a:avLst/>
              <a:gdLst>
                <a:gd name="T0" fmla="*/ 0 w 165"/>
                <a:gd name="T1" fmla="*/ 15 h 17"/>
                <a:gd name="T2" fmla="*/ 63 w 165"/>
                <a:gd name="T3" fmla="*/ 0 h 17"/>
                <a:gd name="T4" fmla="*/ 99 w 165"/>
                <a:gd name="T5" fmla="*/ 15 h 17"/>
                <a:gd name="T6" fmla="*/ 165 w 165"/>
                <a:gd name="T7" fmla="*/ 12 h 17"/>
                <a:gd name="T8" fmla="*/ 0 60000 65536"/>
                <a:gd name="T9" fmla="*/ 0 60000 65536"/>
                <a:gd name="T10" fmla="*/ 0 60000 65536"/>
                <a:gd name="T11" fmla="*/ 0 60000 65536"/>
                <a:gd name="T12" fmla="*/ 0 w 165"/>
                <a:gd name="T13" fmla="*/ 0 h 17"/>
                <a:gd name="T14" fmla="*/ 165 w 165"/>
                <a:gd name="T15" fmla="*/ 17 h 17"/>
              </a:gdLst>
              <a:ahLst/>
              <a:cxnLst>
                <a:cxn ang="T8">
                  <a:pos x="T0" y="T1"/>
                </a:cxn>
                <a:cxn ang="T9">
                  <a:pos x="T2" y="T3"/>
                </a:cxn>
                <a:cxn ang="T10">
                  <a:pos x="T4" y="T5"/>
                </a:cxn>
                <a:cxn ang="T11">
                  <a:pos x="T6" y="T7"/>
                </a:cxn>
              </a:cxnLst>
              <a:rect l="T12" t="T13" r="T14" b="T15"/>
              <a:pathLst>
                <a:path w="165" h="17">
                  <a:moveTo>
                    <a:pt x="0" y="15"/>
                  </a:moveTo>
                  <a:cubicBezTo>
                    <a:pt x="23" y="7"/>
                    <a:pt x="47" y="0"/>
                    <a:pt x="63" y="0"/>
                  </a:cubicBezTo>
                  <a:cubicBezTo>
                    <a:pt x="79" y="0"/>
                    <a:pt x="82" y="13"/>
                    <a:pt x="99" y="15"/>
                  </a:cubicBezTo>
                  <a:cubicBezTo>
                    <a:pt x="116" y="17"/>
                    <a:pt x="140" y="14"/>
                    <a:pt x="165" y="12"/>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0" name="Freeform 160"/>
            <p:cNvSpPr>
              <a:spLocks/>
            </p:cNvSpPr>
            <p:nvPr/>
          </p:nvSpPr>
          <p:spPr bwMode="auto">
            <a:xfrm>
              <a:off x="1317" y="2288"/>
              <a:ext cx="2088" cy="61"/>
            </a:xfrm>
            <a:custGeom>
              <a:avLst/>
              <a:gdLst>
                <a:gd name="T0" fmla="*/ 0 w 2088"/>
                <a:gd name="T1" fmla="*/ 37 h 61"/>
                <a:gd name="T2" fmla="*/ 111 w 2088"/>
                <a:gd name="T3" fmla="*/ 16 h 61"/>
                <a:gd name="T4" fmla="*/ 459 w 2088"/>
                <a:gd name="T5" fmla="*/ 37 h 61"/>
                <a:gd name="T6" fmla="*/ 657 w 2088"/>
                <a:gd name="T7" fmla="*/ 4 h 61"/>
                <a:gd name="T8" fmla="*/ 957 w 2088"/>
                <a:gd name="T9" fmla="*/ 61 h 61"/>
                <a:gd name="T10" fmla="*/ 1284 w 2088"/>
                <a:gd name="T11" fmla="*/ 7 h 61"/>
                <a:gd name="T12" fmla="*/ 1512 w 2088"/>
                <a:gd name="T13" fmla="*/ 49 h 61"/>
                <a:gd name="T14" fmla="*/ 1770 w 2088"/>
                <a:gd name="T15" fmla="*/ 10 h 61"/>
                <a:gd name="T16" fmla="*/ 2088 w 2088"/>
                <a:gd name="T17" fmla="*/ 4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8"/>
                <a:gd name="T28" fmla="*/ 0 h 61"/>
                <a:gd name="T29" fmla="*/ 2088 w 208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8" h="61">
                  <a:moveTo>
                    <a:pt x="0" y="37"/>
                  </a:moveTo>
                  <a:cubicBezTo>
                    <a:pt x="17" y="26"/>
                    <a:pt x="35" y="16"/>
                    <a:pt x="111" y="16"/>
                  </a:cubicBezTo>
                  <a:cubicBezTo>
                    <a:pt x="187" y="16"/>
                    <a:pt x="368" y="39"/>
                    <a:pt x="459" y="37"/>
                  </a:cubicBezTo>
                  <a:cubicBezTo>
                    <a:pt x="550" y="35"/>
                    <a:pt x="574" y="0"/>
                    <a:pt x="657" y="4"/>
                  </a:cubicBezTo>
                  <a:cubicBezTo>
                    <a:pt x="740" y="8"/>
                    <a:pt x="853" y="61"/>
                    <a:pt x="957" y="61"/>
                  </a:cubicBezTo>
                  <a:cubicBezTo>
                    <a:pt x="1061" y="61"/>
                    <a:pt x="1192" y="9"/>
                    <a:pt x="1284" y="7"/>
                  </a:cubicBezTo>
                  <a:cubicBezTo>
                    <a:pt x="1376" y="5"/>
                    <a:pt x="1431" y="48"/>
                    <a:pt x="1512" y="49"/>
                  </a:cubicBezTo>
                  <a:cubicBezTo>
                    <a:pt x="1593" y="50"/>
                    <a:pt x="1674" y="12"/>
                    <a:pt x="1770" y="10"/>
                  </a:cubicBezTo>
                  <a:cubicBezTo>
                    <a:pt x="1866" y="8"/>
                    <a:pt x="2038" y="35"/>
                    <a:pt x="2088" y="40"/>
                  </a:cubicBez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1" name="Freeform 161"/>
            <p:cNvSpPr>
              <a:spLocks/>
            </p:cNvSpPr>
            <p:nvPr/>
          </p:nvSpPr>
          <p:spPr bwMode="auto">
            <a:xfrm>
              <a:off x="1314" y="2325"/>
              <a:ext cx="20" cy="300"/>
            </a:xfrm>
            <a:custGeom>
              <a:avLst/>
              <a:gdLst>
                <a:gd name="T0" fmla="*/ 9 w 20"/>
                <a:gd name="T1" fmla="*/ 0 h 300"/>
                <a:gd name="T2" fmla="*/ 12 w 20"/>
                <a:gd name="T3" fmla="*/ 75 h 300"/>
                <a:gd name="T4" fmla="*/ 18 w 20"/>
                <a:gd name="T5" fmla="*/ 180 h 300"/>
                <a:gd name="T6" fmla="*/ 3 w 20"/>
                <a:gd name="T7" fmla="*/ 255 h 300"/>
                <a:gd name="T8" fmla="*/ 0 w 20"/>
                <a:gd name="T9" fmla="*/ 300 h 300"/>
                <a:gd name="T10" fmla="*/ 0 60000 65536"/>
                <a:gd name="T11" fmla="*/ 0 60000 65536"/>
                <a:gd name="T12" fmla="*/ 0 60000 65536"/>
                <a:gd name="T13" fmla="*/ 0 60000 65536"/>
                <a:gd name="T14" fmla="*/ 0 60000 65536"/>
                <a:gd name="T15" fmla="*/ 0 w 20"/>
                <a:gd name="T16" fmla="*/ 0 h 300"/>
                <a:gd name="T17" fmla="*/ 20 w 20"/>
                <a:gd name="T18" fmla="*/ 300 h 300"/>
              </a:gdLst>
              <a:ahLst/>
              <a:cxnLst>
                <a:cxn ang="T10">
                  <a:pos x="T0" y="T1"/>
                </a:cxn>
                <a:cxn ang="T11">
                  <a:pos x="T2" y="T3"/>
                </a:cxn>
                <a:cxn ang="T12">
                  <a:pos x="T4" y="T5"/>
                </a:cxn>
                <a:cxn ang="T13">
                  <a:pos x="T6" y="T7"/>
                </a:cxn>
                <a:cxn ang="T14">
                  <a:pos x="T8" y="T9"/>
                </a:cxn>
              </a:cxnLst>
              <a:rect l="T15" t="T16" r="T17" b="T18"/>
              <a:pathLst>
                <a:path w="20" h="300">
                  <a:moveTo>
                    <a:pt x="9" y="0"/>
                  </a:moveTo>
                  <a:cubicBezTo>
                    <a:pt x="9" y="22"/>
                    <a:pt x="10" y="45"/>
                    <a:pt x="12" y="75"/>
                  </a:cubicBezTo>
                  <a:cubicBezTo>
                    <a:pt x="14" y="105"/>
                    <a:pt x="20" y="150"/>
                    <a:pt x="18" y="180"/>
                  </a:cubicBezTo>
                  <a:cubicBezTo>
                    <a:pt x="16" y="210"/>
                    <a:pt x="6" y="235"/>
                    <a:pt x="3" y="255"/>
                  </a:cubicBezTo>
                  <a:cubicBezTo>
                    <a:pt x="0" y="275"/>
                    <a:pt x="0" y="293"/>
                    <a:pt x="0" y="30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8482" name="Freeform 162"/>
            <p:cNvSpPr>
              <a:spLocks/>
            </p:cNvSpPr>
            <p:nvPr/>
          </p:nvSpPr>
          <p:spPr bwMode="auto">
            <a:xfrm flipV="1">
              <a:off x="3391" y="2329"/>
              <a:ext cx="20" cy="300"/>
            </a:xfrm>
            <a:custGeom>
              <a:avLst/>
              <a:gdLst>
                <a:gd name="T0" fmla="*/ 9 w 20"/>
                <a:gd name="T1" fmla="*/ 0 h 300"/>
                <a:gd name="T2" fmla="*/ 12 w 20"/>
                <a:gd name="T3" fmla="*/ 75 h 300"/>
                <a:gd name="T4" fmla="*/ 18 w 20"/>
                <a:gd name="T5" fmla="*/ 180 h 300"/>
                <a:gd name="T6" fmla="*/ 3 w 20"/>
                <a:gd name="T7" fmla="*/ 255 h 300"/>
                <a:gd name="T8" fmla="*/ 0 w 20"/>
                <a:gd name="T9" fmla="*/ 300 h 300"/>
                <a:gd name="T10" fmla="*/ 0 60000 65536"/>
                <a:gd name="T11" fmla="*/ 0 60000 65536"/>
                <a:gd name="T12" fmla="*/ 0 60000 65536"/>
                <a:gd name="T13" fmla="*/ 0 60000 65536"/>
                <a:gd name="T14" fmla="*/ 0 60000 65536"/>
                <a:gd name="T15" fmla="*/ 0 w 20"/>
                <a:gd name="T16" fmla="*/ 0 h 300"/>
                <a:gd name="T17" fmla="*/ 20 w 20"/>
                <a:gd name="T18" fmla="*/ 300 h 300"/>
              </a:gdLst>
              <a:ahLst/>
              <a:cxnLst>
                <a:cxn ang="T10">
                  <a:pos x="T0" y="T1"/>
                </a:cxn>
                <a:cxn ang="T11">
                  <a:pos x="T2" y="T3"/>
                </a:cxn>
                <a:cxn ang="T12">
                  <a:pos x="T4" y="T5"/>
                </a:cxn>
                <a:cxn ang="T13">
                  <a:pos x="T6" y="T7"/>
                </a:cxn>
                <a:cxn ang="T14">
                  <a:pos x="T8" y="T9"/>
                </a:cxn>
              </a:cxnLst>
              <a:rect l="T15" t="T16" r="T17" b="T18"/>
              <a:pathLst>
                <a:path w="20" h="300">
                  <a:moveTo>
                    <a:pt x="9" y="0"/>
                  </a:moveTo>
                  <a:cubicBezTo>
                    <a:pt x="9" y="22"/>
                    <a:pt x="10" y="45"/>
                    <a:pt x="12" y="75"/>
                  </a:cubicBezTo>
                  <a:cubicBezTo>
                    <a:pt x="14" y="105"/>
                    <a:pt x="20" y="150"/>
                    <a:pt x="18" y="180"/>
                  </a:cubicBezTo>
                  <a:cubicBezTo>
                    <a:pt x="16" y="210"/>
                    <a:pt x="6" y="235"/>
                    <a:pt x="3" y="255"/>
                  </a:cubicBezTo>
                  <a:cubicBezTo>
                    <a:pt x="0" y="275"/>
                    <a:pt x="0" y="293"/>
                    <a:pt x="0" y="30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8435" name="ZoneTexte 11"/>
          <p:cNvSpPr txBox="1">
            <a:spLocks noChangeArrowheads="1"/>
          </p:cNvSpPr>
          <p:nvPr/>
        </p:nvSpPr>
        <p:spPr bwMode="auto">
          <a:xfrm>
            <a:off x="69850" y="66675"/>
            <a:ext cx="188436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SYMETRIE</a:t>
            </a:r>
          </a:p>
        </p:txBody>
      </p:sp>
      <p:sp>
        <p:nvSpPr>
          <p:cNvPr id="56" name="ZoneTexte 19"/>
          <p:cNvSpPr txBox="1">
            <a:spLocks noChangeArrowheads="1"/>
          </p:cNvSpPr>
          <p:nvPr/>
        </p:nvSpPr>
        <p:spPr bwMode="auto">
          <a:xfrm>
            <a:off x="69850" y="3683338"/>
            <a:ext cx="3159839"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endParaRPr lang="fr-FR" altLang="fr-FR" sz="1800" dirty="0" smtClean="0">
              <a:solidFill>
                <a:schemeClr val="tx1"/>
              </a:solidFill>
            </a:endParaRPr>
          </a:p>
          <a:p>
            <a:pPr eaLnBrk="1" hangingPunct="1"/>
            <a:r>
              <a:rPr lang="fr-FR" altLang="fr-FR" sz="1800" dirty="0" smtClean="0">
                <a:solidFill>
                  <a:schemeClr val="tx1"/>
                </a:solidFill>
              </a:rPr>
              <a:t>Nom </a:t>
            </a:r>
            <a:r>
              <a:rPr lang="fr-FR" altLang="fr-FR" sz="1800" dirty="0">
                <a:solidFill>
                  <a:schemeClr val="tx1"/>
                </a:solidFill>
              </a:rPr>
              <a:t>du symbole</a:t>
            </a:r>
          </a:p>
          <a:p>
            <a:pPr eaLnBrk="1" hangingPunct="1"/>
            <a:r>
              <a:rPr lang="fr-FR" altLang="fr-FR" sz="1800" dirty="0">
                <a:solidFill>
                  <a:schemeClr val="tx1"/>
                </a:solidFill>
              </a:rPr>
              <a:t>Surface nominale spécifiée</a:t>
            </a:r>
          </a:p>
          <a:p>
            <a:pPr eaLnBrk="1" hangingPunct="1"/>
            <a:r>
              <a:rPr lang="fr-FR" altLang="fr-FR" sz="1800" dirty="0">
                <a:solidFill>
                  <a:schemeClr val="tx1"/>
                </a:solidFill>
              </a:rPr>
              <a:t>Elément tolérancé</a:t>
            </a:r>
          </a:p>
          <a:p>
            <a:pPr eaLnBrk="1" hangingPunct="1"/>
            <a:r>
              <a:rPr lang="fr-FR" altLang="fr-FR" sz="1800" dirty="0">
                <a:solidFill>
                  <a:schemeClr val="tx1"/>
                </a:solidFill>
              </a:rPr>
              <a:t>Zone de tolérance</a:t>
            </a:r>
          </a:p>
          <a:p>
            <a:pPr eaLnBrk="1" hangingPunct="1"/>
            <a:r>
              <a:rPr lang="fr-FR" altLang="fr-FR" sz="1800" dirty="0">
                <a:solidFill>
                  <a:schemeClr val="tx1"/>
                </a:solidFill>
              </a:rPr>
              <a:t>Validation </a:t>
            </a:r>
          </a:p>
        </p:txBody>
      </p:sp>
      <p:grpSp>
        <p:nvGrpSpPr>
          <p:cNvPr id="2" name="Groupe 1"/>
          <p:cNvGrpSpPr/>
          <p:nvPr/>
        </p:nvGrpSpPr>
        <p:grpSpPr>
          <a:xfrm>
            <a:off x="69850" y="209550"/>
            <a:ext cx="8477168" cy="4476416"/>
            <a:chOff x="69850" y="209550"/>
            <a:chExt cx="8477168" cy="4476416"/>
          </a:xfrm>
        </p:grpSpPr>
        <p:grpSp>
          <p:nvGrpSpPr>
            <p:cNvPr id="18452" name="Groupe 96"/>
            <p:cNvGrpSpPr>
              <a:grpSpLocks/>
            </p:cNvGrpSpPr>
            <p:nvPr/>
          </p:nvGrpSpPr>
          <p:grpSpPr bwMode="auto">
            <a:xfrm>
              <a:off x="2998788" y="2824163"/>
              <a:ext cx="4015633" cy="759095"/>
              <a:chOff x="2998371" y="2823455"/>
              <a:chExt cx="4015428" cy="759263"/>
            </a:xfrm>
          </p:grpSpPr>
          <p:sp>
            <p:nvSpPr>
              <p:cNvPr id="18455" name="Line 163"/>
              <p:cNvSpPr>
                <a:spLocks noChangeShapeType="1"/>
              </p:cNvSpPr>
              <p:nvPr/>
            </p:nvSpPr>
            <p:spPr bwMode="auto">
              <a:xfrm>
                <a:off x="3113714" y="2838834"/>
                <a:ext cx="365252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56" name="Line 164"/>
              <p:cNvSpPr>
                <a:spLocks noChangeShapeType="1"/>
              </p:cNvSpPr>
              <p:nvPr/>
            </p:nvSpPr>
            <p:spPr bwMode="auto">
              <a:xfrm>
                <a:off x="3575086" y="2831145"/>
                <a:ext cx="0" cy="6766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57" name="Line 165"/>
              <p:cNvSpPr>
                <a:spLocks noChangeShapeType="1"/>
              </p:cNvSpPr>
              <p:nvPr/>
            </p:nvSpPr>
            <p:spPr bwMode="auto">
              <a:xfrm>
                <a:off x="6294617" y="2851650"/>
                <a:ext cx="0" cy="67667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58" name="Line 166"/>
              <p:cNvSpPr>
                <a:spLocks noChangeShapeType="1"/>
              </p:cNvSpPr>
              <p:nvPr/>
            </p:nvSpPr>
            <p:spPr bwMode="auto">
              <a:xfrm>
                <a:off x="3559707" y="3400170"/>
                <a:ext cx="2722094"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grpSp>
            <p:nvGrpSpPr>
              <p:cNvPr id="18459" name="Groupe 94"/>
              <p:cNvGrpSpPr>
                <a:grpSpLocks/>
              </p:cNvGrpSpPr>
              <p:nvPr/>
            </p:nvGrpSpPr>
            <p:grpSpPr bwMode="auto">
              <a:xfrm>
                <a:off x="2998371" y="2846524"/>
                <a:ext cx="380631" cy="701027"/>
                <a:chOff x="2998371" y="2846524"/>
                <a:chExt cx="380631" cy="701027"/>
              </a:xfrm>
            </p:grpSpPr>
            <p:sp>
              <p:nvSpPr>
                <p:cNvPr id="18466" name="AutoShape 167"/>
                <p:cNvSpPr>
                  <a:spLocks noChangeArrowheads="1"/>
                </p:cNvSpPr>
                <p:nvPr/>
              </p:nvSpPr>
              <p:spPr bwMode="auto">
                <a:xfrm flipV="1">
                  <a:off x="3098335" y="2846524"/>
                  <a:ext cx="161480" cy="153791"/>
                </a:xfrm>
                <a:prstGeom prst="triangle">
                  <a:avLst>
                    <a:gd name="adj" fmla="val 50000"/>
                  </a:avLst>
                </a:prstGeom>
                <a:solidFill>
                  <a:srgbClr val="FF0000"/>
                </a:solidFill>
                <a:ln w="9525">
                  <a:solidFill>
                    <a:srgbClr val="FF0000"/>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nvGrpSpPr>
                <p:cNvPr id="18467" name="Group 170"/>
                <p:cNvGrpSpPr>
                  <a:grpSpLocks/>
                </p:cNvGrpSpPr>
                <p:nvPr/>
              </p:nvGrpSpPr>
              <p:grpSpPr bwMode="auto">
                <a:xfrm>
                  <a:off x="2998371" y="3184862"/>
                  <a:ext cx="380631" cy="362689"/>
                  <a:chOff x="240" y="2376"/>
                  <a:chExt cx="297" cy="283"/>
                </a:xfrm>
              </p:grpSpPr>
              <p:sp>
                <p:nvSpPr>
                  <p:cNvPr id="18469" name="Rectangle 168"/>
                  <p:cNvSpPr>
                    <a:spLocks noChangeArrowheads="1"/>
                  </p:cNvSpPr>
                  <p:nvPr/>
                </p:nvSpPr>
                <p:spPr bwMode="auto">
                  <a:xfrm>
                    <a:off x="240" y="2376"/>
                    <a:ext cx="276" cy="246"/>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70" name="Text Box 169"/>
                  <p:cNvSpPr txBox="1">
                    <a:spLocks noChangeArrowheads="1"/>
                  </p:cNvSpPr>
                  <p:nvPr/>
                </p:nvSpPr>
                <p:spPr bwMode="auto">
                  <a:xfrm>
                    <a:off x="278" y="2395"/>
                    <a:ext cx="25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a:t>A</a:t>
                    </a:r>
                  </a:p>
                </p:txBody>
              </p:sp>
            </p:grpSp>
            <p:sp>
              <p:nvSpPr>
                <p:cNvPr id="18468" name="Line 171"/>
                <p:cNvSpPr>
                  <a:spLocks noChangeShapeType="1"/>
                </p:cNvSpPr>
                <p:nvPr/>
              </p:nvSpPr>
              <p:spPr bwMode="auto">
                <a:xfrm>
                  <a:off x="3175230" y="2992625"/>
                  <a:ext cx="0" cy="1922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grpSp>
            <p:nvGrpSpPr>
              <p:cNvPr id="18460" name="Groupe 95"/>
              <p:cNvGrpSpPr>
                <a:grpSpLocks/>
              </p:cNvGrpSpPr>
              <p:nvPr/>
            </p:nvGrpSpPr>
            <p:grpSpPr bwMode="auto">
              <a:xfrm>
                <a:off x="6306151" y="3244164"/>
                <a:ext cx="707648" cy="338554"/>
                <a:chOff x="6306151" y="3244164"/>
                <a:chExt cx="707648" cy="338554"/>
              </a:xfrm>
            </p:grpSpPr>
            <p:sp>
              <p:nvSpPr>
                <p:cNvPr id="18462" name="AutoShape 174"/>
                <p:cNvSpPr>
                  <a:spLocks noChangeArrowheads="1"/>
                </p:cNvSpPr>
                <p:nvPr/>
              </p:nvSpPr>
              <p:spPr bwMode="auto">
                <a:xfrm rot="16200000" flipV="1">
                  <a:off x="6302307" y="3328402"/>
                  <a:ext cx="161480" cy="153791"/>
                </a:xfrm>
                <a:prstGeom prst="triangle">
                  <a:avLst>
                    <a:gd name="adj" fmla="val 50000"/>
                  </a:avLst>
                </a:prstGeom>
                <a:solidFill>
                  <a:srgbClr val="FF0000"/>
                </a:solidFill>
                <a:ln w="9525">
                  <a:solidFill>
                    <a:srgbClr val="FF0000"/>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63" name="Rectangle 176"/>
                <p:cNvSpPr>
                  <a:spLocks noChangeArrowheads="1"/>
                </p:cNvSpPr>
                <p:nvPr/>
              </p:nvSpPr>
              <p:spPr bwMode="auto">
                <a:xfrm>
                  <a:off x="6632957" y="3259195"/>
                  <a:ext cx="353718" cy="31527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8464" name="Text Box 177"/>
                <p:cNvSpPr txBox="1">
                  <a:spLocks noChangeArrowheads="1"/>
                </p:cNvSpPr>
                <p:nvPr/>
              </p:nvSpPr>
              <p:spPr bwMode="auto">
                <a:xfrm>
                  <a:off x="6681657" y="3244164"/>
                  <a:ext cx="3321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a:t>B</a:t>
                  </a:r>
                </a:p>
              </p:txBody>
            </p:sp>
            <p:sp>
              <p:nvSpPr>
                <p:cNvPr id="18465" name="Line 178"/>
                <p:cNvSpPr>
                  <a:spLocks noChangeShapeType="1"/>
                </p:cNvSpPr>
                <p:nvPr/>
              </p:nvSpPr>
              <p:spPr bwMode="auto">
                <a:xfrm rot="-5400000">
                  <a:off x="6532993" y="3313022"/>
                  <a:ext cx="0" cy="1922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sp>
            <p:nvSpPr>
              <p:cNvPr id="18461" name="Rectangle 187"/>
              <p:cNvSpPr>
                <a:spLocks noChangeArrowheads="1"/>
              </p:cNvSpPr>
              <p:nvPr/>
            </p:nvSpPr>
            <p:spPr bwMode="auto">
              <a:xfrm>
                <a:off x="4928444" y="2823455"/>
                <a:ext cx="161480" cy="138412"/>
              </a:xfrm>
              <a:prstGeom prst="rect">
                <a:avLst/>
              </a:prstGeom>
              <a:solidFill>
                <a:srgbClr val="FF0000"/>
              </a:solidFill>
              <a:ln w="9525">
                <a:solidFill>
                  <a:srgbClr val="FF0000"/>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sp>
          <p:nvSpPr>
            <p:cNvPr id="18451" name="Line 182"/>
            <p:cNvSpPr>
              <a:spLocks noChangeShapeType="1"/>
            </p:cNvSpPr>
            <p:nvPr/>
          </p:nvSpPr>
          <p:spPr bwMode="auto">
            <a:xfrm flipV="1">
              <a:off x="4936124" y="209550"/>
              <a:ext cx="0" cy="3113960"/>
            </a:xfrm>
            <a:prstGeom prst="line">
              <a:avLst/>
            </a:prstGeom>
            <a:noFill/>
            <a:ln w="19050">
              <a:solidFill>
                <a:srgbClr val="FF0000"/>
              </a:solidFill>
              <a:prstDash val="lgDashDot"/>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7" name="ZoneTexte 91"/>
            <p:cNvSpPr txBox="1">
              <a:spLocks noChangeArrowheads="1"/>
            </p:cNvSpPr>
            <p:nvPr/>
          </p:nvSpPr>
          <p:spPr bwMode="auto">
            <a:xfrm>
              <a:off x="69850" y="4039635"/>
              <a:ext cx="8477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Plan </a:t>
              </a:r>
              <a:r>
                <a:rPr lang="fr-FR" altLang="fr-FR" sz="1800" b="0" dirty="0" smtClean="0">
                  <a:solidFill>
                    <a:srgbClr val="0070C0"/>
                  </a:solidFill>
                  <a:latin typeface="Comic Sans MS" pitchFamily="66" charset="0"/>
                </a:rPr>
                <a:t>A, </a:t>
              </a:r>
              <a:r>
                <a:rPr lang="fr-FR" altLang="fr-FR" sz="1800" b="0" dirty="0">
                  <a:solidFill>
                    <a:srgbClr val="0070C0"/>
                  </a:solidFill>
                  <a:latin typeface="Comic Sans MS" pitchFamily="66" charset="0"/>
                </a:rPr>
                <a:t>critère [GE] plan extérieur matière des moindres carrés</a:t>
              </a:r>
            </a:p>
            <a:p>
              <a:pPr eaLnBrk="1" hangingPunct="1"/>
              <a:r>
                <a:rPr lang="fr-FR" altLang="fr-FR" sz="1800" b="0" dirty="0">
                  <a:solidFill>
                    <a:srgbClr val="0070C0"/>
                  </a:solidFill>
                  <a:latin typeface="Comic Sans MS" pitchFamily="66" charset="0"/>
                </a:rPr>
                <a:t>Secondaire : Cylindre </a:t>
              </a:r>
              <a:r>
                <a:rPr lang="fr-FR" altLang="fr-FR" sz="1800" b="0" dirty="0" smtClean="0">
                  <a:solidFill>
                    <a:srgbClr val="0070C0"/>
                  </a:solidFill>
                  <a:latin typeface="Comic Sans MS" pitchFamily="66" charset="0"/>
                </a:rPr>
                <a:t>B, </a:t>
              </a:r>
              <a:r>
                <a:rPr lang="fr-FR" altLang="fr-FR" sz="1800" b="0" dirty="0">
                  <a:solidFill>
                    <a:srgbClr val="0070C0"/>
                  </a:solidFill>
                  <a:latin typeface="Comic Sans MS" pitchFamily="66" charset="0"/>
                </a:rPr>
                <a:t>critère [GM] moindres carrés moyen </a:t>
              </a:r>
            </a:p>
          </p:txBody>
        </p:sp>
      </p:grpSp>
      <p:grpSp>
        <p:nvGrpSpPr>
          <p:cNvPr id="3" name="Groupe 2"/>
          <p:cNvGrpSpPr/>
          <p:nvPr/>
        </p:nvGrpSpPr>
        <p:grpSpPr>
          <a:xfrm>
            <a:off x="3191136" y="234950"/>
            <a:ext cx="5862553" cy="6678195"/>
            <a:chOff x="3191136" y="234950"/>
            <a:chExt cx="5862553" cy="6678195"/>
          </a:xfrm>
        </p:grpSpPr>
        <p:sp>
          <p:nvSpPr>
            <p:cNvPr id="18471" name="Freeform 179"/>
            <p:cNvSpPr>
              <a:spLocks/>
            </p:cNvSpPr>
            <p:nvPr/>
          </p:nvSpPr>
          <p:spPr bwMode="auto">
            <a:xfrm>
              <a:off x="4889892" y="685800"/>
              <a:ext cx="99959" cy="1645251"/>
            </a:xfrm>
            <a:custGeom>
              <a:avLst/>
              <a:gdLst>
                <a:gd name="T0" fmla="*/ 2147483647 w 78"/>
                <a:gd name="T1" fmla="*/ 0 h 1284"/>
                <a:gd name="T2" fmla="*/ 2147483647 w 78"/>
                <a:gd name="T3" fmla="*/ 2147483647 h 1284"/>
                <a:gd name="T4" fmla="*/ 2147483647 w 78"/>
                <a:gd name="T5" fmla="*/ 2147483647 h 1284"/>
                <a:gd name="T6" fmla="*/ 2147483647 w 78"/>
                <a:gd name="T7" fmla="*/ 2147483647 h 1284"/>
                <a:gd name="T8" fmla="*/ 2147483647 w 78"/>
                <a:gd name="T9" fmla="*/ 2147483647 h 1284"/>
                <a:gd name="T10" fmla="*/ 2147483647 w 78"/>
                <a:gd name="T11" fmla="*/ 2147483647 h 1284"/>
                <a:gd name="T12" fmla="*/ 2147483647 w 78"/>
                <a:gd name="T13" fmla="*/ 2147483647 h 1284"/>
                <a:gd name="T14" fmla="*/ 0 60000 65536"/>
                <a:gd name="T15" fmla="*/ 0 60000 65536"/>
                <a:gd name="T16" fmla="*/ 0 60000 65536"/>
                <a:gd name="T17" fmla="*/ 0 60000 65536"/>
                <a:gd name="T18" fmla="*/ 0 60000 65536"/>
                <a:gd name="T19" fmla="*/ 0 60000 65536"/>
                <a:gd name="T20" fmla="*/ 0 60000 65536"/>
                <a:gd name="T21" fmla="*/ 0 w 78"/>
                <a:gd name="T22" fmla="*/ 0 h 1284"/>
                <a:gd name="T23" fmla="*/ 78 w 78"/>
                <a:gd name="T24" fmla="*/ 1284 h 1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284">
                  <a:moveTo>
                    <a:pt x="42" y="0"/>
                  </a:moveTo>
                  <a:cubicBezTo>
                    <a:pt x="21" y="67"/>
                    <a:pt x="0" y="135"/>
                    <a:pt x="6" y="216"/>
                  </a:cubicBezTo>
                  <a:cubicBezTo>
                    <a:pt x="12" y="297"/>
                    <a:pt x="78" y="401"/>
                    <a:pt x="78" y="486"/>
                  </a:cubicBezTo>
                  <a:cubicBezTo>
                    <a:pt x="78" y="571"/>
                    <a:pt x="9" y="639"/>
                    <a:pt x="6" y="726"/>
                  </a:cubicBezTo>
                  <a:cubicBezTo>
                    <a:pt x="3" y="813"/>
                    <a:pt x="58" y="927"/>
                    <a:pt x="60" y="1008"/>
                  </a:cubicBezTo>
                  <a:cubicBezTo>
                    <a:pt x="62" y="1089"/>
                    <a:pt x="19" y="1166"/>
                    <a:pt x="18" y="1212"/>
                  </a:cubicBezTo>
                  <a:cubicBezTo>
                    <a:pt x="17" y="1258"/>
                    <a:pt x="35" y="1271"/>
                    <a:pt x="54" y="1284"/>
                  </a:cubicBezTo>
                </a:path>
              </a:pathLst>
            </a:custGeom>
            <a:noFill/>
            <a:ln w="28575"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nvGrpSpPr>
            <p:cNvPr id="47" name="Groupe 101"/>
            <p:cNvGrpSpPr>
              <a:grpSpLocks/>
            </p:cNvGrpSpPr>
            <p:nvPr/>
          </p:nvGrpSpPr>
          <p:grpSpPr bwMode="auto">
            <a:xfrm>
              <a:off x="4583113" y="234950"/>
              <a:ext cx="1035050" cy="2089150"/>
              <a:chOff x="4582415" y="235548"/>
              <a:chExt cx="1035734" cy="2088087"/>
            </a:xfrm>
          </p:grpSpPr>
          <p:sp>
            <p:nvSpPr>
              <p:cNvPr id="18444" name="Line 180"/>
              <p:cNvSpPr>
                <a:spLocks noChangeShapeType="1"/>
              </p:cNvSpPr>
              <p:nvPr/>
            </p:nvSpPr>
            <p:spPr bwMode="auto">
              <a:xfrm>
                <a:off x="4813101" y="508906"/>
                <a:ext cx="0" cy="1814729"/>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5" name="Line 181"/>
              <p:cNvSpPr>
                <a:spLocks noChangeShapeType="1"/>
              </p:cNvSpPr>
              <p:nvPr/>
            </p:nvSpPr>
            <p:spPr bwMode="auto">
              <a:xfrm>
                <a:off x="5041224" y="490964"/>
                <a:ext cx="0" cy="1814729"/>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6" name="Line 183"/>
              <p:cNvSpPr>
                <a:spLocks noChangeShapeType="1"/>
              </p:cNvSpPr>
              <p:nvPr/>
            </p:nvSpPr>
            <p:spPr bwMode="auto">
              <a:xfrm>
                <a:off x="4582415" y="555044"/>
                <a:ext cx="222996" cy="0"/>
              </a:xfrm>
              <a:prstGeom prst="line">
                <a:avLst/>
              </a:prstGeom>
              <a:noFill/>
              <a:ln w="9525">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8447" name="Line 184"/>
              <p:cNvSpPr>
                <a:spLocks noChangeShapeType="1"/>
              </p:cNvSpPr>
              <p:nvPr/>
            </p:nvSpPr>
            <p:spPr bwMode="auto">
              <a:xfrm>
                <a:off x="4797722" y="555044"/>
                <a:ext cx="23837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8" name="Line 185"/>
              <p:cNvSpPr>
                <a:spLocks noChangeShapeType="1"/>
              </p:cNvSpPr>
              <p:nvPr/>
            </p:nvSpPr>
            <p:spPr bwMode="auto">
              <a:xfrm flipH="1">
                <a:off x="5028408" y="555044"/>
                <a:ext cx="576715" cy="0"/>
              </a:xfrm>
              <a:prstGeom prst="line">
                <a:avLst/>
              </a:prstGeom>
              <a:noFill/>
              <a:ln w="9525">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8449" name="Text Box 186"/>
              <p:cNvSpPr txBox="1">
                <a:spLocks noChangeArrowheads="1"/>
              </p:cNvSpPr>
              <p:nvPr/>
            </p:nvSpPr>
            <p:spPr bwMode="auto">
              <a:xfrm>
                <a:off x="5148149" y="235548"/>
                <a:ext cx="47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a:solidFill>
                      <a:srgbClr val="00B050"/>
                    </a:solidFill>
                  </a:rPr>
                  <a:t>0.4</a:t>
                </a:r>
              </a:p>
            </p:txBody>
          </p:sp>
        </p:grpSp>
        <p:sp>
          <p:nvSpPr>
            <p:cNvPr id="58" name="ZoneTexte 91"/>
            <p:cNvSpPr txBox="1">
              <a:spLocks noChangeArrowheads="1"/>
            </p:cNvSpPr>
            <p:nvPr/>
          </p:nvSpPr>
          <p:spPr bwMode="auto">
            <a:xfrm>
              <a:off x="3191136" y="4881820"/>
              <a:ext cx="58625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smtClean="0">
                  <a:solidFill>
                    <a:srgbClr val="0070C0"/>
                  </a:solidFill>
                  <a:latin typeface="Comic Sans MS" pitchFamily="66" charset="0"/>
                </a:rPr>
                <a:t>Symétrie</a:t>
              </a:r>
            </a:p>
            <a:p>
              <a:pPr eaLnBrk="1" hangingPunct="1"/>
              <a:r>
                <a:rPr lang="fr-FR" altLang="fr-FR" sz="1800" b="0" dirty="0" smtClean="0">
                  <a:solidFill>
                    <a:srgbClr val="0070C0"/>
                  </a:solidFill>
                  <a:latin typeface="Comic Sans MS" pitchFamily="66" charset="0"/>
                </a:rPr>
                <a:t>Deux plans parallèles symétriques</a:t>
              </a:r>
            </a:p>
            <a:p>
              <a:pPr eaLnBrk="1" hangingPunct="1"/>
              <a:r>
                <a:rPr lang="fr-FR" altLang="fr-FR" sz="1800" b="0" dirty="0" smtClean="0">
                  <a:solidFill>
                    <a:srgbClr val="0070C0"/>
                  </a:solidFill>
                  <a:latin typeface="Comic Sans MS" pitchFamily="66" charset="0"/>
                </a:rPr>
                <a:t>Surface médiane (lieu des milieux des bipoints)</a:t>
              </a:r>
            </a:p>
            <a:p>
              <a:pPr eaLnBrk="1" hangingPunct="1"/>
              <a:r>
                <a:rPr lang="fr-FR" altLang="fr-FR" sz="1800" b="0" dirty="0" smtClean="0">
                  <a:solidFill>
                    <a:srgbClr val="0070C0"/>
                  </a:solidFill>
                  <a:latin typeface="Comic Sans MS" pitchFamily="66" charset="0"/>
                </a:rPr>
                <a:t>Zone comprise entre 2 plans distants de 0,4 centrée sur la surface médiane nominale</a:t>
              </a:r>
              <a:endParaRPr lang="fr-FR" altLang="fr-FR" sz="1800" b="0" dirty="0" smtClean="0">
                <a:solidFill>
                  <a:srgbClr val="0070C0"/>
                </a:solidFill>
                <a:latin typeface="Comic Sans MS" pitchFamily="66" charset="0"/>
                <a:sym typeface="Symbol"/>
              </a:endParaRPr>
            </a:p>
            <a:p>
              <a:pPr eaLnBrk="1" hangingPunct="1"/>
              <a:r>
                <a:rPr lang="fr-FR" altLang="fr-FR" sz="1800" b="0" dirty="0">
                  <a:solidFill>
                    <a:srgbClr val="0070C0"/>
                  </a:solidFill>
                  <a:latin typeface="Comic Sans MS" pitchFamily="66" charset="0"/>
                </a:rPr>
                <a:t>La 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endParaRPr lang="fr-FR" altLang="fr-FR" sz="1800" b="0" dirty="0" smtClean="0">
                <a:solidFill>
                  <a:srgbClr val="0070C0"/>
                </a:solidFill>
                <a:latin typeface="Comic Sans MS" pitchFamily="66" charset="0"/>
                <a:sym typeface="Symbol"/>
              </a:endParaRPr>
            </a:p>
          </p:txBody>
        </p:sp>
      </p:grpSp>
    </p:spTree>
    <p:extLst>
      <p:ext uri="{BB962C8B-B14F-4D97-AF65-F5344CB8AC3E}">
        <p14:creationId xmlns:p14="http://schemas.microsoft.com/office/powerpoint/2010/main" val="200917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7"/>
          <p:cNvGrpSpPr>
            <a:grpSpLocks/>
          </p:cNvGrpSpPr>
          <p:nvPr/>
        </p:nvGrpSpPr>
        <p:grpSpPr bwMode="auto">
          <a:xfrm>
            <a:off x="1636713" y="242888"/>
            <a:ext cx="5189537" cy="6445250"/>
            <a:chOff x="1392" y="0"/>
            <a:chExt cx="3205" cy="4320"/>
          </a:xfrm>
        </p:grpSpPr>
        <p:pic>
          <p:nvPicPr>
            <p:cNvPr id="19459" name="Picture 4" descr="POMPE"/>
            <p:cNvPicPr>
              <a:picLocks noChangeAspect="1" noChangeArrowheads="1"/>
            </p:cNvPicPr>
            <p:nvPr/>
          </p:nvPicPr>
          <p:blipFill>
            <a:blip r:embed="rId2" cstate="print">
              <a:extLst>
                <a:ext uri="{28A0092B-C50C-407E-A947-70E740481C1C}">
                  <a14:useLocalDpi xmlns:a14="http://schemas.microsoft.com/office/drawing/2010/main" val="0"/>
                </a:ext>
              </a:extLst>
            </a:blip>
            <a:srcRect t="1085" b="3566"/>
            <a:stretch>
              <a:fillRect/>
            </a:stretch>
          </p:blipFill>
          <p:spPr bwMode="auto">
            <a:xfrm>
              <a:off x="1392" y="0"/>
              <a:ext cx="320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3"/>
            <p:cNvSpPr>
              <a:spLocks noChangeArrowheads="1"/>
            </p:cNvSpPr>
            <p:nvPr/>
          </p:nvSpPr>
          <p:spPr bwMode="auto">
            <a:xfrm>
              <a:off x="1464" y="0"/>
              <a:ext cx="3056" cy="43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spTree>
    <p:extLst>
      <p:ext uri="{BB962C8B-B14F-4D97-AF65-F5344CB8AC3E}">
        <p14:creationId xmlns:p14="http://schemas.microsoft.com/office/powerpoint/2010/main" val="268732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52"/>
          <p:cNvGrpSpPr>
            <a:grpSpLocks/>
          </p:cNvGrpSpPr>
          <p:nvPr/>
        </p:nvGrpSpPr>
        <p:grpSpPr bwMode="auto">
          <a:xfrm>
            <a:off x="3094038" y="146050"/>
            <a:ext cx="4435475" cy="4041775"/>
            <a:chOff x="4720856" y="241300"/>
            <a:chExt cx="4435844" cy="4041775"/>
          </a:xfrm>
        </p:grpSpPr>
        <p:pic>
          <p:nvPicPr>
            <p:cNvPr id="20493" name="Picture 5" descr="BRUCORPS"/>
            <p:cNvPicPr>
              <a:picLocks noChangeAspect="1" noChangeArrowheads="1"/>
            </p:cNvPicPr>
            <p:nvPr/>
          </p:nvPicPr>
          <p:blipFill>
            <a:blip r:embed="rId2" cstate="print">
              <a:extLst>
                <a:ext uri="{28A0092B-C50C-407E-A947-70E740481C1C}">
                  <a14:useLocalDpi xmlns:a14="http://schemas.microsoft.com/office/drawing/2010/main" val="0"/>
                </a:ext>
              </a:extLst>
            </a:blip>
            <a:srcRect l="48286" t="19115" r="3244" b="16167"/>
            <a:stretch>
              <a:fillRect/>
            </a:stretch>
          </p:blipFill>
          <p:spPr bwMode="auto">
            <a:xfrm>
              <a:off x="4720856" y="241300"/>
              <a:ext cx="4435844"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Line 6"/>
            <p:cNvSpPr>
              <a:spLocks noChangeShapeType="1"/>
            </p:cNvSpPr>
            <p:nvPr/>
          </p:nvSpPr>
          <p:spPr bwMode="auto">
            <a:xfrm>
              <a:off x="6188075" y="781050"/>
              <a:ext cx="0" cy="283845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95" name="Line 7"/>
            <p:cNvSpPr>
              <a:spLocks noChangeShapeType="1"/>
            </p:cNvSpPr>
            <p:nvPr/>
          </p:nvSpPr>
          <p:spPr bwMode="auto">
            <a:xfrm>
              <a:off x="6188075" y="1314450"/>
              <a:ext cx="1428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96" name="Line 8"/>
            <p:cNvSpPr>
              <a:spLocks noChangeShapeType="1"/>
            </p:cNvSpPr>
            <p:nvPr/>
          </p:nvSpPr>
          <p:spPr bwMode="auto">
            <a:xfrm>
              <a:off x="6188075" y="3086100"/>
              <a:ext cx="1428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97" name="Rectangle 9"/>
            <p:cNvSpPr>
              <a:spLocks noChangeArrowheads="1"/>
            </p:cNvSpPr>
            <p:nvPr/>
          </p:nvSpPr>
          <p:spPr bwMode="auto">
            <a:xfrm>
              <a:off x="5607050" y="3895725"/>
              <a:ext cx="142875" cy="14287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498" name="Rectangle 10"/>
            <p:cNvSpPr>
              <a:spLocks noChangeArrowheads="1"/>
            </p:cNvSpPr>
            <p:nvPr/>
          </p:nvSpPr>
          <p:spPr bwMode="auto">
            <a:xfrm>
              <a:off x="5607050" y="3362325"/>
              <a:ext cx="142875" cy="14287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499" name="Line 11"/>
            <p:cNvSpPr>
              <a:spLocks noChangeShapeType="1"/>
            </p:cNvSpPr>
            <p:nvPr/>
          </p:nvSpPr>
          <p:spPr bwMode="auto">
            <a:xfrm>
              <a:off x="6191250" y="774700"/>
              <a:ext cx="2984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0" name="Line 12"/>
            <p:cNvSpPr>
              <a:spLocks noChangeShapeType="1"/>
            </p:cNvSpPr>
            <p:nvPr/>
          </p:nvSpPr>
          <p:spPr bwMode="auto">
            <a:xfrm>
              <a:off x="6540500" y="844550"/>
              <a:ext cx="0" cy="47625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1" name="Line 13"/>
            <p:cNvSpPr>
              <a:spLocks noChangeShapeType="1"/>
            </p:cNvSpPr>
            <p:nvPr/>
          </p:nvSpPr>
          <p:spPr bwMode="auto">
            <a:xfrm>
              <a:off x="6597650" y="1365250"/>
              <a:ext cx="17335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2" name="Line 14"/>
            <p:cNvSpPr>
              <a:spLocks noChangeShapeType="1"/>
            </p:cNvSpPr>
            <p:nvPr/>
          </p:nvSpPr>
          <p:spPr bwMode="auto">
            <a:xfrm>
              <a:off x="6318250" y="1555750"/>
              <a:ext cx="147320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3" name="Line 15"/>
            <p:cNvSpPr>
              <a:spLocks noChangeShapeType="1"/>
            </p:cNvSpPr>
            <p:nvPr/>
          </p:nvSpPr>
          <p:spPr bwMode="auto">
            <a:xfrm>
              <a:off x="7842250" y="1625600"/>
              <a:ext cx="0" cy="114300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4" name="Line 16"/>
            <p:cNvSpPr>
              <a:spLocks noChangeShapeType="1"/>
            </p:cNvSpPr>
            <p:nvPr/>
          </p:nvSpPr>
          <p:spPr bwMode="auto">
            <a:xfrm>
              <a:off x="6584950" y="3022600"/>
              <a:ext cx="17335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5" name="Line 17"/>
            <p:cNvSpPr>
              <a:spLocks noChangeShapeType="1"/>
            </p:cNvSpPr>
            <p:nvPr/>
          </p:nvSpPr>
          <p:spPr bwMode="auto">
            <a:xfrm>
              <a:off x="6330950" y="2838450"/>
              <a:ext cx="147320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6" name="Line 18"/>
            <p:cNvSpPr>
              <a:spLocks noChangeShapeType="1"/>
            </p:cNvSpPr>
            <p:nvPr/>
          </p:nvSpPr>
          <p:spPr bwMode="auto">
            <a:xfrm>
              <a:off x="6210300" y="3625850"/>
              <a:ext cx="2984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7" name="Line 19"/>
            <p:cNvSpPr>
              <a:spLocks noChangeShapeType="1"/>
            </p:cNvSpPr>
            <p:nvPr/>
          </p:nvSpPr>
          <p:spPr bwMode="auto">
            <a:xfrm>
              <a:off x="6540500" y="3079750"/>
              <a:ext cx="0" cy="47625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8" name="Arc 20"/>
            <p:cNvSpPr>
              <a:spLocks/>
            </p:cNvSpPr>
            <p:nvPr/>
          </p:nvSpPr>
          <p:spPr bwMode="auto">
            <a:xfrm>
              <a:off x="6464300" y="76835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09" name="Arc 21"/>
            <p:cNvSpPr>
              <a:spLocks/>
            </p:cNvSpPr>
            <p:nvPr/>
          </p:nvSpPr>
          <p:spPr bwMode="auto">
            <a:xfrm rot="10800000">
              <a:off x="6527800" y="129540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10" name="Arc 22"/>
            <p:cNvSpPr>
              <a:spLocks/>
            </p:cNvSpPr>
            <p:nvPr/>
          </p:nvSpPr>
          <p:spPr bwMode="auto">
            <a:xfrm rot="10800000" flipH="1">
              <a:off x="6464300" y="354330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11" name="Arc 23"/>
            <p:cNvSpPr>
              <a:spLocks/>
            </p:cNvSpPr>
            <p:nvPr/>
          </p:nvSpPr>
          <p:spPr bwMode="auto">
            <a:xfrm rot="-5400000">
              <a:off x="6540500" y="302260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12" name="Arc 24"/>
            <p:cNvSpPr>
              <a:spLocks/>
            </p:cNvSpPr>
            <p:nvPr/>
          </p:nvSpPr>
          <p:spPr bwMode="auto">
            <a:xfrm>
              <a:off x="7766050" y="154940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13" name="Arc 25"/>
            <p:cNvSpPr>
              <a:spLocks/>
            </p:cNvSpPr>
            <p:nvPr/>
          </p:nvSpPr>
          <p:spPr bwMode="auto">
            <a:xfrm rot="10800000" flipH="1">
              <a:off x="7772400" y="2755900"/>
              <a:ext cx="74613" cy="7461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0514" name="Rectangle 26"/>
            <p:cNvSpPr>
              <a:spLocks noChangeArrowheads="1"/>
            </p:cNvSpPr>
            <p:nvPr/>
          </p:nvSpPr>
          <p:spPr bwMode="auto">
            <a:xfrm>
              <a:off x="7766050" y="3651250"/>
              <a:ext cx="527050" cy="1460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15" name="Rectangle 27"/>
            <p:cNvSpPr>
              <a:spLocks noChangeArrowheads="1"/>
            </p:cNvSpPr>
            <p:nvPr/>
          </p:nvSpPr>
          <p:spPr bwMode="auto">
            <a:xfrm>
              <a:off x="5010150" y="2032000"/>
              <a:ext cx="114300" cy="33020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16" name="Rectangle 28"/>
            <p:cNvSpPr>
              <a:spLocks noChangeArrowheads="1"/>
            </p:cNvSpPr>
            <p:nvPr/>
          </p:nvSpPr>
          <p:spPr bwMode="auto">
            <a:xfrm>
              <a:off x="5924550" y="2051050"/>
              <a:ext cx="101600" cy="2857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17" name="Rectangle 29"/>
            <p:cNvSpPr>
              <a:spLocks noChangeArrowheads="1"/>
            </p:cNvSpPr>
            <p:nvPr/>
          </p:nvSpPr>
          <p:spPr bwMode="auto">
            <a:xfrm>
              <a:off x="8769350" y="2057400"/>
              <a:ext cx="114300" cy="27940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18" name="Rectangle 30"/>
            <p:cNvSpPr>
              <a:spLocks noChangeArrowheads="1"/>
            </p:cNvSpPr>
            <p:nvPr/>
          </p:nvSpPr>
          <p:spPr bwMode="auto">
            <a:xfrm>
              <a:off x="6273800" y="273050"/>
              <a:ext cx="165100" cy="1079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19" name="Rectangle 31"/>
            <p:cNvSpPr>
              <a:spLocks noChangeArrowheads="1"/>
            </p:cNvSpPr>
            <p:nvPr/>
          </p:nvSpPr>
          <p:spPr bwMode="auto">
            <a:xfrm>
              <a:off x="6921500" y="1701800"/>
              <a:ext cx="165100" cy="1079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20" name="Rectangle 32"/>
            <p:cNvSpPr>
              <a:spLocks noChangeArrowheads="1"/>
            </p:cNvSpPr>
            <p:nvPr/>
          </p:nvSpPr>
          <p:spPr bwMode="auto">
            <a:xfrm>
              <a:off x="7581900" y="2540000"/>
              <a:ext cx="107950" cy="952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21" name="Rectangle 33"/>
            <p:cNvSpPr>
              <a:spLocks noChangeArrowheads="1"/>
            </p:cNvSpPr>
            <p:nvPr/>
          </p:nvSpPr>
          <p:spPr bwMode="auto">
            <a:xfrm>
              <a:off x="6953250" y="3086100"/>
              <a:ext cx="101600" cy="11430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20522" name="Rectangle 34"/>
            <p:cNvSpPr>
              <a:spLocks noChangeArrowheads="1"/>
            </p:cNvSpPr>
            <p:nvPr/>
          </p:nvSpPr>
          <p:spPr bwMode="auto">
            <a:xfrm>
              <a:off x="6826250" y="3790950"/>
              <a:ext cx="107950" cy="11430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sp>
        <p:nvSpPr>
          <p:cNvPr id="20492" name="ZoneTexte 11"/>
          <p:cNvSpPr txBox="1">
            <a:spLocks noChangeArrowheads="1"/>
          </p:cNvSpPr>
          <p:nvPr/>
        </p:nvSpPr>
        <p:spPr bwMode="auto">
          <a:xfrm>
            <a:off x="69850" y="66675"/>
            <a:ext cx="363061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FORME QUELCONQUE</a:t>
            </a:r>
          </a:p>
        </p:txBody>
      </p:sp>
      <p:sp>
        <p:nvSpPr>
          <p:cNvPr id="2" name="ZoneTexte 1"/>
          <p:cNvSpPr txBox="1"/>
          <p:nvPr/>
        </p:nvSpPr>
        <p:spPr>
          <a:xfrm>
            <a:off x="5693773" y="3409950"/>
            <a:ext cx="369012" cy="369332"/>
          </a:xfrm>
          <a:prstGeom prst="rect">
            <a:avLst/>
          </a:prstGeom>
          <a:noFill/>
        </p:spPr>
        <p:txBody>
          <a:bodyPr wrap="none" rtlCol="0">
            <a:spAutoFit/>
          </a:bodyPr>
          <a:lstStyle/>
          <a:p>
            <a:r>
              <a:rPr lang="fr-FR" dirty="0" smtClean="0">
                <a:latin typeface="Arial Unicode MS"/>
                <a:ea typeface="Arial Unicode MS"/>
                <a:cs typeface="Arial Unicode MS"/>
              </a:rPr>
              <a:t>⊚</a:t>
            </a:r>
            <a:endParaRPr lang="fr-FR" dirty="0"/>
          </a:p>
        </p:txBody>
      </p:sp>
      <p:sp>
        <p:nvSpPr>
          <p:cNvPr id="45" name="ZoneTexte 19"/>
          <p:cNvSpPr txBox="1">
            <a:spLocks noChangeArrowheads="1"/>
          </p:cNvSpPr>
          <p:nvPr/>
        </p:nvSpPr>
        <p:spPr bwMode="auto">
          <a:xfrm>
            <a:off x="69849" y="3702050"/>
            <a:ext cx="3159839"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endParaRPr lang="fr-FR" altLang="fr-FR" sz="1800" dirty="0" smtClean="0">
              <a:solidFill>
                <a:schemeClr val="tx1"/>
              </a:solidFill>
            </a:endParaRPr>
          </a:p>
          <a:p>
            <a:pPr eaLnBrk="1" hangingPunct="1"/>
            <a:r>
              <a:rPr lang="fr-FR" altLang="fr-FR" sz="1800" dirty="0" smtClean="0">
                <a:solidFill>
                  <a:schemeClr val="tx1"/>
                </a:solidFill>
              </a:rPr>
              <a:t>Nom </a:t>
            </a:r>
            <a:r>
              <a:rPr lang="fr-FR" altLang="fr-FR" sz="1800" dirty="0">
                <a:solidFill>
                  <a:schemeClr val="tx1"/>
                </a:solidFill>
              </a:rPr>
              <a:t>du symbole</a:t>
            </a:r>
          </a:p>
          <a:p>
            <a:pPr eaLnBrk="1" hangingPunct="1"/>
            <a:r>
              <a:rPr lang="fr-FR" altLang="fr-FR" sz="1800" dirty="0">
                <a:solidFill>
                  <a:schemeClr val="tx1"/>
                </a:solidFill>
              </a:rPr>
              <a:t>Surface nominale spécifiée</a:t>
            </a:r>
          </a:p>
          <a:p>
            <a:pPr eaLnBrk="1" hangingPunct="1"/>
            <a:r>
              <a:rPr lang="fr-FR" altLang="fr-FR" sz="1800" dirty="0">
                <a:solidFill>
                  <a:schemeClr val="tx1"/>
                </a:solidFill>
              </a:rPr>
              <a:t>Elément tolérancé</a:t>
            </a:r>
          </a:p>
          <a:p>
            <a:pPr eaLnBrk="1" hangingPunct="1"/>
            <a:r>
              <a:rPr lang="fr-FR" altLang="fr-FR" sz="1800" dirty="0">
                <a:solidFill>
                  <a:schemeClr val="tx1"/>
                </a:solidFill>
              </a:rPr>
              <a:t>Zone de tolérance</a:t>
            </a:r>
          </a:p>
          <a:p>
            <a:pPr eaLnBrk="1" hangingPunct="1"/>
            <a:r>
              <a:rPr lang="fr-FR" altLang="fr-FR" sz="1800" dirty="0">
                <a:solidFill>
                  <a:schemeClr val="tx1"/>
                </a:solidFill>
              </a:rPr>
              <a:t>Validation </a:t>
            </a:r>
          </a:p>
        </p:txBody>
      </p:sp>
      <p:sp>
        <p:nvSpPr>
          <p:cNvPr id="4" name="Rectangle 3"/>
          <p:cNvSpPr/>
          <p:nvPr/>
        </p:nvSpPr>
        <p:spPr>
          <a:xfrm>
            <a:off x="265113" y="4084621"/>
            <a:ext cx="8166629" cy="646331"/>
          </a:xfrm>
          <a:prstGeom prst="rect">
            <a:avLst/>
          </a:prstGeom>
        </p:spPr>
        <p:txBody>
          <a:bodyPr wrap="square">
            <a:spAutoFit/>
          </a:bodyPr>
          <a:lstStyle/>
          <a:p>
            <a:r>
              <a:rPr lang="fr-FR" altLang="fr-FR" dirty="0">
                <a:solidFill>
                  <a:srgbClr val="0070C0"/>
                </a:solidFill>
                <a:latin typeface="Comic Sans MS" pitchFamily="66" charset="0"/>
              </a:rPr>
              <a:t>Primaire : Plan A, critère [GE] plan extérieur matière des moindres carrés</a:t>
            </a:r>
          </a:p>
          <a:p>
            <a:r>
              <a:rPr lang="fr-FR" altLang="fr-FR" dirty="0">
                <a:solidFill>
                  <a:srgbClr val="0070C0"/>
                </a:solidFill>
                <a:latin typeface="Comic Sans MS" pitchFamily="66" charset="0"/>
              </a:rPr>
              <a:t>Secondaire : Cylindre </a:t>
            </a:r>
            <a:r>
              <a:rPr lang="fr-FR" altLang="fr-FR" dirty="0" smtClean="0">
                <a:solidFill>
                  <a:srgbClr val="0070C0"/>
                </a:solidFill>
                <a:latin typeface="Comic Sans MS" pitchFamily="66" charset="0"/>
              </a:rPr>
              <a:t>C, </a:t>
            </a:r>
            <a:r>
              <a:rPr lang="fr-FR" altLang="fr-FR" dirty="0">
                <a:solidFill>
                  <a:srgbClr val="0070C0"/>
                </a:solidFill>
                <a:latin typeface="Comic Sans MS" pitchFamily="66" charset="0"/>
              </a:rPr>
              <a:t>critère [GM] moindres carrés moyen </a:t>
            </a:r>
          </a:p>
        </p:txBody>
      </p:sp>
      <p:sp>
        <p:nvSpPr>
          <p:cNvPr id="82" name="ZoneTexte 91"/>
          <p:cNvSpPr txBox="1">
            <a:spLocks noChangeArrowheads="1"/>
          </p:cNvSpPr>
          <p:nvPr/>
        </p:nvSpPr>
        <p:spPr bwMode="auto">
          <a:xfrm>
            <a:off x="3191136" y="4881820"/>
            <a:ext cx="58625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smtClean="0">
                <a:solidFill>
                  <a:srgbClr val="0070C0"/>
                </a:solidFill>
                <a:latin typeface="Comic Sans MS" pitchFamily="66" charset="0"/>
              </a:rPr>
              <a:t>Position d'une surface quelconque</a:t>
            </a:r>
          </a:p>
          <a:p>
            <a:pPr eaLnBrk="1" hangingPunct="1"/>
            <a:r>
              <a:rPr lang="fr-FR" altLang="fr-FR" sz="1800" b="0" dirty="0" smtClean="0">
                <a:solidFill>
                  <a:srgbClr val="0070C0"/>
                </a:solidFill>
                <a:latin typeface="Comic Sans MS" pitchFamily="66" charset="0"/>
              </a:rPr>
              <a:t>Toutes les surfaces brutes</a:t>
            </a:r>
          </a:p>
          <a:p>
            <a:pPr eaLnBrk="1" hangingPunct="1"/>
            <a:r>
              <a:rPr lang="fr-FR" altLang="fr-FR" sz="1800" b="0" dirty="0" smtClean="0">
                <a:solidFill>
                  <a:srgbClr val="0070C0"/>
                </a:solidFill>
                <a:latin typeface="Comic Sans MS" pitchFamily="66" charset="0"/>
              </a:rPr>
              <a:t>Surfaces réelles brutes</a:t>
            </a:r>
          </a:p>
          <a:p>
            <a:pPr eaLnBrk="1" hangingPunct="1"/>
            <a:r>
              <a:rPr lang="fr-FR" altLang="fr-FR" sz="1800" b="0" dirty="0" smtClean="0">
                <a:solidFill>
                  <a:srgbClr val="0070C0"/>
                </a:solidFill>
                <a:latin typeface="Comic Sans MS" pitchFamily="66" charset="0"/>
              </a:rPr>
              <a:t>Zone comprise entre 2 surfaces offsets de +1 et -1 mm par rapport aux surfaces nominales</a:t>
            </a:r>
          </a:p>
          <a:p>
            <a:pPr eaLnBrk="1" hangingPunct="1"/>
            <a:r>
              <a:rPr lang="fr-FR" altLang="fr-FR" sz="1800" b="0" dirty="0" smtClean="0">
                <a:solidFill>
                  <a:srgbClr val="0070C0"/>
                </a:solidFill>
                <a:latin typeface="Comic Sans MS" pitchFamily="66" charset="0"/>
              </a:rPr>
              <a:t>La </a:t>
            </a:r>
            <a:r>
              <a:rPr lang="fr-FR" altLang="fr-FR" sz="1800" b="0" dirty="0">
                <a:solidFill>
                  <a:srgbClr val="0070C0"/>
                </a:solidFill>
                <a:latin typeface="Comic Sans MS" pitchFamily="66" charset="0"/>
              </a:rPr>
              <a:t>spécification est respectée si </a:t>
            </a:r>
            <a:r>
              <a:rPr lang="fr-FR" altLang="fr-FR" sz="1800" b="0" dirty="0" smtClean="0">
                <a:solidFill>
                  <a:srgbClr val="0070C0"/>
                </a:solidFill>
                <a:latin typeface="Comic Sans MS" pitchFamily="66" charset="0"/>
              </a:rPr>
              <a:t>les éléments</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         </a:t>
            </a:r>
            <a:r>
              <a:rPr lang="fr-FR" altLang="fr-FR" sz="1800" b="0" dirty="0" smtClean="0">
                <a:solidFill>
                  <a:srgbClr val="0070C0"/>
                </a:solidFill>
                <a:latin typeface="Comic Sans MS" pitchFamily="66" charset="0"/>
              </a:rPr>
              <a:t>tolérancés sont </a:t>
            </a:r>
            <a:r>
              <a:rPr lang="fr-FR" altLang="fr-FR" sz="1800" b="0" dirty="0">
                <a:solidFill>
                  <a:srgbClr val="0070C0"/>
                </a:solidFill>
                <a:latin typeface="Comic Sans MS" pitchFamily="66" charset="0"/>
              </a:rPr>
              <a:t>dans la zone de tolérance </a:t>
            </a:r>
            <a:endParaRPr lang="fr-FR" altLang="fr-FR" sz="1800" b="0" dirty="0" smtClean="0">
              <a:solidFill>
                <a:srgbClr val="0070C0"/>
              </a:solidFill>
              <a:latin typeface="Comic Sans MS" pitchFamily="66" charset="0"/>
              <a:sym typeface="Symbol"/>
            </a:endParaRPr>
          </a:p>
        </p:txBody>
      </p:sp>
      <p:sp>
        <p:nvSpPr>
          <p:cNvPr id="5" name="ZoneTexte 4"/>
          <p:cNvSpPr txBox="1"/>
          <p:nvPr/>
        </p:nvSpPr>
        <p:spPr>
          <a:xfrm>
            <a:off x="5872474" y="3306861"/>
            <a:ext cx="381836" cy="307777"/>
          </a:xfrm>
          <a:prstGeom prst="rect">
            <a:avLst/>
          </a:prstGeom>
          <a:noFill/>
        </p:spPr>
        <p:txBody>
          <a:bodyPr wrap="none" rtlCol="0">
            <a:spAutoFit/>
          </a:bodyPr>
          <a:lstStyle/>
          <a:p>
            <a:r>
              <a:rPr lang="fr-FR" sz="1400" dirty="0" smtClean="0"/>
              <a:t>UF</a:t>
            </a:r>
            <a:endParaRPr lang="fr-FR" sz="1400" dirty="0"/>
          </a:p>
        </p:txBody>
      </p:sp>
    </p:spTree>
    <p:extLst>
      <p:ext uri="{BB962C8B-B14F-4D97-AF65-F5344CB8AC3E}">
        <p14:creationId xmlns:p14="http://schemas.microsoft.com/office/powerpoint/2010/main" val="167657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rme libre 24"/>
          <p:cNvSpPr>
            <a:spLocks/>
          </p:cNvSpPr>
          <p:nvPr/>
        </p:nvSpPr>
        <p:spPr bwMode="auto">
          <a:xfrm>
            <a:off x="3071446" y="4160228"/>
            <a:ext cx="429358" cy="222738"/>
          </a:xfrm>
          <a:custGeom>
            <a:avLst/>
            <a:gdLst>
              <a:gd name="T0" fmla="*/ 0 w 465615"/>
              <a:gd name="T1" fmla="*/ 0 h 241222"/>
              <a:gd name="T2" fmla="*/ 89115 w 465615"/>
              <a:gd name="T3" fmla="*/ 8436 h 241222"/>
              <a:gd name="T4" fmla="*/ 164307 w 465615"/>
              <a:gd name="T5" fmla="*/ 25301 h 241222"/>
              <a:gd name="T6" fmla="*/ 206079 w 465615"/>
              <a:gd name="T7" fmla="*/ 42172 h 241222"/>
              <a:gd name="T8" fmla="*/ 258992 w 465615"/>
              <a:gd name="T9" fmla="*/ 67472 h 241222"/>
              <a:gd name="T10" fmla="*/ 320260 w 465615"/>
              <a:gd name="T11" fmla="*/ 104020 h 241222"/>
              <a:gd name="T12" fmla="*/ 381526 w 465615"/>
              <a:gd name="T13" fmla="*/ 160244 h 241222"/>
              <a:gd name="T14" fmla="*/ 434438 w 465615"/>
              <a:gd name="T15" fmla="*/ 219280 h 241222"/>
              <a:gd name="T16" fmla="*/ 462285 w 465615"/>
              <a:gd name="T17" fmla="*/ 241768 h 241222"/>
              <a:gd name="T18" fmla="*/ 114179 w 465615"/>
              <a:gd name="T19" fmla="*/ 238957 h 241222"/>
              <a:gd name="T20" fmla="*/ 116964 w 465615"/>
              <a:gd name="T21" fmla="*/ 174297 h 241222"/>
              <a:gd name="T22" fmla="*/ 75192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 name="Forme libre 153"/>
          <p:cNvSpPr>
            <a:spLocks/>
          </p:cNvSpPr>
          <p:nvPr/>
        </p:nvSpPr>
        <p:spPr bwMode="auto">
          <a:xfrm flipV="1">
            <a:off x="3072913" y="4992566"/>
            <a:ext cx="429357" cy="222738"/>
          </a:xfrm>
          <a:custGeom>
            <a:avLst/>
            <a:gdLst>
              <a:gd name="T0" fmla="*/ 0 w 465615"/>
              <a:gd name="T1" fmla="*/ 0 h 241222"/>
              <a:gd name="T2" fmla="*/ 89113 w 465615"/>
              <a:gd name="T3" fmla="*/ 8436 h 241222"/>
              <a:gd name="T4" fmla="*/ 164304 w 465615"/>
              <a:gd name="T5" fmla="*/ 25301 h 241222"/>
              <a:gd name="T6" fmla="*/ 206076 w 465615"/>
              <a:gd name="T7" fmla="*/ 42172 h 241222"/>
              <a:gd name="T8" fmla="*/ 258988 w 465615"/>
              <a:gd name="T9" fmla="*/ 67472 h 241222"/>
              <a:gd name="T10" fmla="*/ 320255 w 465615"/>
              <a:gd name="T11" fmla="*/ 104020 h 241222"/>
              <a:gd name="T12" fmla="*/ 381521 w 465615"/>
              <a:gd name="T13" fmla="*/ 160244 h 241222"/>
              <a:gd name="T14" fmla="*/ 434432 w 465615"/>
              <a:gd name="T15" fmla="*/ 219280 h 241222"/>
              <a:gd name="T16" fmla="*/ 462278 w 465615"/>
              <a:gd name="T17" fmla="*/ 241768 h 241222"/>
              <a:gd name="T18" fmla="*/ 114177 w 465615"/>
              <a:gd name="T19" fmla="*/ 238957 h 241222"/>
              <a:gd name="T20" fmla="*/ 116962 w 465615"/>
              <a:gd name="T21" fmla="*/ 174297 h 241222"/>
              <a:gd name="T22" fmla="*/ 75190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2" name="Rectangle 143"/>
          <p:cNvSpPr>
            <a:spLocks noChangeArrowheads="1"/>
          </p:cNvSpPr>
          <p:nvPr/>
        </p:nvSpPr>
        <p:spPr bwMode="auto">
          <a:xfrm>
            <a:off x="2617178" y="4654062"/>
            <a:ext cx="402981"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32" name="Arc 131"/>
          <p:cNvSpPr/>
          <p:nvPr/>
        </p:nvSpPr>
        <p:spPr bwMode="auto">
          <a:xfrm>
            <a:off x="2546838" y="4160227"/>
            <a:ext cx="1044820" cy="1043354"/>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4" name="Arc 3"/>
          <p:cNvSpPr/>
          <p:nvPr/>
        </p:nvSpPr>
        <p:spPr bwMode="auto">
          <a:xfrm>
            <a:off x="2546838" y="4164623"/>
            <a:ext cx="1044820" cy="1044820"/>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1" name="Arc 130"/>
          <p:cNvSpPr/>
          <p:nvPr/>
        </p:nvSpPr>
        <p:spPr bwMode="auto">
          <a:xfrm>
            <a:off x="2687515" y="4305300"/>
            <a:ext cx="763466" cy="763466"/>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6" name="Arc 135"/>
          <p:cNvSpPr/>
          <p:nvPr/>
        </p:nvSpPr>
        <p:spPr bwMode="auto">
          <a:xfrm>
            <a:off x="2687515" y="4302369"/>
            <a:ext cx="763466" cy="763466"/>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057" name="Rectangle 14"/>
          <p:cNvSpPr>
            <a:spLocks noChangeArrowheads="1"/>
          </p:cNvSpPr>
          <p:nvPr/>
        </p:nvSpPr>
        <p:spPr bwMode="auto">
          <a:xfrm>
            <a:off x="3297116" y="4381500"/>
            <a:ext cx="367812"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058" name="Connecteur droit 8"/>
          <p:cNvCxnSpPr>
            <a:cxnSpLocks noChangeShapeType="1"/>
            <a:stCxn id="132" idx="0"/>
          </p:cNvCxnSpPr>
          <p:nvPr/>
        </p:nvCxnSpPr>
        <p:spPr bwMode="auto">
          <a:xfrm>
            <a:off x="3069981" y="4160228"/>
            <a:ext cx="0" cy="1362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 name="Connecteur droit 11"/>
          <p:cNvCxnSpPr>
            <a:cxnSpLocks noChangeShapeType="1"/>
          </p:cNvCxnSpPr>
          <p:nvPr/>
        </p:nvCxnSpPr>
        <p:spPr bwMode="auto">
          <a:xfrm>
            <a:off x="3297115" y="4381500"/>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0" name="Forme libre 12"/>
          <p:cNvSpPr>
            <a:spLocks/>
          </p:cNvSpPr>
          <p:nvPr/>
        </p:nvSpPr>
        <p:spPr bwMode="auto">
          <a:xfrm>
            <a:off x="3490547" y="4381500"/>
            <a:ext cx="174381" cy="612531"/>
          </a:xfrm>
          <a:custGeom>
            <a:avLst/>
            <a:gdLst>
              <a:gd name="T0" fmla="*/ 0 w 187929"/>
              <a:gd name="T1" fmla="*/ 0 h 664763"/>
              <a:gd name="T2" fmla="*/ 194926 w 187929"/>
              <a:gd name="T3" fmla="*/ 0 h 664763"/>
              <a:gd name="T4" fmla="*/ 194926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61" name="Connecteur droit 16"/>
          <p:cNvCxnSpPr>
            <a:cxnSpLocks noChangeShapeType="1"/>
            <a:endCxn id="4" idx="2"/>
          </p:cNvCxnSpPr>
          <p:nvPr/>
        </p:nvCxnSpPr>
        <p:spPr bwMode="auto">
          <a:xfrm flipH="1">
            <a:off x="3065585" y="4296508"/>
            <a:ext cx="4397" cy="91293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2" name="Rectangle 17"/>
          <p:cNvSpPr>
            <a:spLocks noChangeArrowheads="1"/>
          </p:cNvSpPr>
          <p:nvPr/>
        </p:nvSpPr>
        <p:spPr bwMode="auto">
          <a:xfrm>
            <a:off x="3297116" y="4443046"/>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3" name="Rectangle 145"/>
          <p:cNvSpPr>
            <a:spLocks noChangeArrowheads="1"/>
          </p:cNvSpPr>
          <p:nvPr/>
        </p:nvSpPr>
        <p:spPr bwMode="auto">
          <a:xfrm>
            <a:off x="3297116" y="4868008"/>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064" name="Connecteur droit 20"/>
          <p:cNvCxnSpPr>
            <a:cxnSpLocks noChangeShapeType="1"/>
            <a:stCxn id="2065" idx="1"/>
          </p:cNvCxnSpPr>
          <p:nvPr/>
        </p:nvCxnSpPr>
        <p:spPr bwMode="auto">
          <a:xfrm>
            <a:off x="3176954" y="4381500"/>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5" name="Forme libre 21"/>
          <p:cNvSpPr>
            <a:spLocks/>
          </p:cNvSpPr>
          <p:nvPr/>
        </p:nvSpPr>
        <p:spPr bwMode="auto">
          <a:xfrm>
            <a:off x="3176954" y="4318489"/>
            <a:ext cx="123092" cy="735623"/>
          </a:xfrm>
          <a:custGeom>
            <a:avLst/>
            <a:gdLst>
              <a:gd name="T0" fmla="*/ 0 w 131831"/>
              <a:gd name="T1" fmla="*/ 0 h 796594"/>
              <a:gd name="T2" fmla="*/ 0 w 131831"/>
              <a:gd name="T3" fmla="*/ 67514 h 796594"/>
              <a:gd name="T4" fmla="*/ 142839 w 131831"/>
              <a:gd name="T5" fmla="*/ 67514 h 796594"/>
              <a:gd name="T6" fmla="*/ 14283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66" name="Connecteur droit 26"/>
          <p:cNvCxnSpPr>
            <a:cxnSpLocks noChangeShapeType="1"/>
          </p:cNvCxnSpPr>
          <p:nvPr/>
        </p:nvCxnSpPr>
        <p:spPr bwMode="auto">
          <a:xfrm>
            <a:off x="3238500" y="4478215"/>
            <a:ext cx="46452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7" name="Connecteur droit 156"/>
          <p:cNvCxnSpPr>
            <a:cxnSpLocks noChangeShapeType="1"/>
          </p:cNvCxnSpPr>
          <p:nvPr/>
        </p:nvCxnSpPr>
        <p:spPr bwMode="auto">
          <a:xfrm>
            <a:off x="3269274" y="4903177"/>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 name="Forme libre 29"/>
          <p:cNvSpPr>
            <a:spLocks/>
          </p:cNvSpPr>
          <p:nvPr/>
        </p:nvSpPr>
        <p:spPr bwMode="auto">
          <a:xfrm>
            <a:off x="3062654" y="3579935"/>
            <a:ext cx="400050" cy="748811"/>
          </a:xfrm>
          <a:custGeom>
            <a:avLst/>
            <a:gdLst>
              <a:gd name="T0" fmla="*/ 0 w 433952"/>
              <a:gd name="T1" fmla="*/ 103441 h 811078"/>
              <a:gd name="T2" fmla="*/ 0 w 433952"/>
              <a:gd name="T3" fmla="*/ 181024 h 811078"/>
              <a:gd name="T4" fmla="*/ 307157 w 433952"/>
              <a:gd name="T5" fmla="*/ 181024 h 811078"/>
              <a:gd name="T6" fmla="*/ 307157 w 433952"/>
              <a:gd name="T7" fmla="*/ 718922 h 811078"/>
              <a:gd name="T8" fmla="*/ 373707 w 433952"/>
              <a:gd name="T9" fmla="*/ 765465 h 811078"/>
              <a:gd name="T10" fmla="*/ 430019 w 433952"/>
              <a:gd name="T11" fmla="*/ 812016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173" name="Arc 2172"/>
          <p:cNvSpPr/>
          <p:nvPr/>
        </p:nvSpPr>
        <p:spPr bwMode="auto">
          <a:xfrm rot="16200000">
            <a:off x="2884610" y="4499464"/>
            <a:ext cx="366346" cy="364880"/>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070" name="Rectangle 2174"/>
          <p:cNvSpPr>
            <a:spLocks noChangeArrowheads="1"/>
          </p:cNvSpPr>
          <p:nvPr/>
        </p:nvSpPr>
        <p:spPr bwMode="auto">
          <a:xfrm>
            <a:off x="3062654" y="4498731"/>
            <a:ext cx="142143" cy="36634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71" name="Rectangle 2173"/>
          <p:cNvSpPr>
            <a:spLocks noChangeArrowheads="1"/>
          </p:cNvSpPr>
          <p:nvPr/>
        </p:nvSpPr>
        <p:spPr bwMode="auto">
          <a:xfrm>
            <a:off x="3111012" y="4381500"/>
            <a:ext cx="186103" cy="61106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072" name="Groupe 140"/>
          <p:cNvGrpSpPr>
            <a:grpSpLocks/>
          </p:cNvGrpSpPr>
          <p:nvPr/>
        </p:nvGrpSpPr>
        <p:grpSpPr bwMode="auto">
          <a:xfrm>
            <a:off x="1192823" y="3742593"/>
            <a:ext cx="2161443" cy="805962"/>
            <a:chOff x="3048000" y="1973451"/>
            <a:chExt cx="2340244" cy="873071"/>
          </a:xfrm>
        </p:grpSpPr>
        <p:sp>
          <p:nvSpPr>
            <p:cNvPr id="2110" name="Forme libre 13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111" name="Rectangle 13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12" name="Rectangle 17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13" name="Rectangle 17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73" name="Connecteur droit 139"/>
          <p:cNvCxnSpPr>
            <a:cxnSpLocks noChangeShapeType="1"/>
          </p:cNvCxnSpPr>
          <p:nvPr/>
        </p:nvCxnSpPr>
        <p:spPr bwMode="auto">
          <a:xfrm>
            <a:off x="892420" y="4690697"/>
            <a:ext cx="3119803"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74" name="Groupe 178"/>
          <p:cNvGrpSpPr>
            <a:grpSpLocks/>
          </p:cNvGrpSpPr>
          <p:nvPr/>
        </p:nvGrpSpPr>
        <p:grpSpPr bwMode="auto">
          <a:xfrm flipV="1">
            <a:off x="1192823" y="4825512"/>
            <a:ext cx="2161443" cy="804496"/>
            <a:chOff x="3048000" y="1973451"/>
            <a:chExt cx="2340244" cy="873071"/>
          </a:xfrm>
        </p:grpSpPr>
        <p:sp>
          <p:nvSpPr>
            <p:cNvPr id="2106" name="Forme libre 17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107" name="Rectangle 18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08" name="Rectangle 18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09" name="Rectangle 18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75" name="Connecteur droit 142"/>
          <p:cNvCxnSpPr>
            <a:cxnSpLocks noChangeShapeType="1"/>
            <a:stCxn id="2110" idx="9"/>
            <a:endCxn id="2106" idx="9"/>
          </p:cNvCxnSpPr>
          <p:nvPr/>
        </p:nvCxnSpPr>
        <p:spPr bwMode="auto">
          <a:xfrm>
            <a:off x="1192823" y="4548554"/>
            <a:ext cx="0" cy="2769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Connecteur droit 2048"/>
          <p:cNvCxnSpPr>
            <a:cxnSpLocks noChangeShapeType="1"/>
          </p:cNvCxnSpPr>
          <p:nvPr/>
        </p:nvCxnSpPr>
        <p:spPr bwMode="auto">
          <a:xfrm>
            <a:off x="2990851" y="3795346"/>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7" name="Connecteur droit 186"/>
          <p:cNvCxnSpPr>
            <a:cxnSpLocks noChangeShapeType="1"/>
          </p:cNvCxnSpPr>
          <p:nvPr/>
        </p:nvCxnSpPr>
        <p:spPr bwMode="auto">
          <a:xfrm>
            <a:off x="2990851" y="5575789"/>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 name="Forme libre 187"/>
          <p:cNvSpPr>
            <a:spLocks/>
          </p:cNvSpPr>
          <p:nvPr/>
        </p:nvSpPr>
        <p:spPr bwMode="auto">
          <a:xfrm flipV="1">
            <a:off x="3059723" y="5054112"/>
            <a:ext cx="400050" cy="748811"/>
          </a:xfrm>
          <a:custGeom>
            <a:avLst/>
            <a:gdLst>
              <a:gd name="T0" fmla="*/ 0 w 433952"/>
              <a:gd name="T1" fmla="*/ 103441 h 811078"/>
              <a:gd name="T2" fmla="*/ 0 w 433952"/>
              <a:gd name="T3" fmla="*/ 181024 h 811078"/>
              <a:gd name="T4" fmla="*/ 307157 w 433952"/>
              <a:gd name="T5" fmla="*/ 181024 h 811078"/>
              <a:gd name="T6" fmla="*/ 307157 w 433952"/>
              <a:gd name="T7" fmla="*/ 718922 h 811078"/>
              <a:gd name="T8" fmla="*/ 373707 w 433952"/>
              <a:gd name="T9" fmla="*/ 765465 h 811078"/>
              <a:gd name="T10" fmla="*/ 430019 w 433952"/>
              <a:gd name="T11" fmla="*/ 812016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079" name="ZoneTexte 144"/>
          <p:cNvSpPr txBox="1">
            <a:spLocks noChangeArrowheads="1"/>
          </p:cNvSpPr>
          <p:nvPr/>
        </p:nvSpPr>
        <p:spPr bwMode="auto">
          <a:xfrm>
            <a:off x="4012223" y="3972659"/>
            <a:ext cx="72167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Buse (b)</a:t>
            </a:r>
          </a:p>
        </p:txBody>
      </p:sp>
      <p:cxnSp>
        <p:nvCxnSpPr>
          <p:cNvPr id="2080" name="Connecteur droit avec flèche 147"/>
          <p:cNvCxnSpPr>
            <a:cxnSpLocks noChangeShapeType="1"/>
          </p:cNvCxnSpPr>
          <p:nvPr/>
        </p:nvCxnSpPr>
        <p:spPr bwMode="auto">
          <a:xfrm flipH="1">
            <a:off x="3591659" y="4271597"/>
            <a:ext cx="435219"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1" name="ZoneTexte 191"/>
          <p:cNvSpPr txBox="1">
            <a:spLocks noChangeArrowheads="1"/>
          </p:cNvSpPr>
          <p:nvPr/>
        </p:nvSpPr>
        <p:spPr bwMode="auto">
          <a:xfrm>
            <a:off x="3881805" y="3336682"/>
            <a:ext cx="10230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Enjoliveur (e)</a:t>
            </a:r>
          </a:p>
        </p:txBody>
      </p:sp>
      <p:cxnSp>
        <p:nvCxnSpPr>
          <p:cNvPr id="2082" name="Connecteur droit avec flèche 192"/>
          <p:cNvCxnSpPr>
            <a:cxnSpLocks noChangeShapeType="1"/>
          </p:cNvCxnSpPr>
          <p:nvPr/>
        </p:nvCxnSpPr>
        <p:spPr bwMode="auto">
          <a:xfrm flipH="1">
            <a:off x="3448050" y="3509597"/>
            <a:ext cx="433754"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3" name="Connecteur droit avec flèche 193"/>
          <p:cNvCxnSpPr>
            <a:cxnSpLocks noChangeShapeType="1"/>
          </p:cNvCxnSpPr>
          <p:nvPr/>
        </p:nvCxnSpPr>
        <p:spPr bwMode="auto">
          <a:xfrm>
            <a:off x="1846385" y="3650274"/>
            <a:ext cx="140677"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4" name="ZoneTexte 195"/>
          <p:cNvSpPr txBox="1">
            <a:spLocks noChangeArrowheads="1"/>
          </p:cNvSpPr>
          <p:nvPr/>
        </p:nvSpPr>
        <p:spPr bwMode="auto">
          <a:xfrm>
            <a:off x="1282213" y="3380643"/>
            <a:ext cx="7697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Corps (c)</a:t>
            </a:r>
          </a:p>
        </p:txBody>
      </p:sp>
      <p:sp>
        <p:nvSpPr>
          <p:cNvPr id="2085" name="ZoneTexte 196"/>
          <p:cNvSpPr txBox="1">
            <a:spLocks noChangeArrowheads="1"/>
          </p:cNvSpPr>
          <p:nvPr/>
        </p:nvSpPr>
        <p:spPr bwMode="auto">
          <a:xfrm>
            <a:off x="4048858" y="4787413"/>
            <a:ext cx="77938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Rotule (r)</a:t>
            </a:r>
          </a:p>
        </p:txBody>
      </p:sp>
      <p:cxnSp>
        <p:nvCxnSpPr>
          <p:cNvPr id="2086" name="Connecteur droit avec flèche 197"/>
          <p:cNvCxnSpPr>
            <a:cxnSpLocks noChangeShapeType="1"/>
            <a:stCxn id="2085" idx="1"/>
          </p:cNvCxnSpPr>
          <p:nvPr/>
        </p:nvCxnSpPr>
        <p:spPr bwMode="auto">
          <a:xfrm flipH="1" flipV="1">
            <a:off x="3204796" y="4722937"/>
            <a:ext cx="844062" cy="19589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7" name="ZoneTexte 151"/>
          <p:cNvSpPr txBox="1">
            <a:spLocks noChangeArrowheads="1"/>
          </p:cNvSpPr>
          <p:nvPr/>
        </p:nvSpPr>
        <p:spPr bwMode="auto">
          <a:xfrm>
            <a:off x="39566" y="871905"/>
            <a:ext cx="9104434" cy="19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Le dessin d'ensemble ci-dessous représente une buse qui fournit un jet d'eau puissant dans une douche. Le corps passe à travers la paroi de la douche </a:t>
            </a:r>
            <a:r>
              <a:rPr lang="fr-FR" altLang="fr-FR" sz="1477" dirty="0" smtClean="0">
                <a:latin typeface="Arial" panose="020B0604020202020204" pitchFamily="34" charset="0"/>
              </a:rPr>
              <a:t>et </a:t>
            </a:r>
            <a:r>
              <a:rPr lang="fr-FR" altLang="fr-FR" sz="1477" dirty="0">
                <a:latin typeface="Arial" panose="020B0604020202020204" pitchFamily="34" charset="0"/>
              </a:rPr>
              <a:t>est serré par un </a:t>
            </a:r>
            <a:r>
              <a:rPr lang="fr-FR" altLang="fr-FR" sz="1477" dirty="0" smtClean="0">
                <a:latin typeface="Arial" panose="020B0604020202020204" pitchFamily="34" charset="0"/>
              </a:rPr>
              <a:t>écrou. </a:t>
            </a:r>
            <a:r>
              <a:rPr lang="fr-FR" altLang="fr-FR" sz="1477" dirty="0">
                <a:latin typeface="Arial" panose="020B0604020202020204" pitchFamily="34" charset="0"/>
              </a:rPr>
              <a:t>L'eau arrive avec un tuyau par l'orifice de gauche. Elle circule dans le support et sort par la buse.</a:t>
            </a:r>
          </a:p>
          <a:p>
            <a:pPr>
              <a:spcBef>
                <a:spcPct val="0"/>
              </a:spcBef>
              <a:buFontTx/>
              <a:buNone/>
            </a:pPr>
            <a:r>
              <a:rPr lang="fr-FR" altLang="fr-FR" sz="1477" dirty="0">
                <a:latin typeface="Arial" panose="020B0604020202020204" pitchFamily="34" charset="0"/>
              </a:rPr>
              <a:t>Pour permettre l'orientation de la buse, celle-ci est montée avec une liaison sphérique dans l'enjoliveur. Elle est maintenue en contact par une rotule qui possède une sphère concentrique avec la sphère de la buse. Cette rotule est en appui sur le tube central du corps.  L'extrémité du tube est fendue pour donner de la souplesse et assurer une légère précontrainte. La rotule comporte des encoches pour laisser passer l'eau. Elle est légèrement serrée dans la buse. </a:t>
            </a:r>
          </a:p>
        </p:txBody>
      </p:sp>
      <p:grpSp>
        <p:nvGrpSpPr>
          <p:cNvPr id="2088" name="Groupe 158"/>
          <p:cNvGrpSpPr>
            <a:grpSpLocks/>
          </p:cNvGrpSpPr>
          <p:nvPr/>
        </p:nvGrpSpPr>
        <p:grpSpPr bwMode="auto">
          <a:xfrm>
            <a:off x="1595805" y="3960935"/>
            <a:ext cx="1075592" cy="42496"/>
            <a:chOff x="3493116" y="3228888"/>
            <a:chExt cx="1217398" cy="51047"/>
          </a:xfrm>
        </p:grpSpPr>
        <p:cxnSp>
          <p:nvCxnSpPr>
            <p:cNvPr id="2104" name="Connecteur droit 20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5" name="Connecteur droit 155"/>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89" name="Groupe 207"/>
          <p:cNvGrpSpPr>
            <a:grpSpLocks/>
          </p:cNvGrpSpPr>
          <p:nvPr/>
        </p:nvGrpSpPr>
        <p:grpSpPr bwMode="auto">
          <a:xfrm flipV="1">
            <a:off x="1592874" y="5367705"/>
            <a:ext cx="1024303" cy="60080"/>
            <a:chOff x="3493116" y="3228888"/>
            <a:chExt cx="1217398" cy="51047"/>
          </a:xfrm>
        </p:grpSpPr>
        <p:cxnSp>
          <p:nvCxnSpPr>
            <p:cNvPr id="2102" name="Connecteur droit 20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3" name="Connecteur droit 20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90" name="Forme libre 159"/>
          <p:cNvSpPr>
            <a:spLocks/>
          </p:cNvSpPr>
          <p:nvPr/>
        </p:nvSpPr>
        <p:spPr bwMode="auto">
          <a:xfrm>
            <a:off x="3112478" y="4380036"/>
            <a:ext cx="186104" cy="172915"/>
          </a:xfrm>
          <a:custGeom>
            <a:avLst/>
            <a:gdLst>
              <a:gd name="T0" fmla="*/ 0 w 200665"/>
              <a:gd name="T1" fmla="*/ 0 h 186743"/>
              <a:gd name="T2" fmla="*/ 207395 w 200665"/>
              <a:gd name="T3" fmla="*/ 3557 h 186743"/>
              <a:gd name="T4" fmla="*/ 207395 w 200665"/>
              <a:gd name="T5" fmla="*/ 190855 h 186743"/>
              <a:gd name="T6" fmla="*/ 53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91" name="Forme libre 211"/>
          <p:cNvSpPr>
            <a:spLocks/>
          </p:cNvSpPr>
          <p:nvPr/>
        </p:nvSpPr>
        <p:spPr bwMode="auto">
          <a:xfrm flipV="1">
            <a:off x="3113943" y="4829908"/>
            <a:ext cx="186103" cy="171450"/>
          </a:xfrm>
          <a:custGeom>
            <a:avLst/>
            <a:gdLst>
              <a:gd name="T0" fmla="*/ 0 w 200665"/>
              <a:gd name="T1" fmla="*/ 0 h 186743"/>
              <a:gd name="T2" fmla="*/ 207388 w 200665"/>
              <a:gd name="T3" fmla="*/ 3351 h 186743"/>
              <a:gd name="T4" fmla="*/ 207388 w 200665"/>
              <a:gd name="T5" fmla="*/ 179820 h 186743"/>
              <a:gd name="T6" fmla="*/ 53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92" name="Flèche droite 162"/>
          <p:cNvSpPr>
            <a:spLocks noChangeArrowheads="1"/>
          </p:cNvSpPr>
          <p:nvPr/>
        </p:nvSpPr>
        <p:spPr bwMode="auto">
          <a:xfrm>
            <a:off x="148005" y="4552951"/>
            <a:ext cx="527538" cy="272562"/>
          </a:xfrm>
          <a:prstGeom prst="rightArrow">
            <a:avLst>
              <a:gd name="adj1" fmla="val 50000"/>
              <a:gd name="adj2" fmla="val 49919"/>
            </a:avLst>
          </a:prstGeom>
          <a:solidFill>
            <a:srgbClr val="66FF33"/>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93" name="ZoneTexte 163"/>
          <p:cNvSpPr txBox="1">
            <a:spLocks noChangeArrowheads="1"/>
          </p:cNvSpPr>
          <p:nvPr/>
        </p:nvSpPr>
        <p:spPr bwMode="auto">
          <a:xfrm>
            <a:off x="148004" y="4328747"/>
            <a:ext cx="43633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Eau</a:t>
            </a:r>
          </a:p>
        </p:txBody>
      </p:sp>
      <p:sp>
        <p:nvSpPr>
          <p:cNvPr id="2094" name="Forme libre 216"/>
          <p:cNvSpPr>
            <a:spLocks/>
          </p:cNvSpPr>
          <p:nvPr/>
        </p:nvSpPr>
        <p:spPr bwMode="auto">
          <a:xfrm>
            <a:off x="2727082" y="4438651"/>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95" name="Forme libre 217"/>
          <p:cNvSpPr>
            <a:spLocks/>
          </p:cNvSpPr>
          <p:nvPr/>
        </p:nvSpPr>
        <p:spPr bwMode="auto">
          <a:xfrm flipV="1">
            <a:off x="2727082" y="4824046"/>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65" name="Forme libre 164"/>
          <p:cNvSpPr/>
          <p:nvPr/>
        </p:nvSpPr>
        <p:spPr bwMode="auto">
          <a:xfrm>
            <a:off x="2508739" y="2866293"/>
            <a:ext cx="479181" cy="1069731"/>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0" name="Forme libre 219"/>
          <p:cNvSpPr/>
          <p:nvPr/>
        </p:nvSpPr>
        <p:spPr bwMode="auto">
          <a:xfrm flipV="1">
            <a:off x="2508739" y="5427785"/>
            <a:ext cx="479181" cy="800100"/>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098" name="ZoneTexte 220"/>
          <p:cNvSpPr txBox="1">
            <a:spLocks noChangeArrowheads="1"/>
          </p:cNvSpPr>
          <p:nvPr/>
        </p:nvSpPr>
        <p:spPr bwMode="auto">
          <a:xfrm>
            <a:off x="1414097" y="2841382"/>
            <a:ext cx="73129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Paroi (p)</a:t>
            </a:r>
          </a:p>
        </p:txBody>
      </p:sp>
      <p:cxnSp>
        <p:nvCxnSpPr>
          <p:cNvPr id="2099" name="Connecteur droit avec flèche 221"/>
          <p:cNvCxnSpPr>
            <a:cxnSpLocks noChangeShapeType="1"/>
          </p:cNvCxnSpPr>
          <p:nvPr/>
        </p:nvCxnSpPr>
        <p:spPr bwMode="auto">
          <a:xfrm>
            <a:off x="2064727" y="2993781"/>
            <a:ext cx="633046" cy="1714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00" name="ZoneTexte 166"/>
          <p:cNvSpPr txBox="1">
            <a:spLocks noChangeArrowheads="1"/>
          </p:cNvSpPr>
          <p:nvPr/>
        </p:nvSpPr>
        <p:spPr bwMode="auto">
          <a:xfrm>
            <a:off x="4878266" y="2671397"/>
            <a:ext cx="4265734" cy="37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NOTE : Toutes les cotations sont à reporter sur les dessins de définition joints après le sujet.</a:t>
            </a:r>
          </a:p>
          <a:p>
            <a:pPr>
              <a:spcBef>
                <a:spcPct val="0"/>
              </a:spcBef>
              <a:buFontTx/>
              <a:buNone/>
            </a:pPr>
            <a:endParaRPr lang="fr-FR" altLang="fr-FR" sz="1477" dirty="0">
              <a:latin typeface="Arial" panose="020B0604020202020204" pitchFamily="34" charset="0"/>
            </a:endParaRPr>
          </a:p>
          <a:p>
            <a:pPr>
              <a:spcBef>
                <a:spcPct val="0"/>
              </a:spcBef>
              <a:buFontTx/>
              <a:buNone/>
            </a:pPr>
            <a:r>
              <a:rPr lang="fr-FR" altLang="fr-FR" sz="1477" dirty="0">
                <a:latin typeface="Arial" panose="020B0604020202020204" pitchFamily="34" charset="0"/>
              </a:rPr>
              <a:t>Les pièces sont considérées à l'échelle 1 sur les dessins ci-après.</a:t>
            </a:r>
          </a:p>
          <a:p>
            <a:pPr>
              <a:spcBef>
                <a:spcPct val="0"/>
              </a:spcBef>
              <a:buFontTx/>
              <a:buNone/>
            </a:pPr>
            <a:r>
              <a:rPr lang="fr-FR" altLang="fr-FR" sz="1477" dirty="0">
                <a:latin typeface="Arial" panose="020B0604020202020204" pitchFamily="34" charset="0"/>
              </a:rPr>
              <a:t>Choisir les valeurs nominales et les tolérances pour toutes les cotations.</a:t>
            </a:r>
          </a:p>
          <a:p>
            <a:pPr>
              <a:spcBef>
                <a:spcPct val="0"/>
              </a:spcBef>
              <a:buFontTx/>
              <a:buNone/>
            </a:pPr>
            <a:endParaRPr lang="fr-FR" altLang="fr-FR" sz="1477" dirty="0">
              <a:latin typeface="Arial" panose="020B0604020202020204" pitchFamily="34" charset="0"/>
            </a:endParaRPr>
          </a:p>
          <a:p>
            <a:pPr>
              <a:spcBef>
                <a:spcPct val="0"/>
              </a:spcBef>
              <a:buFontTx/>
              <a:buNone/>
            </a:pPr>
            <a:r>
              <a:rPr lang="fr-FR" altLang="fr-FR" sz="1477" dirty="0">
                <a:latin typeface="Arial" panose="020B0604020202020204" pitchFamily="34" charset="0"/>
              </a:rPr>
              <a:t>Le diamètre de la sphère de la buse est 34 </a:t>
            </a:r>
            <a:r>
              <a:rPr lang="fr-FR" altLang="fr-FR" sz="1477" dirty="0" err="1">
                <a:latin typeface="Arial" panose="020B0604020202020204" pitchFamily="34" charset="0"/>
              </a:rPr>
              <a:t>mm.</a:t>
            </a:r>
            <a:endParaRPr lang="fr-FR" altLang="fr-FR" sz="1477" dirty="0">
              <a:latin typeface="Arial" panose="020B0604020202020204" pitchFamily="34" charset="0"/>
            </a:endParaRPr>
          </a:p>
          <a:p>
            <a:pPr>
              <a:spcBef>
                <a:spcPct val="0"/>
              </a:spcBef>
              <a:buFontTx/>
              <a:buNone/>
            </a:pPr>
            <a:r>
              <a:rPr lang="fr-FR" altLang="fr-FR" sz="1477" dirty="0">
                <a:latin typeface="Arial" panose="020B0604020202020204" pitchFamily="34" charset="0"/>
              </a:rPr>
              <a:t>Le diamètre de la sphère de la rotule est 12 </a:t>
            </a:r>
            <a:r>
              <a:rPr lang="fr-FR" altLang="fr-FR" sz="1477" dirty="0" err="1">
                <a:latin typeface="Arial" panose="020B0604020202020204" pitchFamily="34" charset="0"/>
              </a:rPr>
              <a:t>mm.</a:t>
            </a:r>
            <a:r>
              <a:rPr lang="fr-FR" altLang="fr-FR" sz="1477" dirty="0">
                <a:latin typeface="Arial" panose="020B0604020202020204" pitchFamily="34" charset="0"/>
              </a:rPr>
              <a:t> Le diamètre extérieur de la buse est 20.</a:t>
            </a:r>
          </a:p>
          <a:p>
            <a:pPr>
              <a:spcBef>
                <a:spcPct val="0"/>
              </a:spcBef>
              <a:buFontTx/>
              <a:buNone/>
            </a:pPr>
            <a:r>
              <a:rPr lang="fr-FR" altLang="fr-FR" sz="1477" dirty="0" smtClean="0">
                <a:latin typeface="Arial" panose="020B0604020202020204" pitchFamily="34" charset="0"/>
              </a:rPr>
              <a:t>Le </a:t>
            </a:r>
            <a:r>
              <a:rPr lang="fr-FR" altLang="fr-FR" sz="1477" dirty="0">
                <a:latin typeface="Arial" panose="020B0604020202020204" pitchFamily="34" charset="0"/>
              </a:rPr>
              <a:t>filetage de la liaison enjoliveur/corps est un M60 x 1.</a:t>
            </a:r>
          </a:p>
          <a:p>
            <a:pPr>
              <a:spcBef>
                <a:spcPct val="0"/>
              </a:spcBef>
              <a:buFontTx/>
              <a:buNone/>
            </a:pPr>
            <a:endParaRPr lang="fr-FR" altLang="fr-FR" sz="1477" dirty="0">
              <a:latin typeface="Arial" panose="020B0604020202020204" pitchFamily="34" charset="0"/>
            </a:endParaRPr>
          </a:p>
          <a:p>
            <a:pPr>
              <a:spcBef>
                <a:spcPct val="0"/>
              </a:spcBef>
              <a:buFontTx/>
              <a:buNone/>
            </a:pPr>
            <a:r>
              <a:rPr lang="fr-FR" altLang="fr-FR" sz="1477" dirty="0">
                <a:latin typeface="Arial" panose="020B0604020202020204" pitchFamily="34" charset="0"/>
              </a:rPr>
              <a:t>Diamètre mini de l'alésage de la paroi : 48</a:t>
            </a:r>
          </a:p>
          <a:p>
            <a:pPr>
              <a:spcBef>
                <a:spcPct val="0"/>
              </a:spcBef>
              <a:buFontTx/>
              <a:buNone/>
            </a:pPr>
            <a:r>
              <a:rPr lang="fr-FR" altLang="fr-FR" sz="1477" dirty="0">
                <a:latin typeface="Arial" panose="020B0604020202020204" pitchFamily="34" charset="0"/>
              </a:rPr>
              <a:t>Epaisseur de la paroi : 6 mm</a:t>
            </a:r>
          </a:p>
        </p:txBody>
      </p:sp>
      <p:sp>
        <p:nvSpPr>
          <p:cNvPr id="2101" name="ZoneTexte 1"/>
          <p:cNvSpPr txBox="1">
            <a:spLocks noChangeArrowheads="1"/>
          </p:cNvSpPr>
          <p:nvPr/>
        </p:nvSpPr>
        <p:spPr bwMode="auto">
          <a:xfrm>
            <a:off x="23447" y="306266"/>
            <a:ext cx="2898550"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215" b="1" dirty="0">
                <a:latin typeface="Arial" panose="020B0604020202020204" pitchFamily="34" charset="0"/>
              </a:rPr>
              <a:t>9 - </a:t>
            </a:r>
            <a:r>
              <a:rPr lang="fr-FR" altLang="fr-FR" sz="2215" b="1" dirty="0" smtClean="0">
                <a:latin typeface="Arial" panose="020B0604020202020204" pitchFamily="34" charset="0"/>
              </a:rPr>
              <a:t>JET </a:t>
            </a:r>
            <a:r>
              <a:rPr lang="fr-FR" altLang="fr-FR" sz="2215" b="1" dirty="0">
                <a:latin typeface="Arial" panose="020B0604020202020204" pitchFamily="34" charset="0"/>
              </a:rPr>
              <a:t>DE DOUCHE</a:t>
            </a:r>
          </a:p>
        </p:txBody>
      </p:sp>
      <p:sp>
        <p:nvSpPr>
          <p:cNvPr id="2" name="Rectangle 1"/>
          <p:cNvSpPr/>
          <p:nvPr/>
        </p:nvSpPr>
        <p:spPr>
          <a:xfrm>
            <a:off x="2145387" y="3579935"/>
            <a:ext cx="363352" cy="3560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2145387" y="5427785"/>
            <a:ext cx="363352" cy="3560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 name="Connecteur droit avec flèche 193"/>
          <p:cNvCxnSpPr>
            <a:cxnSpLocks noChangeShapeType="1"/>
          </p:cNvCxnSpPr>
          <p:nvPr/>
        </p:nvCxnSpPr>
        <p:spPr bwMode="auto">
          <a:xfrm flipV="1">
            <a:off x="1614664" y="5630008"/>
            <a:ext cx="692280" cy="25351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ZoneTexte 195"/>
          <p:cNvSpPr txBox="1">
            <a:spLocks noChangeArrowheads="1"/>
          </p:cNvSpPr>
          <p:nvPr/>
        </p:nvSpPr>
        <p:spPr bwMode="auto">
          <a:xfrm>
            <a:off x="1080723" y="5784608"/>
            <a:ext cx="55496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Ec</a:t>
            </a:r>
            <a:r>
              <a:rPr lang="fr-FR" altLang="fr-FR" sz="1108" dirty="0">
                <a:latin typeface="Arial" panose="020B0604020202020204" pitchFamily="34" charset="0"/>
              </a:rPr>
              <a:t>r</a:t>
            </a:r>
            <a:r>
              <a:rPr lang="fr-FR" altLang="fr-FR" sz="1108" dirty="0" smtClean="0">
                <a:latin typeface="Arial" panose="020B0604020202020204" pitchFamily="34" charset="0"/>
              </a:rPr>
              <a:t>ou</a:t>
            </a:r>
            <a:endParaRPr lang="fr-FR" altLang="fr-FR" sz="1108" dirty="0">
              <a:latin typeface="Arial" panose="020B0604020202020204" pitchFamily="34" charset="0"/>
            </a:endParaRPr>
          </a:p>
        </p:txBody>
      </p:sp>
    </p:spTree>
    <p:extLst>
      <p:ext uri="{BB962C8B-B14F-4D97-AF65-F5344CB8AC3E}">
        <p14:creationId xmlns:p14="http://schemas.microsoft.com/office/powerpoint/2010/main" val="3402268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0146" y="1747472"/>
            <a:ext cx="1824404"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75" name="Rectangle 3"/>
          <p:cNvSpPr>
            <a:spLocks noChangeArrowheads="1"/>
          </p:cNvSpPr>
          <p:nvPr/>
        </p:nvSpPr>
        <p:spPr bwMode="auto">
          <a:xfrm>
            <a:off x="281354" y="2119679"/>
            <a:ext cx="3442189"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76" name="Rectangle 4"/>
          <p:cNvSpPr>
            <a:spLocks noChangeArrowheads="1"/>
          </p:cNvSpPr>
          <p:nvPr/>
        </p:nvSpPr>
        <p:spPr bwMode="auto">
          <a:xfrm>
            <a:off x="281354" y="3560153"/>
            <a:ext cx="3439258"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77" name="Rectangle 5"/>
          <p:cNvSpPr>
            <a:spLocks noChangeArrowheads="1"/>
          </p:cNvSpPr>
          <p:nvPr/>
        </p:nvSpPr>
        <p:spPr bwMode="auto">
          <a:xfrm>
            <a:off x="287215" y="1750403"/>
            <a:ext cx="3440723" cy="2551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78" name="Line 6"/>
          <p:cNvSpPr>
            <a:spLocks noChangeShapeType="1"/>
          </p:cNvSpPr>
          <p:nvPr/>
        </p:nvSpPr>
        <p:spPr bwMode="auto">
          <a:xfrm>
            <a:off x="291612" y="2122610"/>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79" name="Line 7"/>
          <p:cNvSpPr>
            <a:spLocks noChangeShapeType="1"/>
          </p:cNvSpPr>
          <p:nvPr/>
        </p:nvSpPr>
        <p:spPr bwMode="auto">
          <a:xfrm>
            <a:off x="291612" y="2503610"/>
            <a:ext cx="34421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0" name="Line 8"/>
          <p:cNvSpPr>
            <a:spLocks noChangeShapeType="1"/>
          </p:cNvSpPr>
          <p:nvPr/>
        </p:nvSpPr>
        <p:spPr bwMode="auto">
          <a:xfrm>
            <a:off x="291612" y="3563083"/>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1" name="Line 9"/>
          <p:cNvSpPr>
            <a:spLocks noChangeShapeType="1"/>
          </p:cNvSpPr>
          <p:nvPr/>
        </p:nvSpPr>
        <p:spPr bwMode="auto">
          <a:xfrm>
            <a:off x="291612" y="2908056"/>
            <a:ext cx="341874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2" name="Line 10"/>
          <p:cNvSpPr>
            <a:spLocks noChangeShapeType="1"/>
          </p:cNvSpPr>
          <p:nvPr/>
        </p:nvSpPr>
        <p:spPr bwMode="auto">
          <a:xfrm>
            <a:off x="1578220" y="175333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3" name="Line 11"/>
          <p:cNvSpPr>
            <a:spLocks noChangeShapeType="1"/>
          </p:cNvSpPr>
          <p:nvPr/>
        </p:nvSpPr>
        <p:spPr bwMode="auto">
          <a:xfrm>
            <a:off x="2113085" y="175333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4" name="Line 12"/>
          <p:cNvSpPr>
            <a:spLocks noChangeShapeType="1"/>
          </p:cNvSpPr>
          <p:nvPr/>
        </p:nvSpPr>
        <p:spPr bwMode="auto">
          <a:xfrm>
            <a:off x="2561492" y="175333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5" name="Rectangle 13"/>
          <p:cNvSpPr>
            <a:spLocks noChangeArrowheads="1"/>
          </p:cNvSpPr>
          <p:nvPr/>
        </p:nvSpPr>
        <p:spPr bwMode="auto">
          <a:xfrm rot="-5400000">
            <a:off x="-1027234" y="3067484"/>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3086" name="Line 15"/>
          <p:cNvSpPr>
            <a:spLocks noChangeShapeType="1"/>
          </p:cNvSpPr>
          <p:nvPr/>
        </p:nvSpPr>
        <p:spPr bwMode="auto">
          <a:xfrm flipV="1">
            <a:off x="2388577" y="2131402"/>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7" name="Line 16"/>
          <p:cNvSpPr>
            <a:spLocks noChangeShapeType="1"/>
          </p:cNvSpPr>
          <p:nvPr/>
        </p:nvSpPr>
        <p:spPr bwMode="auto">
          <a:xfrm flipV="1">
            <a:off x="1286608" y="2135798"/>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8" name="Line 18"/>
          <p:cNvSpPr>
            <a:spLocks noChangeShapeType="1"/>
          </p:cNvSpPr>
          <p:nvPr/>
        </p:nvSpPr>
        <p:spPr bwMode="auto">
          <a:xfrm>
            <a:off x="627185" y="251386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89" name="Line 20"/>
          <p:cNvSpPr>
            <a:spLocks noChangeShapeType="1"/>
          </p:cNvSpPr>
          <p:nvPr/>
        </p:nvSpPr>
        <p:spPr bwMode="auto">
          <a:xfrm>
            <a:off x="1617785" y="251386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0" name="Line 22"/>
          <p:cNvSpPr>
            <a:spLocks noChangeShapeType="1"/>
          </p:cNvSpPr>
          <p:nvPr/>
        </p:nvSpPr>
        <p:spPr bwMode="auto">
          <a:xfrm>
            <a:off x="2738804" y="251386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1" name="Line 24"/>
          <p:cNvSpPr>
            <a:spLocks noChangeShapeType="1"/>
          </p:cNvSpPr>
          <p:nvPr/>
        </p:nvSpPr>
        <p:spPr bwMode="auto">
          <a:xfrm>
            <a:off x="638908" y="3920637"/>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2" name="Line 26"/>
          <p:cNvSpPr>
            <a:spLocks noChangeShapeType="1"/>
          </p:cNvSpPr>
          <p:nvPr/>
        </p:nvSpPr>
        <p:spPr bwMode="auto">
          <a:xfrm>
            <a:off x="1629508" y="3920637"/>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3" name="Line 28"/>
          <p:cNvSpPr>
            <a:spLocks noChangeShapeType="1"/>
          </p:cNvSpPr>
          <p:nvPr/>
        </p:nvSpPr>
        <p:spPr bwMode="auto">
          <a:xfrm>
            <a:off x="2750527" y="3920637"/>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4" name="Line 29"/>
          <p:cNvSpPr>
            <a:spLocks noChangeShapeType="1"/>
          </p:cNvSpPr>
          <p:nvPr/>
        </p:nvSpPr>
        <p:spPr bwMode="auto">
          <a:xfrm>
            <a:off x="294543" y="3908913"/>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095" name="ZoneTexte 42"/>
          <p:cNvSpPr txBox="1">
            <a:spLocks noChangeArrowheads="1"/>
          </p:cNvSpPr>
          <p:nvPr/>
        </p:nvSpPr>
        <p:spPr bwMode="auto">
          <a:xfrm>
            <a:off x="-11723" y="263770"/>
            <a:ext cx="9155723"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1 : </a:t>
            </a:r>
            <a:r>
              <a:rPr lang="fr-FR" altLang="fr-FR" sz="1477" dirty="0" smtClean="0">
                <a:latin typeface="Arial" panose="020B0604020202020204" pitchFamily="34" charset="0"/>
              </a:rPr>
              <a:t>Etude de la fixation du mécanisme sur la paroi.</a:t>
            </a:r>
          </a:p>
          <a:p>
            <a:pPr>
              <a:spcBef>
                <a:spcPct val="0"/>
              </a:spcBef>
              <a:buFontTx/>
              <a:buNone/>
            </a:pPr>
            <a:r>
              <a:rPr lang="fr-FR" altLang="fr-FR" sz="1477" dirty="0">
                <a:latin typeface="Arial" panose="020B0604020202020204" pitchFamily="34" charset="0"/>
              </a:rPr>
              <a:t>F</a:t>
            </a:r>
            <a:r>
              <a:rPr lang="fr-FR" altLang="fr-FR" sz="1477" dirty="0" smtClean="0">
                <a:latin typeface="Arial" panose="020B0604020202020204" pitchFamily="34" charset="0"/>
              </a:rPr>
              <a:t>aire </a:t>
            </a:r>
            <a:r>
              <a:rPr lang="fr-FR" altLang="fr-FR" sz="1477" dirty="0">
                <a:latin typeface="Arial" panose="020B0604020202020204" pitchFamily="34" charset="0"/>
              </a:rPr>
              <a:t>le tableau de mise en position du corps sur la paroi et écrire la cotation à imposer sur les surfaces de liaison du corps sur le dessin joint (la paroi n'est pas à spécifier).</a:t>
            </a:r>
          </a:p>
        </p:txBody>
      </p:sp>
      <p:grpSp>
        <p:nvGrpSpPr>
          <p:cNvPr id="3096" name="Groupe 43"/>
          <p:cNvGrpSpPr>
            <a:grpSpLocks/>
          </p:cNvGrpSpPr>
          <p:nvPr/>
        </p:nvGrpSpPr>
        <p:grpSpPr bwMode="auto">
          <a:xfrm>
            <a:off x="6035920" y="2085975"/>
            <a:ext cx="2438400" cy="1888881"/>
            <a:chOff x="5432677" y="1962804"/>
            <a:chExt cx="2641600" cy="2045300"/>
          </a:xfrm>
        </p:grpSpPr>
        <p:grpSp>
          <p:nvGrpSpPr>
            <p:cNvPr id="3152" name="Groupe 44"/>
            <p:cNvGrpSpPr>
              <a:grpSpLocks/>
            </p:cNvGrpSpPr>
            <p:nvPr/>
          </p:nvGrpSpPr>
          <p:grpSpPr bwMode="auto">
            <a:xfrm>
              <a:off x="5565422" y="1962804"/>
              <a:ext cx="2340244" cy="873071"/>
              <a:chOff x="3048000" y="1973451"/>
              <a:chExt cx="2340244" cy="873071"/>
            </a:xfrm>
          </p:grpSpPr>
          <p:sp>
            <p:nvSpPr>
              <p:cNvPr id="3174" name="Forme libre 66"/>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3175" name="Rectangle 6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76" name="Rectangle 68"/>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77" name="Rectangle 69"/>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3153" name="Groupe 45"/>
            <p:cNvGrpSpPr>
              <a:grpSpLocks/>
            </p:cNvGrpSpPr>
            <p:nvPr/>
          </p:nvGrpSpPr>
          <p:grpSpPr bwMode="auto">
            <a:xfrm flipV="1">
              <a:off x="5565422" y="3135033"/>
              <a:ext cx="2340244" cy="873071"/>
              <a:chOff x="3048000" y="1973451"/>
              <a:chExt cx="2340244" cy="873071"/>
            </a:xfrm>
          </p:grpSpPr>
          <p:sp>
            <p:nvSpPr>
              <p:cNvPr id="3170" name="Forme libre 62"/>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3171" name="Rectangle 63"/>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72" name="Rectangle 64"/>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73" name="Rectangle 65"/>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3154" name="Connecteur droit 46"/>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5" name="Connecteur droit 47"/>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56" name="Groupe 48"/>
            <p:cNvGrpSpPr>
              <a:grpSpLocks/>
            </p:cNvGrpSpPr>
            <p:nvPr/>
          </p:nvGrpSpPr>
          <p:grpSpPr bwMode="auto">
            <a:xfrm>
              <a:off x="6001971" y="2199452"/>
              <a:ext cx="1129442" cy="58146"/>
              <a:chOff x="3493116" y="3228888"/>
              <a:chExt cx="1217398" cy="51047"/>
            </a:xfrm>
          </p:grpSpPr>
          <p:cxnSp>
            <p:nvCxnSpPr>
              <p:cNvPr id="3168" name="Connecteur droit 60"/>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9" name="Connecteur droit 61"/>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57" name="Groupe 49"/>
            <p:cNvGrpSpPr>
              <a:grpSpLocks/>
            </p:cNvGrpSpPr>
            <p:nvPr/>
          </p:nvGrpSpPr>
          <p:grpSpPr bwMode="auto">
            <a:xfrm flipV="1">
              <a:off x="5997776" y="3722471"/>
              <a:ext cx="1169773" cy="51047"/>
              <a:chOff x="3493116" y="3228888"/>
              <a:chExt cx="1217398" cy="51047"/>
            </a:xfrm>
          </p:grpSpPr>
          <p:cxnSp>
            <p:nvCxnSpPr>
              <p:cNvPr id="3166" name="Connecteur droit 5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7" name="Connecteur droit 5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58" name="Connecteur droit 50"/>
            <p:cNvCxnSpPr>
              <a:cxnSpLocks noChangeShapeType="1"/>
              <a:stCxn id="3174" idx="9"/>
              <a:endCxn id="3170"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59" name="Connecteur droit 51"/>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0" name="Connecteur droit 52"/>
            <p:cNvCxnSpPr>
              <a:cxnSpLocks noChangeShapeType="1"/>
              <a:stCxn id="3174" idx="0"/>
              <a:endCxn id="3170"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61" name="Forme libre 53"/>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3162" name="Forme libre 54"/>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3163" name="Forme libre 55"/>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3164" name="Connecteur droit 56"/>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65" name="Connecteur droit 57"/>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Forme libre 70"/>
          <p:cNvSpPr/>
          <p:nvPr/>
        </p:nvSpPr>
        <p:spPr bwMode="auto">
          <a:xfrm>
            <a:off x="4888524" y="1772383"/>
            <a:ext cx="477715" cy="493835"/>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72" name="Forme libre 71"/>
          <p:cNvSpPr/>
          <p:nvPr/>
        </p:nvSpPr>
        <p:spPr bwMode="auto">
          <a:xfrm flipV="1">
            <a:off x="4889990" y="3759445"/>
            <a:ext cx="477715" cy="536331"/>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099" name="ZoneTexte 72"/>
          <p:cNvSpPr txBox="1">
            <a:spLocks noChangeArrowheads="1"/>
          </p:cNvSpPr>
          <p:nvPr/>
        </p:nvSpPr>
        <p:spPr bwMode="auto">
          <a:xfrm>
            <a:off x="3944815" y="1716699"/>
            <a:ext cx="73129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Paroi (p)</a:t>
            </a:r>
          </a:p>
        </p:txBody>
      </p:sp>
      <p:cxnSp>
        <p:nvCxnSpPr>
          <p:cNvPr id="3100" name="Connecteur droit 75"/>
          <p:cNvCxnSpPr>
            <a:cxnSpLocks noChangeShapeType="1"/>
            <a:stCxn id="71" idx="1"/>
          </p:cNvCxnSpPr>
          <p:nvPr/>
        </p:nvCxnSpPr>
        <p:spPr bwMode="auto">
          <a:xfrm>
            <a:off x="4888523" y="2266218"/>
            <a:ext cx="0" cy="157382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1" name="Connecteur droit 76"/>
          <p:cNvCxnSpPr>
            <a:cxnSpLocks noChangeShapeType="1"/>
          </p:cNvCxnSpPr>
          <p:nvPr/>
        </p:nvCxnSpPr>
        <p:spPr bwMode="auto">
          <a:xfrm>
            <a:off x="5366238" y="2231049"/>
            <a:ext cx="0" cy="15723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2" name="ZoneTexte 79"/>
          <p:cNvSpPr txBox="1">
            <a:spLocks noChangeArrowheads="1"/>
          </p:cNvSpPr>
          <p:nvPr/>
        </p:nvSpPr>
        <p:spPr bwMode="auto">
          <a:xfrm>
            <a:off x="348762" y="1809018"/>
            <a:ext cx="62549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Corps</a:t>
            </a:r>
          </a:p>
        </p:txBody>
      </p:sp>
      <p:sp>
        <p:nvSpPr>
          <p:cNvPr id="3103" name="ZoneTexte 80"/>
          <p:cNvSpPr txBox="1">
            <a:spLocks noChangeArrowheads="1"/>
          </p:cNvSpPr>
          <p:nvPr/>
        </p:nvSpPr>
        <p:spPr bwMode="auto">
          <a:xfrm>
            <a:off x="5902570" y="1716699"/>
            <a:ext cx="7697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Corps (c)</a:t>
            </a:r>
          </a:p>
        </p:txBody>
      </p:sp>
    </p:spTree>
    <p:extLst>
      <p:ext uri="{BB962C8B-B14F-4D97-AF65-F5344CB8AC3E}">
        <p14:creationId xmlns:p14="http://schemas.microsoft.com/office/powerpoint/2010/main" val="330929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oneTexte 1"/>
          <p:cNvSpPr txBox="1">
            <a:spLocks noChangeArrowheads="1"/>
          </p:cNvSpPr>
          <p:nvPr/>
        </p:nvSpPr>
        <p:spPr bwMode="auto">
          <a:xfrm>
            <a:off x="69850" y="66675"/>
            <a:ext cx="1822450"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DIAMETRE</a:t>
            </a:r>
          </a:p>
        </p:txBody>
      </p:sp>
      <p:pic>
        <p:nvPicPr>
          <p:cNvPr id="134147"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66700" y="1184275"/>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Line 664"/>
          <p:cNvSpPr>
            <a:spLocks noChangeShapeType="1"/>
          </p:cNvSpPr>
          <p:nvPr/>
        </p:nvSpPr>
        <p:spPr bwMode="auto">
          <a:xfrm rot="5400000">
            <a:off x="1216819" y="1445419"/>
            <a:ext cx="0" cy="449262"/>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4149" name="Group 665"/>
          <p:cNvGrpSpPr>
            <a:grpSpLocks/>
          </p:cNvGrpSpPr>
          <p:nvPr/>
        </p:nvGrpSpPr>
        <p:grpSpPr bwMode="auto">
          <a:xfrm rot="5400000">
            <a:off x="2821781" y="1342232"/>
            <a:ext cx="244475" cy="268288"/>
            <a:chOff x="782" y="3500"/>
            <a:chExt cx="154" cy="169"/>
          </a:xfrm>
        </p:grpSpPr>
        <p:sp>
          <p:nvSpPr>
            <p:cNvPr id="134182" name="Rectangle 666"/>
            <p:cNvSpPr>
              <a:spLocks noChangeArrowheads="1"/>
            </p:cNvSpPr>
            <p:nvPr/>
          </p:nvSpPr>
          <p:spPr bwMode="auto">
            <a:xfrm rot="-5400000">
              <a:off x="774" y="3508"/>
              <a:ext cx="16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000">
                  <a:solidFill>
                    <a:schemeClr val="tx1"/>
                  </a:solidFill>
                </a:rPr>
                <a:t>E</a:t>
              </a:r>
            </a:p>
          </p:txBody>
        </p:sp>
        <p:sp>
          <p:nvSpPr>
            <p:cNvPr id="134183" name="Oval 667"/>
            <p:cNvSpPr>
              <a:spLocks noChangeArrowheads="1"/>
            </p:cNvSpPr>
            <p:nvPr/>
          </p:nvSpPr>
          <p:spPr bwMode="auto">
            <a:xfrm>
              <a:off x="782" y="3510"/>
              <a:ext cx="152" cy="1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grpSp>
      <p:sp>
        <p:nvSpPr>
          <p:cNvPr id="134150" name="Rectangle 672"/>
          <p:cNvSpPr>
            <a:spLocks noChangeArrowheads="1"/>
          </p:cNvSpPr>
          <p:nvPr/>
        </p:nvSpPr>
        <p:spPr bwMode="auto">
          <a:xfrm>
            <a:off x="1557338" y="1317625"/>
            <a:ext cx="1227137"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400" b="0">
                <a:solidFill>
                  <a:schemeClr val="tx1"/>
                </a:solidFill>
                <a:latin typeface="Symbol" pitchFamily="18" charset="2"/>
              </a:rPr>
              <a:t>Æ</a:t>
            </a:r>
            <a:r>
              <a:rPr lang="fr-FR" altLang="fr-FR" sz="1400" b="0">
                <a:solidFill>
                  <a:schemeClr val="tx1"/>
                </a:solidFill>
              </a:rPr>
              <a:t>15,99±0,01</a:t>
            </a:r>
          </a:p>
        </p:txBody>
      </p:sp>
      <p:cxnSp>
        <p:nvCxnSpPr>
          <p:cNvPr id="134151" name="Connecteur droit avec flèche 24"/>
          <p:cNvCxnSpPr>
            <a:cxnSpLocks noChangeShapeType="1"/>
          </p:cNvCxnSpPr>
          <p:nvPr/>
        </p:nvCxnSpPr>
        <p:spPr bwMode="auto">
          <a:xfrm flipH="1">
            <a:off x="1441450" y="1671638"/>
            <a:ext cx="1582738" cy="0"/>
          </a:xfrm>
          <a:prstGeom prst="straightConnector1">
            <a:avLst/>
          </a:prstGeom>
          <a:noFill/>
          <a:ln w="12700"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4" name="Rectangle 9"/>
          <p:cNvSpPr>
            <a:spLocks noChangeArrowheads="1"/>
          </p:cNvSpPr>
          <p:nvPr/>
        </p:nvSpPr>
        <p:spPr bwMode="auto">
          <a:xfrm>
            <a:off x="3635375" y="93662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rgbClr val="0070C0"/>
                </a:solidFill>
              </a:rPr>
              <a:t>Toutes les dimensions locales (distance entre des points face à face) doivent être comprises dans l'intervalle de tolérance</a:t>
            </a:r>
          </a:p>
        </p:txBody>
      </p:sp>
      <p:sp>
        <p:nvSpPr>
          <p:cNvPr id="60429" name="ZoneTexte 15"/>
          <p:cNvSpPr txBox="1">
            <a:spLocks noChangeArrowheads="1"/>
          </p:cNvSpPr>
          <p:nvPr/>
        </p:nvSpPr>
        <p:spPr bwMode="auto">
          <a:xfrm>
            <a:off x="754063" y="4425950"/>
            <a:ext cx="563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rgbClr val="0070C0"/>
                </a:solidFill>
              </a:rPr>
              <a:t>Arbre : la surface réelle doit pouvoir être contenue dans un cylindre de  diamètre égal au diamètre maxi</a:t>
            </a:r>
          </a:p>
        </p:txBody>
      </p:sp>
      <p:grpSp>
        <p:nvGrpSpPr>
          <p:cNvPr id="7" name="Groupe 6"/>
          <p:cNvGrpSpPr>
            <a:grpSpLocks/>
          </p:cNvGrpSpPr>
          <p:nvPr/>
        </p:nvGrpSpPr>
        <p:grpSpPr bwMode="auto">
          <a:xfrm>
            <a:off x="266700" y="1757363"/>
            <a:ext cx="2670175" cy="2668587"/>
            <a:chOff x="266700" y="1435893"/>
            <a:chExt cx="2670371" cy="2667795"/>
          </a:xfrm>
        </p:grpSpPr>
        <p:cxnSp>
          <p:nvCxnSpPr>
            <p:cNvPr id="134180" name="Connecteur droit avec flèche 14"/>
            <p:cNvCxnSpPr>
              <a:cxnSpLocks noChangeShapeType="1"/>
            </p:cNvCxnSpPr>
            <p:nvPr/>
          </p:nvCxnSpPr>
          <p:spPr bwMode="auto">
            <a:xfrm flipH="1">
              <a:off x="1995055" y="1435893"/>
              <a:ext cx="942016" cy="231686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4181" name="ZoneTexte 16"/>
            <p:cNvSpPr txBox="1">
              <a:spLocks noChangeArrowheads="1"/>
            </p:cNvSpPr>
            <p:nvPr/>
          </p:nvSpPr>
          <p:spPr bwMode="auto">
            <a:xfrm>
              <a:off x="266700" y="3733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rgbClr val="0070C0"/>
                  </a:solidFill>
                </a:rPr>
                <a:t>Texte de la fiche :</a:t>
              </a:r>
            </a:p>
          </p:txBody>
        </p:sp>
      </p:grpSp>
      <p:sp>
        <p:nvSpPr>
          <p:cNvPr id="60433" name="ZoneTexte 19"/>
          <p:cNvSpPr txBox="1">
            <a:spLocks noChangeArrowheads="1"/>
          </p:cNvSpPr>
          <p:nvPr/>
        </p:nvSpPr>
        <p:spPr bwMode="auto">
          <a:xfrm>
            <a:off x="2170113" y="112713"/>
            <a:ext cx="6161087"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t>Reprendre le texte type et indiquer les valeurs numériques</a:t>
            </a:r>
          </a:p>
        </p:txBody>
      </p:sp>
      <p:grpSp>
        <p:nvGrpSpPr>
          <p:cNvPr id="6" name="Groupe 5"/>
          <p:cNvGrpSpPr>
            <a:grpSpLocks/>
          </p:cNvGrpSpPr>
          <p:nvPr/>
        </p:nvGrpSpPr>
        <p:grpSpPr bwMode="auto">
          <a:xfrm>
            <a:off x="3635375" y="2108200"/>
            <a:ext cx="4941888" cy="3870325"/>
            <a:chOff x="3635375" y="1785938"/>
            <a:chExt cx="4941888" cy="3870325"/>
          </a:xfrm>
        </p:grpSpPr>
        <p:sp>
          <p:nvSpPr>
            <p:cNvPr id="134168" name="Flèche vers le bas 10"/>
            <p:cNvSpPr>
              <a:spLocks noChangeArrowheads="1"/>
            </p:cNvSpPr>
            <p:nvPr/>
          </p:nvSpPr>
          <p:spPr bwMode="auto">
            <a:xfrm>
              <a:off x="5356225" y="1785938"/>
              <a:ext cx="423863" cy="446087"/>
            </a:xfrm>
            <a:prstGeom prst="downArrow">
              <a:avLst>
                <a:gd name="adj1" fmla="val 50000"/>
                <a:gd name="adj2" fmla="val 50054"/>
              </a:avLst>
            </a:prstGeom>
            <a:solidFill>
              <a:srgbClr val="FF0000"/>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4169" name="Rectangle 12"/>
            <p:cNvSpPr>
              <a:spLocks noChangeArrowheads="1"/>
            </p:cNvSpPr>
            <p:nvPr/>
          </p:nvSpPr>
          <p:spPr bwMode="auto">
            <a:xfrm>
              <a:off x="3635375" y="2246313"/>
              <a:ext cx="49418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a:solidFill>
                    <a:schemeClr val="tx1"/>
                  </a:solidFill>
                </a:rPr>
                <a:t>Toutes les dimensions locales (distance entre des points face à face) doivent être comprises </a:t>
              </a:r>
              <a:r>
                <a:rPr lang="fr-FR" altLang="fr-FR" sz="1800"/>
                <a:t>entre 15,98 et 16.</a:t>
              </a:r>
            </a:p>
          </p:txBody>
        </p:sp>
        <p:grpSp>
          <p:nvGrpSpPr>
            <p:cNvPr id="134170" name="Groupe 23"/>
            <p:cNvGrpSpPr>
              <a:grpSpLocks/>
            </p:cNvGrpSpPr>
            <p:nvPr/>
          </p:nvGrpSpPr>
          <p:grpSpPr bwMode="auto">
            <a:xfrm>
              <a:off x="6457950" y="3919538"/>
              <a:ext cx="1905000" cy="1736725"/>
              <a:chOff x="4884738" y="1120775"/>
              <a:chExt cx="2867025" cy="2613025"/>
            </a:xfrm>
          </p:grpSpPr>
          <p:sp>
            <p:nvSpPr>
              <p:cNvPr id="134177" name="Forme libre 47"/>
              <p:cNvSpPr>
                <a:spLocks/>
              </p:cNvSpPr>
              <p:nvPr/>
            </p:nvSpPr>
            <p:spPr bwMode="auto">
              <a:xfrm>
                <a:off x="5888038" y="1120775"/>
                <a:ext cx="833437" cy="1752600"/>
              </a:xfrm>
              <a:custGeom>
                <a:avLst/>
                <a:gdLst>
                  <a:gd name="T0" fmla="*/ 0 w 833405"/>
                  <a:gd name="T1" fmla="*/ 1635666 h 1753424"/>
                  <a:gd name="T2" fmla="*/ 77481 w 833405"/>
                  <a:gd name="T3" fmla="*/ 1188131 h 1753424"/>
                  <a:gd name="T4" fmla="*/ 77481 w 833405"/>
                  <a:gd name="T5" fmla="*/ 542847 h 1753424"/>
                  <a:gd name="T6" fmla="*/ 121790 w 833405"/>
                  <a:gd name="T7" fmla="*/ 53687 h 1753424"/>
                  <a:gd name="T8" fmla="*/ 254598 w 833405"/>
                  <a:gd name="T9" fmla="*/ 43282 h 1753424"/>
                  <a:gd name="T10" fmla="*/ 642003 w 833405"/>
                  <a:gd name="T11" fmla="*/ 43282 h 1753424"/>
                  <a:gd name="T12" fmla="*/ 830137 w 833405"/>
                  <a:gd name="T13" fmla="*/ 12033 h 1753424"/>
                  <a:gd name="T14" fmla="*/ 796927 w 833405"/>
                  <a:gd name="T15" fmla="*/ 272250 h 1753424"/>
                  <a:gd name="T16" fmla="*/ 785827 w 833405"/>
                  <a:gd name="T17" fmla="*/ 844675 h 1753424"/>
                  <a:gd name="T18" fmla="*/ 774811 w 833405"/>
                  <a:gd name="T19" fmla="*/ 1521176 h 1753424"/>
                  <a:gd name="T20" fmla="*/ 741518 w 833405"/>
                  <a:gd name="T21" fmla="*/ 1656480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4178" name="Forme libre 48"/>
              <p:cNvSpPr>
                <a:spLocks/>
              </p:cNvSpPr>
              <p:nvPr/>
            </p:nvSpPr>
            <p:spPr bwMode="auto">
              <a:xfrm>
                <a:off x="5456238" y="2836863"/>
                <a:ext cx="1698625" cy="412750"/>
              </a:xfrm>
              <a:custGeom>
                <a:avLst/>
                <a:gdLst>
                  <a:gd name="T0" fmla="*/ 2120 w 1698718"/>
                  <a:gd name="T1" fmla="*/ 467489 h 412310"/>
                  <a:gd name="T2" fmla="*/ 2120 w 1698718"/>
                  <a:gd name="T3" fmla="*/ 216800 h 412310"/>
                  <a:gd name="T4" fmla="*/ 24033 w 1698718"/>
                  <a:gd name="T5" fmla="*/ 53851 h 412310"/>
                  <a:gd name="T6" fmla="*/ 67737 w 1698718"/>
                  <a:gd name="T7" fmla="*/ 3742 h 412310"/>
                  <a:gd name="T8" fmla="*/ 439891 w 1698718"/>
                  <a:gd name="T9" fmla="*/ 3742 h 412310"/>
                  <a:gd name="T10" fmla="*/ 954264 w 1698718"/>
                  <a:gd name="T11" fmla="*/ 3742 h 412310"/>
                  <a:gd name="T12" fmla="*/ 1238798 w 1698718"/>
                  <a:gd name="T13" fmla="*/ 53851 h 412310"/>
                  <a:gd name="T14" fmla="*/ 1632765 w 1698718"/>
                  <a:gd name="T15" fmla="*/ 53851 h 412310"/>
                  <a:gd name="T16" fmla="*/ 1643742 w 1698718"/>
                  <a:gd name="T17" fmla="*/ 204267 h 412310"/>
                  <a:gd name="T18" fmla="*/ 1665614 w 1698718"/>
                  <a:gd name="T19" fmla="*/ 429885 h 412310"/>
                  <a:gd name="T20" fmla="*/ 1687487 w 1698718"/>
                  <a:gd name="T21" fmla="*/ 467489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4179" name="Forme libre 49"/>
              <p:cNvSpPr>
                <a:spLocks/>
              </p:cNvSpPr>
              <p:nvPr/>
            </p:nvSpPr>
            <p:spPr bwMode="auto">
              <a:xfrm>
                <a:off x="4884738" y="3200400"/>
                <a:ext cx="2867025" cy="533400"/>
              </a:xfrm>
              <a:custGeom>
                <a:avLst/>
                <a:gdLst>
                  <a:gd name="T0" fmla="*/ 100270 w 2866859"/>
                  <a:gd name="T1" fmla="*/ 3451 h 534380"/>
                  <a:gd name="T2" fmla="*/ 1298440 w 2866859"/>
                  <a:gd name="T3" fmla="*/ 38744 h 534380"/>
                  <a:gd name="T4" fmla="*/ 1964084 w 2866859"/>
                  <a:gd name="T5" fmla="*/ 38744 h 534380"/>
                  <a:gd name="T6" fmla="*/ 2352393 w 2866859"/>
                  <a:gd name="T7" fmla="*/ 38744 h 534380"/>
                  <a:gd name="T8" fmla="*/ 2707413 w 2866859"/>
                  <a:gd name="T9" fmla="*/ 29921 h 534380"/>
                  <a:gd name="T10" fmla="*/ 2873819 w 2866859"/>
                  <a:gd name="T11" fmla="*/ 21099 h 534380"/>
                  <a:gd name="T12" fmla="*/ 2873819 w 2866859"/>
                  <a:gd name="T13" fmla="*/ 118148 h 534380"/>
                  <a:gd name="T14" fmla="*/ 2851635 w 2866859"/>
                  <a:gd name="T15" fmla="*/ 276946 h 534380"/>
                  <a:gd name="T16" fmla="*/ 2851635 w 2866859"/>
                  <a:gd name="T17" fmla="*/ 409293 h 534380"/>
                  <a:gd name="T18" fmla="*/ 2585374 w 2866859"/>
                  <a:gd name="T19" fmla="*/ 426940 h 534380"/>
                  <a:gd name="T20" fmla="*/ 2030647 w 2866859"/>
                  <a:gd name="T21" fmla="*/ 409293 h 534380"/>
                  <a:gd name="T22" fmla="*/ 1398296 w 2866859"/>
                  <a:gd name="T23" fmla="*/ 409293 h 534380"/>
                  <a:gd name="T24" fmla="*/ 832465 w 2866859"/>
                  <a:gd name="T25" fmla="*/ 409293 h 534380"/>
                  <a:gd name="T26" fmla="*/ 244457 w 2866859"/>
                  <a:gd name="T27" fmla="*/ 409293 h 534380"/>
                  <a:gd name="T28" fmla="*/ 55838 w 2866859"/>
                  <a:gd name="T29" fmla="*/ 382825 h 534380"/>
                  <a:gd name="T30" fmla="*/ 89132 w 2866859"/>
                  <a:gd name="T31" fmla="*/ 312245 h 534380"/>
                  <a:gd name="T32" fmla="*/ 66977 w 2866859"/>
                  <a:gd name="T33" fmla="*/ 135793 h 534380"/>
                  <a:gd name="T34" fmla="*/ 100270 w 2866859"/>
                  <a:gd name="T35" fmla="*/ 3451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66859" h="534380">
                    <a:moveTo>
                      <a:pt x="99544" y="4311"/>
                    </a:moveTo>
                    <a:cubicBezTo>
                      <a:pt x="303356" y="-15886"/>
                      <a:pt x="980893" y="41034"/>
                      <a:pt x="1289365" y="48379"/>
                    </a:cubicBezTo>
                    <a:cubicBezTo>
                      <a:pt x="1597837" y="55724"/>
                      <a:pt x="1950377" y="48379"/>
                      <a:pt x="1950377" y="48379"/>
                    </a:cubicBezTo>
                    <a:lnTo>
                      <a:pt x="2335968" y="48379"/>
                    </a:lnTo>
                    <a:cubicBezTo>
                      <a:pt x="2458990" y="46543"/>
                      <a:pt x="2602209" y="41034"/>
                      <a:pt x="2688508" y="37362"/>
                    </a:cubicBezTo>
                    <a:cubicBezTo>
                      <a:pt x="2774807" y="33690"/>
                      <a:pt x="2826219" y="7984"/>
                      <a:pt x="2853761" y="26345"/>
                    </a:cubicBezTo>
                    <a:cubicBezTo>
                      <a:pt x="2881303" y="44706"/>
                      <a:pt x="2857433" y="94283"/>
                      <a:pt x="2853761" y="147531"/>
                    </a:cubicBezTo>
                    <a:cubicBezTo>
                      <a:pt x="2850089" y="200779"/>
                      <a:pt x="2835399" y="285241"/>
                      <a:pt x="2831727" y="345834"/>
                    </a:cubicBezTo>
                    <a:cubicBezTo>
                      <a:pt x="2828055" y="406427"/>
                      <a:pt x="2875795" y="479873"/>
                      <a:pt x="2831727" y="511087"/>
                    </a:cubicBezTo>
                    <a:cubicBezTo>
                      <a:pt x="2787660" y="542302"/>
                      <a:pt x="2703197" y="533121"/>
                      <a:pt x="2567322" y="533121"/>
                    </a:cubicBezTo>
                    <a:cubicBezTo>
                      <a:pt x="2431447" y="533121"/>
                      <a:pt x="2212946" y="514759"/>
                      <a:pt x="2016479" y="511087"/>
                    </a:cubicBezTo>
                    <a:cubicBezTo>
                      <a:pt x="1820012" y="507415"/>
                      <a:pt x="1388517" y="511087"/>
                      <a:pt x="1388517" y="511087"/>
                    </a:cubicBezTo>
                    <a:lnTo>
                      <a:pt x="826657" y="511087"/>
                    </a:lnTo>
                    <a:cubicBezTo>
                      <a:pt x="635698" y="511087"/>
                      <a:pt x="371293" y="516595"/>
                      <a:pt x="242763" y="511087"/>
                    </a:cubicBezTo>
                    <a:cubicBezTo>
                      <a:pt x="114233" y="505579"/>
                      <a:pt x="81181" y="498234"/>
                      <a:pt x="55475" y="478037"/>
                    </a:cubicBezTo>
                    <a:cubicBezTo>
                      <a:pt x="29769" y="457840"/>
                      <a:pt x="83019" y="441315"/>
                      <a:pt x="88527" y="389903"/>
                    </a:cubicBezTo>
                    <a:cubicBezTo>
                      <a:pt x="94036" y="338491"/>
                      <a:pt x="64657" y="233829"/>
                      <a:pt x="66493" y="169564"/>
                    </a:cubicBezTo>
                    <a:cubicBezTo>
                      <a:pt x="68329" y="105299"/>
                      <a:pt x="-104268" y="24508"/>
                      <a:pt x="99544"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grpSp>
        <p:cxnSp>
          <p:nvCxnSpPr>
            <p:cNvPr id="134171" name="Connecteur droit avec flèche 25"/>
            <p:cNvCxnSpPr>
              <a:cxnSpLocks noChangeShapeType="1"/>
            </p:cNvCxnSpPr>
            <p:nvPr/>
          </p:nvCxnSpPr>
          <p:spPr bwMode="auto">
            <a:xfrm>
              <a:off x="7185025" y="4213225"/>
              <a:ext cx="4699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34172" name="Connecteur droit avec flèche 27"/>
            <p:cNvCxnSpPr>
              <a:cxnSpLocks noChangeShapeType="1"/>
              <a:endCxn id="134177" idx="8"/>
            </p:cNvCxnSpPr>
            <p:nvPr/>
          </p:nvCxnSpPr>
          <p:spPr bwMode="auto">
            <a:xfrm>
              <a:off x="7156450" y="4502150"/>
              <a:ext cx="487363" cy="11113"/>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34173" name="Connecteur droit avec flèche 29"/>
            <p:cNvCxnSpPr>
              <a:cxnSpLocks noChangeShapeType="1"/>
            </p:cNvCxnSpPr>
            <p:nvPr/>
          </p:nvCxnSpPr>
          <p:spPr bwMode="auto">
            <a:xfrm>
              <a:off x="7132638" y="4899025"/>
              <a:ext cx="487362" cy="1270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34174" name="ZoneTexte 30"/>
            <p:cNvSpPr txBox="1">
              <a:spLocks noChangeArrowheads="1"/>
            </p:cNvSpPr>
            <p:nvPr/>
          </p:nvSpPr>
          <p:spPr bwMode="auto">
            <a:xfrm>
              <a:off x="7189788" y="3919538"/>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d1</a:t>
              </a:r>
            </a:p>
          </p:txBody>
        </p:sp>
        <p:sp>
          <p:nvSpPr>
            <p:cNvPr id="134175" name="ZoneTexte 31"/>
            <p:cNvSpPr txBox="1">
              <a:spLocks noChangeArrowheads="1"/>
            </p:cNvSpPr>
            <p:nvPr/>
          </p:nvSpPr>
          <p:spPr bwMode="auto">
            <a:xfrm>
              <a:off x="7180263" y="4143375"/>
              <a:ext cx="439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d2</a:t>
              </a:r>
            </a:p>
          </p:txBody>
        </p:sp>
        <p:sp>
          <p:nvSpPr>
            <p:cNvPr id="134176" name="ZoneTexte 32"/>
            <p:cNvSpPr txBox="1">
              <a:spLocks noChangeArrowheads="1"/>
            </p:cNvSpPr>
            <p:nvPr/>
          </p:nvSpPr>
          <p:spPr bwMode="auto">
            <a:xfrm>
              <a:off x="7208838" y="4548188"/>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d3</a:t>
              </a:r>
            </a:p>
          </p:txBody>
        </p:sp>
      </p:grpSp>
      <p:grpSp>
        <p:nvGrpSpPr>
          <p:cNvPr id="8" name="Groupe 7"/>
          <p:cNvGrpSpPr>
            <a:grpSpLocks/>
          </p:cNvGrpSpPr>
          <p:nvPr/>
        </p:nvGrpSpPr>
        <p:grpSpPr bwMode="auto">
          <a:xfrm>
            <a:off x="644525" y="3803650"/>
            <a:ext cx="7073900" cy="2459038"/>
            <a:chOff x="644525" y="3481388"/>
            <a:chExt cx="7073900" cy="2459037"/>
          </a:xfrm>
        </p:grpSpPr>
        <p:sp>
          <p:nvSpPr>
            <p:cNvPr id="134161" name="Flèche vers le bas 17"/>
            <p:cNvSpPr>
              <a:spLocks noChangeArrowheads="1"/>
            </p:cNvSpPr>
            <p:nvPr/>
          </p:nvSpPr>
          <p:spPr bwMode="auto">
            <a:xfrm>
              <a:off x="3848100" y="4865688"/>
              <a:ext cx="423863" cy="446087"/>
            </a:xfrm>
            <a:prstGeom prst="downArrow">
              <a:avLst>
                <a:gd name="adj1" fmla="val 50000"/>
                <a:gd name="adj2" fmla="val 50054"/>
              </a:avLst>
            </a:prstGeom>
            <a:solidFill>
              <a:srgbClr val="FF0000"/>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4162" name="ZoneTexte 18"/>
            <p:cNvSpPr txBox="1">
              <a:spLocks noChangeArrowheads="1"/>
            </p:cNvSpPr>
            <p:nvPr/>
          </p:nvSpPr>
          <p:spPr bwMode="auto">
            <a:xfrm>
              <a:off x="644525" y="5294313"/>
              <a:ext cx="554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La surface réelle doit pouvoir être contenue dans un cylindre de  diamètre </a:t>
              </a:r>
              <a:r>
                <a:rPr lang="fr-FR" altLang="fr-FR" sz="1800" b="0"/>
                <a:t>16</a:t>
              </a:r>
            </a:p>
          </p:txBody>
        </p:sp>
        <p:grpSp>
          <p:nvGrpSpPr>
            <p:cNvPr id="134163" name="Groupe 41"/>
            <p:cNvGrpSpPr>
              <a:grpSpLocks/>
            </p:cNvGrpSpPr>
            <p:nvPr/>
          </p:nvGrpSpPr>
          <p:grpSpPr bwMode="auto">
            <a:xfrm rot="177244">
              <a:off x="7116763" y="3481388"/>
              <a:ext cx="601662" cy="1581150"/>
              <a:chOff x="8069561" y="3478777"/>
              <a:chExt cx="522900" cy="1581054"/>
            </a:xfrm>
          </p:grpSpPr>
          <p:cxnSp>
            <p:nvCxnSpPr>
              <p:cNvPr id="134164" name="Connecteur droit 35"/>
              <p:cNvCxnSpPr>
                <a:cxnSpLocks noChangeShapeType="1"/>
              </p:cNvCxnSpPr>
              <p:nvPr/>
            </p:nvCxnSpPr>
            <p:spPr bwMode="auto">
              <a:xfrm>
                <a:off x="8092831" y="3734582"/>
                <a:ext cx="0" cy="1325249"/>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4165" name="Connecteur droit 36"/>
              <p:cNvCxnSpPr>
                <a:cxnSpLocks noChangeShapeType="1"/>
              </p:cNvCxnSpPr>
              <p:nvPr/>
            </p:nvCxnSpPr>
            <p:spPr bwMode="auto">
              <a:xfrm>
                <a:off x="8581297" y="3734582"/>
                <a:ext cx="0" cy="1325249"/>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4166" name="Connecteur droit avec flèche 39"/>
              <p:cNvCxnSpPr>
                <a:cxnSpLocks noChangeShapeType="1"/>
              </p:cNvCxnSpPr>
              <p:nvPr/>
            </p:nvCxnSpPr>
            <p:spPr bwMode="auto">
              <a:xfrm>
                <a:off x="8094505" y="3786554"/>
                <a:ext cx="488466" cy="0"/>
              </a:xfrm>
              <a:prstGeom prst="straightConnector1">
                <a:avLst/>
              </a:prstGeom>
              <a:noFill/>
              <a:ln w="9525"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134167" name="ZoneTexte 40"/>
              <p:cNvSpPr txBox="1">
                <a:spLocks noChangeArrowheads="1"/>
              </p:cNvSpPr>
              <p:nvPr/>
            </p:nvSpPr>
            <p:spPr bwMode="auto">
              <a:xfrm>
                <a:off x="8069561" y="3478777"/>
                <a:ext cx="522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t>Ø16</a:t>
                </a:r>
              </a:p>
            </p:txBody>
          </p:sp>
        </p:grpSp>
      </p:grpSp>
      <p:grpSp>
        <p:nvGrpSpPr>
          <p:cNvPr id="5" name="Groupe 4"/>
          <p:cNvGrpSpPr>
            <a:grpSpLocks/>
          </p:cNvGrpSpPr>
          <p:nvPr/>
        </p:nvGrpSpPr>
        <p:grpSpPr bwMode="auto">
          <a:xfrm>
            <a:off x="2451100" y="619125"/>
            <a:ext cx="2905125" cy="698500"/>
            <a:chOff x="2451100" y="296863"/>
            <a:chExt cx="2905125" cy="698500"/>
          </a:xfrm>
        </p:grpSpPr>
        <p:sp>
          <p:nvSpPr>
            <p:cNvPr id="134159" name="ZoneTexte 11"/>
            <p:cNvSpPr txBox="1">
              <a:spLocks noChangeArrowheads="1"/>
            </p:cNvSpPr>
            <p:nvPr/>
          </p:nvSpPr>
          <p:spPr bwMode="auto">
            <a:xfrm>
              <a:off x="3375025" y="29686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rgbClr val="0070C0"/>
                  </a:solidFill>
                </a:rPr>
                <a:t>Texte de la fiche :</a:t>
              </a:r>
            </a:p>
          </p:txBody>
        </p:sp>
        <p:cxnSp>
          <p:nvCxnSpPr>
            <p:cNvPr id="134160" name="Connecteur droit avec flèche 2"/>
            <p:cNvCxnSpPr>
              <a:cxnSpLocks noChangeShapeType="1"/>
            </p:cNvCxnSpPr>
            <p:nvPr/>
          </p:nvCxnSpPr>
          <p:spPr bwMode="auto">
            <a:xfrm flipV="1">
              <a:off x="2451100" y="614363"/>
              <a:ext cx="923925"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5658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24"/>
                                        </p:tgtEl>
                                        <p:attrNameLst>
                                          <p:attrName>style.visibility</p:attrName>
                                        </p:attrNameLst>
                                      </p:cBhvr>
                                      <p:to>
                                        <p:strVal val="visible"/>
                                      </p:to>
                                    </p:set>
                                    <p:animEffect transition="in" filter="fade">
                                      <p:cBhvr>
                                        <p:cTn id="14" dur="1000"/>
                                        <p:tgtEl>
                                          <p:spTgt spid="60424"/>
                                        </p:tgtEl>
                                      </p:cBhvr>
                                    </p:animEffect>
                                    <p:anim calcmode="lin" valueType="num">
                                      <p:cBhvr>
                                        <p:cTn id="15" dur="1000" fill="hold"/>
                                        <p:tgtEl>
                                          <p:spTgt spid="60424"/>
                                        </p:tgtEl>
                                        <p:attrNameLst>
                                          <p:attrName>ppt_x</p:attrName>
                                        </p:attrNameLst>
                                      </p:cBhvr>
                                      <p:tavLst>
                                        <p:tav tm="0">
                                          <p:val>
                                            <p:strVal val="#ppt_x"/>
                                          </p:val>
                                        </p:tav>
                                        <p:tav tm="100000">
                                          <p:val>
                                            <p:strVal val="#ppt_x"/>
                                          </p:val>
                                        </p:tav>
                                      </p:tavLst>
                                    </p:anim>
                                    <p:anim calcmode="lin" valueType="num">
                                      <p:cBhvr>
                                        <p:cTn id="16" dur="1000" fill="hold"/>
                                        <p:tgtEl>
                                          <p:spTgt spid="6042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0429"/>
                                        </p:tgtEl>
                                        <p:attrNameLst>
                                          <p:attrName>style.visibility</p:attrName>
                                        </p:attrNameLst>
                                      </p:cBhvr>
                                      <p:to>
                                        <p:strVal val="visible"/>
                                      </p:to>
                                    </p:set>
                                    <p:animEffect transition="in" filter="fade">
                                      <p:cBhvr>
                                        <p:cTn id="35" dur="1000"/>
                                        <p:tgtEl>
                                          <p:spTgt spid="60429"/>
                                        </p:tgtEl>
                                      </p:cBhvr>
                                    </p:animEffect>
                                    <p:anim calcmode="lin" valueType="num">
                                      <p:cBhvr>
                                        <p:cTn id="36" dur="1000" fill="hold"/>
                                        <p:tgtEl>
                                          <p:spTgt spid="60429"/>
                                        </p:tgtEl>
                                        <p:attrNameLst>
                                          <p:attrName>ppt_x</p:attrName>
                                        </p:attrNameLst>
                                      </p:cBhvr>
                                      <p:tavLst>
                                        <p:tav tm="0">
                                          <p:val>
                                            <p:strVal val="#ppt_x"/>
                                          </p:val>
                                        </p:tav>
                                        <p:tav tm="100000">
                                          <p:val>
                                            <p:strVal val="#ppt_x"/>
                                          </p:val>
                                        </p:tav>
                                      </p:tavLst>
                                    </p:anim>
                                    <p:anim calcmode="lin" valueType="num">
                                      <p:cBhvr>
                                        <p:cTn id="37" dur="1000" fill="hold"/>
                                        <p:tgtEl>
                                          <p:spTgt spid="6042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0433"/>
                                        </p:tgtEl>
                                        <p:attrNameLst>
                                          <p:attrName>style.visibility</p:attrName>
                                        </p:attrNameLst>
                                      </p:cBhvr>
                                      <p:to>
                                        <p:strVal val="visible"/>
                                      </p:to>
                                    </p:set>
                                    <p:animEffect transition="in" filter="fade">
                                      <p:cBhvr>
                                        <p:cTn id="49" dur="1000"/>
                                        <p:tgtEl>
                                          <p:spTgt spid="60433"/>
                                        </p:tgtEl>
                                      </p:cBhvr>
                                    </p:animEffect>
                                    <p:anim calcmode="lin" valueType="num">
                                      <p:cBhvr>
                                        <p:cTn id="50" dur="1000" fill="hold"/>
                                        <p:tgtEl>
                                          <p:spTgt spid="60433"/>
                                        </p:tgtEl>
                                        <p:attrNameLst>
                                          <p:attrName>ppt_x</p:attrName>
                                        </p:attrNameLst>
                                      </p:cBhvr>
                                      <p:tavLst>
                                        <p:tav tm="0">
                                          <p:val>
                                            <p:strVal val="#ppt_x"/>
                                          </p:val>
                                        </p:tav>
                                        <p:tav tm="100000">
                                          <p:val>
                                            <p:strVal val="#ppt_x"/>
                                          </p:val>
                                        </p:tav>
                                      </p:tavLst>
                                    </p:anim>
                                    <p:anim calcmode="lin" valueType="num">
                                      <p:cBhvr>
                                        <p:cTn id="51" dur="1000" fill="hold"/>
                                        <p:tgtEl>
                                          <p:spTgt spid="60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60429" grpId="0"/>
      <p:bldP spid="604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09954" y="2233247"/>
            <a:ext cx="1824404"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477">
              <a:latin typeface="Arial" panose="020B0604020202020204" pitchFamily="34" charset="0"/>
            </a:endParaRPr>
          </a:p>
        </p:txBody>
      </p:sp>
      <p:sp>
        <p:nvSpPr>
          <p:cNvPr id="13315" name="Rectangle 3"/>
          <p:cNvSpPr>
            <a:spLocks noChangeArrowheads="1"/>
          </p:cNvSpPr>
          <p:nvPr/>
        </p:nvSpPr>
        <p:spPr bwMode="auto">
          <a:xfrm>
            <a:off x="501162" y="2605454"/>
            <a:ext cx="3442189"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477">
              <a:latin typeface="Arial" panose="020B0604020202020204" pitchFamily="34" charset="0"/>
            </a:endParaRPr>
          </a:p>
        </p:txBody>
      </p:sp>
      <p:sp>
        <p:nvSpPr>
          <p:cNvPr id="13316" name="Rectangle 4"/>
          <p:cNvSpPr>
            <a:spLocks noChangeArrowheads="1"/>
          </p:cNvSpPr>
          <p:nvPr/>
        </p:nvSpPr>
        <p:spPr bwMode="auto">
          <a:xfrm>
            <a:off x="501162" y="4045927"/>
            <a:ext cx="3439258"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477">
              <a:latin typeface="Arial" panose="020B0604020202020204" pitchFamily="34" charset="0"/>
            </a:endParaRPr>
          </a:p>
        </p:txBody>
      </p:sp>
      <p:sp>
        <p:nvSpPr>
          <p:cNvPr id="13317" name="Rectangle 5"/>
          <p:cNvSpPr>
            <a:spLocks noChangeArrowheads="1"/>
          </p:cNvSpPr>
          <p:nvPr/>
        </p:nvSpPr>
        <p:spPr bwMode="auto">
          <a:xfrm>
            <a:off x="507023" y="2236177"/>
            <a:ext cx="3440723" cy="255123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477">
              <a:latin typeface="Arial" panose="020B0604020202020204" pitchFamily="34" charset="0"/>
            </a:endParaRPr>
          </a:p>
        </p:txBody>
      </p:sp>
      <p:sp>
        <p:nvSpPr>
          <p:cNvPr id="13318" name="Line 6"/>
          <p:cNvSpPr>
            <a:spLocks noChangeShapeType="1"/>
          </p:cNvSpPr>
          <p:nvPr/>
        </p:nvSpPr>
        <p:spPr bwMode="auto">
          <a:xfrm>
            <a:off x="511420" y="2608385"/>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19" name="Line 7"/>
          <p:cNvSpPr>
            <a:spLocks noChangeShapeType="1"/>
          </p:cNvSpPr>
          <p:nvPr/>
        </p:nvSpPr>
        <p:spPr bwMode="auto">
          <a:xfrm>
            <a:off x="511420" y="2989385"/>
            <a:ext cx="34421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0" name="Line 8"/>
          <p:cNvSpPr>
            <a:spLocks noChangeShapeType="1"/>
          </p:cNvSpPr>
          <p:nvPr/>
        </p:nvSpPr>
        <p:spPr bwMode="auto">
          <a:xfrm>
            <a:off x="511420" y="4048858"/>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1" name="Line 9"/>
          <p:cNvSpPr>
            <a:spLocks noChangeShapeType="1"/>
          </p:cNvSpPr>
          <p:nvPr/>
        </p:nvSpPr>
        <p:spPr bwMode="auto">
          <a:xfrm>
            <a:off x="511420" y="3393831"/>
            <a:ext cx="341874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2" name="Line 10"/>
          <p:cNvSpPr>
            <a:spLocks noChangeShapeType="1"/>
          </p:cNvSpPr>
          <p:nvPr/>
        </p:nvSpPr>
        <p:spPr bwMode="auto">
          <a:xfrm>
            <a:off x="1798027" y="223910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3" name="Line 11"/>
          <p:cNvSpPr>
            <a:spLocks noChangeShapeType="1"/>
          </p:cNvSpPr>
          <p:nvPr/>
        </p:nvSpPr>
        <p:spPr bwMode="auto">
          <a:xfrm>
            <a:off x="2332892" y="223910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4" name="Line 12"/>
          <p:cNvSpPr>
            <a:spLocks noChangeShapeType="1"/>
          </p:cNvSpPr>
          <p:nvPr/>
        </p:nvSpPr>
        <p:spPr bwMode="auto">
          <a:xfrm>
            <a:off x="2781300" y="223910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5" name="Rectangle 13"/>
          <p:cNvSpPr>
            <a:spLocks noChangeArrowheads="1"/>
          </p:cNvSpPr>
          <p:nvPr/>
        </p:nvSpPr>
        <p:spPr bwMode="auto">
          <a:xfrm rot="-5400000">
            <a:off x="-690196" y="3572309"/>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13326" name="Line 15"/>
          <p:cNvSpPr>
            <a:spLocks noChangeShapeType="1"/>
          </p:cNvSpPr>
          <p:nvPr/>
        </p:nvSpPr>
        <p:spPr bwMode="auto">
          <a:xfrm flipV="1">
            <a:off x="2608385" y="2617177"/>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7" name="Line 16"/>
          <p:cNvSpPr>
            <a:spLocks noChangeShapeType="1"/>
          </p:cNvSpPr>
          <p:nvPr/>
        </p:nvSpPr>
        <p:spPr bwMode="auto">
          <a:xfrm flipV="1">
            <a:off x="1506415" y="2621573"/>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8" name="Line 18"/>
          <p:cNvSpPr>
            <a:spLocks noChangeShapeType="1"/>
          </p:cNvSpPr>
          <p:nvPr/>
        </p:nvSpPr>
        <p:spPr bwMode="auto">
          <a:xfrm>
            <a:off x="846992" y="299964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29" name="Line 20"/>
          <p:cNvSpPr>
            <a:spLocks noChangeShapeType="1"/>
          </p:cNvSpPr>
          <p:nvPr/>
        </p:nvSpPr>
        <p:spPr bwMode="auto">
          <a:xfrm>
            <a:off x="1837592" y="299964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0" name="Line 22"/>
          <p:cNvSpPr>
            <a:spLocks noChangeShapeType="1"/>
          </p:cNvSpPr>
          <p:nvPr/>
        </p:nvSpPr>
        <p:spPr bwMode="auto">
          <a:xfrm>
            <a:off x="2958612" y="299964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1" name="Line 24"/>
          <p:cNvSpPr>
            <a:spLocks noChangeShapeType="1"/>
          </p:cNvSpPr>
          <p:nvPr/>
        </p:nvSpPr>
        <p:spPr bwMode="auto">
          <a:xfrm>
            <a:off x="858715" y="440641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2" name="Line 26"/>
          <p:cNvSpPr>
            <a:spLocks noChangeShapeType="1"/>
          </p:cNvSpPr>
          <p:nvPr/>
        </p:nvSpPr>
        <p:spPr bwMode="auto">
          <a:xfrm>
            <a:off x="1849315" y="440641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3" name="Line 28"/>
          <p:cNvSpPr>
            <a:spLocks noChangeShapeType="1"/>
          </p:cNvSpPr>
          <p:nvPr/>
        </p:nvSpPr>
        <p:spPr bwMode="auto">
          <a:xfrm>
            <a:off x="2970335" y="4406413"/>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4" name="Line 29"/>
          <p:cNvSpPr>
            <a:spLocks noChangeShapeType="1"/>
          </p:cNvSpPr>
          <p:nvPr/>
        </p:nvSpPr>
        <p:spPr bwMode="auto">
          <a:xfrm>
            <a:off x="514351" y="4394689"/>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335" name="ZoneTexte 42"/>
          <p:cNvSpPr txBox="1">
            <a:spLocks noChangeArrowheads="1"/>
          </p:cNvSpPr>
          <p:nvPr/>
        </p:nvSpPr>
        <p:spPr bwMode="auto">
          <a:xfrm>
            <a:off x="142143" y="404446"/>
            <a:ext cx="6652846" cy="4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Question 1 : faire le tableau de mise en position du corps sur la paroi et écrire la cotation à imposer sur les surfaces de liaison du corps sur le dessin joint (la paroi n'est pas à spécifier).</a:t>
            </a:r>
          </a:p>
        </p:txBody>
      </p:sp>
      <p:grpSp>
        <p:nvGrpSpPr>
          <p:cNvPr id="13336" name="Groupe 43"/>
          <p:cNvGrpSpPr>
            <a:grpSpLocks/>
          </p:cNvGrpSpPr>
          <p:nvPr/>
        </p:nvGrpSpPr>
        <p:grpSpPr bwMode="auto">
          <a:xfrm>
            <a:off x="6044712" y="2533651"/>
            <a:ext cx="2438400" cy="1888880"/>
            <a:chOff x="5432677" y="1962804"/>
            <a:chExt cx="2641600" cy="2045300"/>
          </a:xfrm>
        </p:grpSpPr>
        <p:grpSp>
          <p:nvGrpSpPr>
            <p:cNvPr id="13367" name="Groupe 44"/>
            <p:cNvGrpSpPr>
              <a:grpSpLocks/>
            </p:cNvGrpSpPr>
            <p:nvPr/>
          </p:nvGrpSpPr>
          <p:grpSpPr bwMode="auto">
            <a:xfrm>
              <a:off x="5565422" y="1962804"/>
              <a:ext cx="2340244" cy="873071"/>
              <a:chOff x="3048000" y="1973451"/>
              <a:chExt cx="2340244" cy="873071"/>
            </a:xfrm>
          </p:grpSpPr>
          <p:sp>
            <p:nvSpPr>
              <p:cNvPr id="13389" name="Forme libre 66"/>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3390" name="Rectangle 6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3391" name="Rectangle 68"/>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3392" name="Rectangle 69"/>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3368" name="Groupe 45"/>
            <p:cNvGrpSpPr>
              <a:grpSpLocks/>
            </p:cNvGrpSpPr>
            <p:nvPr/>
          </p:nvGrpSpPr>
          <p:grpSpPr bwMode="auto">
            <a:xfrm flipV="1">
              <a:off x="5565422" y="3135033"/>
              <a:ext cx="2340244" cy="873071"/>
              <a:chOff x="3048000" y="1973451"/>
              <a:chExt cx="2340244" cy="873071"/>
            </a:xfrm>
          </p:grpSpPr>
          <p:sp>
            <p:nvSpPr>
              <p:cNvPr id="13385" name="Forme libre 62"/>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3386" name="Rectangle 63"/>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3387" name="Rectangle 64"/>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3388" name="Rectangle 65"/>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13369" name="Connecteur droit 46"/>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0" name="Connecteur droit 47"/>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71" name="Groupe 48"/>
            <p:cNvGrpSpPr>
              <a:grpSpLocks/>
            </p:cNvGrpSpPr>
            <p:nvPr/>
          </p:nvGrpSpPr>
          <p:grpSpPr bwMode="auto">
            <a:xfrm>
              <a:off x="6001971" y="2199452"/>
              <a:ext cx="1129442" cy="58146"/>
              <a:chOff x="3493116" y="3228888"/>
              <a:chExt cx="1217398" cy="51047"/>
            </a:xfrm>
          </p:grpSpPr>
          <p:cxnSp>
            <p:nvCxnSpPr>
              <p:cNvPr id="13383" name="Connecteur droit 60"/>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84" name="Connecteur droit 61"/>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72" name="Groupe 49"/>
            <p:cNvGrpSpPr>
              <a:grpSpLocks/>
            </p:cNvGrpSpPr>
            <p:nvPr/>
          </p:nvGrpSpPr>
          <p:grpSpPr bwMode="auto">
            <a:xfrm flipV="1">
              <a:off x="5997776" y="3722471"/>
              <a:ext cx="1169773" cy="51047"/>
              <a:chOff x="3493116" y="3228888"/>
              <a:chExt cx="1217398" cy="51047"/>
            </a:xfrm>
          </p:grpSpPr>
          <p:cxnSp>
            <p:nvCxnSpPr>
              <p:cNvPr id="13381" name="Connecteur droit 5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82" name="Connecteur droit 5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373" name="Connecteur droit 50"/>
            <p:cNvCxnSpPr>
              <a:cxnSpLocks noChangeShapeType="1"/>
              <a:stCxn id="13389" idx="9"/>
              <a:endCxn id="13385"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4" name="Connecteur droit 51"/>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5" name="Connecteur droit 52"/>
            <p:cNvCxnSpPr>
              <a:cxnSpLocks noChangeShapeType="1"/>
              <a:stCxn id="13389" idx="0"/>
              <a:endCxn id="13385"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76" name="Forme libre 53"/>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3377" name="Forme libre 54"/>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3378" name="Forme libre 55"/>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3379" name="Connecteur droit 56"/>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80" name="Connecteur droit 57"/>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Forme libre 70"/>
          <p:cNvSpPr/>
          <p:nvPr/>
        </p:nvSpPr>
        <p:spPr bwMode="auto">
          <a:xfrm>
            <a:off x="5010151" y="1658815"/>
            <a:ext cx="477715" cy="1068266"/>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72" name="Forme libre 71"/>
          <p:cNvSpPr/>
          <p:nvPr/>
        </p:nvSpPr>
        <p:spPr bwMode="auto">
          <a:xfrm flipV="1">
            <a:off x="5011616" y="4220308"/>
            <a:ext cx="477715" cy="800100"/>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339" name="ZoneTexte 72"/>
          <p:cNvSpPr txBox="1">
            <a:spLocks noChangeArrowheads="1"/>
          </p:cNvSpPr>
          <p:nvPr/>
        </p:nvSpPr>
        <p:spPr bwMode="auto">
          <a:xfrm>
            <a:off x="4599843" y="1031631"/>
            <a:ext cx="73129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Paroi (p)</a:t>
            </a:r>
          </a:p>
        </p:txBody>
      </p:sp>
      <p:cxnSp>
        <p:nvCxnSpPr>
          <p:cNvPr id="13340" name="Connecteur droit 75"/>
          <p:cNvCxnSpPr>
            <a:cxnSpLocks noChangeShapeType="1"/>
            <a:stCxn id="71" idx="1"/>
          </p:cNvCxnSpPr>
          <p:nvPr/>
        </p:nvCxnSpPr>
        <p:spPr bwMode="auto">
          <a:xfrm>
            <a:off x="5010150" y="2727082"/>
            <a:ext cx="0" cy="157382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Connecteur droit 76"/>
          <p:cNvCxnSpPr>
            <a:cxnSpLocks noChangeShapeType="1"/>
          </p:cNvCxnSpPr>
          <p:nvPr/>
        </p:nvCxnSpPr>
        <p:spPr bwMode="auto">
          <a:xfrm>
            <a:off x="5487866" y="2691913"/>
            <a:ext cx="0" cy="15723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2" name="ZoneTexte 79"/>
          <p:cNvSpPr txBox="1">
            <a:spLocks noChangeArrowheads="1"/>
          </p:cNvSpPr>
          <p:nvPr/>
        </p:nvSpPr>
        <p:spPr bwMode="auto">
          <a:xfrm>
            <a:off x="568569" y="2294793"/>
            <a:ext cx="68961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Corps</a:t>
            </a:r>
          </a:p>
        </p:txBody>
      </p:sp>
      <p:sp>
        <p:nvSpPr>
          <p:cNvPr id="13343" name="ZoneTexte 80"/>
          <p:cNvSpPr txBox="1">
            <a:spLocks noChangeArrowheads="1"/>
          </p:cNvSpPr>
          <p:nvPr/>
        </p:nvSpPr>
        <p:spPr bwMode="auto">
          <a:xfrm>
            <a:off x="7408985" y="1031631"/>
            <a:ext cx="7697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Corps (c)</a:t>
            </a:r>
          </a:p>
        </p:txBody>
      </p:sp>
      <p:sp>
        <p:nvSpPr>
          <p:cNvPr id="13344" name="ZoneTexte 1"/>
          <p:cNvSpPr txBox="1">
            <a:spLocks noChangeArrowheads="1"/>
          </p:cNvSpPr>
          <p:nvPr/>
        </p:nvSpPr>
        <p:spPr bwMode="auto">
          <a:xfrm>
            <a:off x="728297" y="2674328"/>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3345" name="ZoneTexte 2"/>
          <p:cNvSpPr txBox="1">
            <a:spLocks noChangeArrowheads="1"/>
          </p:cNvSpPr>
          <p:nvPr/>
        </p:nvSpPr>
        <p:spPr bwMode="auto">
          <a:xfrm>
            <a:off x="549519" y="3065585"/>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A</a:t>
            </a:r>
          </a:p>
        </p:txBody>
      </p:sp>
      <p:sp>
        <p:nvSpPr>
          <p:cNvPr id="13346" name="ZoneTexte 3"/>
          <p:cNvSpPr txBox="1">
            <a:spLocks noChangeArrowheads="1"/>
          </p:cNvSpPr>
          <p:nvPr/>
        </p:nvSpPr>
        <p:spPr bwMode="auto">
          <a:xfrm>
            <a:off x="1894743" y="2307982"/>
            <a:ext cx="27924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a:t>
            </a:r>
          </a:p>
        </p:txBody>
      </p:sp>
      <p:sp>
        <p:nvSpPr>
          <p:cNvPr id="13347" name="ZoneTexte 62"/>
          <p:cNvSpPr txBox="1">
            <a:spLocks noChangeArrowheads="1"/>
          </p:cNvSpPr>
          <p:nvPr/>
        </p:nvSpPr>
        <p:spPr bwMode="auto">
          <a:xfrm>
            <a:off x="1060938" y="3078774"/>
            <a:ext cx="27924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a:t>
            </a:r>
          </a:p>
        </p:txBody>
      </p:sp>
      <p:sp>
        <p:nvSpPr>
          <p:cNvPr id="13348" name="ZoneTexte 63"/>
          <p:cNvSpPr txBox="1">
            <a:spLocks noChangeArrowheads="1"/>
          </p:cNvSpPr>
          <p:nvPr/>
        </p:nvSpPr>
        <p:spPr bwMode="auto">
          <a:xfrm>
            <a:off x="1525466" y="3053862"/>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3349" name="ZoneTexte 64"/>
          <p:cNvSpPr txBox="1">
            <a:spLocks noChangeArrowheads="1"/>
          </p:cNvSpPr>
          <p:nvPr/>
        </p:nvSpPr>
        <p:spPr bwMode="auto">
          <a:xfrm>
            <a:off x="2036884" y="3065585"/>
            <a:ext cx="27924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a:t>
            </a:r>
          </a:p>
        </p:txBody>
      </p:sp>
      <p:sp>
        <p:nvSpPr>
          <p:cNvPr id="13350" name="ZoneTexte 4"/>
          <p:cNvSpPr txBox="1">
            <a:spLocks noChangeArrowheads="1"/>
          </p:cNvSpPr>
          <p:nvPr/>
        </p:nvSpPr>
        <p:spPr bwMode="auto">
          <a:xfrm>
            <a:off x="1622181" y="2674328"/>
            <a:ext cx="87876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Cylindre</a:t>
            </a:r>
          </a:p>
        </p:txBody>
      </p:sp>
      <p:sp>
        <p:nvSpPr>
          <p:cNvPr id="13351" name="ZoneTexte 66"/>
          <p:cNvSpPr txBox="1">
            <a:spLocks noChangeArrowheads="1"/>
          </p:cNvSpPr>
          <p:nvPr/>
        </p:nvSpPr>
        <p:spPr bwMode="auto">
          <a:xfrm>
            <a:off x="707781" y="4078167"/>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3352" name="ZoneTexte 67"/>
          <p:cNvSpPr txBox="1">
            <a:spLocks noChangeArrowheads="1"/>
          </p:cNvSpPr>
          <p:nvPr/>
        </p:nvSpPr>
        <p:spPr bwMode="auto">
          <a:xfrm>
            <a:off x="529004" y="4469424"/>
            <a:ext cx="32092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D</a:t>
            </a:r>
          </a:p>
        </p:txBody>
      </p:sp>
      <p:sp>
        <p:nvSpPr>
          <p:cNvPr id="13353" name="ZoneTexte 68"/>
          <p:cNvSpPr txBox="1">
            <a:spLocks noChangeArrowheads="1"/>
          </p:cNvSpPr>
          <p:nvPr/>
        </p:nvSpPr>
        <p:spPr bwMode="auto">
          <a:xfrm>
            <a:off x="1040423" y="4482613"/>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a:t>
            </a:r>
          </a:p>
        </p:txBody>
      </p:sp>
      <p:sp>
        <p:nvSpPr>
          <p:cNvPr id="13354" name="ZoneTexte 69"/>
          <p:cNvSpPr txBox="1">
            <a:spLocks noChangeArrowheads="1"/>
          </p:cNvSpPr>
          <p:nvPr/>
        </p:nvSpPr>
        <p:spPr bwMode="auto">
          <a:xfrm>
            <a:off x="1504950" y="4457701"/>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3355" name="ZoneTexte 72"/>
          <p:cNvSpPr txBox="1">
            <a:spLocks noChangeArrowheads="1"/>
          </p:cNvSpPr>
          <p:nvPr/>
        </p:nvSpPr>
        <p:spPr bwMode="auto">
          <a:xfrm>
            <a:off x="2016369" y="4469424"/>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a:t>
            </a:r>
          </a:p>
        </p:txBody>
      </p:sp>
      <p:sp>
        <p:nvSpPr>
          <p:cNvPr id="13356" name="ZoneTexte 73"/>
          <p:cNvSpPr txBox="1">
            <a:spLocks noChangeArrowheads="1"/>
          </p:cNvSpPr>
          <p:nvPr/>
        </p:nvSpPr>
        <p:spPr bwMode="auto">
          <a:xfrm>
            <a:off x="1601666" y="4078167"/>
            <a:ext cx="87876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Cylindre</a:t>
            </a:r>
          </a:p>
        </p:txBody>
      </p:sp>
      <p:sp>
        <p:nvSpPr>
          <p:cNvPr id="13357" name="ZoneTexte 5"/>
          <p:cNvSpPr txBox="1">
            <a:spLocks noChangeArrowheads="1"/>
          </p:cNvSpPr>
          <p:nvPr/>
        </p:nvSpPr>
        <p:spPr bwMode="auto">
          <a:xfrm>
            <a:off x="659424" y="3616570"/>
            <a:ext cx="83869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Contact</a:t>
            </a:r>
          </a:p>
        </p:txBody>
      </p:sp>
      <p:sp>
        <p:nvSpPr>
          <p:cNvPr id="13358" name="ZoneTexte 74"/>
          <p:cNvSpPr txBox="1">
            <a:spLocks noChangeArrowheads="1"/>
          </p:cNvSpPr>
          <p:nvPr/>
        </p:nvSpPr>
        <p:spPr bwMode="auto">
          <a:xfrm>
            <a:off x="1707174" y="3578470"/>
            <a:ext cx="43794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jeu</a:t>
            </a:r>
          </a:p>
        </p:txBody>
      </p:sp>
      <p:sp>
        <p:nvSpPr>
          <p:cNvPr id="13359" name="ZoneTexte 6"/>
          <p:cNvSpPr txBox="1">
            <a:spLocks noChangeArrowheads="1"/>
          </p:cNvSpPr>
          <p:nvPr/>
        </p:nvSpPr>
        <p:spPr bwMode="auto">
          <a:xfrm>
            <a:off x="7734300" y="1984131"/>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A</a:t>
            </a:r>
          </a:p>
        </p:txBody>
      </p:sp>
      <p:cxnSp>
        <p:nvCxnSpPr>
          <p:cNvPr id="13360" name="Connecteur droit avec flèche 8"/>
          <p:cNvCxnSpPr>
            <a:cxnSpLocks noChangeShapeType="1"/>
            <a:stCxn id="13359" idx="2"/>
            <a:endCxn id="13389" idx="2"/>
          </p:cNvCxnSpPr>
          <p:nvPr/>
        </p:nvCxnSpPr>
        <p:spPr bwMode="auto">
          <a:xfrm>
            <a:off x="7873922" y="2246960"/>
            <a:ext cx="81590" cy="28669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1" name="ZoneTexte 77"/>
          <p:cNvSpPr txBox="1">
            <a:spLocks noChangeArrowheads="1"/>
          </p:cNvSpPr>
          <p:nvPr/>
        </p:nvSpPr>
        <p:spPr bwMode="auto">
          <a:xfrm>
            <a:off x="7252189" y="2198078"/>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B</a:t>
            </a:r>
          </a:p>
        </p:txBody>
      </p:sp>
      <p:cxnSp>
        <p:nvCxnSpPr>
          <p:cNvPr id="13362" name="Connecteur droit avec flèche 78"/>
          <p:cNvCxnSpPr>
            <a:cxnSpLocks noChangeShapeType="1"/>
            <a:stCxn id="13361" idx="2"/>
          </p:cNvCxnSpPr>
          <p:nvPr/>
        </p:nvCxnSpPr>
        <p:spPr bwMode="auto">
          <a:xfrm>
            <a:off x="7391811" y="2460907"/>
            <a:ext cx="338094" cy="267639"/>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3" name="ZoneTexte 80"/>
          <p:cNvSpPr txBox="1">
            <a:spLocks noChangeArrowheads="1"/>
          </p:cNvSpPr>
          <p:nvPr/>
        </p:nvSpPr>
        <p:spPr bwMode="auto">
          <a:xfrm>
            <a:off x="5779477" y="2091105"/>
            <a:ext cx="287258"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D</a:t>
            </a:r>
          </a:p>
        </p:txBody>
      </p:sp>
      <p:cxnSp>
        <p:nvCxnSpPr>
          <p:cNvPr id="13364" name="Connecteur droit avec flèche 81"/>
          <p:cNvCxnSpPr>
            <a:cxnSpLocks noChangeShapeType="1"/>
            <a:stCxn id="13363" idx="2"/>
          </p:cNvCxnSpPr>
          <p:nvPr/>
        </p:nvCxnSpPr>
        <p:spPr bwMode="auto">
          <a:xfrm flipH="1">
            <a:off x="5489332" y="2353934"/>
            <a:ext cx="433774" cy="26324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65" name="ZoneTexte 83"/>
          <p:cNvSpPr txBox="1">
            <a:spLocks noChangeArrowheads="1"/>
          </p:cNvSpPr>
          <p:nvPr/>
        </p:nvSpPr>
        <p:spPr bwMode="auto">
          <a:xfrm>
            <a:off x="4651131" y="3625362"/>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E</a:t>
            </a:r>
          </a:p>
        </p:txBody>
      </p:sp>
      <p:cxnSp>
        <p:nvCxnSpPr>
          <p:cNvPr id="13366" name="Connecteur droit avec flèche 84"/>
          <p:cNvCxnSpPr>
            <a:cxnSpLocks noChangeShapeType="1"/>
            <a:stCxn id="13365" idx="2"/>
          </p:cNvCxnSpPr>
          <p:nvPr/>
        </p:nvCxnSpPr>
        <p:spPr bwMode="auto">
          <a:xfrm>
            <a:off x="4790753" y="3888191"/>
            <a:ext cx="338094" cy="26764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2188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llipse 34"/>
          <p:cNvSpPr>
            <a:spLocks noChangeArrowheads="1"/>
          </p:cNvSpPr>
          <p:nvPr/>
        </p:nvSpPr>
        <p:spPr bwMode="auto">
          <a:xfrm>
            <a:off x="1191358" y="2171700"/>
            <a:ext cx="1887415" cy="1888881"/>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0484" name="Groupe 61"/>
          <p:cNvGrpSpPr>
            <a:grpSpLocks/>
          </p:cNvGrpSpPr>
          <p:nvPr/>
        </p:nvGrpSpPr>
        <p:grpSpPr bwMode="auto">
          <a:xfrm>
            <a:off x="4457700" y="2107223"/>
            <a:ext cx="2438400" cy="1888881"/>
            <a:chOff x="5432677" y="1962804"/>
            <a:chExt cx="2641600" cy="2045300"/>
          </a:xfrm>
        </p:grpSpPr>
        <p:grpSp>
          <p:nvGrpSpPr>
            <p:cNvPr id="20578" name="Groupe 3"/>
            <p:cNvGrpSpPr>
              <a:grpSpLocks/>
            </p:cNvGrpSpPr>
            <p:nvPr/>
          </p:nvGrpSpPr>
          <p:grpSpPr bwMode="auto">
            <a:xfrm>
              <a:off x="5565422" y="1962804"/>
              <a:ext cx="2340244" cy="873071"/>
              <a:chOff x="3048000" y="1973451"/>
              <a:chExt cx="2340244" cy="873071"/>
            </a:xfrm>
          </p:grpSpPr>
          <p:sp>
            <p:nvSpPr>
              <p:cNvPr id="20600" name="Forme libre 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601" name="Rectangle 5"/>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2" name="Rectangle 6"/>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3" name="Rectangle 7"/>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0579" name="Groupe 8"/>
            <p:cNvGrpSpPr>
              <a:grpSpLocks/>
            </p:cNvGrpSpPr>
            <p:nvPr/>
          </p:nvGrpSpPr>
          <p:grpSpPr bwMode="auto">
            <a:xfrm flipV="1">
              <a:off x="5565422" y="3135033"/>
              <a:ext cx="2340244" cy="873071"/>
              <a:chOff x="3048000" y="1973451"/>
              <a:chExt cx="2340244" cy="873071"/>
            </a:xfrm>
          </p:grpSpPr>
          <p:sp>
            <p:nvSpPr>
              <p:cNvPr id="20596" name="Forme libre 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597" name="Rectangle 1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8" name="Rectangle 1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9" name="Rectangle 1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580" name="Connecteur droit 13"/>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1" name="Connecteur droit 14"/>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82" name="Groupe 15"/>
            <p:cNvGrpSpPr>
              <a:grpSpLocks/>
            </p:cNvGrpSpPr>
            <p:nvPr/>
          </p:nvGrpSpPr>
          <p:grpSpPr bwMode="auto">
            <a:xfrm>
              <a:off x="6001971" y="2199452"/>
              <a:ext cx="1129442" cy="58146"/>
              <a:chOff x="3493116" y="3228888"/>
              <a:chExt cx="1217398" cy="51047"/>
            </a:xfrm>
          </p:grpSpPr>
          <p:cxnSp>
            <p:nvCxnSpPr>
              <p:cNvPr id="20594" name="Connecteur droit 16"/>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5" name="Connecteur droit 17"/>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83" name="Groupe 18"/>
            <p:cNvGrpSpPr>
              <a:grpSpLocks/>
            </p:cNvGrpSpPr>
            <p:nvPr/>
          </p:nvGrpSpPr>
          <p:grpSpPr bwMode="auto">
            <a:xfrm flipV="1">
              <a:off x="5997776" y="3722471"/>
              <a:ext cx="1169773" cy="51047"/>
              <a:chOff x="3493116" y="3228888"/>
              <a:chExt cx="1217398" cy="51047"/>
            </a:xfrm>
          </p:grpSpPr>
          <p:cxnSp>
            <p:nvCxnSpPr>
              <p:cNvPr id="20592" name="Connecteur droit 1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3" name="Connecteur droit 2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584" name="Connecteur droit 22"/>
            <p:cNvCxnSpPr>
              <a:cxnSpLocks noChangeShapeType="1"/>
              <a:stCxn id="20600" idx="9"/>
              <a:endCxn id="20596"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5" name="Connecteur droit 23"/>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6" name="Connecteur droit 28"/>
            <p:cNvCxnSpPr>
              <a:cxnSpLocks noChangeShapeType="1"/>
              <a:stCxn id="20600" idx="0"/>
              <a:endCxn id="20596"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7" name="Forme libre 29"/>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88" name="Forme libre 30"/>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589" name="Forme libre 31"/>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20590" name="Connecteur droit 33"/>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 name="Connecteur droit 36"/>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85" name="Ellipse 37"/>
          <p:cNvSpPr>
            <a:spLocks noChangeArrowheads="1"/>
          </p:cNvSpPr>
          <p:nvPr/>
        </p:nvSpPr>
        <p:spPr bwMode="auto">
          <a:xfrm>
            <a:off x="1584081" y="2554166"/>
            <a:ext cx="1101969" cy="1103434"/>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6" name="Ellipse 38"/>
          <p:cNvSpPr>
            <a:spLocks noChangeArrowheads="1"/>
          </p:cNvSpPr>
          <p:nvPr/>
        </p:nvSpPr>
        <p:spPr bwMode="auto">
          <a:xfrm>
            <a:off x="1997320" y="2967405"/>
            <a:ext cx="275492" cy="27695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7" name="Ellipse 39"/>
          <p:cNvSpPr>
            <a:spLocks noChangeArrowheads="1"/>
          </p:cNvSpPr>
          <p:nvPr/>
        </p:nvSpPr>
        <p:spPr bwMode="auto">
          <a:xfrm>
            <a:off x="1875693" y="2845777"/>
            <a:ext cx="518746" cy="520212"/>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 name="Arc 40"/>
          <p:cNvSpPr/>
          <p:nvPr/>
        </p:nvSpPr>
        <p:spPr bwMode="auto">
          <a:xfrm>
            <a:off x="1257300" y="2234712"/>
            <a:ext cx="1771650" cy="1771650"/>
          </a:xfrm>
          <a:prstGeom prst="arc">
            <a:avLst>
              <a:gd name="adj1" fmla="val 16200000"/>
              <a:gd name="adj2" fmla="val 1093025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nvGrpSpPr>
          <p:cNvPr id="20489" name="Groupe 48"/>
          <p:cNvGrpSpPr>
            <a:grpSpLocks/>
          </p:cNvGrpSpPr>
          <p:nvPr/>
        </p:nvGrpSpPr>
        <p:grpSpPr bwMode="auto">
          <a:xfrm>
            <a:off x="2094036" y="2845777"/>
            <a:ext cx="84992" cy="520212"/>
            <a:chOff x="1469177" y="3722596"/>
            <a:chExt cx="92868" cy="562440"/>
          </a:xfrm>
        </p:grpSpPr>
        <p:grpSp>
          <p:nvGrpSpPr>
            <p:cNvPr id="20572" name="Groupe 44"/>
            <p:cNvGrpSpPr>
              <a:grpSpLocks/>
            </p:cNvGrpSpPr>
            <p:nvPr/>
          </p:nvGrpSpPr>
          <p:grpSpPr bwMode="auto">
            <a:xfrm>
              <a:off x="1469177" y="3722596"/>
              <a:ext cx="92868" cy="131641"/>
              <a:chOff x="1470963" y="3722596"/>
              <a:chExt cx="92868" cy="131641"/>
            </a:xfrm>
          </p:grpSpPr>
          <p:cxnSp>
            <p:nvCxnSpPr>
              <p:cNvPr id="20576" name="Connecteur droit 4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7" name="Connecteur droit 4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73" name="Groupe 45"/>
            <p:cNvGrpSpPr>
              <a:grpSpLocks/>
            </p:cNvGrpSpPr>
            <p:nvPr/>
          </p:nvGrpSpPr>
          <p:grpSpPr bwMode="auto">
            <a:xfrm>
              <a:off x="1469177" y="4153395"/>
              <a:ext cx="92868" cy="131641"/>
              <a:chOff x="1470963" y="3722596"/>
              <a:chExt cx="92868" cy="131641"/>
            </a:xfrm>
          </p:grpSpPr>
          <p:cxnSp>
            <p:nvCxnSpPr>
              <p:cNvPr id="20574" name="Connecteur droit 46"/>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5" name="Connecteur droit 47"/>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490" name="Groupe 49"/>
          <p:cNvGrpSpPr>
            <a:grpSpLocks/>
          </p:cNvGrpSpPr>
          <p:nvPr/>
        </p:nvGrpSpPr>
        <p:grpSpPr bwMode="auto">
          <a:xfrm rot="-5400000">
            <a:off x="2096233" y="2846510"/>
            <a:ext cx="86458" cy="518746"/>
            <a:chOff x="1469177" y="3722596"/>
            <a:chExt cx="92868" cy="562440"/>
          </a:xfrm>
        </p:grpSpPr>
        <p:grpSp>
          <p:nvGrpSpPr>
            <p:cNvPr id="20566" name="Groupe 50"/>
            <p:cNvGrpSpPr>
              <a:grpSpLocks/>
            </p:cNvGrpSpPr>
            <p:nvPr/>
          </p:nvGrpSpPr>
          <p:grpSpPr bwMode="auto">
            <a:xfrm>
              <a:off x="1469177" y="3722596"/>
              <a:ext cx="92868" cy="131641"/>
              <a:chOff x="1470963" y="3722596"/>
              <a:chExt cx="92868" cy="131641"/>
            </a:xfrm>
          </p:grpSpPr>
          <p:cxnSp>
            <p:nvCxnSpPr>
              <p:cNvPr id="20570" name="Connecteur droit 54"/>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1" name="Connecteur droit 55"/>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67" name="Groupe 51"/>
            <p:cNvGrpSpPr>
              <a:grpSpLocks/>
            </p:cNvGrpSpPr>
            <p:nvPr/>
          </p:nvGrpSpPr>
          <p:grpSpPr bwMode="auto">
            <a:xfrm>
              <a:off x="1469177" y="4153395"/>
              <a:ext cx="92868" cy="131641"/>
              <a:chOff x="1470963" y="3722596"/>
              <a:chExt cx="92868" cy="131641"/>
            </a:xfrm>
          </p:grpSpPr>
          <p:cxnSp>
            <p:nvCxnSpPr>
              <p:cNvPr id="20568" name="Connecteur droit 5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9" name="Connecteur droit 5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0491" name="Rectangle 162"/>
          <p:cNvSpPr>
            <a:spLocks noChangeArrowheads="1"/>
          </p:cNvSpPr>
          <p:nvPr/>
        </p:nvSpPr>
        <p:spPr bwMode="auto">
          <a:xfrm>
            <a:off x="4951535" y="1145931"/>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a:t>
            </a:r>
          </a:p>
        </p:txBody>
      </p:sp>
      <p:sp>
        <p:nvSpPr>
          <p:cNvPr id="20492" name="Rectangle 163"/>
          <p:cNvSpPr>
            <a:spLocks noChangeArrowheads="1"/>
          </p:cNvSpPr>
          <p:nvPr/>
        </p:nvSpPr>
        <p:spPr bwMode="auto">
          <a:xfrm>
            <a:off x="4698023" y="1137138"/>
            <a:ext cx="128367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93" name="Line 164"/>
          <p:cNvSpPr>
            <a:spLocks noChangeShapeType="1"/>
          </p:cNvSpPr>
          <p:nvPr/>
        </p:nvSpPr>
        <p:spPr bwMode="auto">
          <a:xfrm>
            <a:off x="4973515"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494" name="Group 165"/>
          <p:cNvGrpSpPr>
            <a:grpSpLocks/>
          </p:cNvGrpSpPr>
          <p:nvPr/>
        </p:nvGrpSpPr>
        <p:grpSpPr bwMode="auto">
          <a:xfrm>
            <a:off x="4769827" y="1204547"/>
            <a:ext cx="133350" cy="133350"/>
            <a:chOff x="2741" y="3480"/>
            <a:chExt cx="91" cy="91"/>
          </a:xfrm>
        </p:grpSpPr>
        <p:sp>
          <p:nvSpPr>
            <p:cNvPr id="2056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495" name="Rectangle 168"/>
          <p:cNvSpPr>
            <a:spLocks noChangeArrowheads="1"/>
          </p:cNvSpPr>
          <p:nvPr/>
        </p:nvSpPr>
        <p:spPr bwMode="auto">
          <a:xfrm>
            <a:off x="5678694" y="1116623"/>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0496" name="Line 169"/>
          <p:cNvSpPr>
            <a:spLocks noChangeShapeType="1"/>
          </p:cNvSpPr>
          <p:nvPr/>
        </p:nvSpPr>
        <p:spPr bwMode="auto">
          <a:xfrm>
            <a:off x="5685692"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7" name="Line 438"/>
          <p:cNvSpPr>
            <a:spLocks noChangeShapeType="1"/>
          </p:cNvSpPr>
          <p:nvPr/>
        </p:nvSpPr>
        <p:spPr bwMode="auto">
          <a:xfrm flipV="1">
            <a:off x="5482004" y="1408235"/>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8" name="Freeform 439"/>
          <p:cNvSpPr>
            <a:spLocks/>
          </p:cNvSpPr>
          <p:nvPr/>
        </p:nvSpPr>
        <p:spPr bwMode="auto">
          <a:xfrm flipV="1">
            <a:off x="5410200" y="1405305"/>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499" name="Rectangle 440"/>
          <p:cNvSpPr>
            <a:spLocks noChangeArrowheads="1"/>
          </p:cNvSpPr>
          <p:nvPr/>
        </p:nvSpPr>
        <p:spPr bwMode="auto">
          <a:xfrm>
            <a:off x="5336931" y="1608992"/>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grpSp>
        <p:nvGrpSpPr>
          <p:cNvPr id="20506" name="Group 936"/>
          <p:cNvGrpSpPr>
            <a:grpSpLocks/>
          </p:cNvGrpSpPr>
          <p:nvPr/>
        </p:nvGrpSpPr>
        <p:grpSpPr bwMode="auto">
          <a:xfrm>
            <a:off x="5383819" y="1162050"/>
            <a:ext cx="271096" cy="227135"/>
            <a:chOff x="2150" y="139"/>
            <a:chExt cx="185" cy="155"/>
          </a:xfrm>
        </p:grpSpPr>
        <p:sp>
          <p:nvSpPr>
            <p:cNvPr id="20559"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M</a:t>
              </a:r>
            </a:p>
          </p:txBody>
        </p:sp>
        <p:sp>
          <p:nvSpPr>
            <p:cNvPr id="20560"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0516" name="Line 437"/>
          <p:cNvSpPr>
            <a:spLocks noChangeShapeType="1"/>
          </p:cNvSpPr>
          <p:nvPr/>
        </p:nvSpPr>
        <p:spPr bwMode="auto">
          <a:xfrm rot="10800000" flipH="1">
            <a:off x="6202240" y="4517781"/>
            <a:ext cx="17218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7" name="Line 438"/>
          <p:cNvSpPr>
            <a:spLocks noChangeShapeType="1"/>
          </p:cNvSpPr>
          <p:nvPr/>
        </p:nvSpPr>
        <p:spPr bwMode="auto">
          <a:xfrm flipV="1">
            <a:off x="5657118" y="4643072"/>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8" name="Freeform 439"/>
          <p:cNvSpPr>
            <a:spLocks/>
          </p:cNvSpPr>
          <p:nvPr/>
        </p:nvSpPr>
        <p:spPr bwMode="auto">
          <a:xfrm flipV="1">
            <a:off x="5585313" y="4640141"/>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9" name="Rectangle 440"/>
          <p:cNvSpPr>
            <a:spLocks noChangeArrowheads="1"/>
          </p:cNvSpPr>
          <p:nvPr/>
        </p:nvSpPr>
        <p:spPr bwMode="auto">
          <a:xfrm>
            <a:off x="5512044" y="4843829"/>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20" name="Rectangle 442"/>
          <p:cNvSpPr>
            <a:spLocks noChangeArrowheads="1"/>
          </p:cNvSpPr>
          <p:nvPr/>
        </p:nvSpPr>
        <p:spPr bwMode="auto">
          <a:xfrm>
            <a:off x="5734783" y="4373440"/>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21" name="Rectangle 443"/>
          <p:cNvSpPr>
            <a:spLocks noChangeArrowheads="1"/>
          </p:cNvSpPr>
          <p:nvPr/>
        </p:nvSpPr>
        <p:spPr bwMode="auto">
          <a:xfrm>
            <a:off x="5431449" y="4376371"/>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22" name="Line 444"/>
          <p:cNvSpPr>
            <a:spLocks noChangeShapeType="1"/>
          </p:cNvSpPr>
          <p:nvPr/>
        </p:nvSpPr>
        <p:spPr bwMode="auto">
          <a:xfrm>
            <a:off x="5777279" y="4360253"/>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23" name="Freeform 445"/>
          <p:cNvSpPr>
            <a:spLocks/>
          </p:cNvSpPr>
          <p:nvPr/>
        </p:nvSpPr>
        <p:spPr bwMode="auto">
          <a:xfrm>
            <a:off x="5495926" y="4423263"/>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24" name="Connecteur droit 94"/>
          <p:cNvCxnSpPr>
            <a:cxnSpLocks noChangeShapeType="1"/>
          </p:cNvCxnSpPr>
          <p:nvPr/>
        </p:nvCxnSpPr>
        <p:spPr bwMode="auto">
          <a:xfrm>
            <a:off x="6377354" y="3924300"/>
            <a:ext cx="0" cy="66382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Connecteur droit avec flèche 4"/>
          <p:cNvCxnSpPr>
            <a:cxnSpLocks noChangeShapeType="1"/>
          </p:cNvCxnSpPr>
          <p:nvPr/>
        </p:nvCxnSpPr>
        <p:spPr bwMode="auto">
          <a:xfrm>
            <a:off x="6149487" y="2309840"/>
            <a:ext cx="0" cy="1469618"/>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8" name="Freeform 75"/>
          <p:cNvSpPr>
            <a:spLocks/>
          </p:cNvSpPr>
          <p:nvPr/>
        </p:nvSpPr>
        <p:spPr bwMode="auto">
          <a:xfrm flipH="1">
            <a:off x="6005145" y="1271954"/>
            <a:ext cx="144341" cy="1053819"/>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29" name="Rectangle 211"/>
          <p:cNvSpPr>
            <a:spLocks noChangeArrowheads="1"/>
          </p:cNvSpPr>
          <p:nvPr/>
        </p:nvSpPr>
        <p:spPr bwMode="auto">
          <a:xfrm>
            <a:off x="4790318" y="832338"/>
            <a:ext cx="104047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47,5±0,25</a:t>
            </a:r>
            <a:endParaRPr lang="fr-FR" altLang="fr-FR" sz="1292" dirty="0">
              <a:latin typeface="Arial" panose="020B0604020202020204" pitchFamily="34" charset="0"/>
            </a:endParaRPr>
          </a:p>
        </p:txBody>
      </p:sp>
      <p:sp>
        <p:nvSpPr>
          <p:cNvPr id="124" name="ZoneTexte 195"/>
          <p:cNvSpPr txBox="1">
            <a:spLocks noChangeArrowheads="1"/>
          </p:cNvSpPr>
          <p:nvPr/>
        </p:nvSpPr>
        <p:spPr bwMode="auto">
          <a:xfrm>
            <a:off x="118431" y="86725"/>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Corps (c)</a:t>
            </a:r>
          </a:p>
        </p:txBody>
      </p:sp>
      <p:cxnSp>
        <p:nvCxnSpPr>
          <p:cNvPr id="8" name="Connecteur droit avec flèche 7"/>
          <p:cNvCxnSpPr>
            <a:stCxn id="11" idx="3"/>
          </p:cNvCxnSpPr>
          <p:nvPr/>
        </p:nvCxnSpPr>
        <p:spPr>
          <a:xfrm flipV="1">
            <a:off x="5417523" y="3770130"/>
            <a:ext cx="824442" cy="294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4819282" y="3883269"/>
            <a:ext cx="598241" cy="513071"/>
            <a:chOff x="6149487" y="1238251"/>
            <a:chExt cx="598241" cy="513071"/>
          </a:xfrm>
        </p:grpSpPr>
        <p:sp>
          <p:nvSpPr>
            <p:cNvPr id="2" name="Ellipse 1"/>
            <p:cNvSpPr/>
            <p:nvPr/>
          </p:nvSpPr>
          <p:spPr>
            <a:xfrm>
              <a:off x="6189276" y="1238251"/>
              <a:ext cx="513071" cy="51307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a:stCxn id="2" idx="2"/>
              <a:endCxn id="2" idx="6"/>
            </p:cNvCxnSpPr>
            <p:nvPr/>
          </p:nvCxnSpPr>
          <p:spPr>
            <a:xfrm>
              <a:off x="6189276" y="1494787"/>
              <a:ext cx="513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149487" y="1281487"/>
              <a:ext cx="598241" cy="276999"/>
            </a:xfrm>
            <a:prstGeom prst="rect">
              <a:avLst/>
            </a:prstGeom>
            <a:noFill/>
          </p:spPr>
          <p:txBody>
            <a:bodyPr wrap="none" rtlCol="0">
              <a:spAutoFit/>
            </a:bodyPr>
            <a:lstStyle/>
            <a:p>
              <a:r>
                <a:rPr lang="fr-FR" sz="1200" dirty="0" smtClean="0"/>
                <a:t>6x</a:t>
              </a:r>
              <a:r>
                <a:rPr lang="fr-FR" sz="1050" dirty="0" smtClean="0">
                  <a:sym typeface="Symbol"/>
                </a:rPr>
                <a:t></a:t>
              </a:r>
              <a:r>
                <a:rPr lang="fr-FR" sz="1200" dirty="0" smtClean="0">
                  <a:sym typeface="Symbol"/>
                </a:rPr>
                <a:t>48</a:t>
              </a:r>
              <a:endParaRPr lang="fr-FR" sz="1200" dirty="0"/>
            </a:p>
          </p:txBody>
        </p:sp>
        <p:sp>
          <p:nvSpPr>
            <p:cNvPr id="12" name="ZoneTexte 11"/>
            <p:cNvSpPr txBox="1"/>
            <p:nvPr/>
          </p:nvSpPr>
          <p:spPr>
            <a:xfrm>
              <a:off x="6319236" y="1472358"/>
              <a:ext cx="333746" cy="261610"/>
            </a:xfrm>
            <a:prstGeom prst="rect">
              <a:avLst/>
            </a:prstGeom>
            <a:noFill/>
          </p:spPr>
          <p:txBody>
            <a:bodyPr wrap="none" rtlCol="0">
              <a:spAutoFit/>
            </a:bodyPr>
            <a:lstStyle/>
            <a:p>
              <a:r>
                <a:rPr lang="fr-FR" sz="1100" dirty="0" smtClean="0"/>
                <a:t>B1</a:t>
              </a:r>
              <a:endParaRPr lang="fr-FR" sz="1100" dirty="0"/>
            </a:p>
          </p:txBody>
        </p:sp>
      </p:grpSp>
      <p:sp>
        <p:nvSpPr>
          <p:cNvPr id="17" name="ZoneTexte 16"/>
          <p:cNvSpPr txBox="1"/>
          <p:nvPr/>
        </p:nvSpPr>
        <p:spPr>
          <a:xfrm>
            <a:off x="4905042" y="621510"/>
            <a:ext cx="373820" cy="307777"/>
          </a:xfrm>
          <a:prstGeom prst="rect">
            <a:avLst/>
          </a:prstGeom>
          <a:noFill/>
        </p:spPr>
        <p:txBody>
          <a:bodyPr wrap="none" rtlCol="0">
            <a:spAutoFit/>
          </a:bodyPr>
          <a:lstStyle/>
          <a:p>
            <a:r>
              <a:rPr lang="fr-FR" sz="1400" dirty="0" smtClean="0"/>
              <a:t>B1</a:t>
            </a:r>
            <a:endParaRPr lang="fr-FR" sz="1400" dirty="0"/>
          </a:p>
        </p:txBody>
      </p:sp>
    </p:spTree>
    <p:extLst>
      <p:ext uri="{BB962C8B-B14F-4D97-AF65-F5344CB8AC3E}">
        <p14:creationId xmlns:p14="http://schemas.microsoft.com/office/powerpoint/2010/main" val="3430333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2"/>
          <p:cNvSpPr txBox="1">
            <a:spLocks noChangeArrowheads="1"/>
          </p:cNvSpPr>
          <p:nvPr/>
        </p:nvSpPr>
        <p:spPr bwMode="auto">
          <a:xfrm>
            <a:off x="-11723" y="263770"/>
            <a:ext cx="9155723"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2 </a:t>
            </a:r>
            <a:r>
              <a:rPr lang="fr-FR" altLang="fr-FR" sz="1477" dirty="0">
                <a:latin typeface="Arial" panose="020B0604020202020204" pitchFamily="34" charset="0"/>
              </a:rPr>
              <a:t>: </a:t>
            </a:r>
            <a:r>
              <a:rPr lang="fr-FR" altLang="fr-FR" sz="1477" dirty="0" smtClean="0">
                <a:latin typeface="Arial" panose="020B0604020202020204" pitchFamily="34" charset="0"/>
              </a:rPr>
              <a:t>Etude de la structure du mécanisme sur la paroi.</a:t>
            </a:r>
          </a:p>
          <a:p>
            <a:pPr>
              <a:spcBef>
                <a:spcPct val="0"/>
              </a:spcBef>
              <a:buFontTx/>
              <a:buNone/>
            </a:pPr>
            <a:r>
              <a:rPr lang="fr-FR" altLang="fr-FR" sz="1477" dirty="0" smtClean="0">
                <a:latin typeface="Arial" panose="020B0604020202020204" pitchFamily="34" charset="0"/>
              </a:rPr>
              <a:t>Faire le graphe de décomposition de ce mécanisme en sous-ensembles fixe et mobile.</a:t>
            </a:r>
            <a:endParaRPr lang="fr-FR" altLang="fr-FR" sz="1477" dirty="0">
              <a:latin typeface="Arial" panose="020B0604020202020204" pitchFamily="34" charset="0"/>
            </a:endParaRPr>
          </a:p>
        </p:txBody>
      </p:sp>
      <p:sp>
        <p:nvSpPr>
          <p:cNvPr id="95" name="ZoneTexte 94"/>
          <p:cNvSpPr txBox="1"/>
          <p:nvPr/>
        </p:nvSpPr>
        <p:spPr>
          <a:xfrm>
            <a:off x="2286000" y="962025"/>
            <a:ext cx="1493101" cy="369332"/>
          </a:xfrm>
          <a:prstGeom prst="rect">
            <a:avLst/>
          </a:prstGeom>
          <a:noFill/>
        </p:spPr>
        <p:txBody>
          <a:bodyPr wrap="none" rtlCol="0">
            <a:spAutoFit/>
          </a:bodyPr>
          <a:lstStyle/>
          <a:p>
            <a:r>
              <a:rPr lang="fr-FR" dirty="0" smtClean="0"/>
              <a:t>Jet de douche</a:t>
            </a:r>
            <a:endParaRPr lang="fr-FR" dirty="0"/>
          </a:p>
        </p:txBody>
      </p:sp>
      <p:cxnSp>
        <p:nvCxnSpPr>
          <p:cNvPr id="96" name="Connecteur droit 95"/>
          <p:cNvCxnSpPr>
            <a:stCxn id="95" idx="2"/>
          </p:cNvCxnSpPr>
          <p:nvPr/>
        </p:nvCxnSpPr>
        <p:spPr>
          <a:xfrm flipH="1">
            <a:off x="3032550" y="1331357"/>
            <a:ext cx="1" cy="259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a:off x="1733550" y="1590675"/>
            <a:ext cx="4076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a:off x="1733550" y="1590675"/>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a:off x="5796649" y="1614487"/>
            <a:ext cx="0" cy="219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96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2"/>
          <p:cNvSpPr txBox="1">
            <a:spLocks noChangeArrowheads="1"/>
          </p:cNvSpPr>
          <p:nvPr/>
        </p:nvSpPr>
        <p:spPr bwMode="auto">
          <a:xfrm>
            <a:off x="-11723" y="263770"/>
            <a:ext cx="9155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2 </a:t>
            </a:r>
            <a:r>
              <a:rPr lang="fr-FR" altLang="fr-FR" sz="1200" dirty="0">
                <a:latin typeface="Arial" panose="020B0604020202020204" pitchFamily="34" charset="0"/>
              </a:rPr>
              <a:t>: </a:t>
            </a:r>
            <a:r>
              <a:rPr lang="fr-FR" altLang="fr-FR" sz="1200" dirty="0" smtClean="0">
                <a:latin typeface="Arial" panose="020B0604020202020204" pitchFamily="34" charset="0"/>
              </a:rPr>
              <a:t>Etude de la structure du mécanisme sur la paroi.</a:t>
            </a:r>
          </a:p>
          <a:p>
            <a:pPr>
              <a:spcBef>
                <a:spcPct val="0"/>
              </a:spcBef>
              <a:buFontTx/>
              <a:buNone/>
            </a:pPr>
            <a:r>
              <a:rPr lang="fr-FR" altLang="fr-FR" sz="1200" dirty="0" smtClean="0">
                <a:latin typeface="Arial" panose="020B0604020202020204" pitchFamily="34" charset="0"/>
              </a:rPr>
              <a:t>Faire le graphe de décomposition de ce mécanisme en sous-ensembles fixe et mobile.</a:t>
            </a:r>
            <a:endParaRPr lang="fr-FR" altLang="fr-FR" sz="1200" dirty="0">
              <a:latin typeface="Arial" panose="020B0604020202020204" pitchFamily="34" charset="0"/>
            </a:endParaRPr>
          </a:p>
        </p:txBody>
      </p:sp>
      <p:sp>
        <p:nvSpPr>
          <p:cNvPr id="6" name="ZoneTexte 5"/>
          <p:cNvSpPr txBox="1"/>
          <p:nvPr/>
        </p:nvSpPr>
        <p:spPr>
          <a:xfrm>
            <a:off x="2286000" y="962025"/>
            <a:ext cx="1493101" cy="369332"/>
          </a:xfrm>
          <a:prstGeom prst="rect">
            <a:avLst/>
          </a:prstGeom>
          <a:noFill/>
        </p:spPr>
        <p:txBody>
          <a:bodyPr wrap="none" rtlCol="0">
            <a:spAutoFit/>
          </a:bodyPr>
          <a:lstStyle/>
          <a:p>
            <a:r>
              <a:rPr lang="fr-FR" dirty="0" smtClean="0"/>
              <a:t>Jet de douche</a:t>
            </a:r>
            <a:endParaRPr lang="fr-FR" dirty="0"/>
          </a:p>
        </p:txBody>
      </p:sp>
      <p:cxnSp>
        <p:nvCxnSpPr>
          <p:cNvPr id="8" name="Connecteur droit 7"/>
          <p:cNvCxnSpPr>
            <a:stCxn id="6" idx="2"/>
          </p:cNvCxnSpPr>
          <p:nvPr/>
        </p:nvCxnSpPr>
        <p:spPr>
          <a:xfrm flipH="1">
            <a:off x="3032550" y="1331357"/>
            <a:ext cx="1" cy="259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733550" y="1590675"/>
            <a:ext cx="4076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733550" y="1590675"/>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796649" y="1614487"/>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962025" y="2314575"/>
            <a:ext cx="193357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49924" y="1752600"/>
            <a:ext cx="967252" cy="369332"/>
          </a:xfrm>
          <a:prstGeom prst="rect">
            <a:avLst/>
          </a:prstGeom>
          <a:noFill/>
        </p:spPr>
        <p:txBody>
          <a:bodyPr wrap="none" rtlCol="0">
            <a:spAutoFit/>
          </a:bodyPr>
          <a:lstStyle/>
          <a:p>
            <a:r>
              <a:rPr lang="fr-FR" dirty="0" smtClean="0"/>
              <a:t>Bloc fixe</a:t>
            </a:r>
            <a:endParaRPr lang="fr-FR" dirty="0"/>
          </a:p>
        </p:txBody>
      </p:sp>
      <p:sp>
        <p:nvSpPr>
          <p:cNvPr id="17" name="ZoneTexte 16"/>
          <p:cNvSpPr txBox="1"/>
          <p:nvPr/>
        </p:nvSpPr>
        <p:spPr>
          <a:xfrm>
            <a:off x="5326624" y="1752600"/>
            <a:ext cx="1284326" cy="369332"/>
          </a:xfrm>
          <a:prstGeom prst="rect">
            <a:avLst/>
          </a:prstGeom>
          <a:noFill/>
        </p:spPr>
        <p:txBody>
          <a:bodyPr wrap="none" rtlCol="0">
            <a:spAutoFit/>
          </a:bodyPr>
          <a:lstStyle/>
          <a:p>
            <a:r>
              <a:rPr lang="fr-FR" dirty="0" smtClean="0"/>
              <a:t>Bloc mobile</a:t>
            </a:r>
            <a:endParaRPr lang="fr-FR" dirty="0"/>
          </a:p>
        </p:txBody>
      </p:sp>
      <p:cxnSp>
        <p:nvCxnSpPr>
          <p:cNvPr id="18" name="Connecteur droit 17"/>
          <p:cNvCxnSpPr/>
          <p:nvPr/>
        </p:nvCxnSpPr>
        <p:spPr>
          <a:xfrm>
            <a:off x="1733550" y="2095500"/>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001999" y="2286000"/>
            <a:ext cx="1933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796649" y="2066925"/>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962025" y="2314575"/>
            <a:ext cx="0" cy="219075"/>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78399" y="2533650"/>
            <a:ext cx="959365" cy="369332"/>
          </a:xfrm>
          <a:prstGeom prst="rect">
            <a:avLst/>
          </a:prstGeom>
          <a:noFill/>
        </p:spPr>
        <p:txBody>
          <a:bodyPr wrap="none" rtlCol="0">
            <a:spAutoFit/>
          </a:bodyPr>
          <a:lstStyle/>
          <a:p>
            <a:r>
              <a:rPr lang="fr-FR" dirty="0" smtClean="0"/>
              <a:t>Corps(c)</a:t>
            </a:r>
            <a:endParaRPr lang="fr-FR" dirty="0"/>
          </a:p>
        </p:txBody>
      </p:sp>
      <p:sp>
        <p:nvSpPr>
          <p:cNvPr id="23" name="ZoneTexte 22"/>
          <p:cNvSpPr txBox="1"/>
          <p:nvPr/>
        </p:nvSpPr>
        <p:spPr>
          <a:xfrm>
            <a:off x="2286000" y="2533650"/>
            <a:ext cx="1429559" cy="369332"/>
          </a:xfrm>
          <a:prstGeom prst="rect">
            <a:avLst/>
          </a:prstGeom>
          <a:noFill/>
        </p:spPr>
        <p:txBody>
          <a:bodyPr wrap="none" rtlCol="0">
            <a:spAutoFit/>
          </a:bodyPr>
          <a:lstStyle/>
          <a:p>
            <a:r>
              <a:rPr lang="fr-FR" dirty="0" smtClean="0"/>
              <a:t>Enjoliveur (e)</a:t>
            </a:r>
            <a:endParaRPr lang="fr-FR" dirty="0"/>
          </a:p>
        </p:txBody>
      </p:sp>
      <p:cxnSp>
        <p:nvCxnSpPr>
          <p:cNvPr id="24" name="Connecteur droit 23"/>
          <p:cNvCxnSpPr/>
          <p:nvPr/>
        </p:nvCxnSpPr>
        <p:spPr>
          <a:xfrm>
            <a:off x="2895600" y="2314574"/>
            <a:ext cx="0" cy="219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001999" y="2286000"/>
            <a:ext cx="0" cy="219075"/>
          </a:xfrm>
          <a:prstGeom prst="line">
            <a:avLst/>
          </a:prstGeom>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529015" y="2521982"/>
            <a:ext cx="952505" cy="369332"/>
          </a:xfrm>
          <a:prstGeom prst="rect">
            <a:avLst/>
          </a:prstGeom>
          <a:noFill/>
        </p:spPr>
        <p:txBody>
          <a:bodyPr wrap="none" rtlCol="0">
            <a:spAutoFit/>
          </a:bodyPr>
          <a:lstStyle/>
          <a:p>
            <a:r>
              <a:rPr lang="fr-FR" dirty="0" smtClean="0"/>
              <a:t>Buse(b) </a:t>
            </a:r>
            <a:endParaRPr lang="fr-FR" dirty="0"/>
          </a:p>
        </p:txBody>
      </p:sp>
      <p:cxnSp>
        <p:nvCxnSpPr>
          <p:cNvPr id="27" name="Connecteur droit 26"/>
          <p:cNvCxnSpPr/>
          <p:nvPr/>
        </p:nvCxnSpPr>
        <p:spPr>
          <a:xfrm>
            <a:off x="6932305" y="2297667"/>
            <a:ext cx="0" cy="219075"/>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459321" y="2533649"/>
            <a:ext cx="1067985" cy="369332"/>
          </a:xfrm>
          <a:prstGeom prst="rect">
            <a:avLst/>
          </a:prstGeom>
          <a:noFill/>
        </p:spPr>
        <p:txBody>
          <a:bodyPr wrap="none" rtlCol="0">
            <a:spAutoFit/>
          </a:bodyPr>
          <a:lstStyle/>
          <a:p>
            <a:r>
              <a:rPr lang="fr-FR" dirty="0" smtClean="0"/>
              <a:t>Rotule (r)</a:t>
            </a:r>
            <a:endParaRPr lang="fr-FR" dirty="0"/>
          </a:p>
        </p:txBody>
      </p:sp>
      <p:sp>
        <p:nvSpPr>
          <p:cNvPr id="29" name="Forme libre 24"/>
          <p:cNvSpPr>
            <a:spLocks/>
          </p:cNvSpPr>
          <p:nvPr/>
        </p:nvSpPr>
        <p:spPr bwMode="auto">
          <a:xfrm>
            <a:off x="5808783" y="3979293"/>
            <a:ext cx="429358" cy="222738"/>
          </a:xfrm>
          <a:custGeom>
            <a:avLst/>
            <a:gdLst>
              <a:gd name="T0" fmla="*/ 0 w 465615"/>
              <a:gd name="T1" fmla="*/ 0 h 241222"/>
              <a:gd name="T2" fmla="*/ 89115 w 465615"/>
              <a:gd name="T3" fmla="*/ 8436 h 241222"/>
              <a:gd name="T4" fmla="*/ 164307 w 465615"/>
              <a:gd name="T5" fmla="*/ 25301 h 241222"/>
              <a:gd name="T6" fmla="*/ 206079 w 465615"/>
              <a:gd name="T7" fmla="*/ 42172 h 241222"/>
              <a:gd name="T8" fmla="*/ 258992 w 465615"/>
              <a:gd name="T9" fmla="*/ 67472 h 241222"/>
              <a:gd name="T10" fmla="*/ 320260 w 465615"/>
              <a:gd name="T11" fmla="*/ 104020 h 241222"/>
              <a:gd name="T12" fmla="*/ 381526 w 465615"/>
              <a:gd name="T13" fmla="*/ 160244 h 241222"/>
              <a:gd name="T14" fmla="*/ 434438 w 465615"/>
              <a:gd name="T15" fmla="*/ 219280 h 241222"/>
              <a:gd name="T16" fmla="*/ 462285 w 465615"/>
              <a:gd name="T17" fmla="*/ 241768 h 241222"/>
              <a:gd name="T18" fmla="*/ 114179 w 465615"/>
              <a:gd name="T19" fmla="*/ 238957 h 241222"/>
              <a:gd name="T20" fmla="*/ 116964 w 465615"/>
              <a:gd name="T21" fmla="*/ 174297 h 241222"/>
              <a:gd name="T22" fmla="*/ 75192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30" name="Forme libre 153"/>
          <p:cNvSpPr>
            <a:spLocks/>
          </p:cNvSpPr>
          <p:nvPr/>
        </p:nvSpPr>
        <p:spPr bwMode="auto">
          <a:xfrm flipV="1">
            <a:off x="5810250" y="4811631"/>
            <a:ext cx="429357" cy="222738"/>
          </a:xfrm>
          <a:custGeom>
            <a:avLst/>
            <a:gdLst>
              <a:gd name="T0" fmla="*/ 0 w 465615"/>
              <a:gd name="T1" fmla="*/ 0 h 241222"/>
              <a:gd name="T2" fmla="*/ 89113 w 465615"/>
              <a:gd name="T3" fmla="*/ 8436 h 241222"/>
              <a:gd name="T4" fmla="*/ 164304 w 465615"/>
              <a:gd name="T5" fmla="*/ 25301 h 241222"/>
              <a:gd name="T6" fmla="*/ 206076 w 465615"/>
              <a:gd name="T7" fmla="*/ 42172 h 241222"/>
              <a:gd name="T8" fmla="*/ 258988 w 465615"/>
              <a:gd name="T9" fmla="*/ 67472 h 241222"/>
              <a:gd name="T10" fmla="*/ 320255 w 465615"/>
              <a:gd name="T11" fmla="*/ 104020 h 241222"/>
              <a:gd name="T12" fmla="*/ 381521 w 465615"/>
              <a:gd name="T13" fmla="*/ 160244 h 241222"/>
              <a:gd name="T14" fmla="*/ 434432 w 465615"/>
              <a:gd name="T15" fmla="*/ 219280 h 241222"/>
              <a:gd name="T16" fmla="*/ 462278 w 465615"/>
              <a:gd name="T17" fmla="*/ 241768 h 241222"/>
              <a:gd name="T18" fmla="*/ 114177 w 465615"/>
              <a:gd name="T19" fmla="*/ 238957 h 241222"/>
              <a:gd name="T20" fmla="*/ 116962 w 465615"/>
              <a:gd name="T21" fmla="*/ 174297 h 241222"/>
              <a:gd name="T22" fmla="*/ 75190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31" name="Rectangle 143"/>
          <p:cNvSpPr>
            <a:spLocks noChangeArrowheads="1"/>
          </p:cNvSpPr>
          <p:nvPr/>
        </p:nvSpPr>
        <p:spPr bwMode="auto">
          <a:xfrm>
            <a:off x="2617178" y="4654062"/>
            <a:ext cx="402981"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2" name="Arc 31"/>
          <p:cNvSpPr/>
          <p:nvPr/>
        </p:nvSpPr>
        <p:spPr bwMode="auto">
          <a:xfrm>
            <a:off x="5290038" y="3969727"/>
            <a:ext cx="1044820" cy="1043354"/>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3" name="Arc 32"/>
          <p:cNvSpPr/>
          <p:nvPr/>
        </p:nvSpPr>
        <p:spPr bwMode="auto">
          <a:xfrm>
            <a:off x="5299563" y="3974123"/>
            <a:ext cx="1044820" cy="1044820"/>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4" name="Arc 33"/>
          <p:cNvSpPr/>
          <p:nvPr/>
        </p:nvSpPr>
        <p:spPr bwMode="auto">
          <a:xfrm>
            <a:off x="5440240" y="4114800"/>
            <a:ext cx="763466" cy="763466"/>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5" name="Arc 34"/>
          <p:cNvSpPr/>
          <p:nvPr/>
        </p:nvSpPr>
        <p:spPr bwMode="auto">
          <a:xfrm>
            <a:off x="5430715" y="4111869"/>
            <a:ext cx="763466" cy="763466"/>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6" name="Rectangle 14"/>
          <p:cNvSpPr>
            <a:spLocks noChangeArrowheads="1"/>
          </p:cNvSpPr>
          <p:nvPr/>
        </p:nvSpPr>
        <p:spPr bwMode="auto">
          <a:xfrm>
            <a:off x="6034453" y="4200565"/>
            <a:ext cx="367812"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37" name="Connecteur droit 8"/>
          <p:cNvCxnSpPr>
            <a:cxnSpLocks noChangeShapeType="1"/>
          </p:cNvCxnSpPr>
          <p:nvPr/>
        </p:nvCxnSpPr>
        <p:spPr bwMode="auto">
          <a:xfrm>
            <a:off x="5807318" y="3979293"/>
            <a:ext cx="0" cy="1362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eur droit 11"/>
          <p:cNvCxnSpPr>
            <a:cxnSpLocks noChangeShapeType="1"/>
          </p:cNvCxnSpPr>
          <p:nvPr/>
        </p:nvCxnSpPr>
        <p:spPr bwMode="auto">
          <a:xfrm>
            <a:off x="6034452" y="4200565"/>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orme libre 12"/>
          <p:cNvSpPr>
            <a:spLocks/>
          </p:cNvSpPr>
          <p:nvPr/>
        </p:nvSpPr>
        <p:spPr bwMode="auto">
          <a:xfrm>
            <a:off x="6227884" y="4200565"/>
            <a:ext cx="174381" cy="612531"/>
          </a:xfrm>
          <a:custGeom>
            <a:avLst/>
            <a:gdLst>
              <a:gd name="T0" fmla="*/ 0 w 187929"/>
              <a:gd name="T1" fmla="*/ 0 h 664763"/>
              <a:gd name="T2" fmla="*/ 194926 w 187929"/>
              <a:gd name="T3" fmla="*/ 0 h 664763"/>
              <a:gd name="T4" fmla="*/ 194926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40" name="Connecteur droit 16"/>
          <p:cNvCxnSpPr>
            <a:cxnSpLocks noChangeShapeType="1"/>
          </p:cNvCxnSpPr>
          <p:nvPr/>
        </p:nvCxnSpPr>
        <p:spPr bwMode="auto">
          <a:xfrm flipH="1">
            <a:off x="5802922" y="4115573"/>
            <a:ext cx="4397" cy="91293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17"/>
          <p:cNvSpPr>
            <a:spLocks noChangeArrowheads="1"/>
          </p:cNvSpPr>
          <p:nvPr/>
        </p:nvSpPr>
        <p:spPr bwMode="auto">
          <a:xfrm>
            <a:off x="6034453" y="4262111"/>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2" name="Rectangle 145"/>
          <p:cNvSpPr>
            <a:spLocks noChangeArrowheads="1"/>
          </p:cNvSpPr>
          <p:nvPr/>
        </p:nvSpPr>
        <p:spPr bwMode="auto">
          <a:xfrm>
            <a:off x="6034453" y="4687073"/>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43" name="Connecteur droit 20"/>
          <p:cNvCxnSpPr>
            <a:cxnSpLocks noChangeShapeType="1"/>
            <a:stCxn id="44" idx="1"/>
          </p:cNvCxnSpPr>
          <p:nvPr/>
        </p:nvCxnSpPr>
        <p:spPr bwMode="auto">
          <a:xfrm>
            <a:off x="5914291" y="4200565"/>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orme libre 21"/>
          <p:cNvSpPr>
            <a:spLocks/>
          </p:cNvSpPr>
          <p:nvPr/>
        </p:nvSpPr>
        <p:spPr bwMode="auto">
          <a:xfrm>
            <a:off x="5914291" y="4137554"/>
            <a:ext cx="123092" cy="735623"/>
          </a:xfrm>
          <a:custGeom>
            <a:avLst/>
            <a:gdLst>
              <a:gd name="T0" fmla="*/ 0 w 131831"/>
              <a:gd name="T1" fmla="*/ 0 h 796594"/>
              <a:gd name="T2" fmla="*/ 0 w 131831"/>
              <a:gd name="T3" fmla="*/ 67514 h 796594"/>
              <a:gd name="T4" fmla="*/ 142839 w 131831"/>
              <a:gd name="T5" fmla="*/ 67514 h 796594"/>
              <a:gd name="T6" fmla="*/ 14283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45" name="Connecteur droit 26"/>
          <p:cNvCxnSpPr>
            <a:cxnSpLocks noChangeShapeType="1"/>
          </p:cNvCxnSpPr>
          <p:nvPr/>
        </p:nvCxnSpPr>
        <p:spPr bwMode="auto">
          <a:xfrm>
            <a:off x="5975837" y="4297280"/>
            <a:ext cx="46452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Connecteur droit 156"/>
          <p:cNvCxnSpPr>
            <a:cxnSpLocks noChangeShapeType="1"/>
          </p:cNvCxnSpPr>
          <p:nvPr/>
        </p:nvCxnSpPr>
        <p:spPr bwMode="auto">
          <a:xfrm>
            <a:off x="6006611" y="4722242"/>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Forme libre 29"/>
          <p:cNvSpPr>
            <a:spLocks/>
          </p:cNvSpPr>
          <p:nvPr/>
        </p:nvSpPr>
        <p:spPr bwMode="auto">
          <a:xfrm>
            <a:off x="3062654" y="3579935"/>
            <a:ext cx="400050" cy="748811"/>
          </a:xfrm>
          <a:custGeom>
            <a:avLst/>
            <a:gdLst>
              <a:gd name="T0" fmla="*/ 0 w 433952"/>
              <a:gd name="T1" fmla="*/ 103441 h 811078"/>
              <a:gd name="T2" fmla="*/ 0 w 433952"/>
              <a:gd name="T3" fmla="*/ 181024 h 811078"/>
              <a:gd name="T4" fmla="*/ 307157 w 433952"/>
              <a:gd name="T5" fmla="*/ 181024 h 811078"/>
              <a:gd name="T6" fmla="*/ 307157 w 433952"/>
              <a:gd name="T7" fmla="*/ 718922 h 811078"/>
              <a:gd name="T8" fmla="*/ 373707 w 433952"/>
              <a:gd name="T9" fmla="*/ 765465 h 811078"/>
              <a:gd name="T10" fmla="*/ 430019 w 433952"/>
              <a:gd name="T11" fmla="*/ 812016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48" name="Arc 47"/>
          <p:cNvSpPr/>
          <p:nvPr/>
        </p:nvSpPr>
        <p:spPr bwMode="auto">
          <a:xfrm rot="16200000">
            <a:off x="5621947" y="4318529"/>
            <a:ext cx="366346" cy="364880"/>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49" name="Rectangle 2174"/>
          <p:cNvSpPr>
            <a:spLocks noChangeArrowheads="1"/>
          </p:cNvSpPr>
          <p:nvPr/>
        </p:nvSpPr>
        <p:spPr bwMode="auto">
          <a:xfrm>
            <a:off x="5799991" y="4317796"/>
            <a:ext cx="142143" cy="36634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0" name="Rectangle 2173"/>
          <p:cNvSpPr>
            <a:spLocks noChangeArrowheads="1"/>
          </p:cNvSpPr>
          <p:nvPr/>
        </p:nvSpPr>
        <p:spPr bwMode="auto">
          <a:xfrm>
            <a:off x="5848349" y="4200565"/>
            <a:ext cx="186103" cy="61106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51" name="Groupe 140"/>
          <p:cNvGrpSpPr>
            <a:grpSpLocks/>
          </p:cNvGrpSpPr>
          <p:nvPr/>
        </p:nvGrpSpPr>
        <p:grpSpPr bwMode="auto">
          <a:xfrm>
            <a:off x="1192823" y="3742593"/>
            <a:ext cx="2161443" cy="805962"/>
            <a:chOff x="3048000" y="1973451"/>
            <a:chExt cx="2340244" cy="873071"/>
          </a:xfrm>
        </p:grpSpPr>
        <p:sp>
          <p:nvSpPr>
            <p:cNvPr id="52" name="Forme libre 13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53" name="Rectangle 13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4" name="Rectangle 17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5" name="Rectangle 17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56" name="Groupe 178"/>
          <p:cNvGrpSpPr>
            <a:grpSpLocks/>
          </p:cNvGrpSpPr>
          <p:nvPr/>
        </p:nvGrpSpPr>
        <p:grpSpPr bwMode="auto">
          <a:xfrm flipV="1">
            <a:off x="1192823" y="4825512"/>
            <a:ext cx="2161443" cy="804496"/>
            <a:chOff x="3048000" y="1973451"/>
            <a:chExt cx="2340244" cy="873071"/>
          </a:xfrm>
        </p:grpSpPr>
        <p:sp>
          <p:nvSpPr>
            <p:cNvPr id="57" name="Forme libre 17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58" name="Rectangle 18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9" name="Rectangle 18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0" name="Rectangle 18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61" name="Connecteur droit 142"/>
          <p:cNvCxnSpPr>
            <a:cxnSpLocks noChangeShapeType="1"/>
            <a:stCxn id="52" idx="9"/>
            <a:endCxn id="57" idx="9"/>
          </p:cNvCxnSpPr>
          <p:nvPr/>
        </p:nvCxnSpPr>
        <p:spPr bwMode="auto">
          <a:xfrm>
            <a:off x="1192823" y="4548554"/>
            <a:ext cx="0" cy="2769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onnecteur droit 2048"/>
          <p:cNvCxnSpPr>
            <a:cxnSpLocks noChangeShapeType="1"/>
          </p:cNvCxnSpPr>
          <p:nvPr/>
        </p:nvCxnSpPr>
        <p:spPr bwMode="auto">
          <a:xfrm>
            <a:off x="2990851" y="3795346"/>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Connecteur droit 186"/>
          <p:cNvCxnSpPr>
            <a:cxnSpLocks noChangeShapeType="1"/>
          </p:cNvCxnSpPr>
          <p:nvPr/>
        </p:nvCxnSpPr>
        <p:spPr bwMode="auto">
          <a:xfrm>
            <a:off x="2990851" y="5575789"/>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Forme libre 187"/>
          <p:cNvSpPr>
            <a:spLocks/>
          </p:cNvSpPr>
          <p:nvPr/>
        </p:nvSpPr>
        <p:spPr bwMode="auto">
          <a:xfrm flipV="1">
            <a:off x="3059723" y="5054112"/>
            <a:ext cx="400050" cy="748811"/>
          </a:xfrm>
          <a:custGeom>
            <a:avLst/>
            <a:gdLst>
              <a:gd name="T0" fmla="*/ 0 w 433952"/>
              <a:gd name="T1" fmla="*/ 103441 h 811078"/>
              <a:gd name="T2" fmla="*/ 0 w 433952"/>
              <a:gd name="T3" fmla="*/ 181024 h 811078"/>
              <a:gd name="T4" fmla="*/ 307157 w 433952"/>
              <a:gd name="T5" fmla="*/ 181024 h 811078"/>
              <a:gd name="T6" fmla="*/ 307157 w 433952"/>
              <a:gd name="T7" fmla="*/ 718922 h 811078"/>
              <a:gd name="T8" fmla="*/ 373707 w 433952"/>
              <a:gd name="T9" fmla="*/ 765465 h 811078"/>
              <a:gd name="T10" fmla="*/ 430019 w 433952"/>
              <a:gd name="T11" fmla="*/ 812016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grpSp>
        <p:nvGrpSpPr>
          <p:cNvPr id="67" name="Groupe 158"/>
          <p:cNvGrpSpPr>
            <a:grpSpLocks/>
          </p:cNvGrpSpPr>
          <p:nvPr/>
        </p:nvGrpSpPr>
        <p:grpSpPr bwMode="auto">
          <a:xfrm>
            <a:off x="1595805" y="3960935"/>
            <a:ext cx="1075592" cy="42496"/>
            <a:chOff x="3493116" y="3228888"/>
            <a:chExt cx="1217398" cy="51047"/>
          </a:xfrm>
        </p:grpSpPr>
        <p:cxnSp>
          <p:nvCxnSpPr>
            <p:cNvPr id="68" name="Connecteur droit 20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Connecteur droit 155"/>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 name="Groupe 207"/>
          <p:cNvGrpSpPr>
            <a:grpSpLocks/>
          </p:cNvGrpSpPr>
          <p:nvPr/>
        </p:nvGrpSpPr>
        <p:grpSpPr bwMode="auto">
          <a:xfrm flipV="1">
            <a:off x="1592874" y="5367705"/>
            <a:ext cx="1024303" cy="60080"/>
            <a:chOff x="3493116" y="3228888"/>
            <a:chExt cx="1217398" cy="51047"/>
          </a:xfrm>
        </p:grpSpPr>
        <p:cxnSp>
          <p:nvCxnSpPr>
            <p:cNvPr id="71" name="Connecteur droit 20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Connecteur droit 20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3" name="Forme libre 159"/>
          <p:cNvSpPr>
            <a:spLocks/>
          </p:cNvSpPr>
          <p:nvPr/>
        </p:nvSpPr>
        <p:spPr bwMode="auto">
          <a:xfrm>
            <a:off x="5849815" y="4199101"/>
            <a:ext cx="186104" cy="172915"/>
          </a:xfrm>
          <a:custGeom>
            <a:avLst/>
            <a:gdLst>
              <a:gd name="T0" fmla="*/ 0 w 200665"/>
              <a:gd name="T1" fmla="*/ 0 h 186743"/>
              <a:gd name="T2" fmla="*/ 207395 w 200665"/>
              <a:gd name="T3" fmla="*/ 3557 h 186743"/>
              <a:gd name="T4" fmla="*/ 207395 w 200665"/>
              <a:gd name="T5" fmla="*/ 190855 h 186743"/>
              <a:gd name="T6" fmla="*/ 53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4" name="Forme libre 211"/>
          <p:cNvSpPr>
            <a:spLocks/>
          </p:cNvSpPr>
          <p:nvPr/>
        </p:nvSpPr>
        <p:spPr bwMode="auto">
          <a:xfrm flipV="1">
            <a:off x="5851280" y="4648973"/>
            <a:ext cx="186103" cy="171450"/>
          </a:xfrm>
          <a:custGeom>
            <a:avLst/>
            <a:gdLst>
              <a:gd name="T0" fmla="*/ 0 w 200665"/>
              <a:gd name="T1" fmla="*/ 0 h 186743"/>
              <a:gd name="T2" fmla="*/ 207388 w 200665"/>
              <a:gd name="T3" fmla="*/ 3351 h 186743"/>
              <a:gd name="T4" fmla="*/ 207388 w 200665"/>
              <a:gd name="T5" fmla="*/ 179820 h 186743"/>
              <a:gd name="T6" fmla="*/ 53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5" name="Forme libre 216"/>
          <p:cNvSpPr>
            <a:spLocks/>
          </p:cNvSpPr>
          <p:nvPr/>
        </p:nvSpPr>
        <p:spPr bwMode="auto">
          <a:xfrm>
            <a:off x="2727082" y="4438651"/>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6" name="Forme libre 217"/>
          <p:cNvSpPr>
            <a:spLocks/>
          </p:cNvSpPr>
          <p:nvPr/>
        </p:nvSpPr>
        <p:spPr bwMode="auto">
          <a:xfrm flipV="1">
            <a:off x="2727082" y="4824046"/>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81" name="Connecteur droit 80"/>
          <p:cNvCxnSpPr/>
          <p:nvPr/>
        </p:nvCxnSpPr>
        <p:spPr>
          <a:xfrm>
            <a:off x="3462704" y="4336885"/>
            <a:ext cx="0" cy="721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a:endCxn id="64" idx="3"/>
          </p:cNvCxnSpPr>
          <p:nvPr/>
        </p:nvCxnSpPr>
        <p:spPr>
          <a:xfrm flipH="1">
            <a:off x="3342884" y="4203575"/>
            <a:ext cx="11382" cy="935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1074126" y="4696558"/>
            <a:ext cx="2465635"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86" name="ZoneTexte 144"/>
          <p:cNvSpPr txBox="1">
            <a:spLocks noChangeArrowheads="1"/>
          </p:cNvSpPr>
          <p:nvPr/>
        </p:nvSpPr>
        <p:spPr bwMode="auto">
          <a:xfrm>
            <a:off x="6537812" y="3450290"/>
            <a:ext cx="72167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Buse (b)</a:t>
            </a:r>
          </a:p>
        </p:txBody>
      </p:sp>
      <p:cxnSp>
        <p:nvCxnSpPr>
          <p:cNvPr id="87" name="Connecteur droit avec flèche 147"/>
          <p:cNvCxnSpPr>
            <a:cxnSpLocks noChangeShapeType="1"/>
          </p:cNvCxnSpPr>
          <p:nvPr/>
        </p:nvCxnSpPr>
        <p:spPr bwMode="auto">
          <a:xfrm flipH="1">
            <a:off x="6117248" y="3749228"/>
            <a:ext cx="435219"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ZoneTexte 191"/>
          <p:cNvSpPr txBox="1">
            <a:spLocks noChangeArrowheads="1"/>
          </p:cNvSpPr>
          <p:nvPr/>
        </p:nvSpPr>
        <p:spPr bwMode="auto">
          <a:xfrm>
            <a:off x="3881805" y="3336682"/>
            <a:ext cx="10230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Enjoliveur (e)</a:t>
            </a:r>
          </a:p>
        </p:txBody>
      </p:sp>
      <p:cxnSp>
        <p:nvCxnSpPr>
          <p:cNvPr id="89" name="Connecteur droit avec flèche 192"/>
          <p:cNvCxnSpPr>
            <a:cxnSpLocks noChangeShapeType="1"/>
          </p:cNvCxnSpPr>
          <p:nvPr/>
        </p:nvCxnSpPr>
        <p:spPr bwMode="auto">
          <a:xfrm flipH="1">
            <a:off x="3448050" y="3509597"/>
            <a:ext cx="433754"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Connecteur droit avec flèche 193"/>
          <p:cNvCxnSpPr>
            <a:cxnSpLocks noChangeShapeType="1"/>
          </p:cNvCxnSpPr>
          <p:nvPr/>
        </p:nvCxnSpPr>
        <p:spPr bwMode="auto">
          <a:xfrm>
            <a:off x="1846385" y="3650274"/>
            <a:ext cx="140677" cy="34143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ZoneTexte 195"/>
          <p:cNvSpPr txBox="1">
            <a:spLocks noChangeArrowheads="1"/>
          </p:cNvSpPr>
          <p:nvPr/>
        </p:nvSpPr>
        <p:spPr bwMode="auto">
          <a:xfrm>
            <a:off x="1282213" y="3380643"/>
            <a:ext cx="76976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Corps (c)</a:t>
            </a:r>
          </a:p>
        </p:txBody>
      </p:sp>
      <p:sp>
        <p:nvSpPr>
          <p:cNvPr id="92" name="ZoneTexte 196"/>
          <p:cNvSpPr txBox="1">
            <a:spLocks noChangeArrowheads="1"/>
          </p:cNvSpPr>
          <p:nvPr/>
        </p:nvSpPr>
        <p:spPr bwMode="auto">
          <a:xfrm>
            <a:off x="4812718" y="4720044"/>
            <a:ext cx="77938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a:latin typeface="Arial" panose="020B0604020202020204" pitchFamily="34" charset="0"/>
              </a:rPr>
              <a:t>Rotule (r)</a:t>
            </a:r>
          </a:p>
        </p:txBody>
      </p:sp>
      <p:cxnSp>
        <p:nvCxnSpPr>
          <p:cNvPr id="93" name="Connecteur droit avec flèche 197"/>
          <p:cNvCxnSpPr>
            <a:cxnSpLocks noChangeShapeType="1"/>
          </p:cNvCxnSpPr>
          <p:nvPr/>
        </p:nvCxnSpPr>
        <p:spPr bwMode="auto">
          <a:xfrm flipV="1">
            <a:off x="5389446" y="4515372"/>
            <a:ext cx="405307" cy="19589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7957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 name="Rectangle 2"/>
          <p:cNvSpPr>
            <a:spLocks noChangeArrowheads="1"/>
          </p:cNvSpPr>
          <p:nvPr/>
        </p:nvSpPr>
        <p:spPr bwMode="auto">
          <a:xfrm>
            <a:off x="397120" y="1443404"/>
            <a:ext cx="1824403"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34" name="Rectangle 3"/>
          <p:cNvSpPr>
            <a:spLocks noChangeArrowheads="1"/>
          </p:cNvSpPr>
          <p:nvPr/>
        </p:nvSpPr>
        <p:spPr bwMode="auto">
          <a:xfrm>
            <a:off x="388328" y="1815611"/>
            <a:ext cx="3442188"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35" name="Rectangle 4"/>
          <p:cNvSpPr>
            <a:spLocks noChangeArrowheads="1"/>
          </p:cNvSpPr>
          <p:nvPr/>
        </p:nvSpPr>
        <p:spPr bwMode="auto">
          <a:xfrm>
            <a:off x="388328" y="3256084"/>
            <a:ext cx="3439257"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36" name="Rectangle 5"/>
          <p:cNvSpPr>
            <a:spLocks noChangeArrowheads="1"/>
          </p:cNvSpPr>
          <p:nvPr/>
        </p:nvSpPr>
        <p:spPr bwMode="auto">
          <a:xfrm>
            <a:off x="394189" y="1446334"/>
            <a:ext cx="3440723" cy="255123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37" name="Line 6"/>
          <p:cNvSpPr>
            <a:spLocks noChangeShapeType="1"/>
          </p:cNvSpPr>
          <p:nvPr/>
        </p:nvSpPr>
        <p:spPr bwMode="auto">
          <a:xfrm>
            <a:off x="398585" y="1818541"/>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38" name="Line 7"/>
          <p:cNvSpPr>
            <a:spLocks noChangeShapeType="1"/>
          </p:cNvSpPr>
          <p:nvPr/>
        </p:nvSpPr>
        <p:spPr bwMode="auto">
          <a:xfrm>
            <a:off x="398585" y="2199541"/>
            <a:ext cx="34421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39" name="Line 8"/>
          <p:cNvSpPr>
            <a:spLocks noChangeShapeType="1"/>
          </p:cNvSpPr>
          <p:nvPr/>
        </p:nvSpPr>
        <p:spPr bwMode="auto">
          <a:xfrm>
            <a:off x="398585" y="3259015"/>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0" name="Line 9"/>
          <p:cNvSpPr>
            <a:spLocks noChangeShapeType="1"/>
          </p:cNvSpPr>
          <p:nvPr/>
        </p:nvSpPr>
        <p:spPr bwMode="auto">
          <a:xfrm>
            <a:off x="398585" y="2603988"/>
            <a:ext cx="34187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1" name="Line 10"/>
          <p:cNvSpPr>
            <a:spLocks noChangeShapeType="1"/>
          </p:cNvSpPr>
          <p:nvPr/>
        </p:nvSpPr>
        <p:spPr bwMode="auto">
          <a:xfrm>
            <a:off x="1685192" y="144926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2" name="Line 11"/>
          <p:cNvSpPr>
            <a:spLocks noChangeShapeType="1"/>
          </p:cNvSpPr>
          <p:nvPr/>
        </p:nvSpPr>
        <p:spPr bwMode="auto">
          <a:xfrm>
            <a:off x="2220058" y="144926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3" name="Line 12"/>
          <p:cNvSpPr>
            <a:spLocks noChangeShapeType="1"/>
          </p:cNvSpPr>
          <p:nvPr/>
        </p:nvSpPr>
        <p:spPr bwMode="auto">
          <a:xfrm>
            <a:off x="2668466" y="144926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4" name="Rectangle 13"/>
          <p:cNvSpPr>
            <a:spLocks noChangeArrowheads="1"/>
          </p:cNvSpPr>
          <p:nvPr/>
        </p:nvSpPr>
        <p:spPr bwMode="auto">
          <a:xfrm rot="-5400000">
            <a:off x="-803030" y="2782465"/>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4145" name="Line 15"/>
          <p:cNvSpPr>
            <a:spLocks noChangeShapeType="1"/>
          </p:cNvSpPr>
          <p:nvPr/>
        </p:nvSpPr>
        <p:spPr bwMode="auto">
          <a:xfrm flipV="1">
            <a:off x="2495550" y="1827333"/>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6" name="Line 16"/>
          <p:cNvSpPr>
            <a:spLocks noChangeShapeType="1"/>
          </p:cNvSpPr>
          <p:nvPr/>
        </p:nvSpPr>
        <p:spPr bwMode="auto">
          <a:xfrm flipV="1">
            <a:off x="1393581" y="1831730"/>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7" name="Line 18"/>
          <p:cNvSpPr>
            <a:spLocks noChangeShapeType="1"/>
          </p:cNvSpPr>
          <p:nvPr/>
        </p:nvSpPr>
        <p:spPr bwMode="auto">
          <a:xfrm>
            <a:off x="734158" y="2209800"/>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8" name="Line 20"/>
          <p:cNvSpPr>
            <a:spLocks noChangeShapeType="1"/>
          </p:cNvSpPr>
          <p:nvPr/>
        </p:nvSpPr>
        <p:spPr bwMode="auto">
          <a:xfrm>
            <a:off x="1724758" y="2209800"/>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49" name="Line 22"/>
          <p:cNvSpPr>
            <a:spLocks noChangeShapeType="1"/>
          </p:cNvSpPr>
          <p:nvPr/>
        </p:nvSpPr>
        <p:spPr bwMode="auto">
          <a:xfrm>
            <a:off x="2845777" y="2209800"/>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50" name="Line 24"/>
          <p:cNvSpPr>
            <a:spLocks noChangeShapeType="1"/>
          </p:cNvSpPr>
          <p:nvPr/>
        </p:nvSpPr>
        <p:spPr bwMode="auto">
          <a:xfrm>
            <a:off x="745881" y="361656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51" name="Line 26"/>
          <p:cNvSpPr>
            <a:spLocks noChangeShapeType="1"/>
          </p:cNvSpPr>
          <p:nvPr/>
        </p:nvSpPr>
        <p:spPr bwMode="auto">
          <a:xfrm>
            <a:off x="1736481" y="361656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52" name="Line 28"/>
          <p:cNvSpPr>
            <a:spLocks noChangeShapeType="1"/>
          </p:cNvSpPr>
          <p:nvPr/>
        </p:nvSpPr>
        <p:spPr bwMode="auto">
          <a:xfrm>
            <a:off x="2857500" y="361656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53" name="Line 29"/>
          <p:cNvSpPr>
            <a:spLocks noChangeShapeType="1"/>
          </p:cNvSpPr>
          <p:nvPr/>
        </p:nvSpPr>
        <p:spPr bwMode="auto">
          <a:xfrm>
            <a:off x="401515" y="3604846"/>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54" name="ZoneTexte 25"/>
          <p:cNvSpPr txBox="1">
            <a:spLocks noChangeArrowheads="1"/>
          </p:cNvSpPr>
          <p:nvPr/>
        </p:nvSpPr>
        <p:spPr bwMode="auto">
          <a:xfrm>
            <a:off x="455735" y="1504949"/>
            <a:ext cx="909223"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Enjoliveur</a:t>
            </a:r>
          </a:p>
        </p:txBody>
      </p:sp>
      <p:grpSp>
        <p:nvGrpSpPr>
          <p:cNvPr id="4155" name="Groupe 47"/>
          <p:cNvGrpSpPr>
            <a:grpSpLocks/>
          </p:cNvGrpSpPr>
          <p:nvPr/>
        </p:nvGrpSpPr>
        <p:grpSpPr bwMode="auto">
          <a:xfrm flipV="1">
            <a:off x="7816362" y="2894134"/>
            <a:ext cx="402981" cy="748812"/>
            <a:chOff x="5945126" y="2205433"/>
            <a:chExt cx="437664" cy="811078"/>
          </a:xfrm>
        </p:grpSpPr>
        <p:sp>
          <p:nvSpPr>
            <p:cNvPr id="4195" name="Forme libre 48"/>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4196" name="Connecteur droit 49"/>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97" name="Groupe 50"/>
            <p:cNvGrpSpPr>
              <a:grpSpLocks/>
            </p:cNvGrpSpPr>
            <p:nvPr/>
          </p:nvGrpSpPr>
          <p:grpSpPr bwMode="auto">
            <a:xfrm>
              <a:off x="5945126" y="2386263"/>
              <a:ext cx="285946" cy="67227"/>
              <a:chOff x="5597450" y="2207968"/>
              <a:chExt cx="344450" cy="68680"/>
            </a:xfrm>
          </p:grpSpPr>
          <p:cxnSp>
            <p:nvCxnSpPr>
              <p:cNvPr id="4198" name="Connecteur droit 5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 name="Connecteur droit 5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156" name="Forme libre 53"/>
          <p:cNvSpPr>
            <a:spLocks/>
          </p:cNvSpPr>
          <p:nvPr/>
        </p:nvSpPr>
        <p:spPr bwMode="auto">
          <a:xfrm>
            <a:off x="7816362" y="1421423"/>
            <a:ext cx="402981" cy="748811"/>
          </a:xfrm>
          <a:custGeom>
            <a:avLst/>
            <a:gdLst>
              <a:gd name="T0" fmla="*/ 0 w 437351"/>
              <a:gd name="T1" fmla="*/ 1344 h 811078"/>
              <a:gd name="T2" fmla="*/ 3357 w 437351"/>
              <a:gd name="T3" fmla="*/ 252492 h 811078"/>
              <a:gd name="T4" fmla="*/ 307747 w 437351"/>
              <a:gd name="T5" fmla="*/ 252493 h 811078"/>
              <a:gd name="T6" fmla="*/ 309431 w 437351"/>
              <a:gd name="T7" fmla="*/ 718922 h 811078"/>
              <a:gd name="T8" fmla="*/ 373396 w 437351"/>
              <a:gd name="T9" fmla="*/ 755933 h 811078"/>
              <a:gd name="T10" fmla="*/ 431860 w 437351"/>
              <a:gd name="T11" fmla="*/ 812016 h 811078"/>
              <a:gd name="T12" fmla="*/ 431860 w 437351"/>
              <a:gd name="T13" fmla="*/ 0 h 811078"/>
              <a:gd name="T14" fmla="*/ 3357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4157" name="Connecteur droit 54"/>
          <p:cNvCxnSpPr>
            <a:cxnSpLocks noChangeShapeType="1"/>
          </p:cNvCxnSpPr>
          <p:nvPr/>
        </p:nvCxnSpPr>
        <p:spPr bwMode="auto">
          <a:xfrm>
            <a:off x="7816362" y="1422888"/>
            <a:ext cx="0" cy="2053004"/>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8" name="Connecteur droit 55"/>
          <p:cNvCxnSpPr>
            <a:cxnSpLocks noChangeShapeType="1"/>
            <a:endCxn id="4195" idx="3"/>
          </p:cNvCxnSpPr>
          <p:nvPr/>
        </p:nvCxnSpPr>
        <p:spPr bwMode="auto">
          <a:xfrm>
            <a:off x="8102112" y="2079380"/>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Arc 93"/>
          <p:cNvSpPr/>
          <p:nvPr/>
        </p:nvSpPr>
        <p:spPr bwMode="auto">
          <a:xfrm>
            <a:off x="7303477" y="2000249"/>
            <a:ext cx="1044820"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5" name="Arc 94"/>
          <p:cNvSpPr/>
          <p:nvPr/>
        </p:nvSpPr>
        <p:spPr bwMode="auto">
          <a:xfrm flipV="1">
            <a:off x="7303477" y="2011972"/>
            <a:ext cx="1044820"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4161" name="Connecteur droit 58"/>
          <p:cNvCxnSpPr>
            <a:cxnSpLocks noChangeShapeType="1"/>
            <a:stCxn id="4156" idx="5"/>
          </p:cNvCxnSpPr>
          <p:nvPr/>
        </p:nvCxnSpPr>
        <p:spPr bwMode="auto">
          <a:xfrm>
            <a:off x="8219343" y="2170234"/>
            <a:ext cx="0" cy="72390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2" name="Connecteur droit 59"/>
          <p:cNvCxnSpPr>
            <a:cxnSpLocks noChangeShapeType="1"/>
          </p:cNvCxnSpPr>
          <p:nvPr/>
        </p:nvCxnSpPr>
        <p:spPr bwMode="auto">
          <a:xfrm>
            <a:off x="7817828" y="1654418"/>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63" name="Groupe 60"/>
          <p:cNvGrpSpPr>
            <a:grpSpLocks/>
          </p:cNvGrpSpPr>
          <p:nvPr/>
        </p:nvGrpSpPr>
        <p:grpSpPr bwMode="auto">
          <a:xfrm>
            <a:off x="7816362" y="1588477"/>
            <a:ext cx="263769" cy="61546"/>
            <a:chOff x="5597450" y="2207968"/>
            <a:chExt cx="344450" cy="68680"/>
          </a:xfrm>
        </p:grpSpPr>
        <p:cxnSp>
          <p:nvCxnSpPr>
            <p:cNvPr id="4193" name="Connecteur droit 6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4" name="Connecteur droit 6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64" name="Connecteur droit 63"/>
          <p:cNvCxnSpPr>
            <a:cxnSpLocks noChangeShapeType="1"/>
          </p:cNvCxnSpPr>
          <p:nvPr/>
        </p:nvCxnSpPr>
        <p:spPr bwMode="auto">
          <a:xfrm>
            <a:off x="7669823" y="2530718"/>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65" name="Groupe 64"/>
          <p:cNvGrpSpPr>
            <a:grpSpLocks/>
          </p:cNvGrpSpPr>
          <p:nvPr/>
        </p:nvGrpSpPr>
        <p:grpSpPr bwMode="auto">
          <a:xfrm>
            <a:off x="4211515" y="1619249"/>
            <a:ext cx="2438400" cy="1887415"/>
            <a:chOff x="5432677" y="1962804"/>
            <a:chExt cx="2641600" cy="2045300"/>
          </a:xfrm>
        </p:grpSpPr>
        <p:grpSp>
          <p:nvGrpSpPr>
            <p:cNvPr id="4167" name="Groupe 65"/>
            <p:cNvGrpSpPr>
              <a:grpSpLocks/>
            </p:cNvGrpSpPr>
            <p:nvPr/>
          </p:nvGrpSpPr>
          <p:grpSpPr bwMode="auto">
            <a:xfrm>
              <a:off x="5565422" y="1962804"/>
              <a:ext cx="2340244" cy="873071"/>
              <a:chOff x="3048000" y="1973451"/>
              <a:chExt cx="2340244" cy="873071"/>
            </a:xfrm>
          </p:grpSpPr>
          <p:sp>
            <p:nvSpPr>
              <p:cNvPr id="4189" name="Forme libre 87"/>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4190" name="Rectangle 88"/>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91" name="Rectangle 89"/>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92" name="Rectangle 90"/>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4168" name="Groupe 66"/>
            <p:cNvGrpSpPr>
              <a:grpSpLocks/>
            </p:cNvGrpSpPr>
            <p:nvPr/>
          </p:nvGrpSpPr>
          <p:grpSpPr bwMode="auto">
            <a:xfrm flipV="1">
              <a:off x="5565422" y="3135033"/>
              <a:ext cx="2340244" cy="873071"/>
              <a:chOff x="3048000" y="1973451"/>
              <a:chExt cx="2340244" cy="873071"/>
            </a:xfrm>
          </p:grpSpPr>
          <p:sp>
            <p:nvSpPr>
              <p:cNvPr id="4185" name="Forme libre 83"/>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4186" name="Rectangle 84"/>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87" name="Rectangle 85"/>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88" name="Rectangle 86"/>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4169" name="Connecteur droit 67"/>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0" name="Connecteur droit 68"/>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71" name="Groupe 69"/>
            <p:cNvGrpSpPr>
              <a:grpSpLocks/>
            </p:cNvGrpSpPr>
            <p:nvPr/>
          </p:nvGrpSpPr>
          <p:grpSpPr bwMode="auto">
            <a:xfrm>
              <a:off x="6001971" y="2199452"/>
              <a:ext cx="1129442" cy="58146"/>
              <a:chOff x="3493116" y="3228888"/>
              <a:chExt cx="1217398" cy="51047"/>
            </a:xfrm>
          </p:grpSpPr>
          <p:cxnSp>
            <p:nvCxnSpPr>
              <p:cNvPr id="4183" name="Connecteur droit 8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4" name="Connecteur droit 82"/>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72" name="Groupe 70"/>
            <p:cNvGrpSpPr>
              <a:grpSpLocks/>
            </p:cNvGrpSpPr>
            <p:nvPr/>
          </p:nvGrpSpPr>
          <p:grpSpPr bwMode="auto">
            <a:xfrm flipV="1">
              <a:off x="5997776" y="3722471"/>
              <a:ext cx="1169773" cy="51047"/>
              <a:chOff x="3493116" y="3228888"/>
              <a:chExt cx="1217398" cy="51047"/>
            </a:xfrm>
          </p:grpSpPr>
          <p:cxnSp>
            <p:nvCxnSpPr>
              <p:cNvPr id="4181" name="Connecteur droit 7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2" name="Connecteur droit 8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73" name="Connecteur droit 71"/>
            <p:cNvCxnSpPr>
              <a:cxnSpLocks noChangeShapeType="1"/>
              <a:stCxn id="4189" idx="9"/>
              <a:endCxn id="4185"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4" name="Connecteur droit 72"/>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5" name="Connecteur droit 73"/>
            <p:cNvCxnSpPr>
              <a:cxnSpLocks noChangeShapeType="1"/>
              <a:stCxn id="4189" idx="0"/>
              <a:endCxn id="4185"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76" name="Forme libre 74"/>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4177" name="Forme libre 75"/>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4178" name="Forme libre 76"/>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4179" name="Connecteur droit 77"/>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0" name="Connecteur droit 78"/>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66" name="ZoneTexte 24"/>
          <p:cNvSpPr txBox="1">
            <a:spLocks noChangeArrowheads="1"/>
          </p:cNvSpPr>
          <p:nvPr/>
        </p:nvSpPr>
        <p:spPr bwMode="auto">
          <a:xfrm>
            <a:off x="29009" y="216878"/>
            <a:ext cx="8975480"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3 </a:t>
            </a:r>
            <a:r>
              <a:rPr lang="fr-FR" altLang="fr-FR" sz="1477" dirty="0">
                <a:latin typeface="Arial" panose="020B0604020202020204" pitchFamily="34" charset="0"/>
              </a:rPr>
              <a:t>: faire le tableau de mise en position de l'enjoliveur sur le corps</a:t>
            </a:r>
          </a:p>
          <a:p>
            <a:pPr>
              <a:spcBef>
                <a:spcPct val="0"/>
              </a:spcBef>
              <a:buFontTx/>
              <a:buNone/>
            </a:pPr>
            <a:r>
              <a:rPr lang="fr-FR" altLang="fr-FR" sz="1477" dirty="0">
                <a:latin typeface="Arial" panose="020B0604020202020204" pitchFamily="34" charset="0"/>
              </a:rPr>
              <a:t>et écrire la cotation à imposer sur les surfaces de liaison de l'enjoliveur et du corps sur les dessins joints.</a:t>
            </a:r>
          </a:p>
        </p:txBody>
      </p:sp>
    </p:spTree>
    <p:extLst>
      <p:ext uri="{BB962C8B-B14F-4D97-AF65-F5344CB8AC3E}">
        <p14:creationId xmlns:p14="http://schemas.microsoft.com/office/powerpoint/2010/main" val="4068244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99697" y="1109297"/>
            <a:ext cx="1824403"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387" name="Rectangle 3"/>
          <p:cNvSpPr>
            <a:spLocks noChangeArrowheads="1"/>
          </p:cNvSpPr>
          <p:nvPr/>
        </p:nvSpPr>
        <p:spPr bwMode="auto">
          <a:xfrm>
            <a:off x="490905" y="1481504"/>
            <a:ext cx="3442188"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388" name="Rectangle 4"/>
          <p:cNvSpPr>
            <a:spLocks noChangeArrowheads="1"/>
          </p:cNvSpPr>
          <p:nvPr/>
        </p:nvSpPr>
        <p:spPr bwMode="auto">
          <a:xfrm>
            <a:off x="490904" y="2921978"/>
            <a:ext cx="3439257"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389" name="Rectangle 5"/>
          <p:cNvSpPr>
            <a:spLocks noChangeArrowheads="1"/>
          </p:cNvSpPr>
          <p:nvPr/>
        </p:nvSpPr>
        <p:spPr bwMode="auto">
          <a:xfrm>
            <a:off x="496766" y="1112228"/>
            <a:ext cx="3440723" cy="2551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390" name="Line 6"/>
          <p:cNvSpPr>
            <a:spLocks noChangeShapeType="1"/>
          </p:cNvSpPr>
          <p:nvPr/>
        </p:nvSpPr>
        <p:spPr bwMode="auto">
          <a:xfrm>
            <a:off x="501162" y="1484435"/>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1" name="Line 7"/>
          <p:cNvSpPr>
            <a:spLocks noChangeShapeType="1"/>
          </p:cNvSpPr>
          <p:nvPr/>
        </p:nvSpPr>
        <p:spPr bwMode="auto">
          <a:xfrm>
            <a:off x="501162" y="1865435"/>
            <a:ext cx="34421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2" name="Line 8"/>
          <p:cNvSpPr>
            <a:spLocks noChangeShapeType="1"/>
          </p:cNvSpPr>
          <p:nvPr/>
        </p:nvSpPr>
        <p:spPr bwMode="auto">
          <a:xfrm>
            <a:off x="501161" y="2924908"/>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3" name="Line 9"/>
          <p:cNvSpPr>
            <a:spLocks noChangeShapeType="1"/>
          </p:cNvSpPr>
          <p:nvPr/>
        </p:nvSpPr>
        <p:spPr bwMode="auto">
          <a:xfrm>
            <a:off x="501161" y="2269881"/>
            <a:ext cx="34187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4" name="Line 10"/>
          <p:cNvSpPr>
            <a:spLocks noChangeShapeType="1"/>
          </p:cNvSpPr>
          <p:nvPr/>
        </p:nvSpPr>
        <p:spPr bwMode="auto">
          <a:xfrm>
            <a:off x="1787769" y="111515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5" name="Line 11"/>
          <p:cNvSpPr>
            <a:spLocks noChangeShapeType="1"/>
          </p:cNvSpPr>
          <p:nvPr/>
        </p:nvSpPr>
        <p:spPr bwMode="auto">
          <a:xfrm>
            <a:off x="2322635" y="111515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6" name="Line 12"/>
          <p:cNvSpPr>
            <a:spLocks noChangeShapeType="1"/>
          </p:cNvSpPr>
          <p:nvPr/>
        </p:nvSpPr>
        <p:spPr bwMode="auto">
          <a:xfrm>
            <a:off x="2771043" y="1115158"/>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7" name="Rectangle 13"/>
          <p:cNvSpPr>
            <a:spLocks noChangeArrowheads="1"/>
          </p:cNvSpPr>
          <p:nvPr/>
        </p:nvSpPr>
        <p:spPr bwMode="auto">
          <a:xfrm rot="-5400000">
            <a:off x="-700453" y="2448359"/>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16398" name="Line 15"/>
          <p:cNvSpPr>
            <a:spLocks noChangeShapeType="1"/>
          </p:cNvSpPr>
          <p:nvPr/>
        </p:nvSpPr>
        <p:spPr bwMode="auto">
          <a:xfrm flipV="1">
            <a:off x="2598127" y="1493227"/>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99" name="Line 16"/>
          <p:cNvSpPr>
            <a:spLocks noChangeShapeType="1"/>
          </p:cNvSpPr>
          <p:nvPr/>
        </p:nvSpPr>
        <p:spPr bwMode="auto">
          <a:xfrm flipV="1">
            <a:off x="1496158" y="1497623"/>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0" name="Line 18"/>
          <p:cNvSpPr>
            <a:spLocks noChangeShapeType="1"/>
          </p:cNvSpPr>
          <p:nvPr/>
        </p:nvSpPr>
        <p:spPr bwMode="auto">
          <a:xfrm>
            <a:off x="836735" y="1875693"/>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1" name="Line 20"/>
          <p:cNvSpPr>
            <a:spLocks noChangeShapeType="1"/>
          </p:cNvSpPr>
          <p:nvPr/>
        </p:nvSpPr>
        <p:spPr bwMode="auto">
          <a:xfrm>
            <a:off x="1827335" y="1875693"/>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2" name="Line 22"/>
          <p:cNvSpPr>
            <a:spLocks noChangeShapeType="1"/>
          </p:cNvSpPr>
          <p:nvPr/>
        </p:nvSpPr>
        <p:spPr bwMode="auto">
          <a:xfrm>
            <a:off x="2948354" y="1875693"/>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3" name="Line 24"/>
          <p:cNvSpPr>
            <a:spLocks noChangeShapeType="1"/>
          </p:cNvSpPr>
          <p:nvPr/>
        </p:nvSpPr>
        <p:spPr bwMode="auto">
          <a:xfrm>
            <a:off x="848458" y="3282462"/>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4" name="Line 26"/>
          <p:cNvSpPr>
            <a:spLocks noChangeShapeType="1"/>
          </p:cNvSpPr>
          <p:nvPr/>
        </p:nvSpPr>
        <p:spPr bwMode="auto">
          <a:xfrm>
            <a:off x="1839058" y="3282462"/>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5" name="Line 28"/>
          <p:cNvSpPr>
            <a:spLocks noChangeShapeType="1"/>
          </p:cNvSpPr>
          <p:nvPr/>
        </p:nvSpPr>
        <p:spPr bwMode="auto">
          <a:xfrm>
            <a:off x="2960077" y="3282462"/>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6" name="Line 29"/>
          <p:cNvSpPr>
            <a:spLocks noChangeShapeType="1"/>
          </p:cNvSpPr>
          <p:nvPr/>
        </p:nvSpPr>
        <p:spPr bwMode="auto">
          <a:xfrm>
            <a:off x="504092" y="3270738"/>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08" name="ZoneTexte 25"/>
          <p:cNvSpPr txBox="1">
            <a:spLocks noChangeArrowheads="1"/>
          </p:cNvSpPr>
          <p:nvPr/>
        </p:nvSpPr>
        <p:spPr bwMode="auto">
          <a:xfrm>
            <a:off x="630116" y="1170843"/>
            <a:ext cx="101662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Enjoliveur</a:t>
            </a:r>
          </a:p>
        </p:txBody>
      </p:sp>
      <p:grpSp>
        <p:nvGrpSpPr>
          <p:cNvPr id="16409" name="Groupe 47"/>
          <p:cNvGrpSpPr>
            <a:grpSpLocks/>
          </p:cNvGrpSpPr>
          <p:nvPr/>
        </p:nvGrpSpPr>
        <p:grpSpPr bwMode="auto">
          <a:xfrm flipV="1">
            <a:off x="7918939" y="2560027"/>
            <a:ext cx="402981" cy="748811"/>
            <a:chOff x="5945126" y="2205433"/>
            <a:chExt cx="437664" cy="811078"/>
          </a:xfrm>
        </p:grpSpPr>
        <p:sp>
          <p:nvSpPr>
            <p:cNvPr id="16471" name="Forme libre 48"/>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6472" name="Connecteur droit 49"/>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473" name="Groupe 50"/>
            <p:cNvGrpSpPr>
              <a:grpSpLocks/>
            </p:cNvGrpSpPr>
            <p:nvPr/>
          </p:nvGrpSpPr>
          <p:grpSpPr bwMode="auto">
            <a:xfrm>
              <a:off x="5945126" y="2386263"/>
              <a:ext cx="285946" cy="67227"/>
              <a:chOff x="5597450" y="2207968"/>
              <a:chExt cx="344450" cy="68680"/>
            </a:xfrm>
          </p:grpSpPr>
          <p:cxnSp>
            <p:nvCxnSpPr>
              <p:cNvPr id="16474" name="Connecteur droit 5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5" name="Connecteur droit 5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6410" name="Forme libre 53"/>
          <p:cNvSpPr>
            <a:spLocks/>
          </p:cNvSpPr>
          <p:nvPr/>
        </p:nvSpPr>
        <p:spPr bwMode="auto">
          <a:xfrm>
            <a:off x="7918939" y="1087316"/>
            <a:ext cx="402981" cy="748812"/>
          </a:xfrm>
          <a:custGeom>
            <a:avLst/>
            <a:gdLst>
              <a:gd name="T0" fmla="*/ 0 w 437351"/>
              <a:gd name="T1" fmla="*/ 1344 h 811078"/>
              <a:gd name="T2" fmla="*/ 3357 w 437351"/>
              <a:gd name="T3" fmla="*/ 252492 h 811078"/>
              <a:gd name="T4" fmla="*/ 307746 w 437351"/>
              <a:gd name="T5" fmla="*/ 252493 h 811078"/>
              <a:gd name="T6" fmla="*/ 309431 w 437351"/>
              <a:gd name="T7" fmla="*/ 718924 h 811078"/>
              <a:gd name="T8" fmla="*/ 373395 w 437351"/>
              <a:gd name="T9" fmla="*/ 755935 h 811078"/>
              <a:gd name="T10" fmla="*/ 431859 w 437351"/>
              <a:gd name="T11" fmla="*/ 812018 h 811078"/>
              <a:gd name="T12" fmla="*/ 431859 w 437351"/>
              <a:gd name="T13" fmla="*/ 0 h 811078"/>
              <a:gd name="T14" fmla="*/ 3357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6411" name="Connecteur droit 54"/>
          <p:cNvCxnSpPr>
            <a:cxnSpLocks noChangeShapeType="1"/>
          </p:cNvCxnSpPr>
          <p:nvPr/>
        </p:nvCxnSpPr>
        <p:spPr bwMode="auto">
          <a:xfrm>
            <a:off x="7918938" y="1088782"/>
            <a:ext cx="0" cy="205300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2" name="Connecteur droit 55"/>
          <p:cNvCxnSpPr>
            <a:cxnSpLocks noChangeShapeType="1"/>
            <a:endCxn id="16471" idx="3"/>
          </p:cNvCxnSpPr>
          <p:nvPr/>
        </p:nvCxnSpPr>
        <p:spPr bwMode="auto">
          <a:xfrm>
            <a:off x="8204689" y="1745274"/>
            <a:ext cx="2931" cy="901211"/>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p:cNvSpPr/>
          <p:nvPr/>
        </p:nvSpPr>
        <p:spPr bwMode="auto">
          <a:xfrm>
            <a:off x="7406054" y="1666143"/>
            <a:ext cx="1044820"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8" name="Arc 57"/>
          <p:cNvSpPr/>
          <p:nvPr/>
        </p:nvSpPr>
        <p:spPr bwMode="auto">
          <a:xfrm flipV="1">
            <a:off x="7406054" y="1677866"/>
            <a:ext cx="1044820"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16415" name="Connecteur droit 58"/>
          <p:cNvCxnSpPr>
            <a:cxnSpLocks noChangeShapeType="1"/>
            <a:stCxn id="16410" idx="5"/>
          </p:cNvCxnSpPr>
          <p:nvPr/>
        </p:nvCxnSpPr>
        <p:spPr bwMode="auto">
          <a:xfrm>
            <a:off x="8321920" y="1836128"/>
            <a:ext cx="0" cy="72390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6" name="Connecteur droit 59"/>
          <p:cNvCxnSpPr>
            <a:cxnSpLocks noChangeShapeType="1"/>
          </p:cNvCxnSpPr>
          <p:nvPr/>
        </p:nvCxnSpPr>
        <p:spPr bwMode="auto">
          <a:xfrm>
            <a:off x="7920405" y="1320312"/>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417" name="Groupe 60"/>
          <p:cNvGrpSpPr>
            <a:grpSpLocks/>
          </p:cNvGrpSpPr>
          <p:nvPr/>
        </p:nvGrpSpPr>
        <p:grpSpPr bwMode="auto">
          <a:xfrm>
            <a:off x="7918939" y="1254370"/>
            <a:ext cx="263769" cy="61546"/>
            <a:chOff x="5597450" y="2207968"/>
            <a:chExt cx="344450" cy="68680"/>
          </a:xfrm>
        </p:grpSpPr>
        <p:cxnSp>
          <p:nvCxnSpPr>
            <p:cNvPr id="16469" name="Connecteur droit 6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0" name="Connecteur droit 6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418" name="Connecteur droit 63"/>
          <p:cNvCxnSpPr>
            <a:cxnSpLocks noChangeShapeType="1"/>
          </p:cNvCxnSpPr>
          <p:nvPr/>
        </p:nvCxnSpPr>
        <p:spPr bwMode="auto">
          <a:xfrm>
            <a:off x="7772400" y="2196612"/>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419" name="Groupe 64"/>
          <p:cNvGrpSpPr>
            <a:grpSpLocks/>
          </p:cNvGrpSpPr>
          <p:nvPr/>
        </p:nvGrpSpPr>
        <p:grpSpPr bwMode="auto">
          <a:xfrm>
            <a:off x="4506058" y="1285143"/>
            <a:ext cx="2438400" cy="1887415"/>
            <a:chOff x="5432677" y="1962804"/>
            <a:chExt cx="2641600" cy="2045300"/>
          </a:xfrm>
        </p:grpSpPr>
        <p:grpSp>
          <p:nvGrpSpPr>
            <p:cNvPr id="16443" name="Groupe 65"/>
            <p:cNvGrpSpPr>
              <a:grpSpLocks/>
            </p:cNvGrpSpPr>
            <p:nvPr/>
          </p:nvGrpSpPr>
          <p:grpSpPr bwMode="auto">
            <a:xfrm>
              <a:off x="5565422" y="1962804"/>
              <a:ext cx="2340244" cy="873071"/>
              <a:chOff x="3048000" y="1973451"/>
              <a:chExt cx="2340244" cy="873071"/>
            </a:xfrm>
          </p:grpSpPr>
          <p:sp>
            <p:nvSpPr>
              <p:cNvPr id="16465" name="Forme libre 87"/>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6466" name="Rectangle 88"/>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467" name="Rectangle 89"/>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468" name="Rectangle 90"/>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6444" name="Groupe 66"/>
            <p:cNvGrpSpPr>
              <a:grpSpLocks/>
            </p:cNvGrpSpPr>
            <p:nvPr/>
          </p:nvGrpSpPr>
          <p:grpSpPr bwMode="auto">
            <a:xfrm flipV="1">
              <a:off x="5565422" y="3135033"/>
              <a:ext cx="2340244" cy="873071"/>
              <a:chOff x="3048000" y="1973451"/>
              <a:chExt cx="2340244" cy="873071"/>
            </a:xfrm>
          </p:grpSpPr>
          <p:sp>
            <p:nvSpPr>
              <p:cNvPr id="16461" name="Forme libre 83"/>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6462" name="Rectangle 84"/>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463" name="Rectangle 85"/>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6464" name="Rectangle 86"/>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16445" name="Connecteur droit 67"/>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6" name="Connecteur droit 68"/>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447" name="Groupe 69"/>
            <p:cNvGrpSpPr>
              <a:grpSpLocks/>
            </p:cNvGrpSpPr>
            <p:nvPr/>
          </p:nvGrpSpPr>
          <p:grpSpPr bwMode="auto">
            <a:xfrm>
              <a:off x="6001971" y="2199452"/>
              <a:ext cx="1129442" cy="58146"/>
              <a:chOff x="3493116" y="3228888"/>
              <a:chExt cx="1217398" cy="51047"/>
            </a:xfrm>
          </p:grpSpPr>
          <p:cxnSp>
            <p:nvCxnSpPr>
              <p:cNvPr id="16459" name="Connecteur droit 8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0" name="Connecteur droit 82"/>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48" name="Groupe 70"/>
            <p:cNvGrpSpPr>
              <a:grpSpLocks/>
            </p:cNvGrpSpPr>
            <p:nvPr/>
          </p:nvGrpSpPr>
          <p:grpSpPr bwMode="auto">
            <a:xfrm flipV="1">
              <a:off x="5997776" y="3722471"/>
              <a:ext cx="1169773" cy="51047"/>
              <a:chOff x="3493116" y="3228888"/>
              <a:chExt cx="1217398" cy="51047"/>
            </a:xfrm>
          </p:grpSpPr>
          <p:cxnSp>
            <p:nvCxnSpPr>
              <p:cNvPr id="16457" name="Connecteur droit 7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8" name="Connecteur droit 8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449" name="Connecteur droit 71"/>
            <p:cNvCxnSpPr>
              <a:cxnSpLocks noChangeShapeType="1"/>
              <a:stCxn id="16465" idx="9"/>
              <a:endCxn id="16461"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0" name="Connecteur droit 72"/>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1" name="Connecteur droit 73"/>
            <p:cNvCxnSpPr>
              <a:cxnSpLocks noChangeShapeType="1"/>
              <a:stCxn id="16465" idx="0"/>
              <a:endCxn id="16461"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52" name="Forme libre 74"/>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6453" name="Forme libre 75"/>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6454" name="Forme libre 76"/>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6455" name="Connecteur droit 77"/>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6" name="Connecteur droit 78"/>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420" name="ZoneTexte 70"/>
          <p:cNvSpPr txBox="1">
            <a:spLocks noChangeArrowheads="1"/>
          </p:cNvSpPr>
          <p:nvPr/>
        </p:nvSpPr>
        <p:spPr bwMode="auto">
          <a:xfrm>
            <a:off x="539261" y="1941636"/>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A</a:t>
            </a:r>
          </a:p>
        </p:txBody>
      </p:sp>
      <p:sp>
        <p:nvSpPr>
          <p:cNvPr id="16421" name="ZoneTexte 71"/>
          <p:cNvSpPr txBox="1">
            <a:spLocks noChangeArrowheads="1"/>
          </p:cNvSpPr>
          <p:nvPr/>
        </p:nvSpPr>
        <p:spPr bwMode="auto">
          <a:xfrm>
            <a:off x="1515207" y="1929913"/>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6422" name="ZoneTexte 72"/>
          <p:cNvSpPr txBox="1">
            <a:spLocks noChangeArrowheads="1"/>
          </p:cNvSpPr>
          <p:nvPr/>
        </p:nvSpPr>
        <p:spPr bwMode="auto">
          <a:xfrm>
            <a:off x="518746" y="3345474"/>
            <a:ext cx="32092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D</a:t>
            </a:r>
          </a:p>
        </p:txBody>
      </p:sp>
      <p:sp>
        <p:nvSpPr>
          <p:cNvPr id="16423" name="ZoneTexte 73"/>
          <p:cNvSpPr txBox="1">
            <a:spLocks noChangeArrowheads="1"/>
          </p:cNvSpPr>
          <p:nvPr/>
        </p:nvSpPr>
        <p:spPr bwMode="auto">
          <a:xfrm>
            <a:off x="1494692" y="3333751"/>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6424" name="ZoneTexte 74"/>
          <p:cNvSpPr txBox="1">
            <a:spLocks noChangeArrowheads="1"/>
          </p:cNvSpPr>
          <p:nvPr/>
        </p:nvSpPr>
        <p:spPr bwMode="auto">
          <a:xfrm>
            <a:off x="1922584" y="1141536"/>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6425" name="ZoneTexte 75"/>
          <p:cNvSpPr txBox="1">
            <a:spLocks noChangeArrowheads="1"/>
          </p:cNvSpPr>
          <p:nvPr/>
        </p:nvSpPr>
        <p:spPr bwMode="auto">
          <a:xfrm>
            <a:off x="718038" y="1550378"/>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6426" name="ZoneTexte 76"/>
          <p:cNvSpPr txBox="1">
            <a:spLocks noChangeArrowheads="1"/>
          </p:cNvSpPr>
          <p:nvPr/>
        </p:nvSpPr>
        <p:spPr bwMode="auto">
          <a:xfrm>
            <a:off x="1515208" y="1531328"/>
            <a:ext cx="108221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Taraudage</a:t>
            </a:r>
          </a:p>
        </p:txBody>
      </p:sp>
      <p:sp>
        <p:nvSpPr>
          <p:cNvPr id="16427" name="ZoneTexte 77"/>
          <p:cNvSpPr txBox="1">
            <a:spLocks noChangeArrowheads="1"/>
          </p:cNvSpPr>
          <p:nvPr/>
        </p:nvSpPr>
        <p:spPr bwMode="auto">
          <a:xfrm>
            <a:off x="1591408" y="2954216"/>
            <a:ext cx="85953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Filetage</a:t>
            </a:r>
          </a:p>
        </p:txBody>
      </p:sp>
      <p:sp>
        <p:nvSpPr>
          <p:cNvPr id="16428" name="ZoneTexte 78"/>
          <p:cNvSpPr txBox="1">
            <a:spLocks noChangeArrowheads="1"/>
          </p:cNvSpPr>
          <p:nvPr/>
        </p:nvSpPr>
        <p:spPr bwMode="auto">
          <a:xfrm>
            <a:off x="649166" y="2469174"/>
            <a:ext cx="83869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Contact</a:t>
            </a:r>
          </a:p>
        </p:txBody>
      </p:sp>
      <p:sp>
        <p:nvSpPr>
          <p:cNvPr id="16429" name="ZoneTexte 79"/>
          <p:cNvSpPr txBox="1">
            <a:spLocks noChangeArrowheads="1"/>
          </p:cNvSpPr>
          <p:nvPr/>
        </p:nvSpPr>
        <p:spPr bwMode="auto">
          <a:xfrm>
            <a:off x="1591408" y="2469174"/>
            <a:ext cx="82747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serrage</a:t>
            </a:r>
          </a:p>
        </p:txBody>
      </p:sp>
      <p:sp>
        <p:nvSpPr>
          <p:cNvPr id="16430" name="ZoneTexte 80"/>
          <p:cNvSpPr txBox="1">
            <a:spLocks noChangeArrowheads="1"/>
          </p:cNvSpPr>
          <p:nvPr/>
        </p:nvSpPr>
        <p:spPr bwMode="auto">
          <a:xfrm>
            <a:off x="2017835" y="3320562"/>
            <a:ext cx="27924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a:t>
            </a:r>
          </a:p>
        </p:txBody>
      </p:sp>
      <p:sp>
        <p:nvSpPr>
          <p:cNvPr id="16431" name="ZoneTexte 81"/>
          <p:cNvSpPr txBox="1">
            <a:spLocks noChangeArrowheads="1"/>
          </p:cNvSpPr>
          <p:nvPr/>
        </p:nvSpPr>
        <p:spPr bwMode="auto">
          <a:xfrm>
            <a:off x="992066" y="1913793"/>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6432" name="ZoneTexte 82"/>
          <p:cNvSpPr txBox="1">
            <a:spLocks noChangeArrowheads="1"/>
          </p:cNvSpPr>
          <p:nvPr/>
        </p:nvSpPr>
        <p:spPr bwMode="auto">
          <a:xfrm>
            <a:off x="2013438" y="1916724"/>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6433" name="ZoneTexte 83"/>
          <p:cNvSpPr txBox="1">
            <a:spLocks noChangeArrowheads="1"/>
          </p:cNvSpPr>
          <p:nvPr/>
        </p:nvSpPr>
        <p:spPr bwMode="auto">
          <a:xfrm>
            <a:off x="719504" y="2933701"/>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6434" name="ZoneTexte 84"/>
          <p:cNvSpPr txBox="1">
            <a:spLocks noChangeArrowheads="1"/>
          </p:cNvSpPr>
          <p:nvPr/>
        </p:nvSpPr>
        <p:spPr bwMode="auto">
          <a:xfrm>
            <a:off x="1002323" y="3308839"/>
            <a:ext cx="27924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a:t>
            </a:r>
          </a:p>
        </p:txBody>
      </p:sp>
      <p:sp>
        <p:nvSpPr>
          <p:cNvPr id="16435" name="ZoneTexte 71"/>
          <p:cNvSpPr txBox="1">
            <a:spLocks noChangeArrowheads="1"/>
          </p:cNvSpPr>
          <p:nvPr/>
        </p:nvSpPr>
        <p:spPr bwMode="auto">
          <a:xfrm>
            <a:off x="7489581" y="1453662"/>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A</a:t>
            </a:r>
          </a:p>
        </p:txBody>
      </p:sp>
      <p:cxnSp>
        <p:nvCxnSpPr>
          <p:cNvPr id="16436" name="Connecteur droit avec flèche 72"/>
          <p:cNvCxnSpPr>
            <a:cxnSpLocks noChangeShapeType="1"/>
            <a:stCxn id="16435" idx="3"/>
          </p:cNvCxnSpPr>
          <p:nvPr/>
        </p:nvCxnSpPr>
        <p:spPr bwMode="auto">
          <a:xfrm flipV="1">
            <a:off x="7768825" y="1581151"/>
            <a:ext cx="413883" cy="392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37" name="ZoneTexte 71"/>
          <p:cNvSpPr txBox="1">
            <a:spLocks noChangeArrowheads="1"/>
          </p:cNvSpPr>
          <p:nvPr/>
        </p:nvSpPr>
        <p:spPr bwMode="auto">
          <a:xfrm>
            <a:off x="7389935" y="2656743"/>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B</a:t>
            </a:r>
          </a:p>
        </p:txBody>
      </p:sp>
      <p:cxnSp>
        <p:nvCxnSpPr>
          <p:cNvPr id="16438" name="Connecteur droit avec flèche 72"/>
          <p:cNvCxnSpPr>
            <a:cxnSpLocks noChangeShapeType="1"/>
            <a:stCxn id="16437" idx="3"/>
          </p:cNvCxnSpPr>
          <p:nvPr/>
        </p:nvCxnSpPr>
        <p:spPr bwMode="auto">
          <a:xfrm>
            <a:off x="7669179" y="2788158"/>
            <a:ext cx="413883" cy="28768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39" name="ZoneTexte 71"/>
          <p:cNvSpPr txBox="1">
            <a:spLocks noChangeArrowheads="1"/>
          </p:cNvSpPr>
          <p:nvPr/>
        </p:nvSpPr>
        <p:spPr bwMode="auto">
          <a:xfrm>
            <a:off x="6872654" y="1453662"/>
            <a:ext cx="287258"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D</a:t>
            </a:r>
          </a:p>
        </p:txBody>
      </p:sp>
      <p:cxnSp>
        <p:nvCxnSpPr>
          <p:cNvPr id="16440" name="Connecteur droit avec flèche 72"/>
          <p:cNvCxnSpPr>
            <a:cxnSpLocks noChangeShapeType="1"/>
            <a:stCxn id="16439" idx="1"/>
          </p:cNvCxnSpPr>
          <p:nvPr/>
        </p:nvCxnSpPr>
        <p:spPr bwMode="auto">
          <a:xfrm flipH="1" flipV="1">
            <a:off x="6749562" y="1531330"/>
            <a:ext cx="123092" cy="5374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41" name="ZoneTexte 71"/>
          <p:cNvSpPr txBox="1">
            <a:spLocks noChangeArrowheads="1"/>
          </p:cNvSpPr>
          <p:nvPr/>
        </p:nvSpPr>
        <p:spPr bwMode="auto">
          <a:xfrm>
            <a:off x="5889381" y="860182"/>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E</a:t>
            </a:r>
          </a:p>
        </p:txBody>
      </p:sp>
      <p:cxnSp>
        <p:nvCxnSpPr>
          <p:cNvPr id="16442" name="Connecteur droit avec flèche 72"/>
          <p:cNvCxnSpPr>
            <a:cxnSpLocks noChangeShapeType="1"/>
            <a:stCxn id="16441" idx="3"/>
          </p:cNvCxnSpPr>
          <p:nvPr/>
        </p:nvCxnSpPr>
        <p:spPr bwMode="auto">
          <a:xfrm>
            <a:off x="6168625" y="991597"/>
            <a:ext cx="413883" cy="28768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ZoneTexte 24"/>
          <p:cNvSpPr txBox="1">
            <a:spLocks noChangeArrowheads="1"/>
          </p:cNvSpPr>
          <p:nvPr/>
        </p:nvSpPr>
        <p:spPr bwMode="auto">
          <a:xfrm>
            <a:off x="29009" y="216878"/>
            <a:ext cx="8975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3 </a:t>
            </a:r>
            <a:r>
              <a:rPr lang="fr-FR" altLang="fr-FR" sz="1200" dirty="0">
                <a:latin typeface="Arial" panose="020B0604020202020204" pitchFamily="34" charset="0"/>
              </a:rPr>
              <a:t>: faire le tableau de mise en position de l'enjoliveur sur le corps</a:t>
            </a:r>
          </a:p>
          <a:p>
            <a:pPr>
              <a:spcBef>
                <a:spcPct val="0"/>
              </a:spcBef>
              <a:buFontTx/>
              <a:buNone/>
            </a:pPr>
            <a:r>
              <a:rPr lang="fr-FR" altLang="fr-FR" sz="1200" dirty="0">
                <a:latin typeface="Arial" panose="020B0604020202020204" pitchFamily="34" charset="0"/>
              </a:rPr>
              <a:t>et écrire la cotation à imposer sur les surfaces de liaison de l'enjoliveur et du corps sur les dessins joints.</a:t>
            </a:r>
          </a:p>
        </p:txBody>
      </p:sp>
    </p:spTree>
    <p:extLst>
      <p:ext uri="{BB962C8B-B14F-4D97-AF65-F5344CB8AC3E}">
        <p14:creationId xmlns:p14="http://schemas.microsoft.com/office/powerpoint/2010/main" val="2414185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4" name="Rectangle 163"/>
          <p:cNvSpPr>
            <a:spLocks noChangeArrowheads="1"/>
          </p:cNvSpPr>
          <p:nvPr/>
        </p:nvSpPr>
        <p:spPr bwMode="auto">
          <a:xfrm>
            <a:off x="7533543" y="1345223"/>
            <a:ext cx="1162050"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12" name="Rectangle 443"/>
          <p:cNvSpPr>
            <a:spLocks noChangeArrowheads="1"/>
          </p:cNvSpPr>
          <p:nvPr/>
        </p:nvSpPr>
        <p:spPr bwMode="auto">
          <a:xfrm>
            <a:off x="7069016" y="4374971"/>
            <a:ext cx="693127"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83" name="Ellipse 34"/>
          <p:cNvSpPr>
            <a:spLocks noChangeArrowheads="1"/>
          </p:cNvSpPr>
          <p:nvPr/>
        </p:nvSpPr>
        <p:spPr bwMode="auto">
          <a:xfrm>
            <a:off x="1191358" y="2171700"/>
            <a:ext cx="1887415" cy="1888881"/>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0484" name="Groupe 61"/>
          <p:cNvGrpSpPr>
            <a:grpSpLocks/>
          </p:cNvGrpSpPr>
          <p:nvPr/>
        </p:nvGrpSpPr>
        <p:grpSpPr bwMode="auto">
          <a:xfrm>
            <a:off x="4457700" y="2107223"/>
            <a:ext cx="2438400" cy="1888881"/>
            <a:chOff x="5432677" y="1962804"/>
            <a:chExt cx="2641600" cy="2045300"/>
          </a:xfrm>
        </p:grpSpPr>
        <p:grpSp>
          <p:nvGrpSpPr>
            <p:cNvPr id="20578" name="Groupe 3"/>
            <p:cNvGrpSpPr>
              <a:grpSpLocks/>
            </p:cNvGrpSpPr>
            <p:nvPr/>
          </p:nvGrpSpPr>
          <p:grpSpPr bwMode="auto">
            <a:xfrm>
              <a:off x="5565422" y="1962804"/>
              <a:ext cx="2340244" cy="873071"/>
              <a:chOff x="3048000" y="1973451"/>
              <a:chExt cx="2340244" cy="873071"/>
            </a:xfrm>
          </p:grpSpPr>
          <p:sp>
            <p:nvSpPr>
              <p:cNvPr id="20600" name="Forme libre 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601" name="Rectangle 5"/>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2" name="Rectangle 6"/>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3" name="Rectangle 7"/>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0579" name="Groupe 8"/>
            <p:cNvGrpSpPr>
              <a:grpSpLocks/>
            </p:cNvGrpSpPr>
            <p:nvPr/>
          </p:nvGrpSpPr>
          <p:grpSpPr bwMode="auto">
            <a:xfrm flipV="1">
              <a:off x="5565422" y="3135033"/>
              <a:ext cx="2340244" cy="873071"/>
              <a:chOff x="3048000" y="1973451"/>
              <a:chExt cx="2340244" cy="873071"/>
            </a:xfrm>
          </p:grpSpPr>
          <p:sp>
            <p:nvSpPr>
              <p:cNvPr id="20596" name="Forme libre 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597" name="Rectangle 1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8" name="Rectangle 1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9" name="Rectangle 1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580" name="Connecteur droit 13"/>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1" name="Connecteur droit 14"/>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82" name="Groupe 15"/>
            <p:cNvGrpSpPr>
              <a:grpSpLocks/>
            </p:cNvGrpSpPr>
            <p:nvPr/>
          </p:nvGrpSpPr>
          <p:grpSpPr bwMode="auto">
            <a:xfrm>
              <a:off x="6001971" y="2199452"/>
              <a:ext cx="1129442" cy="58146"/>
              <a:chOff x="3493116" y="3228888"/>
              <a:chExt cx="1217398" cy="51047"/>
            </a:xfrm>
          </p:grpSpPr>
          <p:cxnSp>
            <p:nvCxnSpPr>
              <p:cNvPr id="20594" name="Connecteur droit 16"/>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5" name="Connecteur droit 17"/>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83" name="Groupe 18"/>
            <p:cNvGrpSpPr>
              <a:grpSpLocks/>
            </p:cNvGrpSpPr>
            <p:nvPr/>
          </p:nvGrpSpPr>
          <p:grpSpPr bwMode="auto">
            <a:xfrm flipV="1">
              <a:off x="5997776" y="3722471"/>
              <a:ext cx="1169773" cy="51047"/>
              <a:chOff x="3493116" y="3228888"/>
              <a:chExt cx="1217398" cy="51047"/>
            </a:xfrm>
          </p:grpSpPr>
          <p:cxnSp>
            <p:nvCxnSpPr>
              <p:cNvPr id="20592" name="Connecteur droit 1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3" name="Connecteur droit 2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584" name="Connecteur droit 22"/>
            <p:cNvCxnSpPr>
              <a:cxnSpLocks noChangeShapeType="1"/>
              <a:stCxn id="20600" idx="9"/>
              <a:endCxn id="20596"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5" name="Connecteur droit 23"/>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6" name="Connecteur droit 28"/>
            <p:cNvCxnSpPr>
              <a:cxnSpLocks noChangeShapeType="1"/>
              <a:stCxn id="20600" idx="0"/>
              <a:endCxn id="20596"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7" name="Forme libre 29"/>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88" name="Forme libre 30"/>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589" name="Forme libre 31"/>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20590" name="Connecteur droit 33"/>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 name="Connecteur droit 36"/>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85" name="Ellipse 37"/>
          <p:cNvSpPr>
            <a:spLocks noChangeArrowheads="1"/>
          </p:cNvSpPr>
          <p:nvPr/>
        </p:nvSpPr>
        <p:spPr bwMode="auto">
          <a:xfrm>
            <a:off x="1584081" y="2554166"/>
            <a:ext cx="1101969" cy="1103434"/>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6" name="Ellipse 38"/>
          <p:cNvSpPr>
            <a:spLocks noChangeArrowheads="1"/>
          </p:cNvSpPr>
          <p:nvPr/>
        </p:nvSpPr>
        <p:spPr bwMode="auto">
          <a:xfrm>
            <a:off x="1997320" y="2967405"/>
            <a:ext cx="275492" cy="27695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7" name="Ellipse 39"/>
          <p:cNvSpPr>
            <a:spLocks noChangeArrowheads="1"/>
          </p:cNvSpPr>
          <p:nvPr/>
        </p:nvSpPr>
        <p:spPr bwMode="auto">
          <a:xfrm>
            <a:off x="1875693" y="2845777"/>
            <a:ext cx="518746" cy="520212"/>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 name="Arc 40"/>
          <p:cNvSpPr/>
          <p:nvPr/>
        </p:nvSpPr>
        <p:spPr bwMode="auto">
          <a:xfrm>
            <a:off x="1257300" y="2234712"/>
            <a:ext cx="1771650" cy="1771650"/>
          </a:xfrm>
          <a:prstGeom prst="arc">
            <a:avLst>
              <a:gd name="adj1" fmla="val 16200000"/>
              <a:gd name="adj2" fmla="val 1093025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nvGrpSpPr>
          <p:cNvPr id="20489" name="Groupe 48"/>
          <p:cNvGrpSpPr>
            <a:grpSpLocks/>
          </p:cNvGrpSpPr>
          <p:nvPr/>
        </p:nvGrpSpPr>
        <p:grpSpPr bwMode="auto">
          <a:xfrm>
            <a:off x="2094036" y="2845777"/>
            <a:ext cx="84992" cy="520212"/>
            <a:chOff x="1469177" y="3722596"/>
            <a:chExt cx="92868" cy="562440"/>
          </a:xfrm>
        </p:grpSpPr>
        <p:grpSp>
          <p:nvGrpSpPr>
            <p:cNvPr id="20572" name="Groupe 44"/>
            <p:cNvGrpSpPr>
              <a:grpSpLocks/>
            </p:cNvGrpSpPr>
            <p:nvPr/>
          </p:nvGrpSpPr>
          <p:grpSpPr bwMode="auto">
            <a:xfrm>
              <a:off x="1469177" y="3722596"/>
              <a:ext cx="92868" cy="131641"/>
              <a:chOff x="1470963" y="3722596"/>
              <a:chExt cx="92868" cy="131641"/>
            </a:xfrm>
          </p:grpSpPr>
          <p:cxnSp>
            <p:nvCxnSpPr>
              <p:cNvPr id="20576" name="Connecteur droit 4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7" name="Connecteur droit 4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73" name="Groupe 45"/>
            <p:cNvGrpSpPr>
              <a:grpSpLocks/>
            </p:cNvGrpSpPr>
            <p:nvPr/>
          </p:nvGrpSpPr>
          <p:grpSpPr bwMode="auto">
            <a:xfrm>
              <a:off x="1469177" y="4153395"/>
              <a:ext cx="92868" cy="131641"/>
              <a:chOff x="1470963" y="3722596"/>
              <a:chExt cx="92868" cy="131641"/>
            </a:xfrm>
          </p:grpSpPr>
          <p:cxnSp>
            <p:nvCxnSpPr>
              <p:cNvPr id="20574" name="Connecteur droit 46"/>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5" name="Connecteur droit 47"/>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490" name="Groupe 49"/>
          <p:cNvGrpSpPr>
            <a:grpSpLocks/>
          </p:cNvGrpSpPr>
          <p:nvPr/>
        </p:nvGrpSpPr>
        <p:grpSpPr bwMode="auto">
          <a:xfrm rot="-5400000">
            <a:off x="2096233" y="2846510"/>
            <a:ext cx="86458" cy="518746"/>
            <a:chOff x="1469177" y="3722596"/>
            <a:chExt cx="92868" cy="562440"/>
          </a:xfrm>
        </p:grpSpPr>
        <p:grpSp>
          <p:nvGrpSpPr>
            <p:cNvPr id="20566" name="Groupe 50"/>
            <p:cNvGrpSpPr>
              <a:grpSpLocks/>
            </p:cNvGrpSpPr>
            <p:nvPr/>
          </p:nvGrpSpPr>
          <p:grpSpPr bwMode="auto">
            <a:xfrm>
              <a:off x="1469177" y="3722596"/>
              <a:ext cx="92868" cy="131641"/>
              <a:chOff x="1470963" y="3722596"/>
              <a:chExt cx="92868" cy="131641"/>
            </a:xfrm>
          </p:grpSpPr>
          <p:cxnSp>
            <p:nvCxnSpPr>
              <p:cNvPr id="20570" name="Connecteur droit 54"/>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1" name="Connecteur droit 55"/>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67" name="Groupe 51"/>
            <p:cNvGrpSpPr>
              <a:grpSpLocks/>
            </p:cNvGrpSpPr>
            <p:nvPr/>
          </p:nvGrpSpPr>
          <p:grpSpPr bwMode="auto">
            <a:xfrm>
              <a:off x="1469177" y="4153395"/>
              <a:ext cx="92868" cy="131641"/>
              <a:chOff x="1470963" y="3722596"/>
              <a:chExt cx="92868" cy="131641"/>
            </a:xfrm>
          </p:grpSpPr>
          <p:cxnSp>
            <p:nvCxnSpPr>
              <p:cNvPr id="20568" name="Connecteur droit 5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9" name="Connecteur droit 5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0491" name="Rectangle 162"/>
          <p:cNvSpPr>
            <a:spLocks noChangeArrowheads="1"/>
          </p:cNvSpPr>
          <p:nvPr/>
        </p:nvSpPr>
        <p:spPr bwMode="auto">
          <a:xfrm>
            <a:off x="4959230" y="1139337"/>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a:t>
            </a:r>
          </a:p>
        </p:txBody>
      </p:sp>
      <p:sp>
        <p:nvSpPr>
          <p:cNvPr id="20492" name="Rectangle 163"/>
          <p:cNvSpPr>
            <a:spLocks noChangeArrowheads="1"/>
          </p:cNvSpPr>
          <p:nvPr/>
        </p:nvSpPr>
        <p:spPr bwMode="auto">
          <a:xfrm>
            <a:off x="4705718" y="1130544"/>
            <a:ext cx="128367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93" name="Line 164"/>
          <p:cNvSpPr>
            <a:spLocks noChangeShapeType="1"/>
          </p:cNvSpPr>
          <p:nvPr/>
        </p:nvSpPr>
        <p:spPr bwMode="auto">
          <a:xfrm>
            <a:off x="4981210" y="1127614"/>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494" name="Group 165"/>
          <p:cNvGrpSpPr>
            <a:grpSpLocks/>
          </p:cNvGrpSpPr>
          <p:nvPr/>
        </p:nvGrpSpPr>
        <p:grpSpPr bwMode="auto">
          <a:xfrm>
            <a:off x="4777522" y="1197953"/>
            <a:ext cx="133350" cy="133350"/>
            <a:chOff x="2741" y="3480"/>
            <a:chExt cx="91" cy="91"/>
          </a:xfrm>
        </p:grpSpPr>
        <p:sp>
          <p:nvSpPr>
            <p:cNvPr id="2056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495" name="Rectangle 168"/>
          <p:cNvSpPr>
            <a:spLocks noChangeArrowheads="1"/>
          </p:cNvSpPr>
          <p:nvPr/>
        </p:nvSpPr>
        <p:spPr bwMode="auto">
          <a:xfrm>
            <a:off x="5686389" y="1110029"/>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0496" name="Line 169"/>
          <p:cNvSpPr>
            <a:spLocks noChangeShapeType="1"/>
          </p:cNvSpPr>
          <p:nvPr/>
        </p:nvSpPr>
        <p:spPr bwMode="auto">
          <a:xfrm>
            <a:off x="5693387" y="1127614"/>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7" name="Line 438"/>
          <p:cNvSpPr>
            <a:spLocks noChangeShapeType="1"/>
          </p:cNvSpPr>
          <p:nvPr/>
        </p:nvSpPr>
        <p:spPr bwMode="auto">
          <a:xfrm flipV="1">
            <a:off x="5489699" y="1401641"/>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8" name="Freeform 439"/>
          <p:cNvSpPr>
            <a:spLocks/>
          </p:cNvSpPr>
          <p:nvPr/>
        </p:nvSpPr>
        <p:spPr bwMode="auto">
          <a:xfrm flipV="1">
            <a:off x="5417895" y="1398711"/>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499" name="Rectangle 440"/>
          <p:cNvSpPr>
            <a:spLocks noChangeArrowheads="1"/>
          </p:cNvSpPr>
          <p:nvPr/>
        </p:nvSpPr>
        <p:spPr bwMode="auto">
          <a:xfrm>
            <a:off x="5344626" y="1602398"/>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grpSp>
        <p:nvGrpSpPr>
          <p:cNvPr id="20506" name="Group 936"/>
          <p:cNvGrpSpPr>
            <a:grpSpLocks/>
          </p:cNvGrpSpPr>
          <p:nvPr/>
        </p:nvGrpSpPr>
        <p:grpSpPr bwMode="auto">
          <a:xfrm>
            <a:off x="5391514" y="1155456"/>
            <a:ext cx="271096" cy="227135"/>
            <a:chOff x="2150" y="139"/>
            <a:chExt cx="185" cy="155"/>
          </a:xfrm>
        </p:grpSpPr>
        <p:sp>
          <p:nvSpPr>
            <p:cNvPr id="20559"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M</a:t>
              </a:r>
            </a:p>
          </p:txBody>
        </p:sp>
        <p:sp>
          <p:nvSpPr>
            <p:cNvPr id="20560"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0507" name="Line 437"/>
          <p:cNvSpPr>
            <a:spLocks noChangeShapeType="1"/>
          </p:cNvSpPr>
          <p:nvPr/>
        </p:nvSpPr>
        <p:spPr bwMode="auto">
          <a:xfrm flipH="1" flipV="1">
            <a:off x="6724650" y="4523643"/>
            <a:ext cx="34436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08" name="Line 438"/>
          <p:cNvSpPr>
            <a:spLocks noChangeShapeType="1"/>
          </p:cNvSpPr>
          <p:nvPr/>
        </p:nvSpPr>
        <p:spPr bwMode="auto">
          <a:xfrm flipV="1">
            <a:off x="7389935" y="4641671"/>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09" name="Freeform 439"/>
          <p:cNvSpPr>
            <a:spLocks/>
          </p:cNvSpPr>
          <p:nvPr/>
        </p:nvSpPr>
        <p:spPr bwMode="auto">
          <a:xfrm flipV="1">
            <a:off x="7318131" y="4638741"/>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0" name="Rectangle 440"/>
          <p:cNvSpPr>
            <a:spLocks noChangeArrowheads="1"/>
          </p:cNvSpPr>
          <p:nvPr/>
        </p:nvSpPr>
        <p:spPr bwMode="auto">
          <a:xfrm>
            <a:off x="7244862" y="4842429"/>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0511" name="Rectangle 442"/>
          <p:cNvSpPr>
            <a:spLocks noChangeArrowheads="1"/>
          </p:cNvSpPr>
          <p:nvPr/>
        </p:nvSpPr>
        <p:spPr bwMode="auto">
          <a:xfrm>
            <a:off x="7322528" y="4372041"/>
            <a:ext cx="56710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13" name="Line 444"/>
          <p:cNvSpPr>
            <a:spLocks noChangeShapeType="1"/>
          </p:cNvSpPr>
          <p:nvPr/>
        </p:nvSpPr>
        <p:spPr bwMode="auto">
          <a:xfrm>
            <a:off x="7365023" y="4358852"/>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4" name="Freeform 445"/>
          <p:cNvSpPr>
            <a:spLocks/>
          </p:cNvSpPr>
          <p:nvPr/>
        </p:nvSpPr>
        <p:spPr bwMode="auto">
          <a:xfrm>
            <a:off x="7107116" y="4421864"/>
            <a:ext cx="212481"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15" name="Connecteur droit 2"/>
          <p:cNvCxnSpPr>
            <a:cxnSpLocks noChangeShapeType="1"/>
            <a:stCxn id="20596" idx="1"/>
          </p:cNvCxnSpPr>
          <p:nvPr/>
        </p:nvCxnSpPr>
        <p:spPr bwMode="auto">
          <a:xfrm>
            <a:off x="6740769" y="3996105"/>
            <a:ext cx="0" cy="592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16" name="Line 437"/>
          <p:cNvSpPr>
            <a:spLocks noChangeShapeType="1"/>
          </p:cNvSpPr>
          <p:nvPr/>
        </p:nvSpPr>
        <p:spPr bwMode="auto">
          <a:xfrm rot="10800000" flipH="1">
            <a:off x="6150220" y="4562476"/>
            <a:ext cx="2278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7" name="Line 438"/>
          <p:cNvSpPr>
            <a:spLocks noChangeShapeType="1"/>
          </p:cNvSpPr>
          <p:nvPr/>
        </p:nvSpPr>
        <p:spPr bwMode="auto">
          <a:xfrm flipV="1">
            <a:off x="5628543" y="46716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8" name="Freeform 439"/>
          <p:cNvSpPr>
            <a:spLocks/>
          </p:cNvSpPr>
          <p:nvPr/>
        </p:nvSpPr>
        <p:spPr bwMode="auto">
          <a:xfrm flipV="1">
            <a:off x="5556738" y="4668716"/>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9" name="Rectangle 440"/>
          <p:cNvSpPr>
            <a:spLocks noChangeArrowheads="1"/>
          </p:cNvSpPr>
          <p:nvPr/>
        </p:nvSpPr>
        <p:spPr bwMode="auto">
          <a:xfrm>
            <a:off x="5483469" y="48724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20" name="Rectangle 442"/>
          <p:cNvSpPr>
            <a:spLocks noChangeArrowheads="1"/>
          </p:cNvSpPr>
          <p:nvPr/>
        </p:nvSpPr>
        <p:spPr bwMode="auto">
          <a:xfrm>
            <a:off x="5706208" y="440201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21" name="Rectangle 443"/>
          <p:cNvSpPr>
            <a:spLocks noChangeArrowheads="1"/>
          </p:cNvSpPr>
          <p:nvPr/>
        </p:nvSpPr>
        <p:spPr bwMode="auto">
          <a:xfrm>
            <a:off x="5402874" y="4404946"/>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22" name="Line 444"/>
          <p:cNvSpPr>
            <a:spLocks noChangeShapeType="1"/>
          </p:cNvSpPr>
          <p:nvPr/>
        </p:nvSpPr>
        <p:spPr bwMode="auto">
          <a:xfrm>
            <a:off x="5729654" y="4388828"/>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23" name="Freeform 445"/>
          <p:cNvSpPr>
            <a:spLocks/>
          </p:cNvSpPr>
          <p:nvPr/>
        </p:nvSpPr>
        <p:spPr bwMode="auto">
          <a:xfrm>
            <a:off x="5467351" y="4451838"/>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24" name="Connecteur droit 94"/>
          <p:cNvCxnSpPr>
            <a:cxnSpLocks noChangeShapeType="1"/>
          </p:cNvCxnSpPr>
          <p:nvPr/>
        </p:nvCxnSpPr>
        <p:spPr bwMode="auto">
          <a:xfrm>
            <a:off x="6377354" y="3924300"/>
            <a:ext cx="0" cy="66382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Connecteur droit avec flèche 4"/>
          <p:cNvCxnSpPr>
            <a:cxnSpLocks noChangeShapeType="1"/>
          </p:cNvCxnSpPr>
          <p:nvPr/>
        </p:nvCxnSpPr>
        <p:spPr bwMode="auto">
          <a:xfrm>
            <a:off x="6116515" y="2300654"/>
            <a:ext cx="0" cy="1478804"/>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8" name="Freeform 75"/>
          <p:cNvSpPr>
            <a:spLocks/>
          </p:cNvSpPr>
          <p:nvPr/>
        </p:nvSpPr>
        <p:spPr bwMode="auto">
          <a:xfrm flipH="1">
            <a:off x="5981700" y="1271954"/>
            <a:ext cx="146538" cy="1053819"/>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29" name="Rectangle 211"/>
          <p:cNvSpPr>
            <a:spLocks noChangeArrowheads="1"/>
          </p:cNvSpPr>
          <p:nvPr/>
        </p:nvSpPr>
        <p:spPr bwMode="auto">
          <a:xfrm>
            <a:off x="4790318" y="832338"/>
            <a:ext cx="104047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47,5±0,25</a:t>
            </a:r>
            <a:endParaRPr lang="fr-FR" altLang="fr-FR" sz="1292" dirty="0">
              <a:latin typeface="Arial" panose="020B0604020202020204" pitchFamily="34" charset="0"/>
            </a:endParaRPr>
          </a:p>
        </p:txBody>
      </p:sp>
      <p:cxnSp>
        <p:nvCxnSpPr>
          <p:cNvPr id="20530" name="Connecteur droit 14"/>
          <p:cNvCxnSpPr>
            <a:cxnSpLocks noChangeShapeType="1"/>
            <a:stCxn id="20600" idx="1"/>
          </p:cNvCxnSpPr>
          <p:nvPr/>
        </p:nvCxnSpPr>
        <p:spPr bwMode="auto">
          <a:xfrm>
            <a:off x="6740770" y="2107223"/>
            <a:ext cx="719504"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1" name="Connecteur droit 110"/>
          <p:cNvCxnSpPr>
            <a:cxnSpLocks noChangeShapeType="1"/>
          </p:cNvCxnSpPr>
          <p:nvPr/>
        </p:nvCxnSpPr>
        <p:spPr bwMode="auto">
          <a:xfrm>
            <a:off x="6730512" y="4006362"/>
            <a:ext cx="72096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2" name="Connecteur droit avec flèche 16"/>
          <p:cNvCxnSpPr>
            <a:cxnSpLocks noChangeShapeType="1"/>
          </p:cNvCxnSpPr>
          <p:nvPr/>
        </p:nvCxnSpPr>
        <p:spPr bwMode="auto">
          <a:xfrm>
            <a:off x="7360627" y="2107223"/>
            <a:ext cx="0" cy="1899138"/>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3" name="Rectangle 162"/>
          <p:cNvSpPr>
            <a:spLocks noChangeArrowheads="1"/>
          </p:cNvSpPr>
          <p:nvPr/>
        </p:nvSpPr>
        <p:spPr bwMode="auto">
          <a:xfrm>
            <a:off x="7785589" y="1354015"/>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0535" name="Line 164"/>
          <p:cNvSpPr>
            <a:spLocks noChangeShapeType="1"/>
          </p:cNvSpPr>
          <p:nvPr/>
        </p:nvSpPr>
        <p:spPr bwMode="auto">
          <a:xfrm>
            <a:off x="7809035"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36" name="Group 165"/>
          <p:cNvGrpSpPr>
            <a:grpSpLocks/>
          </p:cNvGrpSpPr>
          <p:nvPr/>
        </p:nvGrpSpPr>
        <p:grpSpPr bwMode="auto">
          <a:xfrm>
            <a:off x="7605347" y="1412631"/>
            <a:ext cx="133350" cy="133350"/>
            <a:chOff x="2741" y="3480"/>
            <a:chExt cx="91" cy="91"/>
          </a:xfrm>
        </p:grpSpPr>
        <p:sp>
          <p:nvSpPr>
            <p:cNvPr id="20557"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8"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537" name="Rectangle 168"/>
          <p:cNvSpPr>
            <a:spLocks noChangeArrowheads="1"/>
          </p:cNvSpPr>
          <p:nvPr/>
        </p:nvSpPr>
        <p:spPr bwMode="auto">
          <a:xfrm>
            <a:off x="8387777" y="1324708"/>
            <a:ext cx="307900"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D</a:t>
            </a:r>
          </a:p>
        </p:txBody>
      </p:sp>
      <p:sp>
        <p:nvSpPr>
          <p:cNvPr id="20538" name="Line 169"/>
          <p:cNvSpPr>
            <a:spLocks noChangeShapeType="1"/>
          </p:cNvSpPr>
          <p:nvPr/>
        </p:nvSpPr>
        <p:spPr bwMode="auto">
          <a:xfrm>
            <a:off x="8401050"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39" name="Line 438"/>
          <p:cNvSpPr>
            <a:spLocks noChangeShapeType="1"/>
          </p:cNvSpPr>
          <p:nvPr/>
        </p:nvSpPr>
        <p:spPr bwMode="auto">
          <a:xfrm flipV="1">
            <a:off x="8317523" y="1616320"/>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40" name="Freeform 439"/>
          <p:cNvSpPr>
            <a:spLocks/>
          </p:cNvSpPr>
          <p:nvPr/>
        </p:nvSpPr>
        <p:spPr bwMode="auto">
          <a:xfrm flipV="1">
            <a:off x="8245720" y="1613390"/>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1" name="Rectangle 440"/>
          <p:cNvSpPr>
            <a:spLocks noChangeArrowheads="1"/>
          </p:cNvSpPr>
          <p:nvPr/>
        </p:nvSpPr>
        <p:spPr bwMode="auto">
          <a:xfrm>
            <a:off x="8172450" y="1817077"/>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a:t>
            </a:r>
          </a:p>
        </p:txBody>
      </p:sp>
      <p:sp>
        <p:nvSpPr>
          <p:cNvPr id="20542" name="Freeform 75"/>
          <p:cNvSpPr>
            <a:spLocks/>
          </p:cNvSpPr>
          <p:nvPr/>
        </p:nvSpPr>
        <p:spPr bwMode="auto">
          <a:xfrm>
            <a:off x="7360628" y="1496158"/>
            <a:ext cx="172915" cy="61399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3" name="ZoneTexte 17"/>
          <p:cNvSpPr txBox="1">
            <a:spLocks noChangeArrowheads="1"/>
          </p:cNvSpPr>
          <p:nvPr/>
        </p:nvSpPr>
        <p:spPr bwMode="auto">
          <a:xfrm>
            <a:off x="7863254" y="1069731"/>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0544" name="ZoneTexte 18"/>
          <p:cNvSpPr txBox="1">
            <a:spLocks noChangeArrowheads="1"/>
          </p:cNvSpPr>
          <p:nvPr/>
        </p:nvSpPr>
        <p:spPr bwMode="auto">
          <a:xfrm>
            <a:off x="7488115" y="1611924"/>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124" name="ZoneTexte 195"/>
          <p:cNvSpPr txBox="1">
            <a:spLocks noChangeArrowheads="1"/>
          </p:cNvSpPr>
          <p:nvPr/>
        </p:nvSpPr>
        <p:spPr bwMode="auto">
          <a:xfrm>
            <a:off x="118431" y="86725"/>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Corps (c)</a:t>
            </a:r>
          </a:p>
        </p:txBody>
      </p:sp>
      <p:sp>
        <p:nvSpPr>
          <p:cNvPr id="103" name="Rectangle 211"/>
          <p:cNvSpPr>
            <a:spLocks noChangeArrowheads="1"/>
          </p:cNvSpPr>
          <p:nvPr/>
        </p:nvSpPr>
        <p:spPr bwMode="auto">
          <a:xfrm>
            <a:off x="4844197" y="555005"/>
            <a:ext cx="37362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Arial" panose="020B0604020202020204" pitchFamily="34" charset="0"/>
              </a:rPr>
              <a:t>B1</a:t>
            </a:r>
            <a:endParaRPr lang="fr-FR" altLang="fr-FR" sz="1292" dirty="0">
              <a:latin typeface="Arial" panose="020B0604020202020204" pitchFamily="34" charset="0"/>
            </a:endParaRPr>
          </a:p>
        </p:txBody>
      </p:sp>
      <p:cxnSp>
        <p:nvCxnSpPr>
          <p:cNvPr id="104" name="Connecteur droit avec flèche 103"/>
          <p:cNvCxnSpPr/>
          <p:nvPr/>
        </p:nvCxnSpPr>
        <p:spPr>
          <a:xfrm flipV="1">
            <a:off x="5383819" y="3782389"/>
            <a:ext cx="824442" cy="294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5" name="Groupe 104"/>
          <p:cNvGrpSpPr/>
          <p:nvPr/>
        </p:nvGrpSpPr>
        <p:grpSpPr>
          <a:xfrm>
            <a:off x="4844197" y="3861900"/>
            <a:ext cx="598241" cy="513071"/>
            <a:chOff x="6149487" y="1238251"/>
            <a:chExt cx="598241" cy="513071"/>
          </a:xfrm>
        </p:grpSpPr>
        <p:sp>
          <p:nvSpPr>
            <p:cNvPr id="106" name="Ellipse 105"/>
            <p:cNvSpPr/>
            <p:nvPr/>
          </p:nvSpPr>
          <p:spPr>
            <a:xfrm>
              <a:off x="6189276" y="1238251"/>
              <a:ext cx="513071" cy="51307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p:cNvCxnSpPr>
              <a:stCxn id="106" idx="2"/>
              <a:endCxn id="106" idx="6"/>
            </p:cNvCxnSpPr>
            <p:nvPr/>
          </p:nvCxnSpPr>
          <p:spPr>
            <a:xfrm>
              <a:off x="6189276" y="1494787"/>
              <a:ext cx="513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a:xfrm>
              <a:off x="6149487" y="1281487"/>
              <a:ext cx="598241" cy="276999"/>
            </a:xfrm>
            <a:prstGeom prst="rect">
              <a:avLst/>
            </a:prstGeom>
            <a:noFill/>
          </p:spPr>
          <p:txBody>
            <a:bodyPr wrap="none" rtlCol="0">
              <a:spAutoFit/>
            </a:bodyPr>
            <a:lstStyle/>
            <a:p>
              <a:r>
                <a:rPr lang="fr-FR" sz="1200" dirty="0" smtClean="0"/>
                <a:t>6x</a:t>
              </a:r>
              <a:r>
                <a:rPr lang="fr-FR" sz="1050" dirty="0" smtClean="0">
                  <a:sym typeface="Symbol"/>
                </a:rPr>
                <a:t></a:t>
              </a:r>
              <a:r>
                <a:rPr lang="fr-FR" sz="1200" dirty="0" smtClean="0">
                  <a:sym typeface="Symbol"/>
                </a:rPr>
                <a:t>48</a:t>
              </a:r>
              <a:endParaRPr lang="fr-FR" sz="1200" dirty="0"/>
            </a:p>
          </p:txBody>
        </p:sp>
        <p:sp>
          <p:nvSpPr>
            <p:cNvPr id="109" name="ZoneTexte 108"/>
            <p:cNvSpPr txBox="1"/>
            <p:nvPr/>
          </p:nvSpPr>
          <p:spPr>
            <a:xfrm>
              <a:off x="6319236" y="1472358"/>
              <a:ext cx="333746" cy="261610"/>
            </a:xfrm>
            <a:prstGeom prst="rect">
              <a:avLst/>
            </a:prstGeom>
            <a:noFill/>
          </p:spPr>
          <p:txBody>
            <a:bodyPr wrap="none" rtlCol="0">
              <a:spAutoFit/>
            </a:bodyPr>
            <a:lstStyle/>
            <a:p>
              <a:r>
                <a:rPr lang="fr-FR" sz="1100" dirty="0" smtClean="0"/>
                <a:t>B1</a:t>
              </a:r>
              <a:endParaRPr lang="fr-FR" sz="1100" dirty="0"/>
            </a:p>
          </p:txBody>
        </p:sp>
      </p:grpSp>
    </p:spTree>
    <p:extLst>
      <p:ext uri="{BB962C8B-B14F-4D97-AF65-F5344CB8AC3E}">
        <p14:creationId xmlns:p14="http://schemas.microsoft.com/office/powerpoint/2010/main" val="1880487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e 44"/>
          <p:cNvGrpSpPr>
            <a:grpSpLocks/>
          </p:cNvGrpSpPr>
          <p:nvPr/>
        </p:nvGrpSpPr>
        <p:grpSpPr bwMode="auto">
          <a:xfrm flipV="1">
            <a:off x="5594839" y="3694235"/>
            <a:ext cx="404446" cy="748811"/>
            <a:chOff x="5945126" y="2205433"/>
            <a:chExt cx="437664" cy="811078"/>
          </a:xfrm>
        </p:grpSpPr>
        <p:sp>
          <p:nvSpPr>
            <p:cNvPr id="23628"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629"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30" name="Groupe 41"/>
            <p:cNvGrpSpPr>
              <a:grpSpLocks/>
            </p:cNvGrpSpPr>
            <p:nvPr/>
          </p:nvGrpSpPr>
          <p:grpSpPr bwMode="auto">
            <a:xfrm>
              <a:off x="5945126" y="2386263"/>
              <a:ext cx="285946" cy="67227"/>
              <a:chOff x="5597450" y="2207968"/>
              <a:chExt cx="344450" cy="68680"/>
            </a:xfrm>
          </p:grpSpPr>
          <p:cxnSp>
            <p:nvCxnSpPr>
              <p:cNvPr id="23631"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2"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556" name="Forme libre 3"/>
          <p:cNvSpPr>
            <a:spLocks/>
          </p:cNvSpPr>
          <p:nvPr/>
        </p:nvSpPr>
        <p:spPr bwMode="auto">
          <a:xfrm>
            <a:off x="5594839" y="2220058"/>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557" name="Connecteur droit 6"/>
          <p:cNvCxnSpPr>
            <a:cxnSpLocks noChangeShapeType="1"/>
          </p:cNvCxnSpPr>
          <p:nvPr/>
        </p:nvCxnSpPr>
        <p:spPr bwMode="auto">
          <a:xfrm>
            <a:off x="5594838" y="2221524"/>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onnecteur droit 7"/>
          <p:cNvCxnSpPr>
            <a:cxnSpLocks noChangeShapeType="1"/>
            <a:endCxn id="23628" idx="3"/>
          </p:cNvCxnSpPr>
          <p:nvPr/>
        </p:nvCxnSpPr>
        <p:spPr bwMode="auto">
          <a:xfrm>
            <a:off x="5882054" y="2878016"/>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a:off x="5083420" y="2798884"/>
            <a:ext cx="1044819"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1" name="Arc 10"/>
          <p:cNvSpPr/>
          <p:nvPr/>
        </p:nvSpPr>
        <p:spPr bwMode="auto">
          <a:xfrm flipV="1">
            <a:off x="5083420" y="2812074"/>
            <a:ext cx="1044819"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3561" name="Connecteur droit 12"/>
          <p:cNvCxnSpPr>
            <a:cxnSpLocks noChangeShapeType="1"/>
            <a:stCxn id="23556" idx="5"/>
          </p:cNvCxnSpPr>
          <p:nvPr/>
        </p:nvCxnSpPr>
        <p:spPr bwMode="auto">
          <a:xfrm>
            <a:off x="5999285" y="2968870"/>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2" name="Connecteur droit 24"/>
          <p:cNvCxnSpPr>
            <a:cxnSpLocks noChangeShapeType="1"/>
          </p:cNvCxnSpPr>
          <p:nvPr/>
        </p:nvCxnSpPr>
        <p:spPr bwMode="auto">
          <a:xfrm>
            <a:off x="5597770" y="2453054"/>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3" name="Groupe 32"/>
          <p:cNvGrpSpPr>
            <a:grpSpLocks/>
          </p:cNvGrpSpPr>
          <p:nvPr/>
        </p:nvGrpSpPr>
        <p:grpSpPr bwMode="auto">
          <a:xfrm>
            <a:off x="5594839" y="2387113"/>
            <a:ext cx="263769" cy="61546"/>
            <a:chOff x="5597450" y="2207968"/>
            <a:chExt cx="344450" cy="68680"/>
          </a:xfrm>
        </p:grpSpPr>
        <p:cxnSp>
          <p:nvCxnSpPr>
            <p:cNvPr id="23626"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7"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64" name="Connecteur droit 48"/>
          <p:cNvCxnSpPr>
            <a:cxnSpLocks noChangeShapeType="1"/>
          </p:cNvCxnSpPr>
          <p:nvPr/>
        </p:nvCxnSpPr>
        <p:spPr bwMode="auto">
          <a:xfrm>
            <a:off x="5449766" y="3329354"/>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5" name="Groupe 51"/>
          <p:cNvGrpSpPr>
            <a:grpSpLocks/>
          </p:cNvGrpSpPr>
          <p:nvPr/>
        </p:nvGrpSpPr>
        <p:grpSpPr bwMode="auto">
          <a:xfrm>
            <a:off x="841131" y="2211266"/>
            <a:ext cx="2221523" cy="2221523"/>
            <a:chOff x="5893044" y="2118937"/>
            <a:chExt cx="2405870" cy="2405870"/>
          </a:xfrm>
        </p:grpSpPr>
        <p:sp>
          <p:nvSpPr>
            <p:cNvPr id="23624" name="Ellipse 49"/>
            <p:cNvSpPr>
              <a:spLocks noChangeArrowheads="1"/>
            </p:cNvSpPr>
            <p:nvPr/>
          </p:nvSpPr>
          <p:spPr bwMode="auto">
            <a:xfrm>
              <a:off x="5893044" y="2118937"/>
              <a:ext cx="2405870" cy="240587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3625" name="Ellipse 50"/>
            <p:cNvSpPr>
              <a:spLocks noChangeArrowheads="1"/>
            </p:cNvSpPr>
            <p:nvPr/>
          </p:nvSpPr>
          <p:spPr bwMode="auto">
            <a:xfrm>
              <a:off x="6706179" y="2932072"/>
              <a:ext cx="779600" cy="779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3566" name="Connecteur droit 48"/>
          <p:cNvCxnSpPr>
            <a:cxnSpLocks noChangeShapeType="1"/>
          </p:cNvCxnSpPr>
          <p:nvPr/>
        </p:nvCxnSpPr>
        <p:spPr bwMode="auto">
          <a:xfrm>
            <a:off x="656493" y="3333750"/>
            <a:ext cx="251899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7" name="Connecteur droit 48"/>
          <p:cNvCxnSpPr>
            <a:cxnSpLocks noChangeShapeType="1"/>
          </p:cNvCxnSpPr>
          <p:nvPr/>
        </p:nvCxnSpPr>
        <p:spPr bwMode="auto">
          <a:xfrm rot="-5400000">
            <a:off x="692394" y="3321294"/>
            <a:ext cx="251899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8" name="Line 437"/>
          <p:cNvSpPr>
            <a:spLocks noChangeShapeType="1"/>
          </p:cNvSpPr>
          <p:nvPr/>
        </p:nvSpPr>
        <p:spPr bwMode="auto">
          <a:xfrm rot="10800000" flipH="1">
            <a:off x="5536223" y="4807927"/>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69" name="Line 438"/>
          <p:cNvSpPr>
            <a:spLocks noChangeShapeType="1"/>
          </p:cNvSpPr>
          <p:nvPr/>
        </p:nvSpPr>
        <p:spPr bwMode="auto">
          <a:xfrm flipV="1">
            <a:off x="5021874" y="49603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0" name="Freeform 439"/>
          <p:cNvSpPr>
            <a:spLocks/>
          </p:cNvSpPr>
          <p:nvPr/>
        </p:nvSpPr>
        <p:spPr bwMode="auto">
          <a:xfrm flipV="1">
            <a:off x="4950069" y="49573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71" name="Rectangle 440"/>
          <p:cNvSpPr>
            <a:spLocks noChangeArrowheads="1"/>
          </p:cNvSpPr>
          <p:nvPr/>
        </p:nvSpPr>
        <p:spPr bwMode="auto">
          <a:xfrm>
            <a:off x="4876800" y="5161085"/>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572" name="Rectangle 442"/>
          <p:cNvSpPr>
            <a:spLocks noChangeArrowheads="1"/>
          </p:cNvSpPr>
          <p:nvPr/>
        </p:nvSpPr>
        <p:spPr bwMode="auto">
          <a:xfrm>
            <a:off x="5099539" y="4690697"/>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73" name="Rectangle 443"/>
          <p:cNvSpPr>
            <a:spLocks noChangeArrowheads="1"/>
          </p:cNvSpPr>
          <p:nvPr/>
        </p:nvSpPr>
        <p:spPr bwMode="auto">
          <a:xfrm>
            <a:off x="4796205" y="4693627"/>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74" name="Line 444"/>
          <p:cNvSpPr>
            <a:spLocks noChangeShapeType="1"/>
          </p:cNvSpPr>
          <p:nvPr/>
        </p:nvSpPr>
        <p:spPr bwMode="auto">
          <a:xfrm>
            <a:off x="5142035" y="46775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5" name="Freeform 445"/>
          <p:cNvSpPr>
            <a:spLocks/>
          </p:cNvSpPr>
          <p:nvPr/>
        </p:nvSpPr>
        <p:spPr bwMode="auto">
          <a:xfrm>
            <a:off x="4860682" y="4740520"/>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3576" name="Connecteur droit 33"/>
          <p:cNvCxnSpPr>
            <a:cxnSpLocks noChangeShapeType="1"/>
          </p:cNvCxnSpPr>
          <p:nvPr/>
        </p:nvCxnSpPr>
        <p:spPr bwMode="auto">
          <a:xfrm>
            <a:off x="5884985" y="4214446"/>
            <a:ext cx="0" cy="6623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Connecteur droit 2"/>
          <p:cNvCxnSpPr>
            <a:cxnSpLocks noChangeShapeType="1"/>
          </p:cNvCxnSpPr>
          <p:nvPr/>
        </p:nvCxnSpPr>
        <p:spPr bwMode="auto">
          <a:xfrm flipH="1">
            <a:off x="4796204" y="2379785"/>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8" name="Connecteur droit 37"/>
          <p:cNvCxnSpPr>
            <a:cxnSpLocks noChangeShapeType="1"/>
          </p:cNvCxnSpPr>
          <p:nvPr/>
        </p:nvCxnSpPr>
        <p:spPr bwMode="auto">
          <a:xfrm flipH="1">
            <a:off x="4868008" y="4275992"/>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Connecteur droit avec flèche 5"/>
          <p:cNvCxnSpPr>
            <a:cxnSpLocks noChangeShapeType="1"/>
          </p:cNvCxnSpPr>
          <p:nvPr/>
        </p:nvCxnSpPr>
        <p:spPr bwMode="auto">
          <a:xfrm flipV="1">
            <a:off x="4967654" y="2390043"/>
            <a:ext cx="0" cy="185371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0" name="Rectangle 162"/>
          <p:cNvSpPr>
            <a:spLocks noChangeArrowheads="1"/>
          </p:cNvSpPr>
          <p:nvPr/>
        </p:nvSpPr>
        <p:spPr bwMode="auto">
          <a:xfrm>
            <a:off x="3890597" y="1365738"/>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3581" name="Rectangle 163"/>
          <p:cNvSpPr>
            <a:spLocks noChangeArrowheads="1"/>
          </p:cNvSpPr>
          <p:nvPr/>
        </p:nvSpPr>
        <p:spPr bwMode="auto">
          <a:xfrm>
            <a:off x="3637085" y="1356946"/>
            <a:ext cx="1163515"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82" name="Line 164"/>
          <p:cNvSpPr>
            <a:spLocks noChangeShapeType="1"/>
          </p:cNvSpPr>
          <p:nvPr/>
        </p:nvSpPr>
        <p:spPr bwMode="auto">
          <a:xfrm>
            <a:off x="3912577"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83" name="Group 165"/>
          <p:cNvGrpSpPr>
            <a:grpSpLocks/>
          </p:cNvGrpSpPr>
          <p:nvPr/>
        </p:nvGrpSpPr>
        <p:grpSpPr bwMode="auto">
          <a:xfrm>
            <a:off x="3708889" y="1424355"/>
            <a:ext cx="133350" cy="133350"/>
            <a:chOff x="2741" y="3480"/>
            <a:chExt cx="91" cy="91"/>
          </a:xfrm>
        </p:grpSpPr>
        <p:sp>
          <p:nvSpPr>
            <p:cNvPr id="23622"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3"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3584" name="Rectangle 168"/>
          <p:cNvSpPr>
            <a:spLocks noChangeArrowheads="1"/>
          </p:cNvSpPr>
          <p:nvPr/>
        </p:nvSpPr>
        <p:spPr bwMode="auto">
          <a:xfrm>
            <a:off x="4497594" y="1336431"/>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3585" name="Line 169"/>
          <p:cNvSpPr>
            <a:spLocks noChangeShapeType="1"/>
          </p:cNvSpPr>
          <p:nvPr/>
        </p:nvSpPr>
        <p:spPr bwMode="auto">
          <a:xfrm>
            <a:off x="4506058"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6" name="Line 438"/>
          <p:cNvSpPr>
            <a:spLocks noChangeShapeType="1"/>
          </p:cNvSpPr>
          <p:nvPr/>
        </p:nvSpPr>
        <p:spPr bwMode="auto">
          <a:xfrm flipV="1">
            <a:off x="4422531" y="1628043"/>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7" name="Freeform 439"/>
          <p:cNvSpPr>
            <a:spLocks/>
          </p:cNvSpPr>
          <p:nvPr/>
        </p:nvSpPr>
        <p:spPr bwMode="auto">
          <a:xfrm flipV="1">
            <a:off x="4350728" y="1625113"/>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88" name="Rectangle 440"/>
          <p:cNvSpPr>
            <a:spLocks noChangeArrowheads="1"/>
          </p:cNvSpPr>
          <p:nvPr/>
        </p:nvSpPr>
        <p:spPr bwMode="auto">
          <a:xfrm>
            <a:off x="4277458" y="1828800"/>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3589" name="Freeform 75"/>
          <p:cNvSpPr>
            <a:spLocks/>
          </p:cNvSpPr>
          <p:nvPr/>
        </p:nvSpPr>
        <p:spPr bwMode="auto">
          <a:xfrm flipH="1">
            <a:off x="4800600" y="1507881"/>
            <a:ext cx="165589" cy="88362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90" name="ZoneTexte 52"/>
          <p:cNvSpPr txBox="1">
            <a:spLocks noChangeArrowheads="1"/>
          </p:cNvSpPr>
          <p:nvPr/>
        </p:nvSpPr>
        <p:spPr bwMode="auto">
          <a:xfrm>
            <a:off x="3968262" y="1081455"/>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3591" name="ZoneTexte 53"/>
          <p:cNvSpPr txBox="1">
            <a:spLocks noChangeArrowheads="1"/>
          </p:cNvSpPr>
          <p:nvPr/>
        </p:nvSpPr>
        <p:spPr bwMode="auto">
          <a:xfrm>
            <a:off x="3593123" y="1623647"/>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61" name="ZoneTexte 191"/>
          <p:cNvSpPr txBox="1">
            <a:spLocks noChangeArrowheads="1"/>
          </p:cNvSpPr>
          <p:nvPr/>
        </p:nvSpPr>
        <p:spPr bwMode="auto">
          <a:xfrm>
            <a:off x="0" y="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Enjoliveur (e)</a:t>
            </a:r>
          </a:p>
        </p:txBody>
      </p:sp>
    </p:spTree>
    <p:extLst>
      <p:ext uri="{BB962C8B-B14F-4D97-AF65-F5344CB8AC3E}">
        <p14:creationId xmlns:p14="http://schemas.microsoft.com/office/powerpoint/2010/main" val="3705676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49441" y="1671271"/>
            <a:ext cx="1824404"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099" name="Rectangle 3"/>
          <p:cNvSpPr>
            <a:spLocks noChangeArrowheads="1"/>
          </p:cNvSpPr>
          <p:nvPr/>
        </p:nvSpPr>
        <p:spPr bwMode="auto">
          <a:xfrm>
            <a:off x="440649" y="2043478"/>
            <a:ext cx="3442189"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00" name="Rectangle 4"/>
          <p:cNvSpPr>
            <a:spLocks noChangeArrowheads="1"/>
          </p:cNvSpPr>
          <p:nvPr/>
        </p:nvSpPr>
        <p:spPr bwMode="auto">
          <a:xfrm>
            <a:off x="440649" y="3483951"/>
            <a:ext cx="3439258"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01" name="Rectangle 5"/>
          <p:cNvSpPr>
            <a:spLocks noChangeArrowheads="1"/>
          </p:cNvSpPr>
          <p:nvPr/>
        </p:nvSpPr>
        <p:spPr bwMode="auto">
          <a:xfrm>
            <a:off x="446510" y="1674201"/>
            <a:ext cx="3440723" cy="255123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02" name="Line 6"/>
          <p:cNvSpPr>
            <a:spLocks noChangeShapeType="1"/>
          </p:cNvSpPr>
          <p:nvPr/>
        </p:nvSpPr>
        <p:spPr bwMode="auto">
          <a:xfrm>
            <a:off x="450907" y="2046409"/>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3" name="Line 7"/>
          <p:cNvSpPr>
            <a:spLocks noChangeShapeType="1"/>
          </p:cNvSpPr>
          <p:nvPr/>
        </p:nvSpPr>
        <p:spPr bwMode="auto">
          <a:xfrm>
            <a:off x="450907" y="2427409"/>
            <a:ext cx="34421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4" name="Line 8"/>
          <p:cNvSpPr>
            <a:spLocks noChangeShapeType="1"/>
          </p:cNvSpPr>
          <p:nvPr/>
        </p:nvSpPr>
        <p:spPr bwMode="auto">
          <a:xfrm>
            <a:off x="450907" y="3486882"/>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5" name="Line 9"/>
          <p:cNvSpPr>
            <a:spLocks noChangeShapeType="1"/>
          </p:cNvSpPr>
          <p:nvPr/>
        </p:nvSpPr>
        <p:spPr bwMode="auto">
          <a:xfrm>
            <a:off x="450907" y="2831855"/>
            <a:ext cx="341874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6" name="Line 10"/>
          <p:cNvSpPr>
            <a:spLocks noChangeShapeType="1"/>
          </p:cNvSpPr>
          <p:nvPr/>
        </p:nvSpPr>
        <p:spPr bwMode="auto">
          <a:xfrm>
            <a:off x="1737515" y="1677132"/>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7" name="Line 11"/>
          <p:cNvSpPr>
            <a:spLocks noChangeShapeType="1"/>
          </p:cNvSpPr>
          <p:nvPr/>
        </p:nvSpPr>
        <p:spPr bwMode="auto">
          <a:xfrm>
            <a:off x="2272379" y="1677132"/>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8" name="Line 12"/>
          <p:cNvSpPr>
            <a:spLocks noChangeShapeType="1"/>
          </p:cNvSpPr>
          <p:nvPr/>
        </p:nvSpPr>
        <p:spPr bwMode="auto">
          <a:xfrm>
            <a:off x="2720787" y="1677132"/>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09" name="Rectangle 13"/>
          <p:cNvSpPr>
            <a:spLocks noChangeArrowheads="1"/>
          </p:cNvSpPr>
          <p:nvPr/>
        </p:nvSpPr>
        <p:spPr bwMode="auto">
          <a:xfrm rot="-5400000">
            <a:off x="-750709" y="3010333"/>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4110" name="Line 15"/>
          <p:cNvSpPr>
            <a:spLocks noChangeShapeType="1"/>
          </p:cNvSpPr>
          <p:nvPr/>
        </p:nvSpPr>
        <p:spPr bwMode="auto">
          <a:xfrm flipV="1">
            <a:off x="2547872" y="2055201"/>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1" name="Line 16"/>
          <p:cNvSpPr>
            <a:spLocks noChangeShapeType="1"/>
          </p:cNvSpPr>
          <p:nvPr/>
        </p:nvSpPr>
        <p:spPr bwMode="auto">
          <a:xfrm flipV="1">
            <a:off x="1445903" y="2059597"/>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2" name="Line 18"/>
          <p:cNvSpPr>
            <a:spLocks noChangeShapeType="1"/>
          </p:cNvSpPr>
          <p:nvPr/>
        </p:nvSpPr>
        <p:spPr bwMode="auto">
          <a:xfrm>
            <a:off x="786479" y="243766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3" name="Line 20"/>
          <p:cNvSpPr>
            <a:spLocks noChangeShapeType="1"/>
          </p:cNvSpPr>
          <p:nvPr/>
        </p:nvSpPr>
        <p:spPr bwMode="auto">
          <a:xfrm>
            <a:off x="1777079" y="243766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4" name="Line 22"/>
          <p:cNvSpPr>
            <a:spLocks noChangeShapeType="1"/>
          </p:cNvSpPr>
          <p:nvPr/>
        </p:nvSpPr>
        <p:spPr bwMode="auto">
          <a:xfrm>
            <a:off x="2898099" y="243766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5" name="Line 24"/>
          <p:cNvSpPr>
            <a:spLocks noChangeShapeType="1"/>
          </p:cNvSpPr>
          <p:nvPr/>
        </p:nvSpPr>
        <p:spPr bwMode="auto">
          <a:xfrm>
            <a:off x="798203" y="384443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6" name="Line 26"/>
          <p:cNvSpPr>
            <a:spLocks noChangeShapeType="1"/>
          </p:cNvSpPr>
          <p:nvPr/>
        </p:nvSpPr>
        <p:spPr bwMode="auto">
          <a:xfrm>
            <a:off x="1788803" y="384443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7" name="Line 28"/>
          <p:cNvSpPr>
            <a:spLocks noChangeShapeType="1"/>
          </p:cNvSpPr>
          <p:nvPr/>
        </p:nvSpPr>
        <p:spPr bwMode="auto">
          <a:xfrm>
            <a:off x="2909822" y="3844437"/>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8" name="Line 29"/>
          <p:cNvSpPr>
            <a:spLocks noChangeShapeType="1"/>
          </p:cNvSpPr>
          <p:nvPr/>
        </p:nvSpPr>
        <p:spPr bwMode="auto">
          <a:xfrm>
            <a:off x="453838" y="3832713"/>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4119" name="ZoneTexte 24"/>
          <p:cNvSpPr txBox="1">
            <a:spLocks noChangeArrowheads="1"/>
          </p:cNvSpPr>
          <p:nvPr/>
        </p:nvSpPr>
        <p:spPr bwMode="auto">
          <a:xfrm>
            <a:off x="0" y="96716"/>
            <a:ext cx="9144000"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4 </a:t>
            </a:r>
            <a:r>
              <a:rPr lang="fr-FR" altLang="fr-FR" sz="1477" dirty="0">
                <a:latin typeface="Arial" panose="020B0604020202020204" pitchFamily="34" charset="0"/>
              </a:rPr>
              <a:t>: </a:t>
            </a:r>
            <a:r>
              <a:rPr lang="fr-FR" altLang="fr-FR" sz="1477" dirty="0" smtClean="0">
                <a:latin typeface="Arial" panose="020B0604020202020204" pitchFamily="34" charset="0"/>
              </a:rPr>
              <a:t>Etude de la mise en position du bloc mobile dans le bloc fixe</a:t>
            </a:r>
          </a:p>
          <a:p>
            <a:pPr>
              <a:spcBef>
                <a:spcPct val="0"/>
              </a:spcBef>
              <a:buFontTx/>
              <a:buNone/>
            </a:pPr>
            <a:r>
              <a:rPr lang="fr-FR" altLang="fr-FR" sz="1477" dirty="0">
                <a:latin typeface="Arial" panose="020B0604020202020204" pitchFamily="34" charset="0"/>
              </a:rPr>
              <a:t>F</a:t>
            </a:r>
            <a:r>
              <a:rPr lang="fr-FR" altLang="fr-FR" sz="1477" dirty="0" smtClean="0">
                <a:latin typeface="Arial" panose="020B0604020202020204" pitchFamily="34" charset="0"/>
              </a:rPr>
              <a:t>aire </a:t>
            </a:r>
            <a:r>
              <a:rPr lang="fr-FR" altLang="fr-FR" sz="1477" dirty="0">
                <a:latin typeface="Arial" panose="020B0604020202020204" pitchFamily="34" charset="0"/>
              </a:rPr>
              <a:t>le tableau de mise en position </a:t>
            </a:r>
            <a:r>
              <a:rPr lang="fr-FR" altLang="fr-FR" sz="1477" dirty="0" smtClean="0">
                <a:latin typeface="Arial" panose="020B0604020202020204" pitchFamily="34" charset="0"/>
              </a:rPr>
              <a:t>du bloc mobile sur l'enjoliveur </a:t>
            </a:r>
            <a:r>
              <a:rPr lang="fr-FR" altLang="fr-FR" sz="1477" dirty="0">
                <a:latin typeface="Arial" panose="020B0604020202020204" pitchFamily="34" charset="0"/>
              </a:rPr>
              <a:t>et écrire la cotation à imposer sur les surfaces de liaison </a:t>
            </a:r>
            <a:r>
              <a:rPr lang="fr-FR" altLang="fr-FR" sz="1477" dirty="0" smtClean="0">
                <a:latin typeface="Arial" panose="020B0604020202020204" pitchFamily="34" charset="0"/>
              </a:rPr>
              <a:t>sur </a:t>
            </a:r>
            <a:r>
              <a:rPr lang="fr-FR" altLang="fr-FR" sz="1477" dirty="0">
                <a:latin typeface="Arial" panose="020B0604020202020204" pitchFamily="34" charset="0"/>
              </a:rPr>
              <a:t>les dessins joints.</a:t>
            </a:r>
          </a:p>
        </p:txBody>
      </p:sp>
      <p:sp>
        <p:nvSpPr>
          <p:cNvPr id="4120" name="ZoneTexte 25"/>
          <p:cNvSpPr txBox="1">
            <a:spLocks noChangeArrowheads="1"/>
          </p:cNvSpPr>
          <p:nvPr/>
        </p:nvSpPr>
        <p:spPr bwMode="auto">
          <a:xfrm>
            <a:off x="508056" y="1732816"/>
            <a:ext cx="103906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smtClean="0">
                <a:latin typeface="Arial" panose="020B0604020202020204" pitchFamily="34" charset="0"/>
              </a:rPr>
              <a:t>Bloc mobile</a:t>
            </a:r>
            <a:endParaRPr lang="fr-FR" altLang="fr-FR" sz="1292" dirty="0">
              <a:latin typeface="Arial" panose="020B0604020202020204" pitchFamily="34" charset="0"/>
            </a:endParaRPr>
          </a:p>
        </p:txBody>
      </p:sp>
      <p:grpSp>
        <p:nvGrpSpPr>
          <p:cNvPr id="4123" name="Groupe 47"/>
          <p:cNvGrpSpPr>
            <a:grpSpLocks/>
          </p:cNvGrpSpPr>
          <p:nvPr/>
        </p:nvGrpSpPr>
        <p:grpSpPr bwMode="auto">
          <a:xfrm flipV="1">
            <a:off x="7212192" y="3338878"/>
            <a:ext cx="404446" cy="748812"/>
            <a:chOff x="5945126" y="2205433"/>
            <a:chExt cx="437664" cy="811078"/>
          </a:xfrm>
        </p:grpSpPr>
        <p:sp>
          <p:nvSpPr>
            <p:cNvPr id="4202" name="Forme libre 48"/>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4203" name="Connecteur droit 49"/>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04" name="Groupe 50"/>
            <p:cNvGrpSpPr>
              <a:grpSpLocks/>
            </p:cNvGrpSpPr>
            <p:nvPr/>
          </p:nvGrpSpPr>
          <p:grpSpPr bwMode="auto">
            <a:xfrm>
              <a:off x="5945126" y="2386263"/>
              <a:ext cx="285946" cy="67227"/>
              <a:chOff x="5597450" y="2207968"/>
              <a:chExt cx="344450" cy="68680"/>
            </a:xfrm>
          </p:grpSpPr>
          <p:cxnSp>
            <p:nvCxnSpPr>
              <p:cNvPr id="4205" name="Connecteur droit 5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6" name="Connecteur droit 5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124" name="Forme libre 53"/>
          <p:cNvSpPr>
            <a:spLocks/>
          </p:cNvSpPr>
          <p:nvPr/>
        </p:nvSpPr>
        <p:spPr bwMode="auto">
          <a:xfrm>
            <a:off x="7212192" y="1864701"/>
            <a:ext cx="404446" cy="748812"/>
          </a:xfrm>
          <a:custGeom>
            <a:avLst/>
            <a:gdLst>
              <a:gd name="T0" fmla="*/ 0 w 437351"/>
              <a:gd name="T1" fmla="*/ 1344 h 811078"/>
              <a:gd name="T2" fmla="*/ 3441 w 437351"/>
              <a:gd name="T3" fmla="*/ 252492 h 811078"/>
              <a:gd name="T4" fmla="*/ 315664 w 437351"/>
              <a:gd name="T5" fmla="*/ 252493 h 811078"/>
              <a:gd name="T6" fmla="*/ 317396 w 437351"/>
              <a:gd name="T7" fmla="*/ 718929 h 811078"/>
              <a:gd name="T8" fmla="*/ 383004 w 437351"/>
              <a:gd name="T9" fmla="*/ 755940 h 811078"/>
              <a:gd name="T10" fmla="*/ 442974 w 437351"/>
              <a:gd name="T11" fmla="*/ 812023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4125" name="Connecteur droit 54"/>
          <p:cNvCxnSpPr>
            <a:cxnSpLocks noChangeShapeType="1"/>
          </p:cNvCxnSpPr>
          <p:nvPr/>
        </p:nvCxnSpPr>
        <p:spPr bwMode="auto">
          <a:xfrm>
            <a:off x="7212191" y="1866167"/>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 name="Connecteur droit 55"/>
          <p:cNvCxnSpPr>
            <a:cxnSpLocks noChangeShapeType="1"/>
            <a:endCxn id="4202" idx="3"/>
          </p:cNvCxnSpPr>
          <p:nvPr/>
        </p:nvCxnSpPr>
        <p:spPr bwMode="auto">
          <a:xfrm>
            <a:off x="7499407" y="2522659"/>
            <a:ext cx="2931" cy="901211"/>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p:cNvSpPr/>
          <p:nvPr/>
        </p:nvSpPr>
        <p:spPr bwMode="auto">
          <a:xfrm>
            <a:off x="6700772" y="2444993"/>
            <a:ext cx="1044820" cy="1043354"/>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8" name="Arc 57"/>
          <p:cNvSpPr/>
          <p:nvPr/>
        </p:nvSpPr>
        <p:spPr bwMode="auto">
          <a:xfrm flipV="1">
            <a:off x="6700772" y="2456716"/>
            <a:ext cx="1044820"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4129" name="Connecteur droit 58"/>
          <p:cNvCxnSpPr>
            <a:cxnSpLocks noChangeShapeType="1"/>
            <a:stCxn id="4124" idx="5"/>
          </p:cNvCxnSpPr>
          <p:nvPr/>
        </p:nvCxnSpPr>
        <p:spPr bwMode="auto">
          <a:xfrm>
            <a:off x="7616638" y="2613513"/>
            <a:ext cx="0" cy="725365"/>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0" name="Connecteur droit 59"/>
          <p:cNvCxnSpPr>
            <a:cxnSpLocks noChangeShapeType="1"/>
          </p:cNvCxnSpPr>
          <p:nvPr/>
        </p:nvCxnSpPr>
        <p:spPr bwMode="auto">
          <a:xfrm>
            <a:off x="7215123" y="2097698"/>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31" name="Groupe 60"/>
          <p:cNvGrpSpPr>
            <a:grpSpLocks/>
          </p:cNvGrpSpPr>
          <p:nvPr/>
        </p:nvGrpSpPr>
        <p:grpSpPr bwMode="auto">
          <a:xfrm>
            <a:off x="7212192" y="2031755"/>
            <a:ext cx="263769" cy="63012"/>
            <a:chOff x="5597450" y="2207968"/>
            <a:chExt cx="344450" cy="68680"/>
          </a:xfrm>
        </p:grpSpPr>
        <p:cxnSp>
          <p:nvCxnSpPr>
            <p:cNvPr id="4200" name="Connecteur droit 6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 name="Connecteur droit 6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132" name="Connecteur droit 63"/>
          <p:cNvCxnSpPr>
            <a:cxnSpLocks noChangeShapeType="1"/>
          </p:cNvCxnSpPr>
          <p:nvPr/>
        </p:nvCxnSpPr>
        <p:spPr bwMode="auto">
          <a:xfrm>
            <a:off x="7067118" y="2973998"/>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Forme libre 24"/>
          <p:cNvSpPr>
            <a:spLocks/>
          </p:cNvSpPr>
          <p:nvPr/>
        </p:nvSpPr>
        <p:spPr bwMode="auto">
          <a:xfrm>
            <a:off x="5492559" y="2398652"/>
            <a:ext cx="429358" cy="222738"/>
          </a:xfrm>
          <a:custGeom>
            <a:avLst/>
            <a:gdLst>
              <a:gd name="T0" fmla="*/ 0 w 465615"/>
              <a:gd name="T1" fmla="*/ 0 h 241222"/>
              <a:gd name="T2" fmla="*/ 89115 w 465615"/>
              <a:gd name="T3" fmla="*/ 8436 h 241222"/>
              <a:gd name="T4" fmla="*/ 164307 w 465615"/>
              <a:gd name="T5" fmla="*/ 25301 h 241222"/>
              <a:gd name="T6" fmla="*/ 206079 w 465615"/>
              <a:gd name="T7" fmla="*/ 42172 h 241222"/>
              <a:gd name="T8" fmla="*/ 258992 w 465615"/>
              <a:gd name="T9" fmla="*/ 67472 h 241222"/>
              <a:gd name="T10" fmla="*/ 320260 w 465615"/>
              <a:gd name="T11" fmla="*/ 104020 h 241222"/>
              <a:gd name="T12" fmla="*/ 381526 w 465615"/>
              <a:gd name="T13" fmla="*/ 160244 h 241222"/>
              <a:gd name="T14" fmla="*/ 434438 w 465615"/>
              <a:gd name="T15" fmla="*/ 219280 h 241222"/>
              <a:gd name="T16" fmla="*/ 462285 w 465615"/>
              <a:gd name="T17" fmla="*/ 241768 h 241222"/>
              <a:gd name="T18" fmla="*/ 114179 w 465615"/>
              <a:gd name="T19" fmla="*/ 238957 h 241222"/>
              <a:gd name="T20" fmla="*/ 116964 w 465615"/>
              <a:gd name="T21" fmla="*/ 174297 h 241222"/>
              <a:gd name="T22" fmla="*/ 75192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29" name="Forme libre 153"/>
          <p:cNvSpPr>
            <a:spLocks/>
          </p:cNvSpPr>
          <p:nvPr/>
        </p:nvSpPr>
        <p:spPr bwMode="auto">
          <a:xfrm flipV="1">
            <a:off x="5494026" y="3230990"/>
            <a:ext cx="429357" cy="222738"/>
          </a:xfrm>
          <a:custGeom>
            <a:avLst/>
            <a:gdLst>
              <a:gd name="T0" fmla="*/ 0 w 465615"/>
              <a:gd name="T1" fmla="*/ 0 h 241222"/>
              <a:gd name="T2" fmla="*/ 89113 w 465615"/>
              <a:gd name="T3" fmla="*/ 8436 h 241222"/>
              <a:gd name="T4" fmla="*/ 164304 w 465615"/>
              <a:gd name="T5" fmla="*/ 25301 h 241222"/>
              <a:gd name="T6" fmla="*/ 206076 w 465615"/>
              <a:gd name="T7" fmla="*/ 42172 h 241222"/>
              <a:gd name="T8" fmla="*/ 258988 w 465615"/>
              <a:gd name="T9" fmla="*/ 67472 h 241222"/>
              <a:gd name="T10" fmla="*/ 320255 w 465615"/>
              <a:gd name="T11" fmla="*/ 104020 h 241222"/>
              <a:gd name="T12" fmla="*/ 381521 w 465615"/>
              <a:gd name="T13" fmla="*/ 160244 h 241222"/>
              <a:gd name="T14" fmla="*/ 434432 w 465615"/>
              <a:gd name="T15" fmla="*/ 219280 h 241222"/>
              <a:gd name="T16" fmla="*/ 462278 w 465615"/>
              <a:gd name="T17" fmla="*/ 241768 h 241222"/>
              <a:gd name="T18" fmla="*/ 114177 w 465615"/>
              <a:gd name="T19" fmla="*/ 238957 h 241222"/>
              <a:gd name="T20" fmla="*/ 116962 w 465615"/>
              <a:gd name="T21" fmla="*/ 174297 h 241222"/>
              <a:gd name="T22" fmla="*/ 75190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30" name="Arc 129"/>
          <p:cNvSpPr/>
          <p:nvPr/>
        </p:nvSpPr>
        <p:spPr bwMode="auto">
          <a:xfrm>
            <a:off x="4973814" y="2389086"/>
            <a:ext cx="1044820" cy="1043354"/>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1" name="Arc 130"/>
          <p:cNvSpPr/>
          <p:nvPr/>
        </p:nvSpPr>
        <p:spPr bwMode="auto">
          <a:xfrm>
            <a:off x="4983339" y="2393482"/>
            <a:ext cx="1044820" cy="1044820"/>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2" name="Arc 131"/>
          <p:cNvSpPr/>
          <p:nvPr/>
        </p:nvSpPr>
        <p:spPr bwMode="auto">
          <a:xfrm>
            <a:off x="5124016" y="2534159"/>
            <a:ext cx="763466" cy="763466"/>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3" name="Arc 132"/>
          <p:cNvSpPr/>
          <p:nvPr/>
        </p:nvSpPr>
        <p:spPr bwMode="auto">
          <a:xfrm>
            <a:off x="5114491" y="2531228"/>
            <a:ext cx="763466" cy="763466"/>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34" name="Rectangle 14"/>
          <p:cNvSpPr>
            <a:spLocks noChangeArrowheads="1"/>
          </p:cNvSpPr>
          <p:nvPr/>
        </p:nvSpPr>
        <p:spPr bwMode="auto">
          <a:xfrm>
            <a:off x="5718229" y="2619924"/>
            <a:ext cx="367812"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35" name="Connecteur droit 8"/>
          <p:cNvCxnSpPr>
            <a:cxnSpLocks noChangeShapeType="1"/>
          </p:cNvCxnSpPr>
          <p:nvPr/>
        </p:nvCxnSpPr>
        <p:spPr bwMode="auto">
          <a:xfrm>
            <a:off x="5491094" y="2398652"/>
            <a:ext cx="0" cy="13628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onnecteur droit 11"/>
          <p:cNvCxnSpPr>
            <a:cxnSpLocks noChangeShapeType="1"/>
          </p:cNvCxnSpPr>
          <p:nvPr/>
        </p:nvCxnSpPr>
        <p:spPr bwMode="auto">
          <a:xfrm>
            <a:off x="5718228" y="2619924"/>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Forme libre 12"/>
          <p:cNvSpPr>
            <a:spLocks/>
          </p:cNvSpPr>
          <p:nvPr/>
        </p:nvSpPr>
        <p:spPr bwMode="auto">
          <a:xfrm>
            <a:off x="5911660" y="2619924"/>
            <a:ext cx="174381" cy="612531"/>
          </a:xfrm>
          <a:custGeom>
            <a:avLst/>
            <a:gdLst>
              <a:gd name="T0" fmla="*/ 0 w 187929"/>
              <a:gd name="T1" fmla="*/ 0 h 664763"/>
              <a:gd name="T2" fmla="*/ 194926 w 187929"/>
              <a:gd name="T3" fmla="*/ 0 h 664763"/>
              <a:gd name="T4" fmla="*/ 194926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38" name="Connecteur droit 16"/>
          <p:cNvCxnSpPr>
            <a:cxnSpLocks noChangeShapeType="1"/>
          </p:cNvCxnSpPr>
          <p:nvPr/>
        </p:nvCxnSpPr>
        <p:spPr bwMode="auto">
          <a:xfrm flipH="1">
            <a:off x="5486698" y="2534932"/>
            <a:ext cx="4397" cy="91293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Rectangle 17"/>
          <p:cNvSpPr>
            <a:spLocks noChangeArrowheads="1"/>
          </p:cNvSpPr>
          <p:nvPr/>
        </p:nvSpPr>
        <p:spPr bwMode="auto">
          <a:xfrm>
            <a:off x="5718229" y="2681470"/>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0" name="Rectangle 145"/>
          <p:cNvSpPr>
            <a:spLocks noChangeArrowheads="1"/>
          </p:cNvSpPr>
          <p:nvPr/>
        </p:nvSpPr>
        <p:spPr bwMode="auto">
          <a:xfrm>
            <a:off x="5718229" y="3106432"/>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41" name="Connecteur droit 20"/>
          <p:cNvCxnSpPr>
            <a:cxnSpLocks noChangeShapeType="1"/>
            <a:stCxn id="142" idx="1"/>
          </p:cNvCxnSpPr>
          <p:nvPr/>
        </p:nvCxnSpPr>
        <p:spPr bwMode="auto">
          <a:xfrm>
            <a:off x="5598067" y="2619924"/>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Forme libre 21"/>
          <p:cNvSpPr>
            <a:spLocks/>
          </p:cNvSpPr>
          <p:nvPr/>
        </p:nvSpPr>
        <p:spPr bwMode="auto">
          <a:xfrm>
            <a:off x="5598067" y="2556913"/>
            <a:ext cx="123092" cy="735623"/>
          </a:xfrm>
          <a:custGeom>
            <a:avLst/>
            <a:gdLst>
              <a:gd name="T0" fmla="*/ 0 w 131831"/>
              <a:gd name="T1" fmla="*/ 0 h 796594"/>
              <a:gd name="T2" fmla="*/ 0 w 131831"/>
              <a:gd name="T3" fmla="*/ 67514 h 796594"/>
              <a:gd name="T4" fmla="*/ 142839 w 131831"/>
              <a:gd name="T5" fmla="*/ 67514 h 796594"/>
              <a:gd name="T6" fmla="*/ 14283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43" name="Connecteur droit 26"/>
          <p:cNvCxnSpPr>
            <a:cxnSpLocks noChangeShapeType="1"/>
          </p:cNvCxnSpPr>
          <p:nvPr/>
        </p:nvCxnSpPr>
        <p:spPr bwMode="auto">
          <a:xfrm>
            <a:off x="5659613" y="2716639"/>
            <a:ext cx="46452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Connecteur droit 156"/>
          <p:cNvCxnSpPr>
            <a:cxnSpLocks noChangeShapeType="1"/>
          </p:cNvCxnSpPr>
          <p:nvPr/>
        </p:nvCxnSpPr>
        <p:spPr bwMode="auto">
          <a:xfrm>
            <a:off x="5690387" y="3141601"/>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Arc 144"/>
          <p:cNvSpPr/>
          <p:nvPr/>
        </p:nvSpPr>
        <p:spPr bwMode="auto">
          <a:xfrm rot="16200000">
            <a:off x="5305723" y="2737888"/>
            <a:ext cx="366346" cy="364880"/>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46" name="Rectangle 2174"/>
          <p:cNvSpPr>
            <a:spLocks noChangeArrowheads="1"/>
          </p:cNvSpPr>
          <p:nvPr/>
        </p:nvSpPr>
        <p:spPr bwMode="auto">
          <a:xfrm>
            <a:off x="5483767" y="2737155"/>
            <a:ext cx="142143" cy="36634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7" name="Rectangle 2173"/>
          <p:cNvSpPr>
            <a:spLocks noChangeArrowheads="1"/>
          </p:cNvSpPr>
          <p:nvPr/>
        </p:nvSpPr>
        <p:spPr bwMode="auto">
          <a:xfrm>
            <a:off x="5532125" y="2619924"/>
            <a:ext cx="186103" cy="61106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8" name="Forme libre 159"/>
          <p:cNvSpPr>
            <a:spLocks/>
          </p:cNvSpPr>
          <p:nvPr/>
        </p:nvSpPr>
        <p:spPr bwMode="auto">
          <a:xfrm>
            <a:off x="5533591" y="2618460"/>
            <a:ext cx="186104" cy="172915"/>
          </a:xfrm>
          <a:custGeom>
            <a:avLst/>
            <a:gdLst>
              <a:gd name="T0" fmla="*/ 0 w 200665"/>
              <a:gd name="T1" fmla="*/ 0 h 186743"/>
              <a:gd name="T2" fmla="*/ 207395 w 200665"/>
              <a:gd name="T3" fmla="*/ 3557 h 186743"/>
              <a:gd name="T4" fmla="*/ 207395 w 200665"/>
              <a:gd name="T5" fmla="*/ 190855 h 186743"/>
              <a:gd name="T6" fmla="*/ 53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49" name="Forme libre 211"/>
          <p:cNvSpPr>
            <a:spLocks/>
          </p:cNvSpPr>
          <p:nvPr/>
        </p:nvSpPr>
        <p:spPr bwMode="auto">
          <a:xfrm flipV="1">
            <a:off x="5535056" y="3068332"/>
            <a:ext cx="186103" cy="171450"/>
          </a:xfrm>
          <a:custGeom>
            <a:avLst/>
            <a:gdLst>
              <a:gd name="T0" fmla="*/ 0 w 200665"/>
              <a:gd name="T1" fmla="*/ 0 h 186743"/>
              <a:gd name="T2" fmla="*/ 207388 w 200665"/>
              <a:gd name="T3" fmla="*/ 3351 h 186743"/>
              <a:gd name="T4" fmla="*/ 207388 w 200665"/>
              <a:gd name="T5" fmla="*/ 179820 h 186743"/>
              <a:gd name="T6" fmla="*/ 53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Tree>
    <p:extLst>
      <p:ext uri="{BB962C8B-B14F-4D97-AF65-F5344CB8AC3E}">
        <p14:creationId xmlns:p14="http://schemas.microsoft.com/office/powerpoint/2010/main" val="3319615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0031" y="2025254"/>
            <a:ext cx="1824403"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5363" name="Rectangle 3"/>
          <p:cNvSpPr>
            <a:spLocks noChangeArrowheads="1"/>
          </p:cNvSpPr>
          <p:nvPr/>
        </p:nvSpPr>
        <p:spPr bwMode="auto">
          <a:xfrm>
            <a:off x="691239" y="2397462"/>
            <a:ext cx="3442188"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5364" name="Rectangle 4"/>
          <p:cNvSpPr>
            <a:spLocks noChangeArrowheads="1"/>
          </p:cNvSpPr>
          <p:nvPr/>
        </p:nvSpPr>
        <p:spPr bwMode="auto">
          <a:xfrm>
            <a:off x="691238" y="3837935"/>
            <a:ext cx="3439257"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5365" name="Rectangle 5"/>
          <p:cNvSpPr>
            <a:spLocks noChangeArrowheads="1"/>
          </p:cNvSpPr>
          <p:nvPr/>
        </p:nvSpPr>
        <p:spPr bwMode="auto">
          <a:xfrm>
            <a:off x="697100" y="2028185"/>
            <a:ext cx="3440723" cy="2551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5366" name="Line 6"/>
          <p:cNvSpPr>
            <a:spLocks noChangeShapeType="1"/>
          </p:cNvSpPr>
          <p:nvPr/>
        </p:nvSpPr>
        <p:spPr bwMode="auto">
          <a:xfrm>
            <a:off x="701495" y="2400392"/>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67" name="Line 7"/>
          <p:cNvSpPr>
            <a:spLocks noChangeShapeType="1"/>
          </p:cNvSpPr>
          <p:nvPr/>
        </p:nvSpPr>
        <p:spPr bwMode="auto">
          <a:xfrm>
            <a:off x="701495" y="2781392"/>
            <a:ext cx="34421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68" name="Line 8"/>
          <p:cNvSpPr>
            <a:spLocks noChangeShapeType="1"/>
          </p:cNvSpPr>
          <p:nvPr/>
        </p:nvSpPr>
        <p:spPr bwMode="auto">
          <a:xfrm>
            <a:off x="701495" y="3840865"/>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69" name="Line 9"/>
          <p:cNvSpPr>
            <a:spLocks noChangeShapeType="1"/>
          </p:cNvSpPr>
          <p:nvPr/>
        </p:nvSpPr>
        <p:spPr bwMode="auto">
          <a:xfrm>
            <a:off x="701495" y="3185838"/>
            <a:ext cx="34187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0" name="Line 10"/>
          <p:cNvSpPr>
            <a:spLocks noChangeShapeType="1"/>
          </p:cNvSpPr>
          <p:nvPr/>
        </p:nvSpPr>
        <p:spPr bwMode="auto">
          <a:xfrm>
            <a:off x="1988103" y="2031115"/>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1" name="Line 11"/>
          <p:cNvSpPr>
            <a:spLocks noChangeShapeType="1"/>
          </p:cNvSpPr>
          <p:nvPr/>
        </p:nvSpPr>
        <p:spPr bwMode="auto">
          <a:xfrm>
            <a:off x="2522969" y="2031115"/>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2" name="Line 12"/>
          <p:cNvSpPr>
            <a:spLocks noChangeShapeType="1"/>
          </p:cNvSpPr>
          <p:nvPr/>
        </p:nvSpPr>
        <p:spPr bwMode="auto">
          <a:xfrm>
            <a:off x="2971377" y="2031115"/>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3" name="Rectangle 13"/>
          <p:cNvSpPr>
            <a:spLocks noChangeArrowheads="1"/>
          </p:cNvSpPr>
          <p:nvPr/>
        </p:nvSpPr>
        <p:spPr bwMode="auto">
          <a:xfrm rot="-5400000">
            <a:off x="-500119" y="3364316"/>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15374" name="Line 15"/>
          <p:cNvSpPr>
            <a:spLocks noChangeShapeType="1"/>
          </p:cNvSpPr>
          <p:nvPr/>
        </p:nvSpPr>
        <p:spPr bwMode="auto">
          <a:xfrm flipV="1">
            <a:off x="2798461" y="2409184"/>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5" name="Line 18"/>
          <p:cNvSpPr>
            <a:spLocks noChangeShapeType="1"/>
          </p:cNvSpPr>
          <p:nvPr/>
        </p:nvSpPr>
        <p:spPr bwMode="auto">
          <a:xfrm>
            <a:off x="1037069" y="2791650"/>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6" name="Line 22"/>
          <p:cNvSpPr>
            <a:spLocks noChangeShapeType="1"/>
          </p:cNvSpPr>
          <p:nvPr/>
        </p:nvSpPr>
        <p:spPr bwMode="auto">
          <a:xfrm>
            <a:off x="3148688" y="2791650"/>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7" name="Line 24"/>
          <p:cNvSpPr>
            <a:spLocks noChangeShapeType="1"/>
          </p:cNvSpPr>
          <p:nvPr/>
        </p:nvSpPr>
        <p:spPr bwMode="auto">
          <a:xfrm>
            <a:off x="1048792" y="4198419"/>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8" name="Line 28"/>
          <p:cNvSpPr>
            <a:spLocks noChangeShapeType="1"/>
          </p:cNvSpPr>
          <p:nvPr/>
        </p:nvSpPr>
        <p:spPr bwMode="auto">
          <a:xfrm>
            <a:off x="3160411" y="4198419"/>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79" name="Line 29"/>
          <p:cNvSpPr>
            <a:spLocks noChangeShapeType="1"/>
          </p:cNvSpPr>
          <p:nvPr/>
        </p:nvSpPr>
        <p:spPr bwMode="auto">
          <a:xfrm>
            <a:off x="704426" y="4186696"/>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5381" name="ZoneTexte 25"/>
          <p:cNvSpPr txBox="1">
            <a:spLocks noChangeArrowheads="1"/>
          </p:cNvSpPr>
          <p:nvPr/>
        </p:nvSpPr>
        <p:spPr bwMode="auto">
          <a:xfrm>
            <a:off x="758646" y="2086801"/>
            <a:ext cx="67037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62">
                <a:latin typeface="Arial" panose="020B0604020202020204" pitchFamily="34" charset="0"/>
              </a:rPr>
              <a:t>Buse</a:t>
            </a:r>
          </a:p>
        </p:txBody>
      </p:sp>
      <p:grpSp>
        <p:nvGrpSpPr>
          <p:cNvPr id="15382" name="Groupe 28"/>
          <p:cNvGrpSpPr>
            <a:grpSpLocks/>
          </p:cNvGrpSpPr>
          <p:nvPr/>
        </p:nvGrpSpPr>
        <p:grpSpPr bwMode="auto">
          <a:xfrm>
            <a:off x="4857326" y="2605546"/>
            <a:ext cx="1186962" cy="1055077"/>
            <a:chOff x="4523417" y="3443960"/>
            <a:chExt cx="1285946" cy="1143699"/>
          </a:xfrm>
        </p:grpSpPr>
        <p:sp>
          <p:nvSpPr>
            <p:cNvPr id="30" name="Arc 29"/>
            <p:cNvSpPr/>
            <p:nvPr/>
          </p:nvSpPr>
          <p:spPr bwMode="auto">
            <a:xfrm>
              <a:off x="4675825" y="3602807"/>
              <a:ext cx="827134"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1" name="Arc 30"/>
            <p:cNvSpPr/>
            <p:nvPr/>
          </p:nvSpPr>
          <p:spPr bwMode="auto">
            <a:xfrm>
              <a:off x="4675825" y="3598041"/>
              <a:ext cx="827134" cy="82759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5415" name="Forme libre 31"/>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5416" name="Forme libre 32"/>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5417" name="Rectangle 33"/>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5418" name="Connecteur droit 34"/>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9" name="Connecteur droit 35"/>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20" name="Forme libre 36"/>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5421" name="Connecteur droit 37"/>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22" name="Rectangle 38"/>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5423" name="Rectangle 39"/>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5424" name="Connecteur droit 40"/>
            <p:cNvCxnSpPr>
              <a:cxnSpLocks noChangeShapeType="1"/>
              <a:stCxn id="15425"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25" name="Forme libre 41"/>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5426" name="Connecteur droit 42"/>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27" name="Connecteur droit 43"/>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rc 44"/>
            <p:cNvSpPr/>
            <p:nvPr/>
          </p:nvSpPr>
          <p:spPr bwMode="auto">
            <a:xfrm>
              <a:off x="4523417" y="3450314"/>
              <a:ext cx="1131950"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46" name="Arc 45"/>
            <p:cNvSpPr/>
            <p:nvPr/>
          </p:nvSpPr>
          <p:spPr bwMode="auto">
            <a:xfrm>
              <a:off x="4523417" y="3443960"/>
              <a:ext cx="1131950"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cxnSp>
        <p:nvCxnSpPr>
          <p:cNvPr id="15383" name="Connecteur droit 46"/>
          <p:cNvCxnSpPr>
            <a:cxnSpLocks noChangeShapeType="1"/>
          </p:cNvCxnSpPr>
          <p:nvPr/>
        </p:nvCxnSpPr>
        <p:spPr bwMode="auto">
          <a:xfrm>
            <a:off x="5170919" y="3127223"/>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384" name="Groupe 47"/>
          <p:cNvGrpSpPr>
            <a:grpSpLocks/>
          </p:cNvGrpSpPr>
          <p:nvPr/>
        </p:nvGrpSpPr>
        <p:grpSpPr bwMode="auto">
          <a:xfrm flipV="1">
            <a:off x="7323569" y="3496500"/>
            <a:ext cx="404446" cy="748811"/>
            <a:chOff x="5945126" y="2205433"/>
            <a:chExt cx="437664" cy="811078"/>
          </a:xfrm>
        </p:grpSpPr>
        <p:sp>
          <p:nvSpPr>
            <p:cNvPr id="15408" name="Forme libre 48"/>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5409" name="Connecteur droit 49"/>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410" name="Groupe 50"/>
            <p:cNvGrpSpPr>
              <a:grpSpLocks/>
            </p:cNvGrpSpPr>
            <p:nvPr/>
          </p:nvGrpSpPr>
          <p:grpSpPr bwMode="auto">
            <a:xfrm>
              <a:off x="5945126" y="2386263"/>
              <a:ext cx="285946" cy="67227"/>
              <a:chOff x="5597450" y="2207968"/>
              <a:chExt cx="344450" cy="68680"/>
            </a:xfrm>
          </p:grpSpPr>
          <p:cxnSp>
            <p:nvCxnSpPr>
              <p:cNvPr id="15411" name="Connecteur droit 5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2" name="Connecteur droit 5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5385" name="Forme libre 53"/>
          <p:cNvSpPr>
            <a:spLocks/>
          </p:cNvSpPr>
          <p:nvPr/>
        </p:nvSpPr>
        <p:spPr bwMode="auto">
          <a:xfrm>
            <a:off x="7323569" y="2022323"/>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7 h 811078"/>
              <a:gd name="T8" fmla="*/ 383004 w 437351"/>
              <a:gd name="T9" fmla="*/ 755938 h 811078"/>
              <a:gd name="T10" fmla="*/ 442974 w 437351"/>
              <a:gd name="T11" fmla="*/ 812021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5386" name="Connecteur droit 54"/>
          <p:cNvCxnSpPr>
            <a:cxnSpLocks noChangeShapeType="1"/>
          </p:cNvCxnSpPr>
          <p:nvPr/>
        </p:nvCxnSpPr>
        <p:spPr bwMode="auto">
          <a:xfrm>
            <a:off x="7323569" y="2023789"/>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87" name="Connecteur droit 55"/>
          <p:cNvCxnSpPr>
            <a:cxnSpLocks noChangeShapeType="1"/>
            <a:endCxn id="15408" idx="3"/>
          </p:cNvCxnSpPr>
          <p:nvPr/>
        </p:nvCxnSpPr>
        <p:spPr bwMode="auto">
          <a:xfrm>
            <a:off x="7610785" y="2680281"/>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p:cNvSpPr/>
          <p:nvPr/>
        </p:nvSpPr>
        <p:spPr bwMode="auto">
          <a:xfrm>
            <a:off x="6812149" y="2602615"/>
            <a:ext cx="1044820" cy="1043354"/>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8" name="Arc 57"/>
          <p:cNvSpPr/>
          <p:nvPr/>
        </p:nvSpPr>
        <p:spPr bwMode="auto">
          <a:xfrm flipV="1">
            <a:off x="6812149" y="2614339"/>
            <a:ext cx="1044820"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15390" name="Connecteur droit 58"/>
          <p:cNvCxnSpPr>
            <a:cxnSpLocks noChangeShapeType="1"/>
            <a:stCxn id="15385" idx="5"/>
          </p:cNvCxnSpPr>
          <p:nvPr/>
        </p:nvCxnSpPr>
        <p:spPr bwMode="auto">
          <a:xfrm>
            <a:off x="7728015" y="2771134"/>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91" name="Connecteur droit 59"/>
          <p:cNvCxnSpPr>
            <a:cxnSpLocks noChangeShapeType="1"/>
          </p:cNvCxnSpPr>
          <p:nvPr/>
        </p:nvCxnSpPr>
        <p:spPr bwMode="auto">
          <a:xfrm>
            <a:off x="7326500" y="2255319"/>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392" name="Groupe 60"/>
          <p:cNvGrpSpPr>
            <a:grpSpLocks/>
          </p:cNvGrpSpPr>
          <p:nvPr/>
        </p:nvGrpSpPr>
        <p:grpSpPr bwMode="auto">
          <a:xfrm>
            <a:off x="7323569" y="2189377"/>
            <a:ext cx="263769" cy="63011"/>
            <a:chOff x="5597450" y="2207968"/>
            <a:chExt cx="344450" cy="68680"/>
          </a:xfrm>
        </p:grpSpPr>
        <p:cxnSp>
          <p:nvCxnSpPr>
            <p:cNvPr id="15406" name="Connecteur droit 61"/>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7" name="Connecteur droit 62"/>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393" name="Connecteur droit 63"/>
          <p:cNvCxnSpPr>
            <a:cxnSpLocks noChangeShapeType="1"/>
          </p:cNvCxnSpPr>
          <p:nvPr/>
        </p:nvCxnSpPr>
        <p:spPr bwMode="auto">
          <a:xfrm>
            <a:off x="7178496" y="3131619"/>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4" name="ZoneTexte 63"/>
          <p:cNvSpPr txBox="1">
            <a:spLocks noChangeArrowheads="1"/>
          </p:cNvSpPr>
          <p:nvPr/>
        </p:nvSpPr>
        <p:spPr bwMode="auto">
          <a:xfrm>
            <a:off x="739595" y="2857593"/>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A</a:t>
            </a:r>
          </a:p>
        </p:txBody>
      </p:sp>
      <p:sp>
        <p:nvSpPr>
          <p:cNvPr id="15395" name="ZoneTexte 64"/>
          <p:cNvSpPr txBox="1">
            <a:spLocks noChangeArrowheads="1"/>
          </p:cNvSpPr>
          <p:nvPr/>
        </p:nvSpPr>
        <p:spPr bwMode="auto">
          <a:xfrm>
            <a:off x="719080" y="4261431"/>
            <a:ext cx="32092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D</a:t>
            </a:r>
          </a:p>
        </p:txBody>
      </p:sp>
      <p:sp>
        <p:nvSpPr>
          <p:cNvPr id="15396" name="ZoneTexte 65"/>
          <p:cNvSpPr txBox="1">
            <a:spLocks noChangeArrowheads="1"/>
          </p:cNvSpPr>
          <p:nvPr/>
        </p:nvSpPr>
        <p:spPr bwMode="auto">
          <a:xfrm>
            <a:off x="2051115" y="2057493"/>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5397" name="ZoneTexte 66"/>
          <p:cNvSpPr txBox="1">
            <a:spLocks noChangeArrowheads="1"/>
          </p:cNvSpPr>
          <p:nvPr/>
        </p:nvSpPr>
        <p:spPr bwMode="auto">
          <a:xfrm>
            <a:off x="790884" y="2445819"/>
            <a:ext cx="172515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Surface sphérique</a:t>
            </a:r>
          </a:p>
        </p:txBody>
      </p:sp>
      <p:sp>
        <p:nvSpPr>
          <p:cNvPr id="15398" name="ZoneTexte 67"/>
          <p:cNvSpPr txBox="1">
            <a:spLocks noChangeArrowheads="1"/>
          </p:cNvSpPr>
          <p:nvPr/>
        </p:nvSpPr>
        <p:spPr bwMode="auto">
          <a:xfrm>
            <a:off x="849500" y="3385131"/>
            <a:ext cx="83869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Contact</a:t>
            </a:r>
          </a:p>
        </p:txBody>
      </p:sp>
      <p:sp>
        <p:nvSpPr>
          <p:cNvPr id="15399" name="ZoneTexte 68"/>
          <p:cNvSpPr txBox="1">
            <a:spLocks noChangeArrowheads="1"/>
          </p:cNvSpPr>
          <p:nvPr/>
        </p:nvSpPr>
        <p:spPr bwMode="auto">
          <a:xfrm>
            <a:off x="1192400" y="2841473"/>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5400" name="ZoneTexte 69"/>
          <p:cNvSpPr txBox="1">
            <a:spLocks noChangeArrowheads="1"/>
          </p:cNvSpPr>
          <p:nvPr/>
        </p:nvSpPr>
        <p:spPr bwMode="auto">
          <a:xfrm>
            <a:off x="1205588" y="4210142"/>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5401" name="ZoneTexte 70"/>
          <p:cNvSpPr txBox="1">
            <a:spLocks noChangeArrowheads="1"/>
          </p:cNvSpPr>
          <p:nvPr/>
        </p:nvSpPr>
        <p:spPr bwMode="auto">
          <a:xfrm>
            <a:off x="758646" y="3877501"/>
            <a:ext cx="172515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Surface sphérique</a:t>
            </a:r>
          </a:p>
        </p:txBody>
      </p:sp>
      <p:sp>
        <p:nvSpPr>
          <p:cNvPr id="15402" name="ZoneTexte 71"/>
          <p:cNvSpPr txBox="1">
            <a:spLocks noChangeArrowheads="1"/>
          </p:cNvSpPr>
          <p:nvPr/>
        </p:nvSpPr>
        <p:spPr bwMode="auto">
          <a:xfrm>
            <a:off x="5770261" y="2141019"/>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A</a:t>
            </a:r>
          </a:p>
        </p:txBody>
      </p:sp>
      <p:cxnSp>
        <p:nvCxnSpPr>
          <p:cNvPr id="15403" name="Connecteur droit avec flèche 72"/>
          <p:cNvCxnSpPr>
            <a:cxnSpLocks noChangeShapeType="1"/>
            <a:endCxn id="15416" idx="5"/>
          </p:cNvCxnSpPr>
          <p:nvPr/>
        </p:nvCxnSpPr>
        <p:spPr bwMode="auto">
          <a:xfrm flipH="1">
            <a:off x="5679408" y="2394531"/>
            <a:ext cx="222738" cy="30773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04" name="Connecteur droit avec flèche 73"/>
          <p:cNvCxnSpPr>
            <a:cxnSpLocks noChangeShapeType="1"/>
          </p:cNvCxnSpPr>
          <p:nvPr/>
        </p:nvCxnSpPr>
        <p:spPr bwMode="auto">
          <a:xfrm flipV="1">
            <a:off x="7190219" y="2774065"/>
            <a:ext cx="495300" cy="2227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05" name="ZoneTexte 74"/>
          <p:cNvSpPr txBox="1">
            <a:spLocks noChangeArrowheads="1"/>
          </p:cNvSpPr>
          <p:nvPr/>
        </p:nvSpPr>
        <p:spPr bwMode="auto">
          <a:xfrm>
            <a:off x="6910331" y="2885435"/>
            <a:ext cx="287258"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D</a:t>
            </a:r>
          </a:p>
        </p:txBody>
      </p:sp>
      <p:sp>
        <p:nvSpPr>
          <p:cNvPr id="70" name="ZoneTexte 24"/>
          <p:cNvSpPr txBox="1">
            <a:spLocks noChangeArrowheads="1"/>
          </p:cNvSpPr>
          <p:nvPr/>
        </p:nvSpPr>
        <p:spPr bwMode="auto">
          <a:xfrm>
            <a:off x="0" y="9671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4 </a:t>
            </a:r>
            <a:r>
              <a:rPr lang="fr-FR" altLang="fr-FR" sz="1200" dirty="0">
                <a:latin typeface="Arial" panose="020B0604020202020204" pitchFamily="34" charset="0"/>
              </a:rPr>
              <a:t>: </a:t>
            </a:r>
            <a:r>
              <a:rPr lang="fr-FR" altLang="fr-FR" sz="1200" dirty="0" smtClean="0">
                <a:latin typeface="Arial" panose="020B0604020202020204" pitchFamily="34" charset="0"/>
              </a:rPr>
              <a:t>Etude de la mise en position du bloc mobile dans le bloc fixe</a:t>
            </a:r>
          </a:p>
          <a:p>
            <a:pPr>
              <a:spcBef>
                <a:spcPct val="0"/>
              </a:spcBef>
              <a:buFontTx/>
              <a:buNone/>
            </a:pPr>
            <a:r>
              <a:rPr lang="fr-FR" altLang="fr-FR" sz="1200" dirty="0">
                <a:latin typeface="Arial" panose="020B0604020202020204" pitchFamily="34" charset="0"/>
              </a:rPr>
              <a:t>F</a:t>
            </a:r>
            <a:r>
              <a:rPr lang="fr-FR" altLang="fr-FR" sz="1200" dirty="0" smtClean="0">
                <a:latin typeface="Arial" panose="020B0604020202020204" pitchFamily="34" charset="0"/>
              </a:rPr>
              <a:t>aire </a:t>
            </a:r>
            <a:r>
              <a:rPr lang="fr-FR" altLang="fr-FR" sz="1200" dirty="0">
                <a:latin typeface="Arial" panose="020B0604020202020204" pitchFamily="34" charset="0"/>
              </a:rPr>
              <a:t>le tableau de mise en position </a:t>
            </a:r>
            <a:r>
              <a:rPr lang="fr-FR" altLang="fr-FR" sz="1200" dirty="0" smtClean="0">
                <a:latin typeface="Arial" panose="020B0604020202020204" pitchFamily="34" charset="0"/>
              </a:rPr>
              <a:t>du bloc mobile sur l'enjoliveur </a:t>
            </a:r>
            <a:r>
              <a:rPr lang="fr-FR" altLang="fr-FR" sz="1200" dirty="0">
                <a:latin typeface="Arial" panose="020B0604020202020204" pitchFamily="34" charset="0"/>
              </a:rPr>
              <a:t>et écrire la cotation à imposer sur les surfaces de liaison </a:t>
            </a:r>
            <a:r>
              <a:rPr lang="fr-FR" altLang="fr-FR" sz="1200" dirty="0" smtClean="0">
                <a:latin typeface="Arial" panose="020B0604020202020204" pitchFamily="34" charset="0"/>
              </a:rPr>
              <a:t>sur </a:t>
            </a:r>
            <a:r>
              <a:rPr lang="fr-FR" altLang="fr-FR" sz="1200" dirty="0">
                <a:latin typeface="Arial" panose="020B0604020202020204" pitchFamily="34" charset="0"/>
              </a:rPr>
              <a:t>les dessins joints.</a:t>
            </a:r>
          </a:p>
        </p:txBody>
      </p:sp>
    </p:spTree>
    <p:extLst>
      <p:ext uri="{BB962C8B-B14F-4D97-AF65-F5344CB8AC3E}">
        <p14:creationId xmlns:p14="http://schemas.microsoft.com/office/powerpoint/2010/main" val="4280823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94"/>
          <p:cNvSpPr>
            <a:spLocks noChangeArrowheads="1"/>
          </p:cNvSpPr>
          <p:nvPr/>
        </p:nvSpPr>
        <p:spPr bwMode="auto">
          <a:xfrm>
            <a:off x="3366815" y="3082925"/>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b="0">
              <a:solidFill>
                <a:schemeClr val="tx1"/>
              </a:solidFill>
              <a:latin typeface="Arial Unicode MS" pitchFamily="34" charset="-128"/>
            </a:endParaRPr>
          </a:p>
        </p:txBody>
      </p:sp>
      <p:sp>
        <p:nvSpPr>
          <p:cNvPr id="135171" name="Rectangle 393"/>
          <p:cNvSpPr>
            <a:spLocks noChangeArrowheads="1"/>
          </p:cNvSpPr>
          <p:nvPr/>
        </p:nvSpPr>
        <p:spPr bwMode="auto">
          <a:xfrm>
            <a:off x="3724002" y="3098800"/>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0,02</a:t>
            </a:r>
          </a:p>
        </p:txBody>
      </p:sp>
      <p:sp>
        <p:nvSpPr>
          <p:cNvPr id="135172" name="Line 395"/>
          <p:cNvSpPr>
            <a:spLocks noChangeShapeType="1"/>
          </p:cNvSpPr>
          <p:nvPr/>
        </p:nvSpPr>
        <p:spPr bwMode="auto">
          <a:xfrm>
            <a:off x="3741465" y="3084513"/>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5173" name="Freeform 396"/>
          <p:cNvSpPr>
            <a:spLocks/>
          </p:cNvSpPr>
          <p:nvPr/>
        </p:nvSpPr>
        <p:spPr bwMode="auto">
          <a:xfrm>
            <a:off x="3436665" y="3152775"/>
            <a:ext cx="230187" cy="153988"/>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174" name="Line 402"/>
          <p:cNvSpPr>
            <a:spLocks noChangeShapeType="1"/>
          </p:cNvSpPr>
          <p:nvPr/>
        </p:nvSpPr>
        <p:spPr bwMode="auto">
          <a:xfrm flipV="1">
            <a:off x="3763690" y="3387725"/>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5175" name="Freeform 403"/>
          <p:cNvSpPr>
            <a:spLocks/>
          </p:cNvSpPr>
          <p:nvPr/>
        </p:nvSpPr>
        <p:spPr bwMode="auto">
          <a:xfrm flipV="1">
            <a:off x="3685902" y="3384550"/>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5176" name="Rectangle 404"/>
          <p:cNvSpPr>
            <a:spLocks noChangeArrowheads="1"/>
          </p:cNvSpPr>
          <p:nvPr/>
        </p:nvSpPr>
        <p:spPr bwMode="auto">
          <a:xfrm>
            <a:off x="3606527" y="3605213"/>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D</a:t>
            </a:r>
          </a:p>
        </p:txBody>
      </p:sp>
      <p:sp>
        <p:nvSpPr>
          <p:cNvPr id="135177" name="Freeform 405"/>
          <p:cNvSpPr>
            <a:spLocks/>
          </p:cNvSpPr>
          <p:nvPr/>
        </p:nvSpPr>
        <p:spPr bwMode="auto">
          <a:xfrm flipV="1">
            <a:off x="3038202" y="2922588"/>
            <a:ext cx="331788" cy="314325"/>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35178"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1331640" y="660400"/>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9" name="ZoneTexte 11"/>
          <p:cNvSpPr txBox="1">
            <a:spLocks noChangeArrowheads="1"/>
          </p:cNvSpPr>
          <p:nvPr/>
        </p:nvSpPr>
        <p:spPr bwMode="auto">
          <a:xfrm>
            <a:off x="106363" y="90488"/>
            <a:ext cx="1720850" cy="461962"/>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PLANEITE</a:t>
            </a:r>
          </a:p>
        </p:txBody>
      </p:sp>
      <p:grpSp>
        <p:nvGrpSpPr>
          <p:cNvPr id="135180" name="Groupe 22"/>
          <p:cNvGrpSpPr>
            <a:grpSpLocks/>
          </p:cNvGrpSpPr>
          <p:nvPr/>
        </p:nvGrpSpPr>
        <p:grpSpPr bwMode="auto">
          <a:xfrm>
            <a:off x="4795565" y="1285875"/>
            <a:ext cx="1905000" cy="1736725"/>
            <a:chOff x="4884738" y="1120775"/>
            <a:chExt cx="2867025" cy="2613025"/>
          </a:xfrm>
        </p:grpSpPr>
        <p:sp>
          <p:nvSpPr>
            <p:cNvPr id="135187" name="Forme libre 47"/>
            <p:cNvSpPr>
              <a:spLocks/>
            </p:cNvSpPr>
            <p:nvPr/>
          </p:nvSpPr>
          <p:spPr bwMode="auto">
            <a:xfrm>
              <a:off x="5888038" y="1120775"/>
              <a:ext cx="833437" cy="1752600"/>
            </a:xfrm>
            <a:custGeom>
              <a:avLst/>
              <a:gdLst>
                <a:gd name="T0" fmla="*/ 0 w 833405"/>
                <a:gd name="T1" fmla="*/ 1635666 h 1753424"/>
                <a:gd name="T2" fmla="*/ 77481 w 833405"/>
                <a:gd name="T3" fmla="*/ 1188131 h 1753424"/>
                <a:gd name="T4" fmla="*/ 77481 w 833405"/>
                <a:gd name="T5" fmla="*/ 542847 h 1753424"/>
                <a:gd name="T6" fmla="*/ 121790 w 833405"/>
                <a:gd name="T7" fmla="*/ 53687 h 1753424"/>
                <a:gd name="T8" fmla="*/ 254598 w 833405"/>
                <a:gd name="T9" fmla="*/ 43282 h 1753424"/>
                <a:gd name="T10" fmla="*/ 642003 w 833405"/>
                <a:gd name="T11" fmla="*/ 43282 h 1753424"/>
                <a:gd name="T12" fmla="*/ 830137 w 833405"/>
                <a:gd name="T13" fmla="*/ 12033 h 1753424"/>
                <a:gd name="T14" fmla="*/ 796927 w 833405"/>
                <a:gd name="T15" fmla="*/ 272250 h 1753424"/>
                <a:gd name="T16" fmla="*/ 785827 w 833405"/>
                <a:gd name="T17" fmla="*/ 844675 h 1753424"/>
                <a:gd name="T18" fmla="*/ 774811 w 833405"/>
                <a:gd name="T19" fmla="*/ 1521176 h 1753424"/>
                <a:gd name="T20" fmla="*/ 741518 w 833405"/>
                <a:gd name="T21" fmla="*/ 1656480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5188" name="Forme libre 48"/>
            <p:cNvSpPr>
              <a:spLocks/>
            </p:cNvSpPr>
            <p:nvPr/>
          </p:nvSpPr>
          <p:spPr bwMode="auto">
            <a:xfrm>
              <a:off x="5456238" y="2836863"/>
              <a:ext cx="1698625" cy="412750"/>
            </a:xfrm>
            <a:custGeom>
              <a:avLst/>
              <a:gdLst>
                <a:gd name="T0" fmla="*/ 2120 w 1698718"/>
                <a:gd name="T1" fmla="*/ 467489 h 412310"/>
                <a:gd name="T2" fmla="*/ 2120 w 1698718"/>
                <a:gd name="T3" fmla="*/ 216800 h 412310"/>
                <a:gd name="T4" fmla="*/ 24033 w 1698718"/>
                <a:gd name="T5" fmla="*/ 53851 h 412310"/>
                <a:gd name="T6" fmla="*/ 67737 w 1698718"/>
                <a:gd name="T7" fmla="*/ 3742 h 412310"/>
                <a:gd name="T8" fmla="*/ 439891 w 1698718"/>
                <a:gd name="T9" fmla="*/ 3742 h 412310"/>
                <a:gd name="T10" fmla="*/ 954264 w 1698718"/>
                <a:gd name="T11" fmla="*/ 3742 h 412310"/>
                <a:gd name="T12" fmla="*/ 1238798 w 1698718"/>
                <a:gd name="T13" fmla="*/ 53851 h 412310"/>
                <a:gd name="T14" fmla="*/ 1632765 w 1698718"/>
                <a:gd name="T15" fmla="*/ 53851 h 412310"/>
                <a:gd name="T16" fmla="*/ 1643742 w 1698718"/>
                <a:gd name="T17" fmla="*/ 204267 h 412310"/>
                <a:gd name="T18" fmla="*/ 1665614 w 1698718"/>
                <a:gd name="T19" fmla="*/ 429885 h 412310"/>
                <a:gd name="T20" fmla="*/ 1687487 w 1698718"/>
                <a:gd name="T21" fmla="*/ 467489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5189" name="Forme libre 49"/>
            <p:cNvSpPr>
              <a:spLocks/>
            </p:cNvSpPr>
            <p:nvPr/>
          </p:nvSpPr>
          <p:spPr bwMode="auto">
            <a:xfrm>
              <a:off x="4884738" y="3200400"/>
              <a:ext cx="2867025" cy="533400"/>
            </a:xfrm>
            <a:custGeom>
              <a:avLst/>
              <a:gdLst>
                <a:gd name="T0" fmla="*/ 100270 w 2866859"/>
                <a:gd name="T1" fmla="*/ 3451 h 534380"/>
                <a:gd name="T2" fmla="*/ 1298440 w 2866859"/>
                <a:gd name="T3" fmla="*/ 38744 h 534380"/>
                <a:gd name="T4" fmla="*/ 1964084 w 2866859"/>
                <a:gd name="T5" fmla="*/ 38744 h 534380"/>
                <a:gd name="T6" fmla="*/ 2352393 w 2866859"/>
                <a:gd name="T7" fmla="*/ 38744 h 534380"/>
                <a:gd name="T8" fmla="*/ 2707413 w 2866859"/>
                <a:gd name="T9" fmla="*/ 29921 h 534380"/>
                <a:gd name="T10" fmla="*/ 2873819 w 2866859"/>
                <a:gd name="T11" fmla="*/ 21099 h 534380"/>
                <a:gd name="T12" fmla="*/ 2873819 w 2866859"/>
                <a:gd name="T13" fmla="*/ 118148 h 534380"/>
                <a:gd name="T14" fmla="*/ 2851635 w 2866859"/>
                <a:gd name="T15" fmla="*/ 276946 h 534380"/>
                <a:gd name="T16" fmla="*/ 2851635 w 2866859"/>
                <a:gd name="T17" fmla="*/ 409293 h 534380"/>
                <a:gd name="T18" fmla="*/ 2585374 w 2866859"/>
                <a:gd name="T19" fmla="*/ 426940 h 534380"/>
                <a:gd name="T20" fmla="*/ 2030647 w 2866859"/>
                <a:gd name="T21" fmla="*/ 409293 h 534380"/>
                <a:gd name="T22" fmla="*/ 1398296 w 2866859"/>
                <a:gd name="T23" fmla="*/ 409293 h 534380"/>
                <a:gd name="T24" fmla="*/ 832465 w 2866859"/>
                <a:gd name="T25" fmla="*/ 409293 h 534380"/>
                <a:gd name="T26" fmla="*/ 244457 w 2866859"/>
                <a:gd name="T27" fmla="*/ 409293 h 534380"/>
                <a:gd name="T28" fmla="*/ 55838 w 2866859"/>
                <a:gd name="T29" fmla="*/ 382825 h 534380"/>
                <a:gd name="T30" fmla="*/ 89132 w 2866859"/>
                <a:gd name="T31" fmla="*/ 312245 h 534380"/>
                <a:gd name="T32" fmla="*/ 66977 w 2866859"/>
                <a:gd name="T33" fmla="*/ 135793 h 534380"/>
                <a:gd name="T34" fmla="*/ 100270 w 2866859"/>
                <a:gd name="T35" fmla="*/ 3451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66859" h="534380">
                  <a:moveTo>
                    <a:pt x="99544" y="4311"/>
                  </a:moveTo>
                  <a:cubicBezTo>
                    <a:pt x="303356" y="-15886"/>
                    <a:pt x="980893" y="41034"/>
                    <a:pt x="1289365" y="48379"/>
                  </a:cubicBezTo>
                  <a:cubicBezTo>
                    <a:pt x="1597837" y="55724"/>
                    <a:pt x="1950377" y="48379"/>
                    <a:pt x="1950377" y="48379"/>
                  </a:cubicBezTo>
                  <a:lnTo>
                    <a:pt x="2335968" y="48379"/>
                  </a:lnTo>
                  <a:cubicBezTo>
                    <a:pt x="2458990" y="46543"/>
                    <a:pt x="2602209" y="41034"/>
                    <a:pt x="2688508" y="37362"/>
                  </a:cubicBezTo>
                  <a:cubicBezTo>
                    <a:pt x="2774807" y="33690"/>
                    <a:pt x="2826219" y="7984"/>
                    <a:pt x="2853761" y="26345"/>
                  </a:cubicBezTo>
                  <a:cubicBezTo>
                    <a:pt x="2881303" y="44706"/>
                    <a:pt x="2857433" y="94283"/>
                    <a:pt x="2853761" y="147531"/>
                  </a:cubicBezTo>
                  <a:cubicBezTo>
                    <a:pt x="2850089" y="200779"/>
                    <a:pt x="2835399" y="285241"/>
                    <a:pt x="2831727" y="345834"/>
                  </a:cubicBezTo>
                  <a:cubicBezTo>
                    <a:pt x="2828055" y="406427"/>
                    <a:pt x="2875795" y="479873"/>
                    <a:pt x="2831727" y="511087"/>
                  </a:cubicBezTo>
                  <a:cubicBezTo>
                    <a:pt x="2787660" y="542302"/>
                    <a:pt x="2703197" y="533121"/>
                    <a:pt x="2567322" y="533121"/>
                  </a:cubicBezTo>
                  <a:cubicBezTo>
                    <a:pt x="2431447" y="533121"/>
                    <a:pt x="2212946" y="514759"/>
                    <a:pt x="2016479" y="511087"/>
                  </a:cubicBezTo>
                  <a:cubicBezTo>
                    <a:pt x="1820012" y="507415"/>
                    <a:pt x="1388517" y="511087"/>
                    <a:pt x="1388517" y="511087"/>
                  </a:cubicBezTo>
                  <a:lnTo>
                    <a:pt x="826657" y="511087"/>
                  </a:lnTo>
                  <a:cubicBezTo>
                    <a:pt x="635698" y="511087"/>
                    <a:pt x="371293" y="516595"/>
                    <a:pt x="242763" y="511087"/>
                  </a:cubicBezTo>
                  <a:cubicBezTo>
                    <a:pt x="114233" y="505579"/>
                    <a:pt x="81181" y="498234"/>
                    <a:pt x="55475" y="478037"/>
                  </a:cubicBezTo>
                  <a:cubicBezTo>
                    <a:pt x="29769" y="457840"/>
                    <a:pt x="83019" y="441315"/>
                    <a:pt x="88527" y="389903"/>
                  </a:cubicBezTo>
                  <a:cubicBezTo>
                    <a:pt x="94036" y="338491"/>
                    <a:pt x="64657" y="233829"/>
                    <a:pt x="66493" y="169564"/>
                  </a:cubicBezTo>
                  <a:cubicBezTo>
                    <a:pt x="68329" y="105299"/>
                    <a:pt x="-104268" y="24508"/>
                    <a:pt x="99544"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grpSp>
      <p:sp>
        <p:nvSpPr>
          <p:cNvPr id="30" name="ZoneTexte 19"/>
          <p:cNvSpPr txBox="1">
            <a:spLocks noChangeArrowheads="1"/>
          </p:cNvSpPr>
          <p:nvPr/>
        </p:nvSpPr>
        <p:spPr bwMode="auto">
          <a:xfrm>
            <a:off x="16924" y="4509120"/>
            <a:ext cx="829949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marL="0" indent="0" eaLnBrk="1" hangingPunct="1">
              <a:defRPr/>
            </a:pPr>
            <a:r>
              <a:rPr lang="fr-FR" altLang="fr-FR" sz="1800" dirty="0" smtClean="0">
                <a:solidFill>
                  <a:schemeClr val="tx1"/>
                </a:solidFill>
              </a:rPr>
              <a:t>Références : </a:t>
            </a:r>
          </a:p>
          <a:p>
            <a:pPr marL="0" indent="0" eaLnBrk="1" hangingPunct="1">
              <a:defRPr/>
            </a:pPr>
            <a:r>
              <a:rPr lang="fr-FR" altLang="fr-FR" sz="1800" dirty="0" smtClean="0">
                <a:solidFill>
                  <a:schemeClr val="tx1"/>
                </a:solidFill>
              </a:rPr>
              <a:t>Nom du symbole : </a:t>
            </a:r>
          </a:p>
          <a:p>
            <a:pPr marL="0" indent="0" eaLnBrk="1" hangingPunct="1">
              <a:defRPr/>
            </a:pPr>
            <a:r>
              <a:rPr lang="fr-FR" altLang="fr-FR" sz="1800" dirty="0" smtClean="0">
                <a:solidFill>
                  <a:schemeClr val="tx1"/>
                </a:solidFill>
              </a:rPr>
              <a:t>Surface nominale spécifiée :</a:t>
            </a:r>
            <a:endParaRPr lang="fr-FR" altLang="fr-FR" sz="1800" b="0" dirty="0" smtClean="0">
              <a:solidFill>
                <a:srgbClr val="0070C0"/>
              </a:solidFill>
              <a:latin typeface="Comic Sans MS" pitchFamily="66" charset="0"/>
            </a:endParaRPr>
          </a:p>
          <a:p>
            <a:pPr marL="0" indent="0" eaLnBrk="1" hangingPunct="1">
              <a:defRPr/>
            </a:pPr>
            <a:r>
              <a:rPr lang="fr-FR" altLang="fr-FR" sz="1800" dirty="0" smtClean="0">
                <a:solidFill>
                  <a:schemeClr val="tx1"/>
                </a:solidFill>
              </a:rPr>
              <a:t>Elément tolérancé : </a:t>
            </a:r>
          </a:p>
          <a:p>
            <a:pPr marL="0" indent="0" eaLnBrk="1" hangingPunct="1">
              <a:defRPr/>
            </a:pPr>
            <a:r>
              <a:rPr lang="fr-FR" altLang="fr-FR" sz="1800" dirty="0" smtClean="0">
                <a:solidFill>
                  <a:schemeClr val="tx1"/>
                </a:solidFill>
              </a:rPr>
              <a:t>Zone de tolérance : </a:t>
            </a:r>
          </a:p>
          <a:p>
            <a:pPr marL="0" indent="0" eaLnBrk="1" hangingPunct="1">
              <a:defRPr/>
            </a:pPr>
            <a:r>
              <a:rPr lang="fr-FR" altLang="fr-FR" sz="1800" dirty="0" smtClean="0">
                <a:solidFill>
                  <a:schemeClr val="tx1"/>
                </a:solidFill>
              </a:rPr>
              <a:t>Validation :</a:t>
            </a:r>
            <a:endParaRPr lang="fr-FR" altLang="fr-FR" sz="1800" b="0" dirty="0" smtClean="0">
              <a:solidFill>
                <a:srgbClr val="0070C0"/>
              </a:solidFill>
              <a:latin typeface="Comic Sans MS" pitchFamily="66" charset="0"/>
            </a:endParaRPr>
          </a:p>
        </p:txBody>
      </p:sp>
      <p:grpSp>
        <p:nvGrpSpPr>
          <p:cNvPr id="3" name="Groupe 2"/>
          <p:cNvGrpSpPr/>
          <p:nvPr/>
        </p:nvGrpSpPr>
        <p:grpSpPr>
          <a:xfrm>
            <a:off x="3203848" y="2922588"/>
            <a:ext cx="5808488" cy="3617857"/>
            <a:chOff x="3203848" y="2922588"/>
            <a:chExt cx="5808488" cy="3617857"/>
          </a:xfrm>
        </p:grpSpPr>
        <p:grpSp>
          <p:nvGrpSpPr>
            <p:cNvPr id="2" name="Groupe 1"/>
            <p:cNvGrpSpPr/>
            <p:nvPr/>
          </p:nvGrpSpPr>
          <p:grpSpPr>
            <a:xfrm>
              <a:off x="4508227" y="2922588"/>
              <a:ext cx="3119438" cy="955675"/>
              <a:chOff x="4508227" y="2922588"/>
              <a:chExt cx="3119438" cy="955675"/>
            </a:xfrm>
          </p:grpSpPr>
          <p:sp>
            <p:nvSpPr>
              <p:cNvPr id="135181" name="Rectangle 26"/>
              <p:cNvSpPr>
                <a:spLocks noChangeArrowheads="1"/>
              </p:cNvSpPr>
              <p:nvPr/>
            </p:nvSpPr>
            <p:spPr bwMode="auto">
              <a:xfrm>
                <a:off x="4508227" y="2922588"/>
                <a:ext cx="2463800" cy="176212"/>
              </a:xfrm>
              <a:prstGeom prst="rect">
                <a:avLst/>
              </a:prstGeom>
              <a:solidFill>
                <a:srgbClr val="CCFF99">
                  <a:alpha val="34117"/>
                </a:srgbClr>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5182" name="ZoneTexte 27"/>
              <p:cNvSpPr txBox="1">
                <a:spLocks noChangeArrowheads="1"/>
              </p:cNvSpPr>
              <p:nvPr/>
            </p:nvSpPr>
            <p:spPr bwMode="auto">
              <a:xfrm>
                <a:off x="5775052" y="3232150"/>
                <a:ext cx="1852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2 plans distants de 0,02</a:t>
                </a:r>
              </a:p>
            </p:txBody>
          </p:sp>
          <p:cxnSp>
            <p:nvCxnSpPr>
              <p:cNvPr id="135183" name="Connecteur droit avec flèche 28"/>
              <p:cNvCxnSpPr>
                <a:cxnSpLocks noChangeShapeType="1"/>
              </p:cNvCxnSpPr>
              <p:nvPr/>
            </p:nvCxnSpPr>
            <p:spPr bwMode="auto">
              <a:xfrm flipH="1" flipV="1">
                <a:off x="5462315" y="2922588"/>
                <a:ext cx="312737" cy="561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5184" name="Connecteur droit avec flèche 29"/>
              <p:cNvCxnSpPr>
                <a:cxnSpLocks noChangeShapeType="1"/>
              </p:cNvCxnSpPr>
              <p:nvPr/>
            </p:nvCxnSpPr>
            <p:spPr bwMode="auto">
              <a:xfrm flipH="1" flipV="1">
                <a:off x="5290865" y="3098800"/>
                <a:ext cx="484187" cy="514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5185" name="Forme libre 1"/>
              <p:cNvSpPr>
                <a:spLocks/>
              </p:cNvSpPr>
              <p:nvPr/>
            </p:nvSpPr>
            <p:spPr bwMode="auto">
              <a:xfrm>
                <a:off x="4833665" y="2981325"/>
                <a:ext cx="1854200" cy="50800"/>
              </a:xfrm>
              <a:custGeom>
                <a:avLst/>
                <a:gdLst>
                  <a:gd name="T0" fmla="*/ 0 w 1853921"/>
                  <a:gd name="T1" fmla="*/ 0 h 50553"/>
                  <a:gd name="T2" fmla="*/ 146202 w 1853921"/>
                  <a:gd name="T3" fmla="*/ 39156 h 50553"/>
                  <a:gd name="T4" fmla="*/ 494056 w 1853921"/>
                  <a:gd name="T5" fmla="*/ 27968 h 50553"/>
                  <a:gd name="T6" fmla="*/ 846956 w 1853921"/>
                  <a:gd name="T7" fmla="*/ 27968 h 50553"/>
                  <a:gd name="T8" fmla="*/ 1265398 w 1853921"/>
                  <a:gd name="T9" fmla="*/ 27968 h 50553"/>
                  <a:gd name="T10" fmla="*/ 1598134 w 1853921"/>
                  <a:gd name="T11" fmla="*/ 39156 h 50553"/>
                  <a:gd name="T12" fmla="*/ 1734254 w 1853921"/>
                  <a:gd name="T13" fmla="*/ 55938 h 50553"/>
                  <a:gd name="T14" fmla="*/ 1860290 w 1853921"/>
                  <a:gd name="T15" fmla="*/ 22377 h 505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53921" h="50553">
                    <a:moveTo>
                      <a:pt x="0" y="0"/>
                    </a:moveTo>
                    <a:cubicBezTo>
                      <a:pt x="31820" y="15491"/>
                      <a:pt x="63640" y="30982"/>
                      <a:pt x="145701" y="35169"/>
                    </a:cubicBezTo>
                    <a:cubicBezTo>
                      <a:pt x="227763" y="39356"/>
                      <a:pt x="375976" y="26796"/>
                      <a:pt x="492369" y="25121"/>
                    </a:cubicBezTo>
                    <a:cubicBezTo>
                      <a:pt x="608762" y="23446"/>
                      <a:pt x="844061" y="25121"/>
                      <a:pt x="844061" y="25121"/>
                    </a:cubicBezTo>
                    <a:lnTo>
                      <a:pt x="1261068" y="25121"/>
                    </a:lnTo>
                    <a:cubicBezTo>
                      <a:pt x="1385835" y="26796"/>
                      <a:pt x="1514789" y="30982"/>
                      <a:pt x="1592664" y="35169"/>
                    </a:cubicBezTo>
                    <a:cubicBezTo>
                      <a:pt x="1670539" y="39356"/>
                      <a:pt x="1684773" y="52754"/>
                      <a:pt x="1728316" y="50242"/>
                    </a:cubicBezTo>
                    <a:cubicBezTo>
                      <a:pt x="1771859" y="47730"/>
                      <a:pt x="1812890" y="33913"/>
                      <a:pt x="1853921" y="20097"/>
                    </a:cubicBezTo>
                  </a:path>
                </a:pathLst>
              </a:custGeom>
              <a:noFill/>
              <a:ln w="38100"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grpSp>
        <p:sp>
          <p:nvSpPr>
            <p:cNvPr id="29" name="ZoneTexte 19"/>
            <p:cNvSpPr txBox="1">
              <a:spLocks noChangeArrowheads="1"/>
            </p:cNvSpPr>
            <p:nvPr/>
          </p:nvSpPr>
          <p:spPr bwMode="auto">
            <a:xfrm>
              <a:off x="3203848" y="4509120"/>
              <a:ext cx="58084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marL="0" indent="0" eaLnBrk="1" hangingPunct="1">
                <a:defRPr/>
              </a:pPr>
              <a:r>
                <a:rPr lang="fr-FR" altLang="fr-FR" sz="1800" b="0" dirty="0" smtClean="0">
                  <a:solidFill>
                    <a:srgbClr val="0070C0"/>
                  </a:solidFill>
                  <a:latin typeface="Comic Sans MS" panose="030F0702030302020204" pitchFamily="66" charset="0"/>
                </a:rPr>
                <a:t>Néant</a:t>
              </a:r>
              <a:endParaRPr lang="fr-FR" altLang="fr-FR" sz="1800" strike="sngStrike" dirty="0" smtClean="0">
                <a:solidFill>
                  <a:schemeClr val="tx1"/>
                </a:solidFill>
              </a:endParaRPr>
            </a:p>
            <a:p>
              <a:pPr marL="0" indent="0" eaLnBrk="1" hangingPunct="1">
                <a:defRPr/>
              </a:pPr>
              <a:r>
                <a:rPr lang="fr-FR" altLang="fr-FR" sz="1800" b="0" dirty="0" smtClean="0">
                  <a:solidFill>
                    <a:srgbClr val="0070C0"/>
                  </a:solidFill>
                  <a:latin typeface="Comic Sans MS" pitchFamily="66" charset="0"/>
                </a:rPr>
                <a:t>Planéité</a:t>
              </a:r>
            </a:p>
            <a:p>
              <a:pPr marL="0" indent="0" eaLnBrk="1" hangingPunct="1">
                <a:defRPr/>
              </a:pPr>
              <a:r>
                <a:rPr lang="fr-FR" altLang="fr-FR" sz="1800" b="0" dirty="0" smtClean="0">
                  <a:solidFill>
                    <a:srgbClr val="0070C0"/>
                  </a:solidFill>
                  <a:latin typeface="Comic Sans MS" pitchFamily="66" charset="0"/>
                </a:rPr>
                <a:t>Plan D</a:t>
              </a:r>
            </a:p>
            <a:p>
              <a:pPr marL="0" indent="0" eaLnBrk="1" hangingPunct="1">
                <a:defRPr/>
              </a:pPr>
              <a:r>
                <a:rPr lang="fr-FR" altLang="fr-FR" sz="1800" b="0" dirty="0" smtClean="0">
                  <a:solidFill>
                    <a:srgbClr val="0070C0"/>
                  </a:solidFill>
                  <a:latin typeface="Comic Sans MS" pitchFamily="66" charset="0"/>
                </a:rPr>
                <a:t>Surface réelle plane D (tous les points de la surface)</a:t>
              </a:r>
            </a:p>
            <a:p>
              <a:pPr marL="0" indent="0" eaLnBrk="1" hangingPunct="1">
                <a:defRPr/>
              </a:pPr>
              <a:r>
                <a:rPr lang="fr-FR" altLang="fr-FR" sz="1800" b="0" dirty="0" smtClean="0">
                  <a:solidFill>
                    <a:srgbClr val="0070C0"/>
                  </a:solidFill>
                  <a:latin typeface="Comic Sans MS" pitchFamily="66" charset="0"/>
                </a:rPr>
                <a:t>Zone comprise en deux plans distants de 0,02</a:t>
              </a:r>
            </a:p>
            <a:p>
              <a:pPr marL="0" indent="0" eaLnBrk="1" hangingPunct="1">
                <a:defRPr/>
              </a:pPr>
              <a:r>
                <a:rPr lang="fr-FR" altLang="fr-FR" sz="1800" b="0" dirty="0" smtClean="0">
                  <a:solidFill>
                    <a:srgbClr val="0070C0"/>
                  </a:solidFill>
                  <a:latin typeface="Comic Sans MS" pitchFamily="66" charset="0"/>
                </a:rPr>
                <a:t>La spécification est respectée si l'élément</a:t>
              </a:r>
              <a:r>
                <a:rPr lang="fr-FR" altLang="fr-FR" sz="1800" b="0" dirty="0">
                  <a:solidFill>
                    <a:srgbClr val="0070C0"/>
                  </a:solidFill>
                  <a:latin typeface="Comic Sans MS" pitchFamily="66" charset="0"/>
                </a:rPr>
                <a:t> tolérancé </a:t>
              </a:r>
              <a:endParaRPr lang="fr-FR" altLang="fr-FR" sz="1800" b="0" dirty="0" smtClean="0">
                <a:solidFill>
                  <a:srgbClr val="0070C0"/>
                </a:solidFill>
                <a:latin typeface="Comic Sans MS" pitchFamily="66" charset="0"/>
              </a:endParaRPr>
            </a:p>
            <a:p>
              <a:pPr eaLnBrk="1" hangingPunct="1">
                <a:defRPr/>
              </a:pPr>
              <a:r>
                <a:rPr lang="fr-FR" altLang="fr-FR" sz="1800" b="0" dirty="0" smtClean="0">
                  <a:solidFill>
                    <a:srgbClr val="0070C0"/>
                  </a:solidFill>
                  <a:latin typeface="Comic Sans MS" pitchFamily="66" charset="0"/>
                </a:rPr>
                <a:t>est dans la zone de tolérance </a:t>
              </a:r>
            </a:p>
          </p:txBody>
        </p:sp>
      </p:grpSp>
    </p:spTree>
    <p:extLst>
      <p:ext uri="{BB962C8B-B14F-4D97-AF65-F5344CB8AC3E}">
        <p14:creationId xmlns:p14="http://schemas.microsoft.com/office/powerpoint/2010/main" val="2506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2" name="Rectangle 121"/>
          <p:cNvSpPr>
            <a:spLocks noChangeArrowheads="1"/>
          </p:cNvSpPr>
          <p:nvPr/>
        </p:nvSpPr>
        <p:spPr bwMode="auto">
          <a:xfrm>
            <a:off x="5149361" y="4403481"/>
            <a:ext cx="691662"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2532" name="Groupe 59"/>
          <p:cNvGrpSpPr>
            <a:grpSpLocks/>
          </p:cNvGrpSpPr>
          <p:nvPr/>
        </p:nvGrpSpPr>
        <p:grpSpPr bwMode="auto">
          <a:xfrm>
            <a:off x="3837843" y="3373315"/>
            <a:ext cx="1186962" cy="1055077"/>
            <a:chOff x="4523417" y="3443960"/>
            <a:chExt cx="1285946" cy="1143699"/>
          </a:xfrm>
        </p:grpSpPr>
        <p:sp>
          <p:nvSpPr>
            <p:cNvPr id="37" name="Arc 36"/>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8" name="Arc 37"/>
            <p:cNvSpPr/>
            <p:nvPr/>
          </p:nvSpPr>
          <p:spPr bwMode="auto">
            <a:xfrm>
              <a:off x="4675825" y="3598042"/>
              <a:ext cx="827133" cy="827593"/>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616"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7"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8"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19"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0"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1"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2"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3"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24"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25" name="Connecteur droit 47"/>
            <p:cNvCxnSpPr>
              <a:cxnSpLocks noChangeShapeType="1"/>
              <a:stCxn id="22626"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6"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7"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8"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rc 57"/>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9" name="Arc 58"/>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22533" name="Groupe 83"/>
          <p:cNvGrpSpPr>
            <a:grpSpLocks/>
          </p:cNvGrpSpPr>
          <p:nvPr/>
        </p:nvGrpSpPr>
        <p:grpSpPr bwMode="auto">
          <a:xfrm>
            <a:off x="1175238" y="3367454"/>
            <a:ext cx="1056543" cy="1055077"/>
            <a:chOff x="3324972" y="3701089"/>
            <a:chExt cx="1143422" cy="1143422"/>
          </a:xfrm>
        </p:grpSpPr>
        <p:sp>
          <p:nvSpPr>
            <p:cNvPr id="22606" name="Ellipse 60"/>
            <p:cNvSpPr>
              <a:spLocks noChangeArrowheads="1"/>
            </p:cNvSpPr>
            <p:nvPr/>
          </p:nvSpPr>
          <p:spPr bwMode="auto">
            <a:xfrm>
              <a:off x="3324972" y="3701089"/>
              <a:ext cx="1143422" cy="1143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7" name="Ellipse 61"/>
            <p:cNvSpPr>
              <a:spLocks noChangeArrowheads="1"/>
            </p:cNvSpPr>
            <p:nvPr/>
          </p:nvSpPr>
          <p:spPr bwMode="auto">
            <a:xfrm>
              <a:off x="3587668" y="3963785"/>
              <a:ext cx="618030" cy="61803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608" name="Groupe 64"/>
            <p:cNvGrpSpPr>
              <a:grpSpLocks/>
            </p:cNvGrpSpPr>
            <p:nvPr/>
          </p:nvGrpSpPr>
          <p:grpSpPr bwMode="auto">
            <a:xfrm>
              <a:off x="3849058" y="4006100"/>
              <a:ext cx="95250" cy="533400"/>
              <a:chOff x="5453062" y="3687313"/>
              <a:chExt cx="95250" cy="533400"/>
            </a:xfrm>
          </p:grpSpPr>
          <p:sp>
            <p:nvSpPr>
              <p:cNvPr id="22612" name="Ellipse 62"/>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3" name="Ellipse 63"/>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9" name="Groupe 65"/>
            <p:cNvGrpSpPr>
              <a:grpSpLocks/>
            </p:cNvGrpSpPr>
            <p:nvPr/>
          </p:nvGrpSpPr>
          <p:grpSpPr bwMode="auto">
            <a:xfrm rot="-5400000">
              <a:off x="3849058" y="4006101"/>
              <a:ext cx="95250" cy="533400"/>
              <a:chOff x="5453062" y="3687313"/>
              <a:chExt cx="95250" cy="533400"/>
            </a:xfrm>
          </p:grpSpPr>
          <p:sp>
            <p:nvSpPr>
              <p:cNvPr id="22610" name="Ellipse 66"/>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1" name="Ellipse 67"/>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nvGrpSpPr>
          <p:cNvPr id="22534" name="Groupe 80"/>
          <p:cNvGrpSpPr>
            <a:grpSpLocks/>
          </p:cNvGrpSpPr>
          <p:nvPr/>
        </p:nvGrpSpPr>
        <p:grpSpPr bwMode="auto">
          <a:xfrm>
            <a:off x="7146681" y="3368920"/>
            <a:ext cx="1055077" cy="1053611"/>
            <a:chOff x="7523601" y="3702267"/>
            <a:chExt cx="1142244" cy="1142244"/>
          </a:xfrm>
        </p:grpSpPr>
        <p:sp>
          <p:nvSpPr>
            <p:cNvPr id="22596" name="Ellipse 69"/>
            <p:cNvSpPr>
              <a:spLocks noChangeArrowheads="1"/>
            </p:cNvSpPr>
            <p:nvPr/>
          </p:nvSpPr>
          <p:spPr bwMode="auto">
            <a:xfrm>
              <a:off x="7523601" y="3702267"/>
              <a:ext cx="1142244" cy="11422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7" name="Ellipse 70"/>
            <p:cNvSpPr>
              <a:spLocks noChangeArrowheads="1"/>
            </p:cNvSpPr>
            <p:nvPr/>
          </p:nvSpPr>
          <p:spPr bwMode="auto">
            <a:xfrm>
              <a:off x="7676001" y="3854667"/>
              <a:ext cx="837444" cy="8374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8" name="Ellipse 71"/>
            <p:cNvSpPr>
              <a:spLocks noChangeArrowheads="1"/>
            </p:cNvSpPr>
            <p:nvPr/>
          </p:nvSpPr>
          <p:spPr bwMode="auto">
            <a:xfrm>
              <a:off x="7786575" y="3965241"/>
              <a:ext cx="616296" cy="6162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599" name="Groupe 79"/>
            <p:cNvGrpSpPr>
              <a:grpSpLocks/>
            </p:cNvGrpSpPr>
            <p:nvPr/>
          </p:nvGrpSpPr>
          <p:grpSpPr bwMode="auto">
            <a:xfrm>
              <a:off x="7828023" y="4006689"/>
              <a:ext cx="533400" cy="533400"/>
              <a:chOff x="7565916" y="5311025"/>
              <a:chExt cx="533400" cy="533400"/>
            </a:xfrm>
          </p:grpSpPr>
          <p:grpSp>
            <p:nvGrpSpPr>
              <p:cNvPr id="22600" name="Groupe 73"/>
              <p:cNvGrpSpPr>
                <a:grpSpLocks/>
              </p:cNvGrpSpPr>
              <p:nvPr/>
            </p:nvGrpSpPr>
            <p:grpSpPr bwMode="auto">
              <a:xfrm>
                <a:off x="7784991" y="5311025"/>
                <a:ext cx="95250" cy="533400"/>
                <a:chOff x="5453062" y="3687313"/>
                <a:chExt cx="95250" cy="533400"/>
              </a:xfrm>
            </p:grpSpPr>
            <p:sp>
              <p:nvSpPr>
                <p:cNvPr id="22604" name="Ellipse 74"/>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5" name="Ellipse 75"/>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1" name="Groupe 76"/>
              <p:cNvGrpSpPr>
                <a:grpSpLocks/>
              </p:cNvGrpSpPr>
              <p:nvPr/>
            </p:nvGrpSpPr>
            <p:grpSpPr bwMode="auto">
              <a:xfrm rot="-5400000">
                <a:off x="7784991" y="5311026"/>
                <a:ext cx="95250" cy="533400"/>
                <a:chOff x="5453062" y="3687313"/>
                <a:chExt cx="95250" cy="533400"/>
              </a:xfrm>
            </p:grpSpPr>
            <p:sp>
              <p:nvSpPr>
                <p:cNvPr id="22602" name="Ellipse 77"/>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3" name="Ellipse 78"/>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cxnSp>
        <p:nvCxnSpPr>
          <p:cNvPr id="22535" name="Connecteur droit 85"/>
          <p:cNvCxnSpPr>
            <a:cxnSpLocks noChangeShapeType="1"/>
          </p:cNvCxnSpPr>
          <p:nvPr/>
        </p:nvCxnSpPr>
        <p:spPr bwMode="auto">
          <a:xfrm>
            <a:off x="4151435" y="3894992"/>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1" name="Rectangle 120"/>
          <p:cNvSpPr>
            <a:spLocks noChangeArrowheads="1"/>
          </p:cNvSpPr>
          <p:nvPr/>
        </p:nvSpPr>
        <p:spPr bwMode="auto">
          <a:xfrm>
            <a:off x="5410200" y="439908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2573" name="Line 122"/>
          <p:cNvSpPr>
            <a:spLocks noChangeShapeType="1"/>
          </p:cNvSpPr>
          <p:nvPr/>
        </p:nvSpPr>
        <p:spPr bwMode="auto">
          <a:xfrm>
            <a:off x="5448300" y="439762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2574" name="Group 123"/>
          <p:cNvGrpSpPr>
            <a:grpSpLocks/>
          </p:cNvGrpSpPr>
          <p:nvPr/>
        </p:nvGrpSpPr>
        <p:grpSpPr bwMode="auto">
          <a:xfrm>
            <a:off x="5196254" y="4485543"/>
            <a:ext cx="213946" cy="106973"/>
            <a:chOff x="5076" y="1738"/>
            <a:chExt cx="146" cy="73"/>
          </a:xfrm>
        </p:grpSpPr>
        <p:sp>
          <p:nvSpPr>
            <p:cNvPr id="22582"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83"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2575" name="Connecteur droit avec flèche 9"/>
          <p:cNvCxnSpPr>
            <a:cxnSpLocks noChangeShapeType="1"/>
          </p:cNvCxnSpPr>
          <p:nvPr/>
        </p:nvCxnSpPr>
        <p:spPr bwMode="auto">
          <a:xfrm flipH="1" flipV="1">
            <a:off x="4706816" y="4317023"/>
            <a:ext cx="161192" cy="22127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6" name="Connecteur droit 11"/>
          <p:cNvCxnSpPr>
            <a:cxnSpLocks noChangeShapeType="1"/>
          </p:cNvCxnSpPr>
          <p:nvPr/>
        </p:nvCxnSpPr>
        <p:spPr bwMode="auto">
          <a:xfrm>
            <a:off x="4875336" y="4538297"/>
            <a:ext cx="2608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7" name="Line 438"/>
          <p:cNvSpPr>
            <a:spLocks noChangeShapeType="1"/>
          </p:cNvSpPr>
          <p:nvPr/>
        </p:nvSpPr>
        <p:spPr bwMode="auto">
          <a:xfrm flipV="1">
            <a:off x="5452697" y="46716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78" name="Freeform 439"/>
          <p:cNvSpPr>
            <a:spLocks/>
          </p:cNvSpPr>
          <p:nvPr/>
        </p:nvSpPr>
        <p:spPr bwMode="auto">
          <a:xfrm flipV="1">
            <a:off x="5380892" y="4668716"/>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79" name="Rectangle 440"/>
          <p:cNvSpPr>
            <a:spLocks noChangeArrowheads="1"/>
          </p:cNvSpPr>
          <p:nvPr/>
        </p:nvSpPr>
        <p:spPr bwMode="auto">
          <a:xfrm>
            <a:off x="5307623" y="48724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103" name="ZoneTexte 144"/>
          <p:cNvSpPr txBox="1">
            <a:spLocks noChangeArrowheads="1"/>
          </p:cNvSpPr>
          <p:nvPr/>
        </p:nvSpPr>
        <p:spPr bwMode="auto">
          <a:xfrm>
            <a:off x="5729" y="9685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Buse (b)</a:t>
            </a:r>
          </a:p>
        </p:txBody>
      </p:sp>
    </p:spTree>
    <p:extLst>
      <p:ext uri="{BB962C8B-B14F-4D97-AF65-F5344CB8AC3E}">
        <p14:creationId xmlns:p14="http://schemas.microsoft.com/office/powerpoint/2010/main" val="1554991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3" name="Rectangle 121"/>
          <p:cNvSpPr>
            <a:spLocks noChangeArrowheads="1"/>
          </p:cNvSpPr>
          <p:nvPr/>
        </p:nvSpPr>
        <p:spPr bwMode="auto">
          <a:xfrm>
            <a:off x="3594589" y="3115140"/>
            <a:ext cx="691662"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3555" name="Groupe 44"/>
          <p:cNvGrpSpPr>
            <a:grpSpLocks/>
          </p:cNvGrpSpPr>
          <p:nvPr/>
        </p:nvGrpSpPr>
        <p:grpSpPr bwMode="auto">
          <a:xfrm flipV="1">
            <a:off x="5594839" y="3694235"/>
            <a:ext cx="404446" cy="748811"/>
            <a:chOff x="5945126" y="2205433"/>
            <a:chExt cx="437664" cy="811078"/>
          </a:xfrm>
        </p:grpSpPr>
        <p:sp>
          <p:nvSpPr>
            <p:cNvPr id="23628"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629"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30" name="Groupe 41"/>
            <p:cNvGrpSpPr>
              <a:grpSpLocks/>
            </p:cNvGrpSpPr>
            <p:nvPr/>
          </p:nvGrpSpPr>
          <p:grpSpPr bwMode="auto">
            <a:xfrm>
              <a:off x="5945126" y="2386263"/>
              <a:ext cx="285946" cy="67227"/>
              <a:chOff x="5597450" y="2207968"/>
              <a:chExt cx="344450" cy="68680"/>
            </a:xfrm>
          </p:grpSpPr>
          <p:cxnSp>
            <p:nvCxnSpPr>
              <p:cNvPr id="23631"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2"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556" name="Forme libre 3"/>
          <p:cNvSpPr>
            <a:spLocks/>
          </p:cNvSpPr>
          <p:nvPr/>
        </p:nvSpPr>
        <p:spPr bwMode="auto">
          <a:xfrm>
            <a:off x="5594839" y="2220058"/>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557" name="Connecteur droit 6"/>
          <p:cNvCxnSpPr>
            <a:cxnSpLocks noChangeShapeType="1"/>
          </p:cNvCxnSpPr>
          <p:nvPr/>
        </p:nvCxnSpPr>
        <p:spPr bwMode="auto">
          <a:xfrm>
            <a:off x="5594838" y="2221524"/>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onnecteur droit 7"/>
          <p:cNvCxnSpPr>
            <a:cxnSpLocks noChangeShapeType="1"/>
            <a:endCxn id="23628" idx="3"/>
          </p:cNvCxnSpPr>
          <p:nvPr/>
        </p:nvCxnSpPr>
        <p:spPr bwMode="auto">
          <a:xfrm>
            <a:off x="5882054" y="2878016"/>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a:off x="5083420" y="2798884"/>
            <a:ext cx="1044819"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1" name="Arc 10"/>
          <p:cNvSpPr/>
          <p:nvPr/>
        </p:nvSpPr>
        <p:spPr bwMode="auto">
          <a:xfrm flipV="1">
            <a:off x="5083420" y="2812074"/>
            <a:ext cx="1044819"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3561" name="Connecteur droit 12"/>
          <p:cNvCxnSpPr>
            <a:cxnSpLocks noChangeShapeType="1"/>
            <a:stCxn id="23556" idx="5"/>
          </p:cNvCxnSpPr>
          <p:nvPr/>
        </p:nvCxnSpPr>
        <p:spPr bwMode="auto">
          <a:xfrm>
            <a:off x="5999285" y="2968870"/>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2" name="Connecteur droit 24"/>
          <p:cNvCxnSpPr>
            <a:cxnSpLocks noChangeShapeType="1"/>
          </p:cNvCxnSpPr>
          <p:nvPr/>
        </p:nvCxnSpPr>
        <p:spPr bwMode="auto">
          <a:xfrm>
            <a:off x="5597770" y="2453054"/>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3" name="Groupe 32"/>
          <p:cNvGrpSpPr>
            <a:grpSpLocks/>
          </p:cNvGrpSpPr>
          <p:nvPr/>
        </p:nvGrpSpPr>
        <p:grpSpPr bwMode="auto">
          <a:xfrm>
            <a:off x="5594839" y="2387113"/>
            <a:ext cx="263769" cy="61546"/>
            <a:chOff x="5597450" y="2207968"/>
            <a:chExt cx="344450" cy="68680"/>
          </a:xfrm>
        </p:grpSpPr>
        <p:cxnSp>
          <p:nvCxnSpPr>
            <p:cNvPr id="23626"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7"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64" name="Connecteur droit 48"/>
          <p:cNvCxnSpPr>
            <a:cxnSpLocks noChangeShapeType="1"/>
          </p:cNvCxnSpPr>
          <p:nvPr/>
        </p:nvCxnSpPr>
        <p:spPr bwMode="auto">
          <a:xfrm>
            <a:off x="5449766" y="3329354"/>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5" name="Groupe 51"/>
          <p:cNvGrpSpPr>
            <a:grpSpLocks/>
          </p:cNvGrpSpPr>
          <p:nvPr/>
        </p:nvGrpSpPr>
        <p:grpSpPr bwMode="auto">
          <a:xfrm>
            <a:off x="841131" y="2211266"/>
            <a:ext cx="2221523" cy="2221523"/>
            <a:chOff x="5893044" y="2118937"/>
            <a:chExt cx="2405870" cy="2405870"/>
          </a:xfrm>
        </p:grpSpPr>
        <p:sp>
          <p:nvSpPr>
            <p:cNvPr id="23624" name="Ellipse 49"/>
            <p:cNvSpPr>
              <a:spLocks noChangeArrowheads="1"/>
            </p:cNvSpPr>
            <p:nvPr/>
          </p:nvSpPr>
          <p:spPr bwMode="auto">
            <a:xfrm>
              <a:off x="5893044" y="2118937"/>
              <a:ext cx="2405870" cy="240587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3625" name="Ellipse 50"/>
            <p:cNvSpPr>
              <a:spLocks noChangeArrowheads="1"/>
            </p:cNvSpPr>
            <p:nvPr/>
          </p:nvSpPr>
          <p:spPr bwMode="auto">
            <a:xfrm>
              <a:off x="6706179" y="2932072"/>
              <a:ext cx="779600" cy="779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3566" name="Connecteur droit 48"/>
          <p:cNvCxnSpPr>
            <a:cxnSpLocks noChangeShapeType="1"/>
          </p:cNvCxnSpPr>
          <p:nvPr/>
        </p:nvCxnSpPr>
        <p:spPr bwMode="auto">
          <a:xfrm>
            <a:off x="656493" y="3333750"/>
            <a:ext cx="251899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7" name="Connecteur droit 48"/>
          <p:cNvCxnSpPr>
            <a:cxnSpLocks noChangeShapeType="1"/>
          </p:cNvCxnSpPr>
          <p:nvPr/>
        </p:nvCxnSpPr>
        <p:spPr bwMode="auto">
          <a:xfrm rot="-5400000">
            <a:off x="692394" y="3321294"/>
            <a:ext cx="251899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8" name="Line 437"/>
          <p:cNvSpPr>
            <a:spLocks noChangeShapeType="1"/>
          </p:cNvSpPr>
          <p:nvPr/>
        </p:nvSpPr>
        <p:spPr bwMode="auto">
          <a:xfrm rot="10800000" flipH="1">
            <a:off x="5536223" y="4807927"/>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69" name="Line 438"/>
          <p:cNvSpPr>
            <a:spLocks noChangeShapeType="1"/>
          </p:cNvSpPr>
          <p:nvPr/>
        </p:nvSpPr>
        <p:spPr bwMode="auto">
          <a:xfrm flipV="1">
            <a:off x="5021874" y="49603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0" name="Freeform 439"/>
          <p:cNvSpPr>
            <a:spLocks/>
          </p:cNvSpPr>
          <p:nvPr/>
        </p:nvSpPr>
        <p:spPr bwMode="auto">
          <a:xfrm flipV="1">
            <a:off x="4950069" y="49573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71" name="Rectangle 440"/>
          <p:cNvSpPr>
            <a:spLocks noChangeArrowheads="1"/>
          </p:cNvSpPr>
          <p:nvPr/>
        </p:nvSpPr>
        <p:spPr bwMode="auto">
          <a:xfrm>
            <a:off x="4876800" y="5161085"/>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572" name="Rectangle 442"/>
          <p:cNvSpPr>
            <a:spLocks noChangeArrowheads="1"/>
          </p:cNvSpPr>
          <p:nvPr/>
        </p:nvSpPr>
        <p:spPr bwMode="auto">
          <a:xfrm>
            <a:off x="5099539" y="4690697"/>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73" name="Rectangle 443"/>
          <p:cNvSpPr>
            <a:spLocks noChangeArrowheads="1"/>
          </p:cNvSpPr>
          <p:nvPr/>
        </p:nvSpPr>
        <p:spPr bwMode="auto">
          <a:xfrm>
            <a:off x="4796205" y="4693627"/>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74" name="Line 444"/>
          <p:cNvSpPr>
            <a:spLocks noChangeShapeType="1"/>
          </p:cNvSpPr>
          <p:nvPr/>
        </p:nvSpPr>
        <p:spPr bwMode="auto">
          <a:xfrm>
            <a:off x="5142035" y="46775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5" name="Freeform 445"/>
          <p:cNvSpPr>
            <a:spLocks/>
          </p:cNvSpPr>
          <p:nvPr/>
        </p:nvSpPr>
        <p:spPr bwMode="auto">
          <a:xfrm>
            <a:off x="4860682" y="4740520"/>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3576" name="Connecteur droit 33"/>
          <p:cNvCxnSpPr>
            <a:cxnSpLocks noChangeShapeType="1"/>
          </p:cNvCxnSpPr>
          <p:nvPr/>
        </p:nvCxnSpPr>
        <p:spPr bwMode="auto">
          <a:xfrm>
            <a:off x="5884985" y="4214446"/>
            <a:ext cx="0" cy="6623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Connecteur droit 2"/>
          <p:cNvCxnSpPr>
            <a:cxnSpLocks noChangeShapeType="1"/>
          </p:cNvCxnSpPr>
          <p:nvPr/>
        </p:nvCxnSpPr>
        <p:spPr bwMode="auto">
          <a:xfrm flipH="1">
            <a:off x="4796204" y="2379785"/>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8" name="Connecteur droit 37"/>
          <p:cNvCxnSpPr>
            <a:cxnSpLocks noChangeShapeType="1"/>
          </p:cNvCxnSpPr>
          <p:nvPr/>
        </p:nvCxnSpPr>
        <p:spPr bwMode="auto">
          <a:xfrm flipH="1">
            <a:off x="4868008" y="4275992"/>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Connecteur droit avec flèche 5"/>
          <p:cNvCxnSpPr>
            <a:cxnSpLocks noChangeShapeType="1"/>
          </p:cNvCxnSpPr>
          <p:nvPr/>
        </p:nvCxnSpPr>
        <p:spPr bwMode="auto">
          <a:xfrm flipV="1">
            <a:off x="4967654" y="2390043"/>
            <a:ext cx="0" cy="185371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0" name="Rectangle 162"/>
          <p:cNvSpPr>
            <a:spLocks noChangeArrowheads="1"/>
          </p:cNvSpPr>
          <p:nvPr/>
        </p:nvSpPr>
        <p:spPr bwMode="auto">
          <a:xfrm>
            <a:off x="3890597" y="1365738"/>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3581" name="Rectangle 163"/>
          <p:cNvSpPr>
            <a:spLocks noChangeArrowheads="1"/>
          </p:cNvSpPr>
          <p:nvPr/>
        </p:nvSpPr>
        <p:spPr bwMode="auto">
          <a:xfrm>
            <a:off x="3637085" y="1356946"/>
            <a:ext cx="1163515"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82" name="Line 164"/>
          <p:cNvSpPr>
            <a:spLocks noChangeShapeType="1"/>
          </p:cNvSpPr>
          <p:nvPr/>
        </p:nvSpPr>
        <p:spPr bwMode="auto">
          <a:xfrm>
            <a:off x="3912577"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83" name="Group 165"/>
          <p:cNvGrpSpPr>
            <a:grpSpLocks/>
          </p:cNvGrpSpPr>
          <p:nvPr/>
        </p:nvGrpSpPr>
        <p:grpSpPr bwMode="auto">
          <a:xfrm>
            <a:off x="3708889" y="1424355"/>
            <a:ext cx="133350" cy="133350"/>
            <a:chOff x="2741" y="3480"/>
            <a:chExt cx="91" cy="91"/>
          </a:xfrm>
        </p:grpSpPr>
        <p:sp>
          <p:nvSpPr>
            <p:cNvPr id="23622"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3"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3584" name="Rectangle 168"/>
          <p:cNvSpPr>
            <a:spLocks noChangeArrowheads="1"/>
          </p:cNvSpPr>
          <p:nvPr/>
        </p:nvSpPr>
        <p:spPr bwMode="auto">
          <a:xfrm>
            <a:off x="4497594" y="1336431"/>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3585" name="Line 169"/>
          <p:cNvSpPr>
            <a:spLocks noChangeShapeType="1"/>
          </p:cNvSpPr>
          <p:nvPr/>
        </p:nvSpPr>
        <p:spPr bwMode="auto">
          <a:xfrm>
            <a:off x="4506058"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6" name="Line 438"/>
          <p:cNvSpPr>
            <a:spLocks noChangeShapeType="1"/>
          </p:cNvSpPr>
          <p:nvPr/>
        </p:nvSpPr>
        <p:spPr bwMode="auto">
          <a:xfrm flipV="1">
            <a:off x="4422531" y="1628043"/>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7" name="Freeform 439"/>
          <p:cNvSpPr>
            <a:spLocks/>
          </p:cNvSpPr>
          <p:nvPr/>
        </p:nvSpPr>
        <p:spPr bwMode="auto">
          <a:xfrm flipV="1">
            <a:off x="4350728" y="1625113"/>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88" name="Rectangle 440"/>
          <p:cNvSpPr>
            <a:spLocks noChangeArrowheads="1"/>
          </p:cNvSpPr>
          <p:nvPr/>
        </p:nvSpPr>
        <p:spPr bwMode="auto">
          <a:xfrm>
            <a:off x="4277458" y="1828800"/>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3589" name="Freeform 75"/>
          <p:cNvSpPr>
            <a:spLocks/>
          </p:cNvSpPr>
          <p:nvPr/>
        </p:nvSpPr>
        <p:spPr bwMode="auto">
          <a:xfrm flipH="1">
            <a:off x="4800600" y="1507881"/>
            <a:ext cx="165589" cy="88362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90" name="ZoneTexte 52"/>
          <p:cNvSpPr txBox="1">
            <a:spLocks noChangeArrowheads="1"/>
          </p:cNvSpPr>
          <p:nvPr/>
        </p:nvSpPr>
        <p:spPr bwMode="auto">
          <a:xfrm>
            <a:off x="3968262" y="1081455"/>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3591" name="ZoneTexte 53"/>
          <p:cNvSpPr txBox="1">
            <a:spLocks noChangeArrowheads="1"/>
          </p:cNvSpPr>
          <p:nvPr/>
        </p:nvSpPr>
        <p:spPr bwMode="auto">
          <a:xfrm>
            <a:off x="3593123" y="1623647"/>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23592" name="Rectangle 120"/>
          <p:cNvSpPr>
            <a:spLocks noChangeArrowheads="1"/>
          </p:cNvSpPr>
          <p:nvPr/>
        </p:nvSpPr>
        <p:spPr bwMode="auto">
          <a:xfrm>
            <a:off x="3855428" y="3110744"/>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94" name="Line 122"/>
          <p:cNvSpPr>
            <a:spLocks noChangeShapeType="1"/>
          </p:cNvSpPr>
          <p:nvPr/>
        </p:nvSpPr>
        <p:spPr bwMode="auto">
          <a:xfrm>
            <a:off x="3892062" y="3109278"/>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95" name="Group 123"/>
          <p:cNvGrpSpPr>
            <a:grpSpLocks/>
          </p:cNvGrpSpPr>
          <p:nvPr/>
        </p:nvGrpSpPr>
        <p:grpSpPr bwMode="auto">
          <a:xfrm>
            <a:off x="3641482" y="3197201"/>
            <a:ext cx="213946" cy="106974"/>
            <a:chOff x="5076" y="1738"/>
            <a:chExt cx="146" cy="73"/>
          </a:xfrm>
        </p:grpSpPr>
        <p:sp>
          <p:nvSpPr>
            <p:cNvPr id="23620"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1"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3596" name="Connecteur droit avec flèche 60"/>
          <p:cNvCxnSpPr>
            <a:cxnSpLocks noChangeShapeType="1"/>
          </p:cNvCxnSpPr>
          <p:nvPr/>
        </p:nvCxnSpPr>
        <p:spPr bwMode="auto">
          <a:xfrm flipV="1">
            <a:off x="5742843" y="2960077"/>
            <a:ext cx="244719" cy="28868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7" name="Connecteur droit 61"/>
          <p:cNvCxnSpPr>
            <a:cxnSpLocks noChangeShapeType="1"/>
          </p:cNvCxnSpPr>
          <p:nvPr/>
        </p:nvCxnSpPr>
        <p:spPr bwMode="auto">
          <a:xfrm>
            <a:off x="4272993" y="3248758"/>
            <a:ext cx="148010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Line 438"/>
          <p:cNvSpPr>
            <a:spLocks noChangeShapeType="1"/>
          </p:cNvSpPr>
          <p:nvPr/>
        </p:nvSpPr>
        <p:spPr bwMode="auto">
          <a:xfrm flipV="1">
            <a:off x="3899389" y="3381841"/>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99" name="Freeform 439"/>
          <p:cNvSpPr>
            <a:spLocks/>
          </p:cNvSpPr>
          <p:nvPr/>
        </p:nvSpPr>
        <p:spPr bwMode="auto">
          <a:xfrm flipV="1">
            <a:off x="3827585" y="3378909"/>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600" name="Rectangle 440"/>
          <p:cNvSpPr>
            <a:spLocks noChangeArrowheads="1"/>
          </p:cNvSpPr>
          <p:nvPr/>
        </p:nvSpPr>
        <p:spPr bwMode="auto">
          <a:xfrm>
            <a:off x="3754315" y="3582598"/>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61" name="ZoneTexte 191"/>
          <p:cNvSpPr txBox="1">
            <a:spLocks noChangeArrowheads="1"/>
          </p:cNvSpPr>
          <p:nvPr/>
        </p:nvSpPr>
        <p:spPr bwMode="auto">
          <a:xfrm>
            <a:off x="0" y="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Enjoliveur (e)</a:t>
            </a:r>
          </a:p>
        </p:txBody>
      </p:sp>
    </p:spTree>
    <p:extLst>
      <p:ext uri="{BB962C8B-B14F-4D97-AF65-F5344CB8AC3E}">
        <p14:creationId xmlns:p14="http://schemas.microsoft.com/office/powerpoint/2010/main" val="19778240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Rectangle 2"/>
          <p:cNvSpPr>
            <a:spLocks noChangeArrowheads="1"/>
          </p:cNvSpPr>
          <p:nvPr/>
        </p:nvSpPr>
        <p:spPr bwMode="auto">
          <a:xfrm>
            <a:off x="560077" y="1380393"/>
            <a:ext cx="1824404"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05" name="Rectangle 3"/>
          <p:cNvSpPr>
            <a:spLocks noChangeArrowheads="1"/>
          </p:cNvSpPr>
          <p:nvPr/>
        </p:nvSpPr>
        <p:spPr bwMode="auto">
          <a:xfrm>
            <a:off x="551284" y="1752601"/>
            <a:ext cx="3442189"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06" name="Rectangle 4"/>
          <p:cNvSpPr>
            <a:spLocks noChangeArrowheads="1"/>
          </p:cNvSpPr>
          <p:nvPr/>
        </p:nvSpPr>
        <p:spPr bwMode="auto">
          <a:xfrm>
            <a:off x="551285" y="3193074"/>
            <a:ext cx="3439258"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07" name="Rectangle 5"/>
          <p:cNvSpPr>
            <a:spLocks noChangeArrowheads="1"/>
          </p:cNvSpPr>
          <p:nvPr/>
        </p:nvSpPr>
        <p:spPr bwMode="auto">
          <a:xfrm>
            <a:off x="557146" y="1383324"/>
            <a:ext cx="3440723" cy="2551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08" name="Line 6"/>
          <p:cNvSpPr>
            <a:spLocks noChangeShapeType="1"/>
          </p:cNvSpPr>
          <p:nvPr/>
        </p:nvSpPr>
        <p:spPr bwMode="auto">
          <a:xfrm>
            <a:off x="561542" y="1755531"/>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09" name="Line 7"/>
          <p:cNvSpPr>
            <a:spLocks noChangeShapeType="1"/>
          </p:cNvSpPr>
          <p:nvPr/>
        </p:nvSpPr>
        <p:spPr bwMode="auto">
          <a:xfrm>
            <a:off x="561543" y="2136531"/>
            <a:ext cx="34421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0" name="Line 8"/>
          <p:cNvSpPr>
            <a:spLocks noChangeShapeType="1"/>
          </p:cNvSpPr>
          <p:nvPr/>
        </p:nvSpPr>
        <p:spPr bwMode="auto">
          <a:xfrm>
            <a:off x="561543" y="3196004"/>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1" name="Line 9"/>
          <p:cNvSpPr>
            <a:spLocks noChangeShapeType="1"/>
          </p:cNvSpPr>
          <p:nvPr/>
        </p:nvSpPr>
        <p:spPr bwMode="auto">
          <a:xfrm>
            <a:off x="561543" y="2540977"/>
            <a:ext cx="341874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2" name="Line 10"/>
          <p:cNvSpPr>
            <a:spLocks noChangeShapeType="1"/>
          </p:cNvSpPr>
          <p:nvPr/>
        </p:nvSpPr>
        <p:spPr bwMode="auto">
          <a:xfrm>
            <a:off x="1848150" y="138625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3" name="Line 11"/>
          <p:cNvSpPr>
            <a:spLocks noChangeShapeType="1"/>
          </p:cNvSpPr>
          <p:nvPr/>
        </p:nvSpPr>
        <p:spPr bwMode="auto">
          <a:xfrm>
            <a:off x="2383015" y="138625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4" name="Line 12"/>
          <p:cNvSpPr>
            <a:spLocks noChangeShapeType="1"/>
          </p:cNvSpPr>
          <p:nvPr/>
        </p:nvSpPr>
        <p:spPr bwMode="auto">
          <a:xfrm>
            <a:off x="2831423" y="1386254"/>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5" name="Rectangle 13"/>
          <p:cNvSpPr>
            <a:spLocks noChangeArrowheads="1"/>
          </p:cNvSpPr>
          <p:nvPr/>
        </p:nvSpPr>
        <p:spPr bwMode="auto">
          <a:xfrm rot="-5400000">
            <a:off x="-686965" y="2654978"/>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3116" name="Line 15"/>
          <p:cNvSpPr>
            <a:spLocks noChangeShapeType="1"/>
          </p:cNvSpPr>
          <p:nvPr/>
        </p:nvSpPr>
        <p:spPr bwMode="auto">
          <a:xfrm flipV="1">
            <a:off x="2658507" y="1764323"/>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7" name="Line 16"/>
          <p:cNvSpPr>
            <a:spLocks noChangeShapeType="1"/>
          </p:cNvSpPr>
          <p:nvPr/>
        </p:nvSpPr>
        <p:spPr bwMode="auto">
          <a:xfrm flipV="1">
            <a:off x="1556538" y="1768719"/>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8" name="Line 18"/>
          <p:cNvSpPr>
            <a:spLocks noChangeShapeType="1"/>
          </p:cNvSpPr>
          <p:nvPr/>
        </p:nvSpPr>
        <p:spPr bwMode="auto">
          <a:xfrm>
            <a:off x="897115" y="2146789"/>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19" name="Line 20"/>
          <p:cNvSpPr>
            <a:spLocks noChangeShapeType="1"/>
          </p:cNvSpPr>
          <p:nvPr/>
        </p:nvSpPr>
        <p:spPr bwMode="auto">
          <a:xfrm>
            <a:off x="1887715" y="2146789"/>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0" name="Line 22"/>
          <p:cNvSpPr>
            <a:spLocks noChangeShapeType="1"/>
          </p:cNvSpPr>
          <p:nvPr/>
        </p:nvSpPr>
        <p:spPr bwMode="auto">
          <a:xfrm>
            <a:off x="3008735" y="2146789"/>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1" name="Line 24"/>
          <p:cNvSpPr>
            <a:spLocks noChangeShapeType="1"/>
          </p:cNvSpPr>
          <p:nvPr/>
        </p:nvSpPr>
        <p:spPr bwMode="auto">
          <a:xfrm>
            <a:off x="908838" y="355355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2" name="Line 26"/>
          <p:cNvSpPr>
            <a:spLocks noChangeShapeType="1"/>
          </p:cNvSpPr>
          <p:nvPr/>
        </p:nvSpPr>
        <p:spPr bwMode="auto">
          <a:xfrm>
            <a:off x="1899438" y="355355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3" name="Line 28"/>
          <p:cNvSpPr>
            <a:spLocks noChangeShapeType="1"/>
          </p:cNvSpPr>
          <p:nvPr/>
        </p:nvSpPr>
        <p:spPr bwMode="auto">
          <a:xfrm>
            <a:off x="3020458" y="3553558"/>
            <a:ext cx="0" cy="388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4" name="Line 29"/>
          <p:cNvSpPr>
            <a:spLocks noChangeShapeType="1"/>
          </p:cNvSpPr>
          <p:nvPr/>
        </p:nvSpPr>
        <p:spPr bwMode="auto">
          <a:xfrm>
            <a:off x="564474" y="3541835"/>
            <a:ext cx="3430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3125" name="ZoneTexte 24"/>
          <p:cNvSpPr txBox="1">
            <a:spLocks noChangeArrowheads="1"/>
          </p:cNvSpPr>
          <p:nvPr/>
        </p:nvSpPr>
        <p:spPr bwMode="auto">
          <a:xfrm>
            <a:off x="0" y="110637"/>
            <a:ext cx="9155723"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5 </a:t>
            </a:r>
            <a:r>
              <a:rPr lang="fr-FR" altLang="fr-FR" sz="1477" dirty="0">
                <a:latin typeface="Arial" panose="020B0604020202020204" pitchFamily="34" charset="0"/>
              </a:rPr>
              <a:t>: faire le tableau de mise en position de la rotule sur la buse. (la rotule est légèrement serrée dans son alésage). </a:t>
            </a:r>
            <a:r>
              <a:rPr lang="fr-FR" altLang="fr-FR" sz="1400" dirty="0">
                <a:latin typeface="Arial" panose="020B0604020202020204" pitchFamily="34" charset="0"/>
              </a:rPr>
              <a:t>Ecrire la cotation sur les surfaces de liaison de la rotule et de la buse sur les dessins joints</a:t>
            </a:r>
            <a:r>
              <a:rPr lang="fr-FR" altLang="fr-FR" sz="1292" dirty="0">
                <a:latin typeface="Arial" panose="020B0604020202020204" pitchFamily="34" charset="0"/>
              </a:rPr>
              <a:t>.</a:t>
            </a:r>
          </a:p>
        </p:txBody>
      </p:sp>
      <p:sp>
        <p:nvSpPr>
          <p:cNvPr id="85" name="Arc 84"/>
          <p:cNvSpPr/>
          <p:nvPr/>
        </p:nvSpPr>
        <p:spPr bwMode="auto">
          <a:xfrm rot="16200000">
            <a:off x="5057342" y="2349012"/>
            <a:ext cx="364881" cy="364880"/>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127" name="Rectangle 26"/>
          <p:cNvSpPr>
            <a:spLocks noChangeArrowheads="1"/>
          </p:cNvSpPr>
          <p:nvPr/>
        </p:nvSpPr>
        <p:spPr bwMode="auto">
          <a:xfrm>
            <a:off x="5236119" y="2349012"/>
            <a:ext cx="140677" cy="364881"/>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28" name="Rectangle 27"/>
          <p:cNvSpPr>
            <a:spLocks noChangeArrowheads="1"/>
          </p:cNvSpPr>
          <p:nvPr/>
        </p:nvSpPr>
        <p:spPr bwMode="auto">
          <a:xfrm>
            <a:off x="5281546" y="2230316"/>
            <a:ext cx="184638" cy="611065"/>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29" name="Forme libre 28"/>
          <p:cNvSpPr>
            <a:spLocks/>
          </p:cNvSpPr>
          <p:nvPr/>
        </p:nvSpPr>
        <p:spPr bwMode="auto">
          <a:xfrm>
            <a:off x="5285943" y="2230316"/>
            <a:ext cx="184638" cy="171450"/>
          </a:xfrm>
          <a:custGeom>
            <a:avLst/>
            <a:gdLst>
              <a:gd name="T0" fmla="*/ 0 w 200665"/>
              <a:gd name="T1" fmla="*/ 0 h 186743"/>
              <a:gd name="T2" fmla="*/ 196227 w 200665"/>
              <a:gd name="T3" fmla="*/ 3351 h 186743"/>
              <a:gd name="T4" fmla="*/ 196227 w 200665"/>
              <a:gd name="T5" fmla="*/ 179814 h 186743"/>
              <a:gd name="T6" fmla="*/ 507 w 200665"/>
              <a:gd name="T7" fmla="*/ 93007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3130" name="Forme libre 29"/>
          <p:cNvSpPr>
            <a:spLocks/>
          </p:cNvSpPr>
          <p:nvPr/>
        </p:nvSpPr>
        <p:spPr bwMode="auto">
          <a:xfrm flipV="1">
            <a:off x="5287408" y="2678724"/>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3131" name="Forme libre 30"/>
          <p:cNvSpPr>
            <a:spLocks/>
          </p:cNvSpPr>
          <p:nvPr/>
        </p:nvSpPr>
        <p:spPr bwMode="auto">
          <a:xfrm>
            <a:off x="5280081" y="2343151"/>
            <a:ext cx="46892" cy="401515"/>
          </a:xfrm>
          <a:custGeom>
            <a:avLst/>
            <a:gdLst>
              <a:gd name="T0" fmla="*/ 0 w 49741"/>
              <a:gd name="T1" fmla="*/ 0 h 435440"/>
              <a:gd name="T2" fmla="*/ 57025 w 49741"/>
              <a:gd name="T3" fmla="*/ 150586 h 435440"/>
              <a:gd name="T4" fmla="*/ 28512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grpSp>
        <p:nvGrpSpPr>
          <p:cNvPr id="3132" name="Groupe 31"/>
          <p:cNvGrpSpPr>
            <a:grpSpLocks/>
          </p:cNvGrpSpPr>
          <p:nvPr/>
        </p:nvGrpSpPr>
        <p:grpSpPr bwMode="auto">
          <a:xfrm>
            <a:off x="6761584" y="2016370"/>
            <a:ext cx="1186962" cy="1055077"/>
            <a:chOff x="4523417" y="3443960"/>
            <a:chExt cx="1285946" cy="1143699"/>
          </a:xfrm>
        </p:grpSpPr>
        <p:sp>
          <p:nvSpPr>
            <p:cNvPr id="92" name="Arc 91"/>
            <p:cNvSpPr/>
            <p:nvPr/>
          </p:nvSpPr>
          <p:spPr bwMode="auto">
            <a:xfrm>
              <a:off x="4675825" y="3602807"/>
              <a:ext cx="827134"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3" name="Arc 92"/>
            <p:cNvSpPr/>
            <p:nvPr/>
          </p:nvSpPr>
          <p:spPr bwMode="auto">
            <a:xfrm>
              <a:off x="4675825" y="3598041"/>
              <a:ext cx="827134" cy="82759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137" name="Forme libre 34"/>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3138" name="Forme libre 35"/>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3139" name="Rectangle 36"/>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3140" name="Connecteur droit 37"/>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1" name="Connecteur droit 38"/>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2" name="Forme libre 39"/>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3143" name="Connecteur droit 40"/>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4" name="Rectangle 41"/>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145" name="Rectangle 42"/>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3146" name="Connecteur droit 43"/>
            <p:cNvCxnSpPr>
              <a:cxnSpLocks noChangeShapeType="1"/>
              <a:stCxn id="3147"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7" name="Forme libre 44"/>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3148" name="Connecteur droit 45"/>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9" name="Connecteur droit 46"/>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p:cNvSpPr/>
            <p:nvPr/>
          </p:nvSpPr>
          <p:spPr bwMode="auto">
            <a:xfrm>
              <a:off x="4523417" y="3450314"/>
              <a:ext cx="1131950"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8" name="Arc 107"/>
            <p:cNvSpPr/>
            <p:nvPr/>
          </p:nvSpPr>
          <p:spPr bwMode="auto">
            <a:xfrm>
              <a:off x="4523417" y="3443960"/>
              <a:ext cx="1131950"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cxnSp>
        <p:nvCxnSpPr>
          <p:cNvPr id="3133" name="Connecteur droit 49"/>
          <p:cNvCxnSpPr>
            <a:cxnSpLocks noChangeShapeType="1"/>
          </p:cNvCxnSpPr>
          <p:nvPr/>
        </p:nvCxnSpPr>
        <p:spPr bwMode="auto">
          <a:xfrm>
            <a:off x="7075177" y="2538047"/>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34" name="ZoneTexte 50"/>
          <p:cNvSpPr txBox="1">
            <a:spLocks noChangeArrowheads="1"/>
          </p:cNvSpPr>
          <p:nvPr/>
        </p:nvSpPr>
        <p:spPr bwMode="auto">
          <a:xfrm>
            <a:off x="618692" y="1441939"/>
            <a:ext cx="66236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Rotule</a:t>
            </a:r>
          </a:p>
        </p:txBody>
      </p:sp>
    </p:spTree>
    <p:extLst>
      <p:ext uri="{BB962C8B-B14F-4D97-AF65-F5344CB8AC3E}">
        <p14:creationId xmlns:p14="http://schemas.microsoft.com/office/powerpoint/2010/main" val="1646898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1936" y="1186962"/>
            <a:ext cx="1824403" cy="37806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39" name="Rectangle 3"/>
          <p:cNvSpPr>
            <a:spLocks noChangeArrowheads="1"/>
          </p:cNvSpPr>
          <p:nvPr/>
        </p:nvSpPr>
        <p:spPr bwMode="auto">
          <a:xfrm>
            <a:off x="523143" y="1559169"/>
            <a:ext cx="3442188" cy="78544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40" name="Rectangle 4"/>
          <p:cNvSpPr>
            <a:spLocks noChangeArrowheads="1"/>
          </p:cNvSpPr>
          <p:nvPr/>
        </p:nvSpPr>
        <p:spPr bwMode="auto">
          <a:xfrm>
            <a:off x="523143" y="2999643"/>
            <a:ext cx="3439257" cy="7429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41" name="Rectangle 5"/>
          <p:cNvSpPr>
            <a:spLocks noChangeArrowheads="1"/>
          </p:cNvSpPr>
          <p:nvPr/>
        </p:nvSpPr>
        <p:spPr bwMode="auto">
          <a:xfrm>
            <a:off x="529004" y="1189892"/>
            <a:ext cx="3440723" cy="255123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42" name="Line 6"/>
          <p:cNvSpPr>
            <a:spLocks noChangeShapeType="1"/>
          </p:cNvSpPr>
          <p:nvPr/>
        </p:nvSpPr>
        <p:spPr bwMode="auto">
          <a:xfrm>
            <a:off x="533400" y="1562100"/>
            <a:ext cx="344072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3" name="Line 7"/>
          <p:cNvSpPr>
            <a:spLocks noChangeShapeType="1"/>
          </p:cNvSpPr>
          <p:nvPr/>
        </p:nvSpPr>
        <p:spPr bwMode="auto">
          <a:xfrm>
            <a:off x="533400" y="1943100"/>
            <a:ext cx="34421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4" name="Line 8"/>
          <p:cNvSpPr>
            <a:spLocks noChangeShapeType="1"/>
          </p:cNvSpPr>
          <p:nvPr/>
        </p:nvSpPr>
        <p:spPr bwMode="auto">
          <a:xfrm>
            <a:off x="533400" y="3002574"/>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5" name="Line 9"/>
          <p:cNvSpPr>
            <a:spLocks noChangeShapeType="1"/>
          </p:cNvSpPr>
          <p:nvPr/>
        </p:nvSpPr>
        <p:spPr bwMode="auto">
          <a:xfrm>
            <a:off x="533400" y="2347546"/>
            <a:ext cx="34187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6" name="Line 10"/>
          <p:cNvSpPr>
            <a:spLocks noChangeShapeType="1"/>
          </p:cNvSpPr>
          <p:nvPr/>
        </p:nvSpPr>
        <p:spPr bwMode="auto">
          <a:xfrm>
            <a:off x="1820008" y="119282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7" name="Line 11"/>
          <p:cNvSpPr>
            <a:spLocks noChangeShapeType="1"/>
          </p:cNvSpPr>
          <p:nvPr/>
        </p:nvSpPr>
        <p:spPr bwMode="auto">
          <a:xfrm>
            <a:off x="2354874" y="119282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8" name="Line 12"/>
          <p:cNvSpPr>
            <a:spLocks noChangeShapeType="1"/>
          </p:cNvSpPr>
          <p:nvPr/>
        </p:nvSpPr>
        <p:spPr bwMode="auto">
          <a:xfrm>
            <a:off x="2803281" y="1192823"/>
            <a:ext cx="0" cy="3692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49" name="Rectangle 13"/>
          <p:cNvSpPr>
            <a:spLocks noChangeArrowheads="1"/>
          </p:cNvSpPr>
          <p:nvPr/>
        </p:nvSpPr>
        <p:spPr bwMode="auto">
          <a:xfrm rot="-5400000">
            <a:off x="-668215" y="2526024"/>
            <a:ext cx="2338754" cy="36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surface   type      interface   surface  type</a:t>
            </a:r>
          </a:p>
          <a:p>
            <a:pPr>
              <a:spcBef>
                <a:spcPct val="0"/>
              </a:spcBef>
              <a:buFontTx/>
              <a:buNone/>
            </a:pPr>
            <a:endParaRPr lang="fr-FR" altLang="fr-FR" sz="923">
              <a:latin typeface="Arial" panose="020B0604020202020204" pitchFamily="34" charset="0"/>
            </a:endParaRPr>
          </a:p>
        </p:txBody>
      </p:sp>
      <p:sp>
        <p:nvSpPr>
          <p:cNvPr id="14350" name="Line 15"/>
          <p:cNvSpPr>
            <a:spLocks noChangeShapeType="1"/>
          </p:cNvSpPr>
          <p:nvPr/>
        </p:nvSpPr>
        <p:spPr bwMode="auto">
          <a:xfrm flipV="1">
            <a:off x="2630366" y="1570892"/>
            <a:ext cx="0" cy="2139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1" name="Line 16"/>
          <p:cNvSpPr>
            <a:spLocks noChangeShapeType="1"/>
          </p:cNvSpPr>
          <p:nvPr/>
        </p:nvSpPr>
        <p:spPr bwMode="auto">
          <a:xfrm flipV="1">
            <a:off x="1528397" y="1575289"/>
            <a:ext cx="0" cy="21629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2" name="Line 18"/>
          <p:cNvSpPr>
            <a:spLocks noChangeShapeType="1"/>
          </p:cNvSpPr>
          <p:nvPr/>
        </p:nvSpPr>
        <p:spPr bwMode="auto">
          <a:xfrm>
            <a:off x="868974" y="195335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3" name="Line 20"/>
          <p:cNvSpPr>
            <a:spLocks noChangeShapeType="1"/>
          </p:cNvSpPr>
          <p:nvPr/>
        </p:nvSpPr>
        <p:spPr bwMode="auto">
          <a:xfrm>
            <a:off x="1859574" y="195335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4" name="Line 22"/>
          <p:cNvSpPr>
            <a:spLocks noChangeShapeType="1"/>
          </p:cNvSpPr>
          <p:nvPr/>
        </p:nvSpPr>
        <p:spPr bwMode="auto">
          <a:xfrm>
            <a:off x="2980592" y="1953359"/>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5" name="Line 24"/>
          <p:cNvSpPr>
            <a:spLocks noChangeShapeType="1"/>
          </p:cNvSpPr>
          <p:nvPr/>
        </p:nvSpPr>
        <p:spPr bwMode="auto">
          <a:xfrm>
            <a:off x="880697" y="3360128"/>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6" name="Line 26"/>
          <p:cNvSpPr>
            <a:spLocks noChangeShapeType="1"/>
          </p:cNvSpPr>
          <p:nvPr/>
        </p:nvSpPr>
        <p:spPr bwMode="auto">
          <a:xfrm>
            <a:off x="1871297" y="3360128"/>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7" name="Line 28"/>
          <p:cNvSpPr>
            <a:spLocks noChangeShapeType="1"/>
          </p:cNvSpPr>
          <p:nvPr/>
        </p:nvSpPr>
        <p:spPr bwMode="auto">
          <a:xfrm>
            <a:off x="2992315" y="3360128"/>
            <a:ext cx="0" cy="388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4358" name="Line 29"/>
          <p:cNvSpPr>
            <a:spLocks noChangeShapeType="1"/>
          </p:cNvSpPr>
          <p:nvPr/>
        </p:nvSpPr>
        <p:spPr bwMode="auto">
          <a:xfrm>
            <a:off x="536331" y="3348404"/>
            <a:ext cx="343046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6" name="Arc 25"/>
          <p:cNvSpPr/>
          <p:nvPr/>
        </p:nvSpPr>
        <p:spPr bwMode="auto">
          <a:xfrm rot="16200000">
            <a:off x="5052646" y="2031023"/>
            <a:ext cx="364881" cy="364881"/>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4361" name="Rectangle 26"/>
          <p:cNvSpPr>
            <a:spLocks noChangeArrowheads="1"/>
          </p:cNvSpPr>
          <p:nvPr/>
        </p:nvSpPr>
        <p:spPr bwMode="auto">
          <a:xfrm>
            <a:off x="5231423" y="2031023"/>
            <a:ext cx="140677" cy="364881"/>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62" name="Rectangle 27"/>
          <p:cNvSpPr>
            <a:spLocks noChangeArrowheads="1"/>
          </p:cNvSpPr>
          <p:nvPr/>
        </p:nvSpPr>
        <p:spPr bwMode="auto">
          <a:xfrm>
            <a:off x="5276851" y="1912328"/>
            <a:ext cx="184638" cy="611065"/>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363" name="Forme libre 28"/>
          <p:cNvSpPr>
            <a:spLocks/>
          </p:cNvSpPr>
          <p:nvPr/>
        </p:nvSpPr>
        <p:spPr bwMode="auto">
          <a:xfrm>
            <a:off x="5281247" y="1912328"/>
            <a:ext cx="184638" cy="171450"/>
          </a:xfrm>
          <a:custGeom>
            <a:avLst/>
            <a:gdLst>
              <a:gd name="T0" fmla="*/ 0 w 200665"/>
              <a:gd name="T1" fmla="*/ 0 h 186743"/>
              <a:gd name="T2" fmla="*/ 196227 w 200665"/>
              <a:gd name="T3" fmla="*/ 3351 h 186743"/>
              <a:gd name="T4" fmla="*/ 196227 w 200665"/>
              <a:gd name="T5" fmla="*/ 179814 h 186743"/>
              <a:gd name="T6" fmla="*/ 507 w 200665"/>
              <a:gd name="T7" fmla="*/ 93007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4364" name="Forme libre 29"/>
          <p:cNvSpPr>
            <a:spLocks/>
          </p:cNvSpPr>
          <p:nvPr/>
        </p:nvSpPr>
        <p:spPr bwMode="auto">
          <a:xfrm flipV="1">
            <a:off x="5282713" y="2360736"/>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4365" name="Forme libre 30"/>
          <p:cNvSpPr>
            <a:spLocks/>
          </p:cNvSpPr>
          <p:nvPr/>
        </p:nvSpPr>
        <p:spPr bwMode="auto">
          <a:xfrm>
            <a:off x="5275385" y="2025162"/>
            <a:ext cx="46892" cy="401515"/>
          </a:xfrm>
          <a:custGeom>
            <a:avLst/>
            <a:gdLst>
              <a:gd name="T0" fmla="*/ 0 w 49741"/>
              <a:gd name="T1" fmla="*/ 0 h 435440"/>
              <a:gd name="T2" fmla="*/ 57025 w 49741"/>
              <a:gd name="T3" fmla="*/ 150586 h 435440"/>
              <a:gd name="T4" fmla="*/ 28512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grpSp>
        <p:nvGrpSpPr>
          <p:cNvPr id="14366" name="Groupe 31"/>
          <p:cNvGrpSpPr>
            <a:grpSpLocks/>
          </p:cNvGrpSpPr>
          <p:nvPr/>
        </p:nvGrpSpPr>
        <p:grpSpPr bwMode="auto">
          <a:xfrm>
            <a:off x="6393474" y="1698381"/>
            <a:ext cx="1186962" cy="1055077"/>
            <a:chOff x="4523417" y="3443960"/>
            <a:chExt cx="1285946" cy="1143699"/>
          </a:xfrm>
        </p:grpSpPr>
        <p:sp>
          <p:nvSpPr>
            <p:cNvPr id="33" name="Arc 32"/>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4" name="Arc 33"/>
            <p:cNvSpPr/>
            <p:nvPr/>
          </p:nvSpPr>
          <p:spPr bwMode="auto">
            <a:xfrm>
              <a:off x="4675825" y="3598041"/>
              <a:ext cx="827133" cy="82759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4394" name="Forme libre 34"/>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4395" name="Forme libre 35"/>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4396" name="Rectangle 36"/>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4397" name="Connecteur droit 37"/>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98" name="Connecteur droit 38"/>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99" name="Forme libre 39"/>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4400" name="Connecteur droit 40"/>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01" name="Rectangle 41"/>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402" name="Rectangle 42"/>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4403" name="Connecteur droit 43"/>
            <p:cNvCxnSpPr>
              <a:cxnSpLocks noChangeShapeType="1"/>
              <a:stCxn id="14404"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04" name="Forme libre 44"/>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4405" name="Connecteur droit 45"/>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06" name="Connecteur droit 46"/>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49" name="Arc 48"/>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cxnSp>
        <p:nvCxnSpPr>
          <p:cNvPr id="14367" name="Connecteur droit 49"/>
          <p:cNvCxnSpPr>
            <a:cxnSpLocks noChangeShapeType="1"/>
          </p:cNvCxnSpPr>
          <p:nvPr/>
        </p:nvCxnSpPr>
        <p:spPr bwMode="auto">
          <a:xfrm>
            <a:off x="6707066" y="2220058"/>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8" name="ZoneTexte 50"/>
          <p:cNvSpPr txBox="1">
            <a:spLocks noChangeArrowheads="1"/>
          </p:cNvSpPr>
          <p:nvPr/>
        </p:nvSpPr>
        <p:spPr bwMode="auto">
          <a:xfrm>
            <a:off x="590551" y="1248508"/>
            <a:ext cx="801823"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62">
                <a:latin typeface="Arial" panose="020B0604020202020204" pitchFamily="34" charset="0"/>
              </a:rPr>
              <a:t>Rotule</a:t>
            </a:r>
          </a:p>
        </p:txBody>
      </p:sp>
      <p:sp>
        <p:nvSpPr>
          <p:cNvPr id="14369" name="ZoneTexte 51"/>
          <p:cNvSpPr txBox="1">
            <a:spLocks noChangeArrowheads="1"/>
          </p:cNvSpPr>
          <p:nvPr/>
        </p:nvSpPr>
        <p:spPr bwMode="auto">
          <a:xfrm>
            <a:off x="571500" y="2019301"/>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A</a:t>
            </a:r>
          </a:p>
        </p:txBody>
      </p:sp>
      <p:sp>
        <p:nvSpPr>
          <p:cNvPr id="14370" name="ZoneTexte 52"/>
          <p:cNvSpPr txBox="1">
            <a:spLocks noChangeArrowheads="1"/>
          </p:cNvSpPr>
          <p:nvPr/>
        </p:nvSpPr>
        <p:spPr bwMode="auto">
          <a:xfrm>
            <a:off x="1547446" y="2007578"/>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4371" name="ZoneTexte 53"/>
          <p:cNvSpPr txBox="1">
            <a:spLocks noChangeArrowheads="1"/>
          </p:cNvSpPr>
          <p:nvPr/>
        </p:nvSpPr>
        <p:spPr bwMode="auto">
          <a:xfrm>
            <a:off x="550984" y="3423139"/>
            <a:ext cx="320922"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D</a:t>
            </a:r>
          </a:p>
        </p:txBody>
      </p:sp>
      <p:sp>
        <p:nvSpPr>
          <p:cNvPr id="14372" name="ZoneTexte 54"/>
          <p:cNvSpPr txBox="1">
            <a:spLocks noChangeArrowheads="1"/>
          </p:cNvSpPr>
          <p:nvPr/>
        </p:nvSpPr>
        <p:spPr bwMode="auto">
          <a:xfrm>
            <a:off x="1526931" y="3411416"/>
            <a:ext cx="31130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E</a:t>
            </a:r>
          </a:p>
        </p:txBody>
      </p:sp>
      <p:sp>
        <p:nvSpPr>
          <p:cNvPr id="14373" name="ZoneTexte 55"/>
          <p:cNvSpPr txBox="1">
            <a:spLocks noChangeArrowheads="1"/>
          </p:cNvSpPr>
          <p:nvPr/>
        </p:nvSpPr>
        <p:spPr bwMode="auto">
          <a:xfrm>
            <a:off x="1082920" y="2032490"/>
            <a:ext cx="2471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r</a:t>
            </a:r>
          </a:p>
        </p:txBody>
      </p:sp>
      <p:sp>
        <p:nvSpPr>
          <p:cNvPr id="14374" name="ZoneTexte 56"/>
          <p:cNvSpPr txBox="1">
            <a:spLocks noChangeArrowheads="1"/>
          </p:cNvSpPr>
          <p:nvPr/>
        </p:nvSpPr>
        <p:spPr bwMode="auto">
          <a:xfrm>
            <a:off x="1883020" y="1219201"/>
            <a:ext cx="2471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r</a:t>
            </a:r>
          </a:p>
        </p:txBody>
      </p:sp>
      <p:sp>
        <p:nvSpPr>
          <p:cNvPr id="14375" name="ZoneTexte 57"/>
          <p:cNvSpPr txBox="1">
            <a:spLocks noChangeArrowheads="1"/>
          </p:cNvSpPr>
          <p:nvPr/>
        </p:nvSpPr>
        <p:spPr bwMode="auto">
          <a:xfrm>
            <a:off x="750277" y="1628043"/>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4376" name="ZoneTexte 58"/>
          <p:cNvSpPr txBox="1">
            <a:spLocks noChangeArrowheads="1"/>
          </p:cNvSpPr>
          <p:nvPr/>
        </p:nvSpPr>
        <p:spPr bwMode="auto">
          <a:xfrm>
            <a:off x="1644162" y="1628043"/>
            <a:ext cx="87876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Cylindre</a:t>
            </a:r>
          </a:p>
        </p:txBody>
      </p:sp>
      <p:sp>
        <p:nvSpPr>
          <p:cNvPr id="14377" name="ZoneTexte 59"/>
          <p:cNvSpPr txBox="1">
            <a:spLocks noChangeArrowheads="1"/>
          </p:cNvSpPr>
          <p:nvPr/>
        </p:nvSpPr>
        <p:spPr bwMode="auto">
          <a:xfrm>
            <a:off x="729762" y="3031882"/>
            <a:ext cx="56457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Plan</a:t>
            </a:r>
          </a:p>
        </p:txBody>
      </p:sp>
      <p:sp>
        <p:nvSpPr>
          <p:cNvPr id="14378" name="ZoneTexte 60"/>
          <p:cNvSpPr txBox="1">
            <a:spLocks noChangeArrowheads="1"/>
          </p:cNvSpPr>
          <p:nvPr/>
        </p:nvSpPr>
        <p:spPr bwMode="auto">
          <a:xfrm>
            <a:off x="1623646" y="3031882"/>
            <a:ext cx="87876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Cylindre</a:t>
            </a:r>
          </a:p>
        </p:txBody>
      </p:sp>
      <p:sp>
        <p:nvSpPr>
          <p:cNvPr id="14379" name="ZoneTexte 61"/>
          <p:cNvSpPr txBox="1">
            <a:spLocks noChangeArrowheads="1"/>
          </p:cNvSpPr>
          <p:nvPr/>
        </p:nvSpPr>
        <p:spPr bwMode="auto">
          <a:xfrm>
            <a:off x="681405" y="2546839"/>
            <a:ext cx="83869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Contact</a:t>
            </a:r>
          </a:p>
        </p:txBody>
      </p:sp>
      <p:sp>
        <p:nvSpPr>
          <p:cNvPr id="14380" name="ZoneTexte 62"/>
          <p:cNvSpPr txBox="1">
            <a:spLocks noChangeArrowheads="1"/>
          </p:cNvSpPr>
          <p:nvPr/>
        </p:nvSpPr>
        <p:spPr bwMode="auto">
          <a:xfrm>
            <a:off x="1623647" y="2546839"/>
            <a:ext cx="82747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serrage</a:t>
            </a:r>
          </a:p>
        </p:txBody>
      </p:sp>
      <p:sp>
        <p:nvSpPr>
          <p:cNvPr id="14381" name="ZoneTexte 63"/>
          <p:cNvSpPr txBox="1">
            <a:spLocks noChangeArrowheads="1"/>
          </p:cNvSpPr>
          <p:nvPr/>
        </p:nvSpPr>
        <p:spPr bwMode="auto">
          <a:xfrm>
            <a:off x="6261589" y="1897674"/>
            <a:ext cx="287258"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D</a:t>
            </a:r>
          </a:p>
        </p:txBody>
      </p:sp>
      <p:cxnSp>
        <p:nvCxnSpPr>
          <p:cNvPr id="14382" name="Connecteur droit avec flèche 64"/>
          <p:cNvCxnSpPr>
            <a:cxnSpLocks noChangeShapeType="1"/>
          </p:cNvCxnSpPr>
          <p:nvPr/>
        </p:nvCxnSpPr>
        <p:spPr bwMode="auto">
          <a:xfrm>
            <a:off x="6534151" y="2025162"/>
            <a:ext cx="599342" cy="10404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3" name="ZoneTexte 65"/>
          <p:cNvSpPr txBox="1">
            <a:spLocks noChangeArrowheads="1"/>
          </p:cNvSpPr>
          <p:nvPr/>
        </p:nvSpPr>
        <p:spPr bwMode="auto">
          <a:xfrm>
            <a:off x="6441831" y="2305051"/>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E</a:t>
            </a:r>
          </a:p>
        </p:txBody>
      </p:sp>
      <p:cxnSp>
        <p:nvCxnSpPr>
          <p:cNvPr id="14384" name="Connecteur droit avec flèche 66"/>
          <p:cNvCxnSpPr>
            <a:cxnSpLocks noChangeShapeType="1"/>
          </p:cNvCxnSpPr>
          <p:nvPr/>
        </p:nvCxnSpPr>
        <p:spPr bwMode="auto">
          <a:xfrm>
            <a:off x="6707067" y="2426677"/>
            <a:ext cx="376603" cy="9964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85" name="Connecteur droit avec flèche 69"/>
          <p:cNvCxnSpPr>
            <a:cxnSpLocks noChangeShapeType="1"/>
            <a:endCxn id="14362" idx="3"/>
          </p:cNvCxnSpPr>
          <p:nvPr/>
        </p:nvCxnSpPr>
        <p:spPr bwMode="auto">
          <a:xfrm flipH="1">
            <a:off x="5461489" y="2146790"/>
            <a:ext cx="309196" cy="7180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6" name="ZoneTexte 72"/>
          <p:cNvSpPr txBox="1">
            <a:spLocks noChangeArrowheads="1"/>
          </p:cNvSpPr>
          <p:nvPr/>
        </p:nvSpPr>
        <p:spPr bwMode="auto">
          <a:xfrm>
            <a:off x="5770684" y="2026628"/>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A</a:t>
            </a:r>
          </a:p>
        </p:txBody>
      </p:sp>
      <p:sp>
        <p:nvSpPr>
          <p:cNvPr id="14387" name="ZoneTexte 73"/>
          <p:cNvSpPr txBox="1">
            <a:spLocks noChangeArrowheads="1"/>
          </p:cNvSpPr>
          <p:nvPr/>
        </p:nvSpPr>
        <p:spPr bwMode="auto">
          <a:xfrm>
            <a:off x="5375031" y="2776905"/>
            <a:ext cx="279244" cy="262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B</a:t>
            </a:r>
          </a:p>
        </p:txBody>
      </p:sp>
      <p:cxnSp>
        <p:nvCxnSpPr>
          <p:cNvPr id="14388" name="Connecteur droit avec flèche 74"/>
          <p:cNvCxnSpPr>
            <a:cxnSpLocks noChangeShapeType="1"/>
            <a:stCxn id="14387" idx="0"/>
            <a:endCxn id="14362" idx="2"/>
          </p:cNvCxnSpPr>
          <p:nvPr/>
        </p:nvCxnSpPr>
        <p:spPr bwMode="auto">
          <a:xfrm flipH="1" flipV="1">
            <a:off x="5369170" y="2523393"/>
            <a:ext cx="145483" cy="2535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89" name="ZoneTexte 77"/>
          <p:cNvSpPr txBox="1">
            <a:spLocks noChangeArrowheads="1"/>
          </p:cNvSpPr>
          <p:nvPr/>
        </p:nvSpPr>
        <p:spPr bwMode="auto">
          <a:xfrm>
            <a:off x="2013438" y="1997320"/>
            <a:ext cx="24718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r</a:t>
            </a:r>
          </a:p>
        </p:txBody>
      </p:sp>
      <p:sp>
        <p:nvSpPr>
          <p:cNvPr id="14390" name="ZoneTexte 78"/>
          <p:cNvSpPr txBox="1">
            <a:spLocks noChangeArrowheads="1"/>
          </p:cNvSpPr>
          <p:nvPr/>
        </p:nvSpPr>
        <p:spPr bwMode="auto">
          <a:xfrm>
            <a:off x="1043354" y="3398228"/>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14391" name="ZoneTexte 79"/>
          <p:cNvSpPr txBox="1">
            <a:spLocks noChangeArrowheads="1"/>
          </p:cNvSpPr>
          <p:nvPr/>
        </p:nvSpPr>
        <p:spPr bwMode="auto">
          <a:xfrm>
            <a:off x="2050073" y="3398228"/>
            <a:ext cx="29046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a:latin typeface="Arial" panose="020B0604020202020204" pitchFamily="34" charset="0"/>
              </a:rPr>
              <a:t>b</a:t>
            </a:r>
          </a:p>
        </p:txBody>
      </p:sp>
      <p:sp>
        <p:nvSpPr>
          <p:cNvPr id="73" name="ZoneTexte 24"/>
          <p:cNvSpPr txBox="1">
            <a:spLocks noChangeArrowheads="1"/>
          </p:cNvSpPr>
          <p:nvPr/>
        </p:nvSpPr>
        <p:spPr bwMode="auto">
          <a:xfrm>
            <a:off x="0" y="110637"/>
            <a:ext cx="9155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5 </a:t>
            </a:r>
            <a:r>
              <a:rPr lang="fr-FR" altLang="fr-FR" sz="1200" dirty="0">
                <a:latin typeface="Arial" panose="020B0604020202020204" pitchFamily="34" charset="0"/>
              </a:rPr>
              <a:t>: faire le tableau de mise en position de la rotule sur la buse. (la rotule est légèrement serrée dans son alésage). Ecrire la cotation sur les surfaces de liaison de la rotule et de la buse sur les dessins joints.</a:t>
            </a:r>
          </a:p>
        </p:txBody>
      </p:sp>
    </p:spTree>
    <p:extLst>
      <p:ext uri="{BB962C8B-B14F-4D97-AF65-F5344CB8AC3E}">
        <p14:creationId xmlns:p14="http://schemas.microsoft.com/office/powerpoint/2010/main" val="1349079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p:nvPr/>
        </p:nvSpPr>
        <p:spPr bwMode="auto">
          <a:xfrm rot="16200000">
            <a:off x="2911720" y="3237036"/>
            <a:ext cx="364880" cy="364880"/>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1508" name="Rectangle 5"/>
          <p:cNvSpPr>
            <a:spLocks noChangeArrowheads="1"/>
          </p:cNvSpPr>
          <p:nvPr/>
        </p:nvSpPr>
        <p:spPr bwMode="auto">
          <a:xfrm>
            <a:off x="3090497" y="3237036"/>
            <a:ext cx="140677" cy="36488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509" name="Rectangle 6"/>
          <p:cNvSpPr>
            <a:spLocks noChangeArrowheads="1"/>
          </p:cNvSpPr>
          <p:nvPr/>
        </p:nvSpPr>
        <p:spPr bwMode="auto">
          <a:xfrm>
            <a:off x="3135924" y="3118339"/>
            <a:ext cx="184638" cy="612531"/>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510" name="Forme libre 7"/>
          <p:cNvSpPr>
            <a:spLocks/>
          </p:cNvSpPr>
          <p:nvPr/>
        </p:nvSpPr>
        <p:spPr bwMode="auto">
          <a:xfrm>
            <a:off x="3140320" y="3118339"/>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1511" name="Forme libre 8"/>
          <p:cNvSpPr>
            <a:spLocks/>
          </p:cNvSpPr>
          <p:nvPr/>
        </p:nvSpPr>
        <p:spPr bwMode="auto">
          <a:xfrm flipV="1">
            <a:off x="3141785" y="3566747"/>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nvGrpSpPr>
          <p:cNvPr id="17" name="Groupe 16"/>
          <p:cNvGrpSpPr/>
          <p:nvPr/>
        </p:nvGrpSpPr>
        <p:grpSpPr>
          <a:xfrm>
            <a:off x="5369765" y="3154248"/>
            <a:ext cx="613161" cy="614154"/>
            <a:chOff x="5817245" y="3131352"/>
            <a:chExt cx="664258" cy="665334"/>
          </a:xfrm>
          <a:noFill/>
        </p:grpSpPr>
        <p:sp>
          <p:nvSpPr>
            <p:cNvPr id="14" name="Arc 13"/>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15" name="Arc 14"/>
            <p:cNvSpPr/>
            <p:nvPr/>
          </p:nvSpPr>
          <p:spPr bwMode="auto">
            <a:xfrm rot="16200000">
              <a:off x="5817244" y="3132429"/>
              <a:ext cx="664258" cy="664256"/>
            </a:xfrm>
            <a:prstGeom prst="arc">
              <a:avLst>
                <a:gd name="adj1" fmla="val 16768243"/>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18" name="Groupe 17"/>
          <p:cNvGrpSpPr/>
          <p:nvPr/>
        </p:nvGrpSpPr>
        <p:grpSpPr>
          <a:xfrm flipV="1">
            <a:off x="5369765" y="3161987"/>
            <a:ext cx="613161" cy="614154"/>
            <a:chOff x="5817245" y="3131352"/>
            <a:chExt cx="664258" cy="665334"/>
          </a:xfrm>
          <a:noFill/>
        </p:grpSpPr>
        <p:sp>
          <p:nvSpPr>
            <p:cNvPr id="19" name="Arc 18"/>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20" name="Arc 19"/>
            <p:cNvSpPr/>
            <p:nvPr/>
          </p:nvSpPr>
          <p:spPr bwMode="auto">
            <a:xfrm rot="16200000">
              <a:off x="5817244" y="3132429"/>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26" name="Groupe 25"/>
          <p:cNvGrpSpPr/>
          <p:nvPr/>
        </p:nvGrpSpPr>
        <p:grpSpPr>
          <a:xfrm>
            <a:off x="5623129" y="3155240"/>
            <a:ext cx="109263" cy="611588"/>
            <a:chOff x="6091723" y="3132427"/>
            <a:chExt cx="118368" cy="662554"/>
          </a:xfrm>
          <a:noFill/>
        </p:grpSpPr>
        <p:sp>
          <p:nvSpPr>
            <p:cNvPr id="21" name="Forme libre 20"/>
            <p:cNvSpPr/>
            <p:nvPr/>
          </p:nvSpPr>
          <p:spPr bwMode="auto">
            <a:xfrm flipV="1">
              <a:off x="6091723" y="3671896"/>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 name="Forme libre 21"/>
            <p:cNvSpPr/>
            <p:nvPr/>
          </p:nvSpPr>
          <p:spPr bwMode="auto">
            <a:xfrm>
              <a:off x="6091723" y="3132427"/>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5" name="Ellipse 10"/>
          <p:cNvSpPr>
            <a:spLocks noChangeArrowheads="1"/>
          </p:cNvSpPr>
          <p:nvPr/>
        </p:nvSpPr>
        <p:spPr bwMode="auto">
          <a:xfrm>
            <a:off x="5489331" y="3275135"/>
            <a:ext cx="373674" cy="37367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5" name="Groupe 24"/>
          <p:cNvGrpSpPr/>
          <p:nvPr/>
        </p:nvGrpSpPr>
        <p:grpSpPr>
          <a:xfrm>
            <a:off x="5369765" y="3414165"/>
            <a:ext cx="613160" cy="109263"/>
            <a:chOff x="5817245" y="3412929"/>
            <a:chExt cx="664257" cy="118368"/>
          </a:xfrm>
          <a:noFill/>
        </p:grpSpPr>
        <p:sp>
          <p:nvSpPr>
            <p:cNvPr id="23" name="Forme libre 22"/>
            <p:cNvSpPr/>
            <p:nvPr/>
          </p:nvSpPr>
          <p:spPr bwMode="auto">
            <a:xfrm rot="16200000">
              <a:off x="5819604"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4" name="Forme libre 23"/>
            <p:cNvSpPr/>
            <p:nvPr/>
          </p:nvSpPr>
          <p:spPr bwMode="auto">
            <a:xfrm rot="5400000" flipH="1">
              <a:off x="6360776"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7" name="Forme libre 26"/>
          <p:cNvSpPr>
            <a:spLocks/>
          </p:cNvSpPr>
          <p:nvPr/>
        </p:nvSpPr>
        <p:spPr bwMode="auto">
          <a:xfrm>
            <a:off x="3134458" y="3231174"/>
            <a:ext cx="45426" cy="401515"/>
          </a:xfrm>
          <a:custGeom>
            <a:avLst/>
            <a:gdLst>
              <a:gd name="T0" fmla="*/ 0 w 49741"/>
              <a:gd name="T1" fmla="*/ 0 h 435440"/>
              <a:gd name="T2" fmla="*/ 45657 w 49741"/>
              <a:gd name="T3" fmla="*/ 150586 h 435440"/>
              <a:gd name="T4" fmla="*/ 22829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grpSp>
        <p:nvGrpSpPr>
          <p:cNvPr id="21518" name="Groupe 61"/>
          <p:cNvGrpSpPr>
            <a:grpSpLocks/>
          </p:cNvGrpSpPr>
          <p:nvPr/>
        </p:nvGrpSpPr>
        <p:grpSpPr bwMode="auto">
          <a:xfrm>
            <a:off x="410308" y="1239715"/>
            <a:ext cx="1293935" cy="980343"/>
            <a:chOff x="689197" y="1736720"/>
            <a:chExt cx="1402250" cy="1061978"/>
          </a:xfrm>
        </p:grpSpPr>
        <p:sp>
          <p:nvSpPr>
            <p:cNvPr id="21557" name="Cylindre 28"/>
            <p:cNvSpPr>
              <a:spLocks noChangeArrowheads="1"/>
            </p:cNvSpPr>
            <p:nvPr/>
          </p:nvSpPr>
          <p:spPr bwMode="auto">
            <a:xfrm>
              <a:off x="1041094" y="1934377"/>
              <a:ext cx="694062" cy="369065"/>
            </a:xfrm>
            <a:prstGeom prst="can">
              <a:avLst>
                <a:gd name="adj"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 name="Arc 29"/>
            <p:cNvSpPr/>
            <p:nvPr/>
          </p:nvSpPr>
          <p:spPr bwMode="auto">
            <a:xfrm>
              <a:off x="1036981" y="1736720"/>
              <a:ext cx="698743" cy="693699"/>
            </a:xfrm>
            <a:prstGeom prst="arc">
              <a:avLst>
                <a:gd name="adj1" fmla="val 11319152"/>
                <a:gd name="adj2" fmla="val 21210734"/>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1559" name="Forme libre 30"/>
            <p:cNvSpPr>
              <a:spLocks/>
            </p:cNvSpPr>
            <p:nvPr/>
          </p:nvSpPr>
          <p:spPr bwMode="auto">
            <a:xfrm>
              <a:off x="1673157" y="2210357"/>
              <a:ext cx="418290" cy="513388"/>
            </a:xfrm>
            <a:custGeom>
              <a:avLst/>
              <a:gdLst>
                <a:gd name="T0" fmla="*/ 243192 w 418290"/>
                <a:gd name="T1" fmla="*/ 513388 h 513388"/>
                <a:gd name="T2" fmla="*/ 243192 w 418290"/>
                <a:gd name="T3" fmla="*/ 138873 h 513388"/>
                <a:gd name="T4" fmla="*/ 0 w 418290"/>
                <a:gd name="T5" fmla="*/ 95098 h 513388"/>
                <a:gd name="T6" fmla="*/ 199620 w 418290"/>
                <a:gd name="T7" fmla="*/ 0 h 513388"/>
                <a:gd name="T8" fmla="*/ 418290 w 418290"/>
                <a:gd name="T9" fmla="*/ 41596 h 513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290" h="513388">
                  <a:moveTo>
                    <a:pt x="243192" y="513388"/>
                  </a:moveTo>
                  <a:lnTo>
                    <a:pt x="243192" y="138873"/>
                  </a:lnTo>
                  <a:lnTo>
                    <a:pt x="0" y="95098"/>
                  </a:lnTo>
                  <a:lnTo>
                    <a:pt x="199620" y="0"/>
                  </a:lnTo>
                  <a:lnTo>
                    <a:pt x="418290" y="41596"/>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1560" name="Connecteur droit 32"/>
            <p:cNvCxnSpPr>
              <a:cxnSpLocks noChangeShapeType="1"/>
            </p:cNvCxnSpPr>
            <p:nvPr/>
          </p:nvCxnSpPr>
          <p:spPr bwMode="auto">
            <a:xfrm>
              <a:off x="1913259" y="2582912"/>
              <a:ext cx="171045" cy="33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1" name="Connecteur droit 35"/>
            <p:cNvCxnSpPr>
              <a:cxnSpLocks noChangeShapeType="1"/>
            </p:cNvCxnSpPr>
            <p:nvPr/>
          </p:nvCxnSpPr>
          <p:spPr bwMode="auto">
            <a:xfrm flipH="1">
              <a:off x="1802606" y="2210356"/>
              <a:ext cx="79696" cy="120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2" name="Connecteur droit 44"/>
            <p:cNvCxnSpPr>
              <a:cxnSpLocks noChangeShapeType="1"/>
            </p:cNvCxnSpPr>
            <p:nvPr/>
          </p:nvCxnSpPr>
          <p:spPr bwMode="auto">
            <a:xfrm flipV="1">
              <a:off x="828674" y="2264151"/>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3" name="Connecteur droit 45"/>
            <p:cNvCxnSpPr>
              <a:cxnSpLocks noChangeShapeType="1"/>
            </p:cNvCxnSpPr>
            <p:nvPr/>
          </p:nvCxnSpPr>
          <p:spPr bwMode="auto">
            <a:xfrm flipV="1">
              <a:off x="1041094" y="2317728"/>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4" name="Connecteur droit 47"/>
            <p:cNvCxnSpPr>
              <a:cxnSpLocks noChangeShapeType="1"/>
            </p:cNvCxnSpPr>
            <p:nvPr/>
          </p:nvCxnSpPr>
          <p:spPr bwMode="auto">
            <a:xfrm>
              <a:off x="1036229" y="2264151"/>
              <a:ext cx="212420" cy="5357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5" name="Connecteur droit 49"/>
            <p:cNvCxnSpPr>
              <a:cxnSpLocks noChangeShapeType="1"/>
            </p:cNvCxnSpPr>
            <p:nvPr/>
          </p:nvCxnSpPr>
          <p:spPr bwMode="auto">
            <a:xfrm>
              <a:off x="828674" y="2342732"/>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6" name="Connecteur droit 50"/>
            <p:cNvCxnSpPr>
              <a:cxnSpLocks noChangeShapeType="1"/>
            </p:cNvCxnSpPr>
            <p:nvPr/>
          </p:nvCxnSpPr>
          <p:spPr bwMode="auto">
            <a:xfrm flipV="1">
              <a:off x="828673" y="2645164"/>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7" name="Connecteur droit 51"/>
            <p:cNvCxnSpPr>
              <a:cxnSpLocks noChangeShapeType="1"/>
            </p:cNvCxnSpPr>
            <p:nvPr/>
          </p:nvCxnSpPr>
          <p:spPr bwMode="auto">
            <a:xfrm>
              <a:off x="1043474" y="239630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8" name="Connecteur droit 53"/>
            <p:cNvCxnSpPr>
              <a:cxnSpLocks noChangeShapeType="1"/>
            </p:cNvCxnSpPr>
            <p:nvPr/>
          </p:nvCxnSpPr>
          <p:spPr bwMode="auto">
            <a:xfrm>
              <a:off x="1036228" y="2270800"/>
              <a:ext cx="56766" cy="8621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rc 54"/>
            <p:cNvSpPr/>
            <p:nvPr/>
          </p:nvSpPr>
          <p:spPr bwMode="auto">
            <a:xfrm>
              <a:off x="693962" y="2049440"/>
              <a:ext cx="1387957" cy="368279"/>
            </a:xfrm>
            <a:prstGeom prst="arc">
              <a:avLst>
                <a:gd name="adj1" fmla="val 794081"/>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6" name="Arc 55"/>
            <p:cNvSpPr/>
            <p:nvPr/>
          </p:nvSpPr>
          <p:spPr bwMode="auto">
            <a:xfrm>
              <a:off x="689197" y="2049440"/>
              <a:ext cx="1387957" cy="368279"/>
            </a:xfrm>
            <a:prstGeom prst="arc">
              <a:avLst>
                <a:gd name="adj1" fmla="val 20181878"/>
                <a:gd name="adj2" fmla="val 52099"/>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7" name="Arc 56"/>
            <p:cNvSpPr/>
            <p:nvPr/>
          </p:nvSpPr>
          <p:spPr bwMode="auto">
            <a:xfrm flipH="1">
              <a:off x="693962" y="2046266"/>
              <a:ext cx="1387957" cy="369866"/>
            </a:xfrm>
            <a:prstGeom prst="arc">
              <a:avLst>
                <a:gd name="adj1" fmla="val 20130104"/>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1572" name="Connecteur droit 57"/>
            <p:cNvCxnSpPr>
              <a:cxnSpLocks noChangeShapeType="1"/>
            </p:cNvCxnSpPr>
            <p:nvPr/>
          </p:nvCxnSpPr>
          <p:spPr bwMode="auto">
            <a:xfrm>
              <a:off x="693857" y="223366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Arc 58"/>
            <p:cNvSpPr/>
            <p:nvPr/>
          </p:nvSpPr>
          <p:spPr bwMode="auto">
            <a:xfrm flipH="1">
              <a:off x="689197" y="2424069"/>
              <a:ext cx="1387957" cy="369866"/>
            </a:xfrm>
            <a:prstGeom prst="arc">
              <a:avLst>
                <a:gd name="adj1" fmla="val 21588998"/>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1574" name="Connecteur droit 59"/>
            <p:cNvCxnSpPr>
              <a:cxnSpLocks noChangeShapeType="1"/>
            </p:cNvCxnSpPr>
            <p:nvPr/>
          </p:nvCxnSpPr>
          <p:spPr bwMode="auto">
            <a:xfrm>
              <a:off x="2077322" y="2240275"/>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p:cNvSpPr/>
            <p:nvPr/>
          </p:nvSpPr>
          <p:spPr bwMode="auto">
            <a:xfrm>
              <a:off x="695549" y="2430419"/>
              <a:ext cx="1389546" cy="368279"/>
            </a:xfrm>
            <a:prstGeom prst="arc">
              <a:avLst>
                <a:gd name="adj1" fmla="val 742588"/>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9" name="Line 437"/>
          <p:cNvSpPr>
            <a:spLocks noChangeShapeType="1"/>
          </p:cNvSpPr>
          <p:nvPr/>
        </p:nvSpPr>
        <p:spPr bwMode="auto">
          <a:xfrm rot="10800000">
            <a:off x="3320562" y="4324350"/>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20" name="Line 438"/>
          <p:cNvSpPr>
            <a:spLocks noChangeShapeType="1"/>
          </p:cNvSpPr>
          <p:nvPr/>
        </p:nvSpPr>
        <p:spPr bwMode="auto">
          <a:xfrm flipV="1">
            <a:off x="3890597" y="4478216"/>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21" name="Freeform 439"/>
          <p:cNvSpPr>
            <a:spLocks/>
          </p:cNvSpPr>
          <p:nvPr/>
        </p:nvSpPr>
        <p:spPr bwMode="auto">
          <a:xfrm flipV="1">
            <a:off x="3818792" y="4475285"/>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22" name="Rectangle 440"/>
          <p:cNvSpPr>
            <a:spLocks noChangeArrowheads="1"/>
          </p:cNvSpPr>
          <p:nvPr/>
        </p:nvSpPr>
        <p:spPr bwMode="auto">
          <a:xfrm>
            <a:off x="3745523" y="467897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1523" name="Rectangle 442"/>
          <p:cNvSpPr>
            <a:spLocks noChangeArrowheads="1"/>
          </p:cNvSpPr>
          <p:nvPr/>
        </p:nvSpPr>
        <p:spPr bwMode="auto">
          <a:xfrm>
            <a:off x="3968262" y="420858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1524" name="Rectangle 443"/>
          <p:cNvSpPr>
            <a:spLocks noChangeArrowheads="1"/>
          </p:cNvSpPr>
          <p:nvPr/>
        </p:nvSpPr>
        <p:spPr bwMode="auto">
          <a:xfrm>
            <a:off x="3664928" y="4211515"/>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1525" name="Line 444"/>
          <p:cNvSpPr>
            <a:spLocks noChangeShapeType="1"/>
          </p:cNvSpPr>
          <p:nvPr/>
        </p:nvSpPr>
        <p:spPr bwMode="auto">
          <a:xfrm>
            <a:off x="4010758" y="4195397"/>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26" name="Freeform 445"/>
          <p:cNvSpPr>
            <a:spLocks/>
          </p:cNvSpPr>
          <p:nvPr/>
        </p:nvSpPr>
        <p:spPr bwMode="auto">
          <a:xfrm>
            <a:off x="3729405" y="4258408"/>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1527" name="Connecteur droit 50"/>
          <p:cNvCxnSpPr>
            <a:cxnSpLocks noChangeShapeType="1"/>
          </p:cNvCxnSpPr>
          <p:nvPr/>
        </p:nvCxnSpPr>
        <p:spPr bwMode="auto">
          <a:xfrm flipH="1" flipV="1">
            <a:off x="3283928" y="3739661"/>
            <a:ext cx="489438" cy="14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8" name="Connecteur droit 51"/>
          <p:cNvCxnSpPr>
            <a:cxnSpLocks noChangeShapeType="1"/>
          </p:cNvCxnSpPr>
          <p:nvPr/>
        </p:nvCxnSpPr>
        <p:spPr bwMode="auto">
          <a:xfrm flipH="1" flipV="1">
            <a:off x="3297116" y="3134459"/>
            <a:ext cx="489438" cy="14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9" name="Connecteur droit avec flèche 52"/>
          <p:cNvCxnSpPr>
            <a:cxnSpLocks noChangeShapeType="1"/>
          </p:cNvCxnSpPr>
          <p:nvPr/>
        </p:nvCxnSpPr>
        <p:spPr bwMode="auto">
          <a:xfrm>
            <a:off x="3708889" y="3106616"/>
            <a:ext cx="0" cy="656492"/>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0" name="Freeform 75"/>
          <p:cNvSpPr>
            <a:spLocks/>
          </p:cNvSpPr>
          <p:nvPr/>
        </p:nvSpPr>
        <p:spPr bwMode="auto">
          <a:xfrm>
            <a:off x="3708890" y="1831731"/>
            <a:ext cx="413238" cy="1305658"/>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31" name="Rectangle 211"/>
          <p:cNvSpPr>
            <a:spLocks noChangeArrowheads="1"/>
          </p:cNvSpPr>
          <p:nvPr/>
        </p:nvSpPr>
        <p:spPr bwMode="auto">
          <a:xfrm rot="-5400000">
            <a:off x="2956864" y="2342961"/>
            <a:ext cx="113184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20,02±0,02</a:t>
            </a:r>
          </a:p>
        </p:txBody>
      </p:sp>
      <p:cxnSp>
        <p:nvCxnSpPr>
          <p:cNvPr id="21532" name="Connecteur droit 2"/>
          <p:cNvCxnSpPr>
            <a:cxnSpLocks noChangeShapeType="1"/>
          </p:cNvCxnSpPr>
          <p:nvPr/>
        </p:nvCxnSpPr>
        <p:spPr bwMode="auto">
          <a:xfrm flipH="1">
            <a:off x="3310304" y="3736731"/>
            <a:ext cx="4396" cy="63744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3" name="Rectangle 162"/>
          <p:cNvSpPr>
            <a:spLocks noChangeArrowheads="1"/>
          </p:cNvSpPr>
          <p:nvPr/>
        </p:nvSpPr>
        <p:spPr bwMode="auto">
          <a:xfrm>
            <a:off x="4375639" y="1704243"/>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0</a:t>
            </a:r>
            <a:endParaRPr lang="fr-FR" altLang="fr-FR" sz="1292" dirty="0">
              <a:latin typeface="Arial" panose="020B0604020202020204" pitchFamily="34" charset="0"/>
            </a:endParaRPr>
          </a:p>
        </p:txBody>
      </p:sp>
      <p:sp>
        <p:nvSpPr>
          <p:cNvPr id="21534" name="Rectangle 163"/>
          <p:cNvSpPr>
            <a:spLocks noChangeArrowheads="1"/>
          </p:cNvSpPr>
          <p:nvPr/>
        </p:nvSpPr>
        <p:spPr bwMode="auto">
          <a:xfrm>
            <a:off x="4122128" y="1695450"/>
            <a:ext cx="1210812"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1535" name="Line 164"/>
          <p:cNvSpPr>
            <a:spLocks noChangeShapeType="1"/>
          </p:cNvSpPr>
          <p:nvPr/>
        </p:nvSpPr>
        <p:spPr bwMode="auto">
          <a:xfrm>
            <a:off x="4397620" y="1692520"/>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1536" name="Group 165"/>
          <p:cNvGrpSpPr>
            <a:grpSpLocks/>
          </p:cNvGrpSpPr>
          <p:nvPr/>
        </p:nvGrpSpPr>
        <p:grpSpPr bwMode="auto">
          <a:xfrm>
            <a:off x="4193931" y="1762858"/>
            <a:ext cx="133350" cy="133350"/>
            <a:chOff x="2741" y="3480"/>
            <a:chExt cx="91" cy="91"/>
          </a:xfrm>
        </p:grpSpPr>
        <p:sp>
          <p:nvSpPr>
            <p:cNvPr id="21555"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56"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1537" name="Rectangle 168"/>
          <p:cNvSpPr>
            <a:spLocks noChangeArrowheads="1"/>
          </p:cNvSpPr>
          <p:nvPr/>
        </p:nvSpPr>
        <p:spPr bwMode="auto">
          <a:xfrm>
            <a:off x="5034658" y="1674935"/>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1538" name="Line 169"/>
          <p:cNvSpPr>
            <a:spLocks noChangeShapeType="1"/>
          </p:cNvSpPr>
          <p:nvPr/>
        </p:nvSpPr>
        <p:spPr bwMode="auto">
          <a:xfrm>
            <a:off x="5043121" y="1692520"/>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39" name="Line 438"/>
          <p:cNvSpPr>
            <a:spLocks noChangeShapeType="1"/>
          </p:cNvSpPr>
          <p:nvPr/>
        </p:nvSpPr>
        <p:spPr bwMode="auto">
          <a:xfrm flipV="1">
            <a:off x="4906108" y="19665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40" name="Freeform 439"/>
          <p:cNvSpPr>
            <a:spLocks/>
          </p:cNvSpPr>
          <p:nvPr/>
        </p:nvSpPr>
        <p:spPr bwMode="auto">
          <a:xfrm flipV="1">
            <a:off x="4834305" y="1963616"/>
            <a:ext cx="142142"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41" name="Rectangle 440"/>
          <p:cNvSpPr>
            <a:spLocks noChangeArrowheads="1"/>
          </p:cNvSpPr>
          <p:nvPr/>
        </p:nvSpPr>
        <p:spPr bwMode="auto">
          <a:xfrm>
            <a:off x="4761035" y="21673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grpSp>
        <p:nvGrpSpPr>
          <p:cNvPr id="21542" name="Group 936"/>
          <p:cNvGrpSpPr>
            <a:grpSpLocks/>
          </p:cNvGrpSpPr>
          <p:nvPr/>
        </p:nvGrpSpPr>
        <p:grpSpPr bwMode="auto">
          <a:xfrm>
            <a:off x="4739788" y="1720362"/>
            <a:ext cx="271096" cy="227135"/>
            <a:chOff x="2150" y="139"/>
            <a:chExt cx="185" cy="155"/>
          </a:xfrm>
        </p:grpSpPr>
        <p:sp>
          <p:nvSpPr>
            <p:cNvPr id="21553"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dirty="0">
                  <a:latin typeface="Arial" panose="020B0604020202020204" pitchFamily="34" charset="0"/>
                </a:rPr>
                <a:t>M</a:t>
              </a:r>
            </a:p>
          </p:txBody>
        </p:sp>
        <p:sp>
          <p:nvSpPr>
            <p:cNvPr id="21554"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80" name="ZoneTexte 196"/>
          <p:cNvSpPr txBox="1">
            <a:spLocks noChangeArrowheads="1"/>
          </p:cNvSpPr>
          <p:nvPr/>
        </p:nvSpPr>
        <p:spPr bwMode="auto">
          <a:xfrm>
            <a:off x="49159" y="0"/>
            <a:ext cx="1322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Rotule (r)</a:t>
            </a:r>
          </a:p>
        </p:txBody>
      </p:sp>
    </p:spTree>
    <p:extLst>
      <p:ext uri="{BB962C8B-B14F-4D97-AF65-F5344CB8AC3E}">
        <p14:creationId xmlns:p14="http://schemas.microsoft.com/office/powerpoint/2010/main" val="624673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443"/>
          <p:cNvSpPr>
            <a:spLocks noChangeArrowheads="1"/>
          </p:cNvSpPr>
          <p:nvPr/>
        </p:nvSpPr>
        <p:spPr bwMode="auto">
          <a:xfrm>
            <a:off x="3292720" y="5041855"/>
            <a:ext cx="693126"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2550" name="Rectangle 163"/>
          <p:cNvSpPr>
            <a:spLocks noChangeArrowheads="1"/>
          </p:cNvSpPr>
          <p:nvPr/>
        </p:nvSpPr>
        <p:spPr bwMode="auto">
          <a:xfrm>
            <a:off x="4482613" y="2146255"/>
            <a:ext cx="1225145"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2572" name="Rectangle 121"/>
          <p:cNvSpPr>
            <a:spLocks noChangeArrowheads="1"/>
          </p:cNvSpPr>
          <p:nvPr/>
        </p:nvSpPr>
        <p:spPr bwMode="auto">
          <a:xfrm>
            <a:off x="5149361" y="4403481"/>
            <a:ext cx="691662" cy="269631"/>
          </a:xfrm>
          <a:prstGeom prst="rect">
            <a:avLst/>
          </a:prstGeom>
          <a:no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2532" name="Groupe 59"/>
          <p:cNvGrpSpPr>
            <a:grpSpLocks/>
          </p:cNvGrpSpPr>
          <p:nvPr/>
        </p:nvGrpSpPr>
        <p:grpSpPr bwMode="auto">
          <a:xfrm>
            <a:off x="3837843" y="3373315"/>
            <a:ext cx="1186962" cy="1055077"/>
            <a:chOff x="4523417" y="3443960"/>
            <a:chExt cx="1285946" cy="1143699"/>
          </a:xfrm>
        </p:grpSpPr>
        <p:sp>
          <p:nvSpPr>
            <p:cNvPr id="37" name="Arc 36"/>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8" name="Arc 37"/>
            <p:cNvSpPr/>
            <p:nvPr/>
          </p:nvSpPr>
          <p:spPr bwMode="auto">
            <a:xfrm>
              <a:off x="4675825" y="3598042"/>
              <a:ext cx="827133" cy="827593"/>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616"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7"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8"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19"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0"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1"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2"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3"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24"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25" name="Connecteur droit 47"/>
            <p:cNvCxnSpPr>
              <a:cxnSpLocks noChangeShapeType="1"/>
              <a:stCxn id="22626"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6"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7"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8"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rc 57"/>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9" name="Arc 58"/>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22533" name="Groupe 83"/>
          <p:cNvGrpSpPr>
            <a:grpSpLocks/>
          </p:cNvGrpSpPr>
          <p:nvPr/>
        </p:nvGrpSpPr>
        <p:grpSpPr bwMode="auto">
          <a:xfrm>
            <a:off x="1175238" y="3367454"/>
            <a:ext cx="1056543" cy="1055077"/>
            <a:chOff x="3324972" y="3701089"/>
            <a:chExt cx="1143422" cy="1143422"/>
          </a:xfrm>
        </p:grpSpPr>
        <p:sp>
          <p:nvSpPr>
            <p:cNvPr id="22606" name="Ellipse 60"/>
            <p:cNvSpPr>
              <a:spLocks noChangeArrowheads="1"/>
            </p:cNvSpPr>
            <p:nvPr/>
          </p:nvSpPr>
          <p:spPr bwMode="auto">
            <a:xfrm>
              <a:off x="3324972" y="3701089"/>
              <a:ext cx="1143422" cy="1143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7" name="Ellipse 61"/>
            <p:cNvSpPr>
              <a:spLocks noChangeArrowheads="1"/>
            </p:cNvSpPr>
            <p:nvPr/>
          </p:nvSpPr>
          <p:spPr bwMode="auto">
            <a:xfrm>
              <a:off x="3587668" y="3963785"/>
              <a:ext cx="618030" cy="61803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608" name="Groupe 64"/>
            <p:cNvGrpSpPr>
              <a:grpSpLocks/>
            </p:cNvGrpSpPr>
            <p:nvPr/>
          </p:nvGrpSpPr>
          <p:grpSpPr bwMode="auto">
            <a:xfrm>
              <a:off x="3849058" y="4006100"/>
              <a:ext cx="95250" cy="533400"/>
              <a:chOff x="5453062" y="3687313"/>
              <a:chExt cx="95250" cy="533400"/>
            </a:xfrm>
          </p:grpSpPr>
          <p:sp>
            <p:nvSpPr>
              <p:cNvPr id="22612" name="Ellipse 62"/>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3" name="Ellipse 63"/>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9" name="Groupe 65"/>
            <p:cNvGrpSpPr>
              <a:grpSpLocks/>
            </p:cNvGrpSpPr>
            <p:nvPr/>
          </p:nvGrpSpPr>
          <p:grpSpPr bwMode="auto">
            <a:xfrm rot="-5400000">
              <a:off x="3849058" y="4006101"/>
              <a:ext cx="95250" cy="533400"/>
              <a:chOff x="5453062" y="3687313"/>
              <a:chExt cx="95250" cy="533400"/>
            </a:xfrm>
          </p:grpSpPr>
          <p:sp>
            <p:nvSpPr>
              <p:cNvPr id="22610" name="Ellipse 66"/>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1" name="Ellipse 67"/>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nvGrpSpPr>
          <p:cNvPr id="22534" name="Groupe 80"/>
          <p:cNvGrpSpPr>
            <a:grpSpLocks/>
          </p:cNvGrpSpPr>
          <p:nvPr/>
        </p:nvGrpSpPr>
        <p:grpSpPr bwMode="auto">
          <a:xfrm>
            <a:off x="7146681" y="3368920"/>
            <a:ext cx="1055077" cy="1053611"/>
            <a:chOff x="7523601" y="3702267"/>
            <a:chExt cx="1142244" cy="1142244"/>
          </a:xfrm>
        </p:grpSpPr>
        <p:sp>
          <p:nvSpPr>
            <p:cNvPr id="22596" name="Ellipse 69"/>
            <p:cNvSpPr>
              <a:spLocks noChangeArrowheads="1"/>
            </p:cNvSpPr>
            <p:nvPr/>
          </p:nvSpPr>
          <p:spPr bwMode="auto">
            <a:xfrm>
              <a:off x="7523601" y="3702267"/>
              <a:ext cx="1142244" cy="11422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7" name="Ellipse 70"/>
            <p:cNvSpPr>
              <a:spLocks noChangeArrowheads="1"/>
            </p:cNvSpPr>
            <p:nvPr/>
          </p:nvSpPr>
          <p:spPr bwMode="auto">
            <a:xfrm>
              <a:off x="7676001" y="3854667"/>
              <a:ext cx="837444" cy="8374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8" name="Ellipse 71"/>
            <p:cNvSpPr>
              <a:spLocks noChangeArrowheads="1"/>
            </p:cNvSpPr>
            <p:nvPr/>
          </p:nvSpPr>
          <p:spPr bwMode="auto">
            <a:xfrm>
              <a:off x="7786575" y="3965241"/>
              <a:ext cx="616296" cy="6162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599" name="Groupe 79"/>
            <p:cNvGrpSpPr>
              <a:grpSpLocks/>
            </p:cNvGrpSpPr>
            <p:nvPr/>
          </p:nvGrpSpPr>
          <p:grpSpPr bwMode="auto">
            <a:xfrm>
              <a:off x="7828023" y="4006689"/>
              <a:ext cx="533400" cy="533400"/>
              <a:chOff x="7565916" y="5311025"/>
              <a:chExt cx="533400" cy="533400"/>
            </a:xfrm>
          </p:grpSpPr>
          <p:grpSp>
            <p:nvGrpSpPr>
              <p:cNvPr id="22600" name="Groupe 73"/>
              <p:cNvGrpSpPr>
                <a:grpSpLocks/>
              </p:cNvGrpSpPr>
              <p:nvPr/>
            </p:nvGrpSpPr>
            <p:grpSpPr bwMode="auto">
              <a:xfrm>
                <a:off x="7784991" y="5311025"/>
                <a:ext cx="95250" cy="533400"/>
                <a:chOff x="5453062" y="3687313"/>
                <a:chExt cx="95250" cy="533400"/>
              </a:xfrm>
            </p:grpSpPr>
            <p:sp>
              <p:nvSpPr>
                <p:cNvPr id="22604" name="Ellipse 74"/>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5" name="Ellipse 75"/>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1" name="Groupe 76"/>
              <p:cNvGrpSpPr>
                <a:grpSpLocks/>
              </p:cNvGrpSpPr>
              <p:nvPr/>
            </p:nvGrpSpPr>
            <p:grpSpPr bwMode="auto">
              <a:xfrm rot="-5400000">
                <a:off x="7784991" y="5311026"/>
                <a:ext cx="95250" cy="533400"/>
                <a:chOff x="5453062" y="3687313"/>
                <a:chExt cx="95250" cy="533400"/>
              </a:xfrm>
            </p:grpSpPr>
            <p:sp>
              <p:nvSpPr>
                <p:cNvPr id="22602" name="Ellipse 77"/>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3" name="Ellipse 78"/>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cxnSp>
        <p:nvCxnSpPr>
          <p:cNvPr id="22535" name="Connecteur droit 85"/>
          <p:cNvCxnSpPr>
            <a:cxnSpLocks noChangeShapeType="1"/>
          </p:cNvCxnSpPr>
          <p:nvPr/>
        </p:nvCxnSpPr>
        <p:spPr bwMode="auto">
          <a:xfrm>
            <a:off x="4151435" y="3894992"/>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6" name="Connecteur droit 3"/>
          <p:cNvCxnSpPr>
            <a:cxnSpLocks noChangeShapeType="1"/>
            <a:stCxn id="22626" idx="3"/>
          </p:cNvCxnSpPr>
          <p:nvPr/>
        </p:nvCxnSpPr>
        <p:spPr bwMode="auto">
          <a:xfrm>
            <a:off x="4589585" y="4207120"/>
            <a:ext cx="0" cy="113127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Line 437"/>
          <p:cNvSpPr>
            <a:spLocks noChangeShapeType="1"/>
          </p:cNvSpPr>
          <p:nvPr/>
        </p:nvSpPr>
        <p:spPr bwMode="auto">
          <a:xfrm>
            <a:off x="3991708" y="5197720"/>
            <a:ext cx="59787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38" name="Line 438"/>
          <p:cNvSpPr>
            <a:spLocks noChangeShapeType="1"/>
          </p:cNvSpPr>
          <p:nvPr/>
        </p:nvSpPr>
        <p:spPr bwMode="auto">
          <a:xfrm flipV="1">
            <a:off x="3615104" y="5308555"/>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39" name="Freeform 439"/>
          <p:cNvSpPr>
            <a:spLocks/>
          </p:cNvSpPr>
          <p:nvPr/>
        </p:nvSpPr>
        <p:spPr bwMode="auto">
          <a:xfrm flipV="1">
            <a:off x="3543300" y="5305625"/>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40" name="Rectangle 440"/>
          <p:cNvSpPr>
            <a:spLocks noChangeArrowheads="1"/>
          </p:cNvSpPr>
          <p:nvPr/>
        </p:nvSpPr>
        <p:spPr bwMode="auto">
          <a:xfrm>
            <a:off x="3470031" y="5509312"/>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2541" name="Rectangle 442"/>
          <p:cNvSpPr>
            <a:spLocks noChangeArrowheads="1"/>
          </p:cNvSpPr>
          <p:nvPr/>
        </p:nvSpPr>
        <p:spPr bwMode="auto">
          <a:xfrm>
            <a:off x="3563816" y="5038924"/>
            <a:ext cx="56710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2543" name="Line 444"/>
          <p:cNvSpPr>
            <a:spLocks noChangeShapeType="1"/>
          </p:cNvSpPr>
          <p:nvPr/>
        </p:nvSpPr>
        <p:spPr bwMode="auto">
          <a:xfrm>
            <a:off x="3612174" y="502573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44" name="Freeform 445"/>
          <p:cNvSpPr>
            <a:spLocks/>
          </p:cNvSpPr>
          <p:nvPr/>
        </p:nvSpPr>
        <p:spPr bwMode="auto">
          <a:xfrm>
            <a:off x="3357197" y="5088747"/>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545" name="Connecteur droit 5"/>
          <p:cNvCxnSpPr>
            <a:cxnSpLocks noChangeShapeType="1"/>
            <a:stCxn id="22626" idx="4"/>
          </p:cNvCxnSpPr>
          <p:nvPr/>
        </p:nvCxnSpPr>
        <p:spPr bwMode="auto">
          <a:xfrm flipH="1" flipV="1">
            <a:off x="3978520" y="4205654"/>
            <a:ext cx="489438" cy="14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6" name="Connecteur droit 59"/>
          <p:cNvCxnSpPr>
            <a:cxnSpLocks noChangeShapeType="1"/>
          </p:cNvCxnSpPr>
          <p:nvPr/>
        </p:nvCxnSpPr>
        <p:spPr bwMode="auto">
          <a:xfrm flipH="1" flipV="1">
            <a:off x="3991708" y="3600451"/>
            <a:ext cx="489438" cy="14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7" name="Connecteur droit avec flèche 7"/>
          <p:cNvCxnSpPr>
            <a:cxnSpLocks noChangeShapeType="1"/>
          </p:cNvCxnSpPr>
          <p:nvPr/>
        </p:nvCxnSpPr>
        <p:spPr bwMode="auto">
          <a:xfrm>
            <a:off x="4053254" y="3572608"/>
            <a:ext cx="0" cy="656492"/>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8" name="Freeform 75"/>
          <p:cNvSpPr>
            <a:spLocks/>
          </p:cNvSpPr>
          <p:nvPr/>
        </p:nvSpPr>
        <p:spPr bwMode="auto">
          <a:xfrm>
            <a:off x="4054720" y="2283070"/>
            <a:ext cx="413238" cy="1305658"/>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49" name="Rectangle 162"/>
          <p:cNvSpPr>
            <a:spLocks noChangeArrowheads="1"/>
          </p:cNvSpPr>
          <p:nvPr/>
        </p:nvSpPr>
        <p:spPr bwMode="auto">
          <a:xfrm>
            <a:off x="4734659" y="2155047"/>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0</a:t>
            </a:r>
            <a:endParaRPr lang="fr-FR" altLang="fr-FR" sz="1292" dirty="0">
              <a:latin typeface="Arial" panose="020B0604020202020204" pitchFamily="34" charset="0"/>
            </a:endParaRPr>
          </a:p>
        </p:txBody>
      </p:sp>
      <p:sp>
        <p:nvSpPr>
          <p:cNvPr id="22551" name="Line 164"/>
          <p:cNvSpPr>
            <a:spLocks noChangeShapeType="1"/>
          </p:cNvSpPr>
          <p:nvPr/>
        </p:nvSpPr>
        <p:spPr bwMode="auto">
          <a:xfrm>
            <a:off x="4758104" y="2143324"/>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2552" name="Group 165"/>
          <p:cNvGrpSpPr>
            <a:grpSpLocks/>
          </p:cNvGrpSpPr>
          <p:nvPr/>
        </p:nvGrpSpPr>
        <p:grpSpPr bwMode="auto">
          <a:xfrm>
            <a:off x="4554416" y="2213662"/>
            <a:ext cx="133350" cy="133350"/>
            <a:chOff x="2741" y="3480"/>
            <a:chExt cx="91" cy="91"/>
          </a:xfrm>
        </p:grpSpPr>
        <p:sp>
          <p:nvSpPr>
            <p:cNvPr id="2259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9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2553" name="Rectangle 168"/>
          <p:cNvSpPr>
            <a:spLocks noChangeArrowheads="1"/>
          </p:cNvSpPr>
          <p:nvPr/>
        </p:nvSpPr>
        <p:spPr bwMode="auto">
          <a:xfrm>
            <a:off x="5399858" y="2125739"/>
            <a:ext cx="307900"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D</a:t>
            </a:r>
          </a:p>
        </p:txBody>
      </p:sp>
      <p:sp>
        <p:nvSpPr>
          <p:cNvPr id="22554" name="Line 169"/>
          <p:cNvSpPr>
            <a:spLocks noChangeShapeType="1"/>
          </p:cNvSpPr>
          <p:nvPr/>
        </p:nvSpPr>
        <p:spPr bwMode="auto">
          <a:xfrm>
            <a:off x="5411666" y="2143324"/>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55" name="Rectangle 211"/>
          <p:cNvSpPr>
            <a:spLocks noChangeArrowheads="1"/>
          </p:cNvSpPr>
          <p:nvPr/>
        </p:nvSpPr>
        <p:spPr bwMode="auto">
          <a:xfrm rot="-5400000">
            <a:off x="3216237" y="3790761"/>
            <a:ext cx="113184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19,97±0,02</a:t>
            </a:r>
            <a:endParaRPr lang="fr-FR" altLang="fr-FR" sz="1292" dirty="0">
              <a:latin typeface="Arial" panose="020B0604020202020204" pitchFamily="34" charset="0"/>
            </a:endParaRPr>
          </a:p>
        </p:txBody>
      </p:sp>
      <p:sp>
        <p:nvSpPr>
          <p:cNvPr id="22556" name="Line 438"/>
          <p:cNvSpPr>
            <a:spLocks noChangeShapeType="1"/>
          </p:cNvSpPr>
          <p:nvPr/>
        </p:nvSpPr>
        <p:spPr bwMode="auto">
          <a:xfrm flipV="1">
            <a:off x="5266592" y="2417351"/>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57" name="Freeform 439"/>
          <p:cNvSpPr>
            <a:spLocks/>
          </p:cNvSpPr>
          <p:nvPr/>
        </p:nvSpPr>
        <p:spPr bwMode="auto">
          <a:xfrm flipV="1">
            <a:off x="5194789" y="2414420"/>
            <a:ext cx="142142"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58" name="Rectangle 440"/>
          <p:cNvSpPr>
            <a:spLocks noChangeArrowheads="1"/>
          </p:cNvSpPr>
          <p:nvPr/>
        </p:nvSpPr>
        <p:spPr bwMode="auto">
          <a:xfrm>
            <a:off x="5121520" y="2618109"/>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a:t>
            </a:r>
          </a:p>
        </p:txBody>
      </p:sp>
      <p:grpSp>
        <p:nvGrpSpPr>
          <p:cNvPr id="22570" name="Group 936"/>
          <p:cNvGrpSpPr>
            <a:grpSpLocks/>
          </p:cNvGrpSpPr>
          <p:nvPr/>
        </p:nvGrpSpPr>
        <p:grpSpPr bwMode="auto">
          <a:xfrm>
            <a:off x="5109798" y="2169701"/>
            <a:ext cx="271096" cy="227135"/>
            <a:chOff x="2150" y="139"/>
            <a:chExt cx="185" cy="155"/>
          </a:xfrm>
        </p:grpSpPr>
        <p:sp>
          <p:nvSpPr>
            <p:cNvPr id="22584"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dirty="0">
                  <a:latin typeface="Arial" panose="020B0604020202020204" pitchFamily="34" charset="0"/>
                </a:rPr>
                <a:t>M</a:t>
              </a:r>
            </a:p>
          </p:txBody>
        </p:sp>
        <p:sp>
          <p:nvSpPr>
            <p:cNvPr id="22585"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2571" name="Rectangle 120"/>
          <p:cNvSpPr>
            <a:spLocks noChangeArrowheads="1"/>
          </p:cNvSpPr>
          <p:nvPr/>
        </p:nvSpPr>
        <p:spPr bwMode="auto">
          <a:xfrm>
            <a:off x="5410200" y="439908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2573" name="Line 122"/>
          <p:cNvSpPr>
            <a:spLocks noChangeShapeType="1"/>
          </p:cNvSpPr>
          <p:nvPr/>
        </p:nvSpPr>
        <p:spPr bwMode="auto">
          <a:xfrm>
            <a:off x="5448300" y="439762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2574" name="Group 123"/>
          <p:cNvGrpSpPr>
            <a:grpSpLocks/>
          </p:cNvGrpSpPr>
          <p:nvPr/>
        </p:nvGrpSpPr>
        <p:grpSpPr bwMode="auto">
          <a:xfrm>
            <a:off x="5196254" y="4485543"/>
            <a:ext cx="213946" cy="106973"/>
            <a:chOff x="5076" y="1738"/>
            <a:chExt cx="146" cy="73"/>
          </a:xfrm>
        </p:grpSpPr>
        <p:sp>
          <p:nvSpPr>
            <p:cNvPr id="22582"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83"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2575" name="Connecteur droit avec flèche 9"/>
          <p:cNvCxnSpPr>
            <a:cxnSpLocks noChangeShapeType="1"/>
          </p:cNvCxnSpPr>
          <p:nvPr/>
        </p:nvCxnSpPr>
        <p:spPr bwMode="auto">
          <a:xfrm flipH="1" flipV="1">
            <a:off x="4706816" y="4317023"/>
            <a:ext cx="161192" cy="22127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6" name="Connecteur droit 11"/>
          <p:cNvCxnSpPr>
            <a:cxnSpLocks noChangeShapeType="1"/>
          </p:cNvCxnSpPr>
          <p:nvPr/>
        </p:nvCxnSpPr>
        <p:spPr bwMode="auto">
          <a:xfrm>
            <a:off x="4875336" y="4538297"/>
            <a:ext cx="2608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7" name="Line 438"/>
          <p:cNvSpPr>
            <a:spLocks noChangeShapeType="1"/>
          </p:cNvSpPr>
          <p:nvPr/>
        </p:nvSpPr>
        <p:spPr bwMode="auto">
          <a:xfrm flipV="1">
            <a:off x="5452697" y="4681172"/>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78" name="Freeform 439"/>
          <p:cNvSpPr>
            <a:spLocks/>
          </p:cNvSpPr>
          <p:nvPr/>
        </p:nvSpPr>
        <p:spPr bwMode="auto">
          <a:xfrm flipV="1">
            <a:off x="5380892" y="4678241"/>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79" name="Rectangle 440"/>
          <p:cNvSpPr>
            <a:spLocks noChangeArrowheads="1"/>
          </p:cNvSpPr>
          <p:nvPr/>
        </p:nvSpPr>
        <p:spPr bwMode="auto">
          <a:xfrm>
            <a:off x="5307623" y="4881929"/>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103" name="ZoneTexte 144"/>
          <p:cNvSpPr txBox="1">
            <a:spLocks noChangeArrowheads="1"/>
          </p:cNvSpPr>
          <p:nvPr/>
        </p:nvSpPr>
        <p:spPr bwMode="auto">
          <a:xfrm>
            <a:off x="5729" y="9685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Buse (b)</a:t>
            </a:r>
          </a:p>
        </p:txBody>
      </p:sp>
    </p:spTree>
    <p:extLst>
      <p:ext uri="{BB962C8B-B14F-4D97-AF65-F5344CB8AC3E}">
        <p14:creationId xmlns:p14="http://schemas.microsoft.com/office/powerpoint/2010/main" val="4114802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rme libre 24"/>
          <p:cNvSpPr>
            <a:spLocks/>
          </p:cNvSpPr>
          <p:nvPr/>
        </p:nvSpPr>
        <p:spPr bwMode="auto">
          <a:xfrm>
            <a:off x="2951285" y="2989385"/>
            <a:ext cx="429358" cy="222738"/>
          </a:xfrm>
          <a:custGeom>
            <a:avLst/>
            <a:gdLst>
              <a:gd name="T0" fmla="*/ 0 w 465615"/>
              <a:gd name="T1" fmla="*/ 0 h 241222"/>
              <a:gd name="T2" fmla="*/ 89115 w 465615"/>
              <a:gd name="T3" fmla="*/ 8436 h 241222"/>
              <a:gd name="T4" fmla="*/ 164307 w 465615"/>
              <a:gd name="T5" fmla="*/ 25301 h 241222"/>
              <a:gd name="T6" fmla="*/ 206079 w 465615"/>
              <a:gd name="T7" fmla="*/ 42172 h 241222"/>
              <a:gd name="T8" fmla="*/ 258992 w 465615"/>
              <a:gd name="T9" fmla="*/ 67472 h 241222"/>
              <a:gd name="T10" fmla="*/ 320260 w 465615"/>
              <a:gd name="T11" fmla="*/ 104020 h 241222"/>
              <a:gd name="T12" fmla="*/ 381526 w 465615"/>
              <a:gd name="T13" fmla="*/ 160244 h 241222"/>
              <a:gd name="T14" fmla="*/ 434438 w 465615"/>
              <a:gd name="T15" fmla="*/ 219280 h 241222"/>
              <a:gd name="T16" fmla="*/ 462285 w 465615"/>
              <a:gd name="T17" fmla="*/ 241768 h 241222"/>
              <a:gd name="T18" fmla="*/ 114179 w 465615"/>
              <a:gd name="T19" fmla="*/ 238957 h 241222"/>
              <a:gd name="T20" fmla="*/ 116964 w 465615"/>
              <a:gd name="T21" fmla="*/ 174297 h 241222"/>
              <a:gd name="T22" fmla="*/ 75192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5123" name="Forme libre 153"/>
          <p:cNvSpPr>
            <a:spLocks/>
          </p:cNvSpPr>
          <p:nvPr/>
        </p:nvSpPr>
        <p:spPr bwMode="auto">
          <a:xfrm flipV="1">
            <a:off x="2952751" y="3821723"/>
            <a:ext cx="429357" cy="222738"/>
          </a:xfrm>
          <a:custGeom>
            <a:avLst/>
            <a:gdLst>
              <a:gd name="T0" fmla="*/ 0 w 465615"/>
              <a:gd name="T1" fmla="*/ 0 h 241222"/>
              <a:gd name="T2" fmla="*/ 89113 w 465615"/>
              <a:gd name="T3" fmla="*/ 8436 h 241222"/>
              <a:gd name="T4" fmla="*/ 164304 w 465615"/>
              <a:gd name="T5" fmla="*/ 25301 h 241222"/>
              <a:gd name="T6" fmla="*/ 206076 w 465615"/>
              <a:gd name="T7" fmla="*/ 42172 h 241222"/>
              <a:gd name="T8" fmla="*/ 258988 w 465615"/>
              <a:gd name="T9" fmla="*/ 67472 h 241222"/>
              <a:gd name="T10" fmla="*/ 320255 w 465615"/>
              <a:gd name="T11" fmla="*/ 104020 h 241222"/>
              <a:gd name="T12" fmla="*/ 381521 w 465615"/>
              <a:gd name="T13" fmla="*/ 160244 h 241222"/>
              <a:gd name="T14" fmla="*/ 434432 w 465615"/>
              <a:gd name="T15" fmla="*/ 219280 h 241222"/>
              <a:gd name="T16" fmla="*/ 462278 w 465615"/>
              <a:gd name="T17" fmla="*/ 241768 h 241222"/>
              <a:gd name="T18" fmla="*/ 114177 w 465615"/>
              <a:gd name="T19" fmla="*/ 238957 h 241222"/>
              <a:gd name="T20" fmla="*/ 116962 w 465615"/>
              <a:gd name="T21" fmla="*/ 174297 h 241222"/>
              <a:gd name="T22" fmla="*/ 75190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5124" name="Rectangle 143"/>
          <p:cNvSpPr>
            <a:spLocks noChangeArrowheads="1"/>
          </p:cNvSpPr>
          <p:nvPr/>
        </p:nvSpPr>
        <p:spPr bwMode="auto">
          <a:xfrm>
            <a:off x="2497016" y="3483220"/>
            <a:ext cx="402981"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 name="Arc 6"/>
          <p:cNvSpPr/>
          <p:nvPr/>
        </p:nvSpPr>
        <p:spPr bwMode="auto">
          <a:xfrm>
            <a:off x="2426677" y="2989385"/>
            <a:ext cx="1044820" cy="1043354"/>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8" name="Arc 7"/>
          <p:cNvSpPr/>
          <p:nvPr/>
        </p:nvSpPr>
        <p:spPr bwMode="auto">
          <a:xfrm>
            <a:off x="2426677" y="2993782"/>
            <a:ext cx="1044820" cy="1044819"/>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 name="Arc 8"/>
          <p:cNvSpPr/>
          <p:nvPr/>
        </p:nvSpPr>
        <p:spPr bwMode="auto">
          <a:xfrm>
            <a:off x="2567354" y="3134459"/>
            <a:ext cx="763466" cy="76346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 name="Arc 9"/>
          <p:cNvSpPr/>
          <p:nvPr/>
        </p:nvSpPr>
        <p:spPr bwMode="auto">
          <a:xfrm>
            <a:off x="2567354" y="3131528"/>
            <a:ext cx="763466" cy="763465"/>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129" name="Rectangle 14"/>
          <p:cNvSpPr>
            <a:spLocks noChangeArrowheads="1"/>
          </p:cNvSpPr>
          <p:nvPr/>
        </p:nvSpPr>
        <p:spPr bwMode="auto">
          <a:xfrm>
            <a:off x="3176954" y="3210659"/>
            <a:ext cx="367812"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5130" name="Connecteur droit 8"/>
          <p:cNvCxnSpPr>
            <a:cxnSpLocks noChangeShapeType="1"/>
            <a:stCxn id="7" idx="0"/>
          </p:cNvCxnSpPr>
          <p:nvPr/>
        </p:nvCxnSpPr>
        <p:spPr bwMode="auto">
          <a:xfrm>
            <a:off x="2949820" y="2989385"/>
            <a:ext cx="0" cy="1362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1" name="Connecteur droit 11"/>
          <p:cNvCxnSpPr>
            <a:cxnSpLocks noChangeShapeType="1"/>
          </p:cNvCxnSpPr>
          <p:nvPr/>
        </p:nvCxnSpPr>
        <p:spPr bwMode="auto">
          <a:xfrm>
            <a:off x="3176954" y="3210659"/>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Forme libre 12"/>
          <p:cNvSpPr>
            <a:spLocks/>
          </p:cNvSpPr>
          <p:nvPr/>
        </p:nvSpPr>
        <p:spPr bwMode="auto">
          <a:xfrm>
            <a:off x="3370385" y="3210659"/>
            <a:ext cx="174381" cy="612531"/>
          </a:xfrm>
          <a:custGeom>
            <a:avLst/>
            <a:gdLst>
              <a:gd name="T0" fmla="*/ 0 w 187929"/>
              <a:gd name="T1" fmla="*/ 0 h 664763"/>
              <a:gd name="T2" fmla="*/ 194926 w 187929"/>
              <a:gd name="T3" fmla="*/ 0 h 664763"/>
              <a:gd name="T4" fmla="*/ 194926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5133" name="Connecteur droit 16"/>
          <p:cNvCxnSpPr>
            <a:cxnSpLocks noChangeShapeType="1"/>
            <a:endCxn id="8" idx="2"/>
          </p:cNvCxnSpPr>
          <p:nvPr/>
        </p:nvCxnSpPr>
        <p:spPr bwMode="auto">
          <a:xfrm flipH="1">
            <a:off x="2945423" y="3125666"/>
            <a:ext cx="4397" cy="91293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4" name="Rectangle 17"/>
          <p:cNvSpPr>
            <a:spLocks noChangeArrowheads="1"/>
          </p:cNvSpPr>
          <p:nvPr/>
        </p:nvSpPr>
        <p:spPr bwMode="auto">
          <a:xfrm>
            <a:off x="3176954" y="3272205"/>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35" name="Rectangle 145"/>
          <p:cNvSpPr>
            <a:spLocks noChangeArrowheads="1"/>
          </p:cNvSpPr>
          <p:nvPr/>
        </p:nvSpPr>
        <p:spPr bwMode="auto">
          <a:xfrm>
            <a:off x="3176954" y="3697166"/>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5136" name="Connecteur droit 20"/>
          <p:cNvCxnSpPr>
            <a:cxnSpLocks noChangeShapeType="1"/>
            <a:stCxn id="5137" idx="1"/>
          </p:cNvCxnSpPr>
          <p:nvPr/>
        </p:nvCxnSpPr>
        <p:spPr bwMode="auto">
          <a:xfrm>
            <a:off x="3056792" y="3210659"/>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7" name="Forme libre 21"/>
          <p:cNvSpPr>
            <a:spLocks/>
          </p:cNvSpPr>
          <p:nvPr/>
        </p:nvSpPr>
        <p:spPr bwMode="auto">
          <a:xfrm>
            <a:off x="3056792" y="3147647"/>
            <a:ext cx="123092" cy="735623"/>
          </a:xfrm>
          <a:custGeom>
            <a:avLst/>
            <a:gdLst>
              <a:gd name="T0" fmla="*/ 0 w 131831"/>
              <a:gd name="T1" fmla="*/ 0 h 796594"/>
              <a:gd name="T2" fmla="*/ 0 w 131831"/>
              <a:gd name="T3" fmla="*/ 67514 h 796594"/>
              <a:gd name="T4" fmla="*/ 142839 w 131831"/>
              <a:gd name="T5" fmla="*/ 67514 h 796594"/>
              <a:gd name="T6" fmla="*/ 14283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5138" name="Connecteur droit 26"/>
          <p:cNvCxnSpPr>
            <a:cxnSpLocks noChangeShapeType="1"/>
          </p:cNvCxnSpPr>
          <p:nvPr/>
        </p:nvCxnSpPr>
        <p:spPr bwMode="auto">
          <a:xfrm>
            <a:off x="3118339" y="3307374"/>
            <a:ext cx="46452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9" name="Connecteur droit 156"/>
          <p:cNvCxnSpPr>
            <a:cxnSpLocks noChangeShapeType="1"/>
          </p:cNvCxnSpPr>
          <p:nvPr/>
        </p:nvCxnSpPr>
        <p:spPr bwMode="auto">
          <a:xfrm>
            <a:off x="3149113" y="3732335"/>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0" name="Forme libre 29"/>
          <p:cNvSpPr>
            <a:spLocks/>
          </p:cNvSpPr>
          <p:nvPr/>
        </p:nvSpPr>
        <p:spPr bwMode="auto">
          <a:xfrm>
            <a:off x="2942493" y="2409093"/>
            <a:ext cx="400050" cy="748812"/>
          </a:xfrm>
          <a:custGeom>
            <a:avLst/>
            <a:gdLst>
              <a:gd name="T0" fmla="*/ 0 w 433952"/>
              <a:gd name="T1" fmla="*/ 103441 h 811078"/>
              <a:gd name="T2" fmla="*/ 0 w 433952"/>
              <a:gd name="T3" fmla="*/ 181024 h 811078"/>
              <a:gd name="T4" fmla="*/ 307157 w 433952"/>
              <a:gd name="T5" fmla="*/ 181024 h 811078"/>
              <a:gd name="T6" fmla="*/ 307157 w 433952"/>
              <a:gd name="T7" fmla="*/ 718927 h 811078"/>
              <a:gd name="T8" fmla="*/ 373707 w 433952"/>
              <a:gd name="T9" fmla="*/ 765470 h 811078"/>
              <a:gd name="T10" fmla="*/ 430019 w 433952"/>
              <a:gd name="T11" fmla="*/ 812021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3" name="Arc 22"/>
          <p:cNvSpPr/>
          <p:nvPr/>
        </p:nvSpPr>
        <p:spPr bwMode="auto">
          <a:xfrm rot="16200000">
            <a:off x="2764449" y="3328622"/>
            <a:ext cx="366346" cy="364880"/>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142" name="Rectangle 2174"/>
          <p:cNvSpPr>
            <a:spLocks noChangeArrowheads="1"/>
          </p:cNvSpPr>
          <p:nvPr/>
        </p:nvSpPr>
        <p:spPr bwMode="auto">
          <a:xfrm>
            <a:off x="2942492" y="3327889"/>
            <a:ext cx="142143" cy="36634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43" name="Rectangle 2173"/>
          <p:cNvSpPr>
            <a:spLocks noChangeArrowheads="1"/>
          </p:cNvSpPr>
          <p:nvPr/>
        </p:nvSpPr>
        <p:spPr bwMode="auto">
          <a:xfrm>
            <a:off x="2990851" y="3210659"/>
            <a:ext cx="186103" cy="611065"/>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5144" name="Groupe 140"/>
          <p:cNvGrpSpPr>
            <a:grpSpLocks/>
          </p:cNvGrpSpPr>
          <p:nvPr/>
        </p:nvGrpSpPr>
        <p:grpSpPr bwMode="auto">
          <a:xfrm>
            <a:off x="1072662" y="2571751"/>
            <a:ext cx="2161443" cy="805962"/>
            <a:chOff x="3048000" y="1973451"/>
            <a:chExt cx="2340244" cy="873071"/>
          </a:xfrm>
        </p:grpSpPr>
        <p:sp>
          <p:nvSpPr>
            <p:cNvPr id="5167" name="Forme libre 13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5168" name="Rectangle 13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69" name="Rectangle 17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70" name="Rectangle 17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5145" name="Groupe 178"/>
          <p:cNvGrpSpPr>
            <a:grpSpLocks/>
          </p:cNvGrpSpPr>
          <p:nvPr/>
        </p:nvGrpSpPr>
        <p:grpSpPr bwMode="auto">
          <a:xfrm flipV="1">
            <a:off x="1072662" y="3654669"/>
            <a:ext cx="2161443" cy="804497"/>
            <a:chOff x="3048000" y="1973451"/>
            <a:chExt cx="2340244" cy="873071"/>
          </a:xfrm>
        </p:grpSpPr>
        <p:sp>
          <p:nvSpPr>
            <p:cNvPr id="5163" name="Forme libre 17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5164" name="Rectangle 18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65" name="Rectangle 18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5166" name="Rectangle 18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5146" name="Connecteur droit 142"/>
          <p:cNvCxnSpPr>
            <a:cxnSpLocks noChangeShapeType="1"/>
            <a:stCxn id="5167" idx="9"/>
            <a:endCxn id="5163" idx="9"/>
          </p:cNvCxnSpPr>
          <p:nvPr/>
        </p:nvCxnSpPr>
        <p:spPr bwMode="auto">
          <a:xfrm>
            <a:off x="1072662" y="3377713"/>
            <a:ext cx="0" cy="2769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Connecteur droit 2048"/>
          <p:cNvCxnSpPr>
            <a:cxnSpLocks noChangeShapeType="1"/>
          </p:cNvCxnSpPr>
          <p:nvPr/>
        </p:nvCxnSpPr>
        <p:spPr bwMode="auto">
          <a:xfrm>
            <a:off x="2870690" y="2624504"/>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Connecteur droit 186"/>
          <p:cNvCxnSpPr>
            <a:cxnSpLocks noChangeShapeType="1"/>
          </p:cNvCxnSpPr>
          <p:nvPr/>
        </p:nvCxnSpPr>
        <p:spPr bwMode="auto">
          <a:xfrm>
            <a:off x="2870690" y="4404946"/>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9" name="Forme libre 187"/>
          <p:cNvSpPr>
            <a:spLocks/>
          </p:cNvSpPr>
          <p:nvPr/>
        </p:nvSpPr>
        <p:spPr bwMode="auto">
          <a:xfrm flipV="1">
            <a:off x="2939562" y="3883270"/>
            <a:ext cx="400050" cy="748812"/>
          </a:xfrm>
          <a:custGeom>
            <a:avLst/>
            <a:gdLst>
              <a:gd name="T0" fmla="*/ 0 w 433952"/>
              <a:gd name="T1" fmla="*/ 103441 h 811078"/>
              <a:gd name="T2" fmla="*/ 0 w 433952"/>
              <a:gd name="T3" fmla="*/ 181024 h 811078"/>
              <a:gd name="T4" fmla="*/ 307157 w 433952"/>
              <a:gd name="T5" fmla="*/ 181024 h 811078"/>
              <a:gd name="T6" fmla="*/ 307157 w 433952"/>
              <a:gd name="T7" fmla="*/ 718927 h 811078"/>
              <a:gd name="T8" fmla="*/ 373707 w 433952"/>
              <a:gd name="T9" fmla="*/ 765470 h 811078"/>
              <a:gd name="T10" fmla="*/ 430019 w 433952"/>
              <a:gd name="T11" fmla="*/ 812021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grpSp>
        <p:nvGrpSpPr>
          <p:cNvPr id="5150" name="Groupe 158"/>
          <p:cNvGrpSpPr>
            <a:grpSpLocks/>
          </p:cNvGrpSpPr>
          <p:nvPr/>
        </p:nvGrpSpPr>
        <p:grpSpPr bwMode="auto">
          <a:xfrm>
            <a:off x="1475643" y="2790092"/>
            <a:ext cx="1075592" cy="42497"/>
            <a:chOff x="3493116" y="3228888"/>
            <a:chExt cx="1217398" cy="51047"/>
          </a:xfrm>
        </p:grpSpPr>
        <p:cxnSp>
          <p:nvCxnSpPr>
            <p:cNvPr id="5161" name="Connecteur droit 20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2" name="Connecteur droit 155"/>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151" name="Groupe 207"/>
          <p:cNvGrpSpPr>
            <a:grpSpLocks/>
          </p:cNvGrpSpPr>
          <p:nvPr/>
        </p:nvGrpSpPr>
        <p:grpSpPr bwMode="auto">
          <a:xfrm flipV="1">
            <a:off x="1472712" y="4196862"/>
            <a:ext cx="1024303" cy="60081"/>
            <a:chOff x="3493116" y="3228888"/>
            <a:chExt cx="1217398" cy="51047"/>
          </a:xfrm>
        </p:grpSpPr>
        <p:cxnSp>
          <p:nvCxnSpPr>
            <p:cNvPr id="5159" name="Connecteur droit 20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0" name="Connecteur droit 20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52" name="Forme libre 159"/>
          <p:cNvSpPr>
            <a:spLocks/>
          </p:cNvSpPr>
          <p:nvPr/>
        </p:nvSpPr>
        <p:spPr bwMode="auto">
          <a:xfrm>
            <a:off x="2992316" y="3209193"/>
            <a:ext cx="186104" cy="172915"/>
          </a:xfrm>
          <a:custGeom>
            <a:avLst/>
            <a:gdLst>
              <a:gd name="T0" fmla="*/ 0 w 200665"/>
              <a:gd name="T1" fmla="*/ 0 h 186743"/>
              <a:gd name="T2" fmla="*/ 207395 w 200665"/>
              <a:gd name="T3" fmla="*/ 3557 h 186743"/>
              <a:gd name="T4" fmla="*/ 207395 w 200665"/>
              <a:gd name="T5" fmla="*/ 190855 h 186743"/>
              <a:gd name="T6" fmla="*/ 53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5153" name="Forme libre 211"/>
          <p:cNvSpPr>
            <a:spLocks/>
          </p:cNvSpPr>
          <p:nvPr/>
        </p:nvSpPr>
        <p:spPr bwMode="auto">
          <a:xfrm flipV="1">
            <a:off x="2993781" y="3659066"/>
            <a:ext cx="186103" cy="171450"/>
          </a:xfrm>
          <a:custGeom>
            <a:avLst/>
            <a:gdLst>
              <a:gd name="T0" fmla="*/ 0 w 200665"/>
              <a:gd name="T1" fmla="*/ 0 h 186743"/>
              <a:gd name="T2" fmla="*/ 207388 w 200665"/>
              <a:gd name="T3" fmla="*/ 3351 h 186743"/>
              <a:gd name="T4" fmla="*/ 207388 w 200665"/>
              <a:gd name="T5" fmla="*/ 179815 h 186743"/>
              <a:gd name="T6" fmla="*/ 537 w 200665"/>
              <a:gd name="T7" fmla="*/ 93008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5154" name="Forme libre 216"/>
          <p:cNvSpPr>
            <a:spLocks/>
          </p:cNvSpPr>
          <p:nvPr/>
        </p:nvSpPr>
        <p:spPr bwMode="auto">
          <a:xfrm>
            <a:off x="2606920" y="3267808"/>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5155" name="Forme libre 217"/>
          <p:cNvSpPr>
            <a:spLocks/>
          </p:cNvSpPr>
          <p:nvPr/>
        </p:nvSpPr>
        <p:spPr bwMode="auto">
          <a:xfrm flipV="1">
            <a:off x="2606920" y="3653204"/>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52" name="Forme libre 51"/>
          <p:cNvSpPr/>
          <p:nvPr/>
        </p:nvSpPr>
        <p:spPr bwMode="auto">
          <a:xfrm>
            <a:off x="2388578" y="1695451"/>
            <a:ext cx="479181" cy="1069731"/>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3" name="Forme libre 52"/>
          <p:cNvSpPr/>
          <p:nvPr/>
        </p:nvSpPr>
        <p:spPr bwMode="auto">
          <a:xfrm flipV="1">
            <a:off x="2388578" y="4256943"/>
            <a:ext cx="479181" cy="800100"/>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158" name="ZoneTexte 51"/>
          <p:cNvSpPr txBox="1">
            <a:spLocks noChangeArrowheads="1"/>
          </p:cNvSpPr>
          <p:nvPr/>
        </p:nvSpPr>
        <p:spPr bwMode="auto">
          <a:xfrm>
            <a:off x="0" y="246185"/>
            <a:ext cx="9050215" cy="7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6 </a:t>
            </a:r>
            <a:r>
              <a:rPr lang="fr-FR" altLang="fr-FR" sz="1477" dirty="0">
                <a:latin typeface="Arial" panose="020B0604020202020204" pitchFamily="34" charset="0"/>
              </a:rPr>
              <a:t>: Représenter ci-dessous l'exigence X à imposer pour garantir l'appui de l'enjoliveur sur le plan du corps (face de droite) afin d'assurer le maintien de la buse. Faire la chaîne de cotes ci-dessous et reporter les spécifications sur les dessins de définition.</a:t>
            </a:r>
          </a:p>
        </p:txBody>
      </p:sp>
    </p:spTree>
    <p:extLst>
      <p:ext uri="{BB962C8B-B14F-4D97-AF65-F5344CB8AC3E}">
        <p14:creationId xmlns:p14="http://schemas.microsoft.com/office/powerpoint/2010/main" val="3701967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rme libre 24"/>
          <p:cNvSpPr>
            <a:spLocks/>
          </p:cNvSpPr>
          <p:nvPr/>
        </p:nvSpPr>
        <p:spPr bwMode="auto">
          <a:xfrm>
            <a:off x="2965939" y="2365131"/>
            <a:ext cx="429358" cy="222738"/>
          </a:xfrm>
          <a:custGeom>
            <a:avLst/>
            <a:gdLst>
              <a:gd name="T0" fmla="*/ 0 w 465615"/>
              <a:gd name="T1" fmla="*/ 0 h 241222"/>
              <a:gd name="T2" fmla="*/ 89115 w 465615"/>
              <a:gd name="T3" fmla="*/ 8436 h 241222"/>
              <a:gd name="T4" fmla="*/ 164307 w 465615"/>
              <a:gd name="T5" fmla="*/ 25301 h 241222"/>
              <a:gd name="T6" fmla="*/ 206079 w 465615"/>
              <a:gd name="T7" fmla="*/ 42172 h 241222"/>
              <a:gd name="T8" fmla="*/ 258992 w 465615"/>
              <a:gd name="T9" fmla="*/ 67472 h 241222"/>
              <a:gd name="T10" fmla="*/ 320260 w 465615"/>
              <a:gd name="T11" fmla="*/ 104020 h 241222"/>
              <a:gd name="T12" fmla="*/ 381526 w 465615"/>
              <a:gd name="T13" fmla="*/ 160244 h 241222"/>
              <a:gd name="T14" fmla="*/ 434438 w 465615"/>
              <a:gd name="T15" fmla="*/ 219280 h 241222"/>
              <a:gd name="T16" fmla="*/ 462285 w 465615"/>
              <a:gd name="T17" fmla="*/ 241768 h 241222"/>
              <a:gd name="T18" fmla="*/ 114179 w 465615"/>
              <a:gd name="T19" fmla="*/ 238957 h 241222"/>
              <a:gd name="T20" fmla="*/ 116964 w 465615"/>
              <a:gd name="T21" fmla="*/ 174297 h 241222"/>
              <a:gd name="T22" fmla="*/ 75192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7411" name="Forme libre 153"/>
          <p:cNvSpPr>
            <a:spLocks/>
          </p:cNvSpPr>
          <p:nvPr/>
        </p:nvSpPr>
        <p:spPr bwMode="auto">
          <a:xfrm flipV="1">
            <a:off x="2967405" y="3197469"/>
            <a:ext cx="429357" cy="222738"/>
          </a:xfrm>
          <a:custGeom>
            <a:avLst/>
            <a:gdLst>
              <a:gd name="T0" fmla="*/ 0 w 465615"/>
              <a:gd name="T1" fmla="*/ 0 h 241222"/>
              <a:gd name="T2" fmla="*/ 89113 w 465615"/>
              <a:gd name="T3" fmla="*/ 8436 h 241222"/>
              <a:gd name="T4" fmla="*/ 164304 w 465615"/>
              <a:gd name="T5" fmla="*/ 25301 h 241222"/>
              <a:gd name="T6" fmla="*/ 206076 w 465615"/>
              <a:gd name="T7" fmla="*/ 42172 h 241222"/>
              <a:gd name="T8" fmla="*/ 258988 w 465615"/>
              <a:gd name="T9" fmla="*/ 67472 h 241222"/>
              <a:gd name="T10" fmla="*/ 320255 w 465615"/>
              <a:gd name="T11" fmla="*/ 104020 h 241222"/>
              <a:gd name="T12" fmla="*/ 381521 w 465615"/>
              <a:gd name="T13" fmla="*/ 160244 h 241222"/>
              <a:gd name="T14" fmla="*/ 434432 w 465615"/>
              <a:gd name="T15" fmla="*/ 219280 h 241222"/>
              <a:gd name="T16" fmla="*/ 462278 w 465615"/>
              <a:gd name="T17" fmla="*/ 241768 h 241222"/>
              <a:gd name="T18" fmla="*/ 114177 w 465615"/>
              <a:gd name="T19" fmla="*/ 238957 h 241222"/>
              <a:gd name="T20" fmla="*/ 116962 w 465615"/>
              <a:gd name="T21" fmla="*/ 174297 h 241222"/>
              <a:gd name="T22" fmla="*/ 75190 w 465615"/>
              <a:gd name="T23" fmla="*/ 157432 h 241222"/>
              <a:gd name="T24" fmla="*/ 27846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7412" name="Rectangle 143"/>
          <p:cNvSpPr>
            <a:spLocks noChangeArrowheads="1"/>
          </p:cNvSpPr>
          <p:nvPr/>
        </p:nvSpPr>
        <p:spPr bwMode="auto">
          <a:xfrm>
            <a:off x="2511670" y="2858966"/>
            <a:ext cx="402981"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 name="Arc 6"/>
          <p:cNvSpPr/>
          <p:nvPr/>
        </p:nvSpPr>
        <p:spPr bwMode="auto">
          <a:xfrm>
            <a:off x="2441331" y="2365131"/>
            <a:ext cx="1044820" cy="1043354"/>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8" name="Arc 7"/>
          <p:cNvSpPr/>
          <p:nvPr/>
        </p:nvSpPr>
        <p:spPr bwMode="auto">
          <a:xfrm>
            <a:off x="2441331" y="2369528"/>
            <a:ext cx="1044820" cy="1044819"/>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 name="Arc 8"/>
          <p:cNvSpPr/>
          <p:nvPr/>
        </p:nvSpPr>
        <p:spPr bwMode="auto">
          <a:xfrm>
            <a:off x="2582008" y="2510205"/>
            <a:ext cx="763466" cy="76346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 name="Arc 9"/>
          <p:cNvSpPr/>
          <p:nvPr/>
        </p:nvSpPr>
        <p:spPr bwMode="auto">
          <a:xfrm>
            <a:off x="2582008" y="2507274"/>
            <a:ext cx="763466" cy="763465"/>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7417" name="Rectangle 14"/>
          <p:cNvSpPr>
            <a:spLocks noChangeArrowheads="1"/>
          </p:cNvSpPr>
          <p:nvPr/>
        </p:nvSpPr>
        <p:spPr bwMode="auto">
          <a:xfrm>
            <a:off x="3191608" y="2586405"/>
            <a:ext cx="367812"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7418" name="Connecteur droit 8"/>
          <p:cNvCxnSpPr>
            <a:cxnSpLocks noChangeShapeType="1"/>
            <a:stCxn id="7" idx="0"/>
          </p:cNvCxnSpPr>
          <p:nvPr/>
        </p:nvCxnSpPr>
        <p:spPr bwMode="auto">
          <a:xfrm>
            <a:off x="2964474" y="2365131"/>
            <a:ext cx="0" cy="1362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9" name="Connecteur droit 11"/>
          <p:cNvCxnSpPr>
            <a:cxnSpLocks noChangeShapeType="1"/>
          </p:cNvCxnSpPr>
          <p:nvPr/>
        </p:nvCxnSpPr>
        <p:spPr bwMode="auto">
          <a:xfrm>
            <a:off x="3191608" y="2586405"/>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0" name="Forme libre 12"/>
          <p:cNvSpPr>
            <a:spLocks/>
          </p:cNvSpPr>
          <p:nvPr/>
        </p:nvSpPr>
        <p:spPr bwMode="auto">
          <a:xfrm>
            <a:off x="3385039" y="2586405"/>
            <a:ext cx="174381" cy="612531"/>
          </a:xfrm>
          <a:custGeom>
            <a:avLst/>
            <a:gdLst>
              <a:gd name="T0" fmla="*/ 0 w 187929"/>
              <a:gd name="T1" fmla="*/ 0 h 664763"/>
              <a:gd name="T2" fmla="*/ 194926 w 187929"/>
              <a:gd name="T3" fmla="*/ 0 h 664763"/>
              <a:gd name="T4" fmla="*/ 194926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7421" name="Connecteur droit 16"/>
          <p:cNvCxnSpPr>
            <a:cxnSpLocks noChangeShapeType="1"/>
            <a:endCxn id="8" idx="2"/>
          </p:cNvCxnSpPr>
          <p:nvPr/>
        </p:nvCxnSpPr>
        <p:spPr bwMode="auto">
          <a:xfrm flipH="1">
            <a:off x="2960077" y="2501412"/>
            <a:ext cx="4397" cy="91293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2" name="Rectangle 17"/>
          <p:cNvSpPr>
            <a:spLocks noChangeArrowheads="1"/>
          </p:cNvSpPr>
          <p:nvPr/>
        </p:nvSpPr>
        <p:spPr bwMode="auto">
          <a:xfrm>
            <a:off x="3191608" y="2647951"/>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23" name="Rectangle 145"/>
          <p:cNvSpPr>
            <a:spLocks noChangeArrowheads="1"/>
          </p:cNvSpPr>
          <p:nvPr/>
        </p:nvSpPr>
        <p:spPr bwMode="auto">
          <a:xfrm>
            <a:off x="3191608" y="3072912"/>
            <a:ext cx="367812"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7424" name="Connecteur droit 20"/>
          <p:cNvCxnSpPr>
            <a:cxnSpLocks noChangeShapeType="1"/>
            <a:stCxn id="17425" idx="1"/>
          </p:cNvCxnSpPr>
          <p:nvPr/>
        </p:nvCxnSpPr>
        <p:spPr bwMode="auto">
          <a:xfrm>
            <a:off x="3071446" y="2586405"/>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5" name="Forme libre 21"/>
          <p:cNvSpPr>
            <a:spLocks/>
          </p:cNvSpPr>
          <p:nvPr/>
        </p:nvSpPr>
        <p:spPr bwMode="auto">
          <a:xfrm>
            <a:off x="3071446" y="2523393"/>
            <a:ext cx="123092" cy="735623"/>
          </a:xfrm>
          <a:custGeom>
            <a:avLst/>
            <a:gdLst>
              <a:gd name="T0" fmla="*/ 0 w 131831"/>
              <a:gd name="T1" fmla="*/ 0 h 796594"/>
              <a:gd name="T2" fmla="*/ 0 w 131831"/>
              <a:gd name="T3" fmla="*/ 67514 h 796594"/>
              <a:gd name="T4" fmla="*/ 142839 w 131831"/>
              <a:gd name="T5" fmla="*/ 67514 h 796594"/>
              <a:gd name="T6" fmla="*/ 14283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7426" name="Connecteur droit 26"/>
          <p:cNvCxnSpPr>
            <a:cxnSpLocks noChangeShapeType="1"/>
          </p:cNvCxnSpPr>
          <p:nvPr/>
        </p:nvCxnSpPr>
        <p:spPr bwMode="auto">
          <a:xfrm>
            <a:off x="3132993" y="2683120"/>
            <a:ext cx="46452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7" name="Connecteur droit 156"/>
          <p:cNvCxnSpPr>
            <a:cxnSpLocks noChangeShapeType="1"/>
          </p:cNvCxnSpPr>
          <p:nvPr/>
        </p:nvCxnSpPr>
        <p:spPr bwMode="auto">
          <a:xfrm>
            <a:off x="3163766" y="3108081"/>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8" name="Forme libre 29"/>
          <p:cNvSpPr>
            <a:spLocks/>
          </p:cNvSpPr>
          <p:nvPr/>
        </p:nvSpPr>
        <p:spPr bwMode="auto">
          <a:xfrm>
            <a:off x="2957146" y="1784839"/>
            <a:ext cx="400050" cy="748812"/>
          </a:xfrm>
          <a:custGeom>
            <a:avLst/>
            <a:gdLst>
              <a:gd name="T0" fmla="*/ 0 w 433952"/>
              <a:gd name="T1" fmla="*/ 103441 h 811078"/>
              <a:gd name="T2" fmla="*/ 0 w 433952"/>
              <a:gd name="T3" fmla="*/ 181024 h 811078"/>
              <a:gd name="T4" fmla="*/ 307157 w 433952"/>
              <a:gd name="T5" fmla="*/ 181024 h 811078"/>
              <a:gd name="T6" fmla="*/ 307157 w 433952"/>
              <a:gd name="T7" fmla="*/ 718927 h 811078"/>
              <a:gd name="T8" fmla="*/ 373707 w 433952"/>
              <a:gd name="T9" fmla="*/ 765470 h 811078"/>
              <a:gd name="T10" fmla="*/ 430019 w 433952"/>
              <a:gd name="T11" fmla="*/ 812021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3" name="Arc 22"/>
          <p:cNvSpPr/>
          <p:nvPr/>
        </p:nvSpPr>
        <p:spPr bwMode="auto">
          <a:xfrm rot="16200000">
            <a:off x="2779103" y="2704369"/>
            <a:ext cx="366346" cy="364880"/>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7430" name="Rectangle 2174"/>
          <p:cNvSpPr>
            <a:spLocks noChangeArrowheads="1"/>
          </p:cNvSpPr>
          <p:nvPr/>
        </p:nvSpPr>
        <p:spPr bwMode="auto">
          <a:xfrm>
            <a:off x="2957146" y="2703636"/>
            <a:ext cx="142143" cy="366346"/>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31" name="Rectangle 2173"/>
          <p:cNvSpPr>
            <a:spLocks noChangeArrowheads="1"/>
          </p:cNvSpPr>
          <p:nvPr/>
        </p:nvSpPr>
        <p:spPr bwMode="auto">
          <a:xfrm>
            <a:off x="3005505" y="2586405"/>
            <a:ext cx="186103" cy="611065"/>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17432" name="Groupe 140"/>
          <p:cNvGrpSpPr>
            <a:grpSpLocks/>
          </p:cNvGrpSpPr>
          <p:nvPr/>
        </p:nvGrpSpPr>
        <p:grpSpPr bwMode="auto">
          <a:xfrm>
            <a:off x="1087316" y="1947497"/>
            <a:ext cx="2161443" cy="805962"/>
            <a:chOff x="3048000" y="1973451"/>
            <a:chExt cx="2340244" cy="873071"/>
          </a:xfrm>
        </p:grpSpPr>
        <p:sp>
          <p:nvSpPr>
            <p:cNvPr id="17465" name="Forme libre 13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7466" name="Rectangle 13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67" name="Rectangle 17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68" name="Rectangle 17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7433" name="Groupe 178"/>
          <p:cNvGrpSpPr>
            <a:grpSpLocks/>
          </p:cNvGrpSpPr>
          <p:nvPr/>
        </p:nvGrpSpPr>
        <p:grpSpPr bwMode="auto">
          <a:xfrm flipV="1">
            <a:off x="1087316" y="3030415"/>
            <a:ext cx="2161443" cy="804497"/>
            <a:chOff x="3048000" y="1973451"/>
            <a:chExt cx="2340244" cy="873071"/>
          </a:xfrm>
        </p:grpSpPr>
        <p:sp>
          <p:nvSpPr>
            <p:cNvPr id="17461" name="Forme libre 17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7462" name="Rectangle 18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63" name="Rectangle 18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7464" name="Rectangle 18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17434" name="Connecteur droit 142"/>
          <p:cNvCxnSpPr>
            <a:cxnSpLocks noChangeShapeType="1"/>
            <a:stCxn id="17465" idx="9"/>
            <a:endCxn id="17461" idx="9"/>
          </p:cNvCxnSpPr>
          <p:nvPr/>
        </p:nvCxnSpPr>
        <p:spPr bwMode="auto">
          <a:xfrm>
            <a:off x="1087315" y="2753459"/>
            <a:ext cx="0" cy="2769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Connecteur droit 2048"/>
          <p:cNvCxnSpPr>
            <a:cxnSpLocks noChangeShapeType="1"/>
          </p:cNvCxnSpPr>
          <p:nvPr/>
        </p:nvCxnSpPr>
        <p:spPr bwMode="auto">
          <a:xfrm>
            <a:off x="2885343" y="2000250"/>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Connecteur droit 186"/>
          <p:cNvCxnSpPr>
            <a:cxnSpLocks noChangeShapeType="1"/>
          </p:cNvCxnSpPr>
          <p:nvPr/>
        </p:nvCxnSpPr>
        <p:spPr bwMode="auto">
          <a:xfrm>
            <a:off x="2885343" y="3780692"/>
            <a:ext cx="35315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37" name="Forme libre 187"/>
          <p:cNvSpPr>
            <a:spLocks/>
          </p:cNvSpPr>
          <p:nvPr/>
        </p:nvSpPr>
        <p:spPr bwMode="auto">
          <a:xfrm flipV="1">
            <a:off x="2954216" y="3259016"/>
            <a:ext cx="400050" cy="748812"/>
          </a:xfrm>
          <a:custGeom>
            <a:avLst/>
            <a:gdLst>
              <a:gd name="T0" fmla="*/ 0 w 433952"/>
              <a:gd name="T1" fmla="*/ 103441 h 811078"/>
              <a:gd name="T2" fmla="*/ 0 w 433952"/>
              <a:gd name="T3" fmla="*/ 181024 h 811078"/>
              <a:gd name="T4" fmla="*/ 307157 w 433952"/>
              <a:gd name="T5" fmla="*/ 181024 h 811078"/>
              <a:gd name="T6" fmla="*/ 307157 w 433952"/>
              <a:gd name="T7" fmla="*/ 718927 h 811078"/>
              <a:gd name="T8" fmla="*/ 373707 w 433952"/>
              <a:gd name="T9" fmla="*/ 765470 h 811078"/>
              <a:gd name="T10" fmla="*/ 430019 w 433952"/>
              <a:gd name="T11" fmla="*/ 812021 h 811078"/>
              <a:gd name="T12" fmla="*/ 430019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grpSp>
        <p:nvGrpSpPr>
          <p:cNvPr id="17438" name="Groupe 158"/>
          <p:cNvGrpSpPr>
            <a:grpSpLocks/>
          </p:cNvGrpSpPr>
          <p:nvPr/>
        </p:nvGrpSpPr>
        <p:grpSpPr bwMode="auto">
          <a:xfrm>
            <a:off x="1490297" y="2165838"/>
            <a:ext cx="1075592" cy="42497"/>
            <a:chOff x="3493116" y="3228888"/>
            <a:chExt cx="1217398" cy="51047"/>
          </a:xfrm>
        </p:grpSpPr>
        <p:cxnSp>
          <p:nvCxnSpPr>
            <p:cNvPr id="17459" name="Connecteur droit 201"/>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60" name="Connecteur droit 155"/>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39" name="Groupe 207"/>
          <p:cNvGrpSpPr>
            <a:grpSpLocks/>
          </p:cNvGrpSpPr>
          <p:nvPr/>
        </p:nvGrpSpPr>
        <p:grpSpPr bwMode="auto">
          <a:xfrm flipV="1">
            <a:off x="1487366" y="3572608"/>
            <a:ext cx="1024303" cy="60081"/>
            <a:chOff x="3493116" y="3228888"/>
            <a:chExt cx="1217398" cy="51047"/>
          </a:xfrm>
        </p:grpSpPr>
        <p:cxnSp>
          <p:nvCxnSpPr>
            <p:cNvPr id="17457" name="Connecteur droit 208"/>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8" name="Connecteur droit 209"/>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440" name="Forme libre 159"/>
          <p:cNvSpPr>
            <a:spLocks/>
          </p:cNvSpPr>
          <p:nvPr/>
        </p:nvSpPr>
        <p:spPr bwMode="auto">
          <a:xfrm>
            <a:off x="3006970" y="2584939"/>
            <a:ext cx="186104" cy="172915"/>
          </a:xfrm>
          <a:custGeom>
            <a:avLst/>
            <a:gdLst>
              <a:gd name="T0" fmla="*/ 0 w 200665"/>
              <a:gd name="T1" fmla="*/ 0 h 186743"/>
              <a:gd name="T2" fmla="*/ 207395 w 200665"/>
              <a:gd name="T3" fmla="*/ 3557 h 186743"/>
              <a:gd name="T4" fmla="*/ 207395 w 200665"/>
              <a:gd name="T5" fmla="*/ 190855 h 186743"/>
              <a:gd name="T6" fmla="*/ 53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7441" name="Forme libre 211"/>
          <p:cNvSpPr>
            <a:spLocks/>
          </p:cNvSpPr>
          <p:nvPr/>
        </p:nvSpPr>
        <p:spPr bwMode="auto">
          <a:xfrm flipV="1">
            <a:off x="3008435" y="3034812"/>
            <a:ext cx="186103" cy="171450"/>
          </a:xfrm>
          <a:custGeom>
            <a:avLst/>
            <a:gdLst>
              <a:gd name="T0" fmla="*/ 0 w 200665"/>
              <a:gd name="T1" fmla="*/ 0 h 186743"/>
              <a:gd name="T2" fmla="*/ 207388 w 200665"/>
              <a:gd name="T3" fmla="*/ 3351 h 186743"/>
              <a:gd name="T4" fmla="*/ 207388 w 200665"/>
              <a:gd name="T5" fmla="*/ 179815 h 186743"/>
              <a:gd name="T6" fmla="*/ 537 w 200665"/>
              <a:gd name="T7" fmla="*/ 93008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7442" name="Forme libre 216"/>
          <p:cNvSpPr>
            <a:spLocks/>
          </p:cNvSpPr>
          <p:nvPr/>
        </p:nvSpPr>
        <p:spPr bwMode="auto">
          <a:xfrm>
            <a:off x="2621574" y="2643554"/>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7443" name="Forme libre 217"/>
          <p:cNvSpPr>
            <a:spLocks/>
          </p:cNvSpPr>
          <p:nvPr/>
        </p:nvSpPr>
        <p:spPr bwMode="auto">
          <a:xfrm flipV="1">
            <a:off x="2621574" y="3028951"/>
            <a:ext cx="294542" cy="111369"/>
          </a:xfrm>
          <a:custGeom>
            <a:avLst/>
            <a:gdLst>
              <a:gd name="T0" fmla="*/ 0 w 318770"/>
              <a:gd name="T1" fmla="*/ 267385 h 107781"/>
              <a:gd name="T2" fmla="*/ 0 w 318770"/>
              <a:gd name="T3" fmla="*/ 0 h 107781"/>
              <a:gd name="T4" fmla="*/ 318599 w 318770"/>
              <a:gd name="T5" fmla="*/ 0 h 107781"/>
              <a:gd name="T6" fmla="*/ 320996 w 318770"/>
              <a:gd name="T7" fmla="*/ 140248 h 107781"/>
              <a:gd name="T8" fmla="*/ 220759 w 318770"/>
              <a:gd name="T9" fmla="*/ 263719 h 107781"/>
              <a:gd name="T10" fmla="*/ 0 w 318770"/>
              <a:gd name="T11" fmla="*/ 267385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52" name="Forme libre 51"/>
          <p:cNvSpPr/>
          <p:nvPr/>
        </p:nvSpPr>
        <p:spPr bwMode="auto">
          <a:xfrm>
            <a:off x="2403231" y="1071197"/>
            <a:ext cx="479181" cy="1069731"/>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3" name="Forme libre 52"/>
          <p:cNvSpPr/>
          <p:nvPr/>
        </p:nvSpPr>
        <p:spPr bwMode="auto">
          <a:xfrm flipV="1">
            <a:off x="2403231" y="3632689"/>
            <a:ext cx="479181" cy="800100"/>
          </a:xfrm>
          <a:custGeom>
            <a:avLst/>
            <a:gdLst>
              <a:gd name="connsiteX0" fmla="*/ 0 w 518160"/>
              <a:gd name="connsiteY0" fmla="*/ 91440 h 1158240"/>
              <a:gd name="connsiteX1" fmla="*/ 0 w 518160"/>
              <a:gd name="connsiteY1" fmla="*/ 1158240 h 1158240"/>
              <a:gd name="connsiteX2" fmla="*/ 518160 w 518160"/>
              <a:gd name="connsiteY2" fmla="*/ 1158240 h 1158240"/>
              <a:gd name="connsiteX3" fmla="*/ 518160 w 518160"/>
              <a:gd name="connsiteY3" fmla="*/ 0 h 1158240"/>
            </a:gdLst>
            <a:ahLst/>
            <a:cxnLst>
              <a:cxn ang="0">
                <a:pos x="connsiteX0" y="connsiteY0"/>
              </a:cxn>
              <a:cxn ang="0">
                <a:pos x="connsiteX1" y="connsiteY1"/>
              </a:cxn>
              <a:cxn ang="0">
                <a:pos x="connsiteX2" y="connsiteY2"/>
              </a:cxn>
              <a:cxn ang="0">
                <a:pos x="connsiteX3" y="connsiteY3"/>
              </a:cxn>
            </a:cxnLst>
            <a:rect l="l" t="t" r="r" b="b"/>
            <a:pathLst>
              <a:path w="518160" h="1158240">
                <a:moveTo>
                  <a:pt x="0" y="91440"/>
                </a:moveTo>
                <a:lnTo>
                  <a:pt x="0" y="1158240"/>
                </a:lnTo>
                <a:lnTo>
                  <a:pt x="518160" y="1158240"/>
                </a:lnTo>
                <a:lnTo>
                  <a:pt x="518160" y="0"/>
                </a:lnTo>
              </a:path>
            </a:pathLst>
          </a:cu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17446" name="Connecteur droit 2"/>
          <p:cNvCxnSpPr>
            <a:cxnSpLocks noChangeShapeType="1"/>
            <a:stCxn id="17428" idx="7"/>
          </p:cNvCxnSpPr>
          <p:nvPr/>
        </p:nvCxnSpPr>
        <p:spPr bwMode="auto">
          <a:xfrm flipV="1">
            <a:off x="2957147" y="1393581"/>
            <a:ext cx="291612" cy="3912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7" name="Connecteur droit 40"/>
          <p:cNvCxnSpPr>
            <a:cxnSpLocks noChangeShapeType="1"/>
          </p:cNvCxnSpPr>
          <p:nvPr/>
        </p:nvCxnSpPr>
        <p:spPr bwMode="auto">
          <a:xfrm flipV="1">
            <a:off x="3248758" y="1071196"/>
            <a:ext cx="0" cy="3223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8" name="Connecteur droit avec flèche 61"/>
          <p:cNvCxnSpPr>
            <a:cxnSpLocks noChangeShapeType="1"/>
          </p:cNvCxnSpPr>
          <p:nvPr/>
        </p:nvCxnSpPr>
        <p:spPr bwMode="auto">
          <a:xfrm>
            <a:off x="2942493" y="1154723"/>
            <a:ext cx="315058" cy="0"/>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49" name="ZoneTexte 61"/>
          <p:cNvSpPr txBox="1">
            <a:spLocks noChangeArrowheads="1"/>
          </p:cNvSpPr>
          <p:nvPr/>
        </p:nvSpPr>
        <p:spPr bwMode="auto">
          <a:xfrm>
            <a:off x="2929304" y="816220"/>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cxnSp>
        <p:nvCxnSpPr>
          <p:cNvPr id="17450" name="Connecteur droit avec flèche 65"/>
          <p:cNvCxnSpPr>
            <a:cxnSpLocks noChangeShapeType="1"/>
          </p:cNvCxnSpPr>
          <p:nvPr/>
        </p:nvCxnSpPr>
        <p:spPr bwMode="auto">
          <a:xfrm flipH="1">
            <a:off x="2963008" y="4220308"/>
            <a:ext cx="27549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2" name="Connecteur droit 68"/>
          <p:cNvCxnSpPr>
            <a:cxnSpLocks noChangeShapeType="1"/>
            <a:stCxn id="17437" idx="2"/>
          </p:cNvCxnSpPr>
          <p:nvPr/>
        </p:nvCxnSpPr>
        <p:spPr bwMode="auto">
          <a:xfrm>
            <a:off x="3239966" y="3840774"/>
            <a:ext cx="0" cy="704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3" name="Connecteur droit 71"/>
          <p:cNvCxnSpPr>
            <a:cxnSpLocks noChangeShapeType="1"/>
          </p:cNvCxnSpPr>
          <p:nvPr/>
        </p:nvCxnSpPr>
        <p:spPr bwMode="auto">
          <a:xfrm flipH="1">
            <a:off x="2946889" y="3875943"/>
            <a:ext cx="0" cy="37953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4" name="Connecteur droit avec flèche 73"/>
          <p:cNvCxnSpPr>
            <a:cxnSpLocks noChangeShapeType="1"/>
          </p:cNvCxnSpPr>
          <p:nvPr/>
        </p:nvCxnSpPr>
        <p:spPr bwMode="auto">
          <a:xfrm>
            <a:off x="2882413" y="4451838"/>
            <a:ext cx="366346"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55" name="ZoneTexte 76"/>
          <p:cNvSpPr txBox="1">
            <a:spLocks noChangeArrowheads="1"/>
          </p:cNvSpPr>
          <p:nvPr/>
        </p:nvSpPr>
        <p:spPr bwMode="auto">
          <a:xfrm>
            <a:off x="3330820" y="4302370"/>
            <a:ext cx="25519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c</a:t>
            </a:r>
          </a:p>
        </p:txBody>
      </p:sp>
      <p:sp>
        <p:nvSpPr>
          <p:cNvPr id="17456" name="ZoneTexte 77"/>
          <p:cNvSpPr txBox="1">
            <a:spLocks noChangeArrowheads="1"/>
          </p:cNvSpPr>
          <p:nvPr/>
        </p:nvSpPr>
        <p:spPr bwMode="auto">
          <a:xfrm>
            <a:off x="3339612" y="4092820"/>
            <a:ext cx="26321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e</a:t>
            </a:r>
          </a:p>
        </p:txBody>
      </p:sp>
      <p:sp>
        <p:nvSpPr>
          <p:cNvPr id="61" name="ZoneTexte 51"/>
          <p:cNvSpPr txBox="1">
            <a:spLocks noChangeArrowheads="1"/>
          </p:cNvSpPr>
          <p:nvPr/>
        </p:nvSpPr>
        <p:spPr bwMode="auto">
          <a:xfrm>
            <a:off x="0" y="0"/>
            <a:ext cx="9050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6 </a:t>
            </a:r>
            <a:r>
              <a:rPr lang="fr-FR" altLang="fr-FR" sz="1200" dirty="0">
                <a:latin typeface="Arial" panose="020B0604020202020204" pitchFamily="34" charset="0"/>
              </a:rPr>
              <a:t>: Représenter ci-dessous l'exigence X à imposer pour garantir l'appui de l'enjoliveur sur le plan du corps (face de droite) afin d'assurer le maintien de la buse. Faire la chaîne de cotes ci-dessous et reporter les spécifications sur les dessins de définition.</a:t>
            </a:r>
          </a:p>
        </p:txBody>
      </p:sp>
    </p:spTree>
    <p:extLst>
      <p:ext uri="{BB962C8B-B14F-4D97-AF65-F5344CB8AC3E}">
        <p14:creationId xmlns:p14="http://schemas.microsoft.com/office/powerpoint/2010/main" val="3227688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Rectangle 38"/>
          <p:cNvSpPr>
            <a:spLocks noChangeArrowheads="1"/>
          </p:cNvSpPr>
          <p:nvPr/>
        </p:nvSpPr>
        <p:spPr bwMode="auto">
          <a:xfrm>
            <a:off x="7067551" y="4259874"/>
            <a:ext cx="929054" cy="275492"/>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83" name="Ellipse 34"/>
          <p:cNvSpPr>
            <a:spLocks noChangeArrowheads="1"/>
          </p:cNvSpPr>
          <p:nvPr/>
        </p:nvSpPr>
        <p:spPr bwMode="auto">
          <a:xfrm>
            <a:off x="1191358" y="2171700"/>
            <a:ext cx="1887415" cy="1888881"/>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0484" name="Groupe 61"/>
          <p:cNvGrpSpPr>
            <a:grpSpLocks/>
          </p:cNvGrpSpPr>
          <p:nvPr/>
        </p:nvGrpSpPr>
        <p:grpSpPr bwMode="auto">
          <a:xfrm>
            <a:off x="4457700" y="2107223"/>
            <a:ext cx="2438400" cy="1888881"/>
            <a:chOff x="5432677" y="1962804"/>
            <a:chExt cx="2641600" cy="2045300"/>
          </a:xfrm>
        </p:grpSpPr>
        <p:grpSp>
          <p:nvGrpSpPr>
            <p:cNvPr id="20578" name="Groupe 3"/>
            <p:cNvGrpSpPr>
              <a:grpSpLocks/>
            </p:cNvGrpSpPr>
            <p:nvPr/>
          </p:nvGrpSpPr>
          <p:grpSpPr bwMode="auto">
            <a:xfrm>
              <a:off x="5565422" y="1962804"/>
              <a:ext cx="2340244" cy="873071"/>
              <a:chOff x="3048000" y="1973451"/>
              <a:chExt cx="2340244" cy="873071"/>
            </a:xfrm>
          </p:grpSpPr>
          <p:sp>
            <p:nvSpPr>
              <p:cNvPr id="20600" name="Forme libre 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601" name="Rectangle 5"/>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2" name="Rectangle 6"/>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3" name="Rectangle 7"/>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0579" name="Groupe 8"/>
            <p:cNvGrpSpPr>
              <a:grpSpLocks/>
            </p:cNvGrpSpPr>
            <p:nvPr/>
          </p:nvGrpSpPr>
          <p:grpSpPr bwMode="auto">
            <a:xfrm flipV="1">
              <a:off x="5565422" y="3135033"/>
              <a:ext cx="2340244" cy="873071"/>
              <a:chOff x="3048000" y="1973451"/>
              <a:chExt cx="2340244" cy="873071"/>
            </a:xfrm>
          </p:grpSpPr>
          <p:sp>
            <p:nvSpPr>
              <p:cNvPr id="20596" name="Forme libre 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597" name="Rectangle 1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8" name="Rectangle 1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9" name="Rectangle 1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580" name="Connecteur droit 13"/>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1" name="Connecteur droit 14"/>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82" name="Groupe 15"/>
            <p:cNvGrpSpPr>
              <a:grpSpLocks/>
            </p:cNvGrpSpPr>
            <p:nvPr/>
          </p:nvGrpSpPr>
          <p:grpSpPr bwMode="auto">
            <a:xfrm>
              <a:off x="6001971" y="2199452"/>
              <a:ext cx="1129442" cy="58146"/>
              <a:chOff x="3493116" y="3228888"/>
              <a:chExt cx="1217398" cy="51047"/>
            </a:xfrm>
          </p:grpSpPr>
          <p:cxnSp>
            <p:nvCxnSpPr>
              <p:cNvPr id="20594" name="Connecteur droit 16"/>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5" name="Connecteur droit 17"/>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83" name="Groupe 18"/>
            <p:cNvGrpSpPr>
              <a:grpSpLocks/>
            </p:cNvGrpSpPr>
            <p:nvPr/>
          </p:nvGrpSpPr>
          <p:grpSpPr bwMode="auto">
            <a:xfrm flipV="1">
              <a:off x="5997776" y="3722471"/>
              <a:ext cx="1169773" cy="51047"/>
              <a:chOff x="3493116" y="3228888"/>
              <a:chExt cx="1217398" cy="51047"/>
            </a:xfrm>
          </p:grpSpPr>
          <p:cxnSp>
            <p:nvCxnSpPr>
              <p:cNvPr id="20592" name="Connecteur droit 1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3" name="Connecteur droit 2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584" name="Connecteur droit 22"/>
            <p:cNvCxnSpPr>
              <a:cxnSpLocks noChangeShapeType="1"/>
              <a:stCxn id="20600" idx="9"/>
              <a:endCxn id="20596"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5" name="Connecteur droit 23"/>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6" name="Connecteur droit 28"/>
            <p:cNvCxnSpPr>
              <a:cxnSpLocks noChangeShapeType="1"/>
              <a:stCxn id="20600" idx="0"/>
              <a:endCxn id="20596"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7" name="Forme libre 29"/>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88" name="Forme libre 30"/>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589" name="Forme libre 31"/>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20590" name="Connecteur droit 33"/>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 name="Connecteur droit 36"/>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85" name="Ellipse 37"/>
          <p:cNvSpPr>
            <a:spLocks noChangeArrowheads="1"/>
          </p:cNvSpPr>
          <p:nvPr/>
        </p:nvSpPr>
        <p:spPr bwMode="auto">
          <a:xfrm>
            <a:off x="1584081" y="2554166"/>
            <a:ext cx="1101969" cy="1103434"/>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6" name="Ellipse 38"/>
          <p:cNvSpPr>
            <a:spLocks noChangeArrowheads="1"/>
          </p:cNvSpPr>
          <p:nvPr/>
        </p:nvSpPr>
        <p:spPr bwMode="auto">
          <a:xfrm>
            <a:off x="1997320" y="2967405"/>
            <a:ext cx="275492" cy="27695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7" name="Ellipse 39"/>
          <p:cNvSpPr>
            <a:spLocks noChangeArrowheads="1"/>
          </p:cNvSpPr>
          <p:nvPr/>
        </p:nvSpPr>
        <p:spPr bwMode="auto">
          <a:xfrm>
            <a:off x="1875693" y="2845777"/>
            <a:ext cx="518746" cy="520212"/>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 name="Arc 40"/>
          <p:cNvSpPr/>
          <p:nvPr/>
        </p:nvSpPr>
        <p:spPr bwMode="auto">
          <a:xfrm>
            <a:off x="1257300" y="2234712"/>
            <a:ext cx="1771650" cy="1771650"/>
          </a:xfrm>
          <a:prstGeom prst="arc">
            <a:avLst>
              <a:gd name="adj1" fmla="val 16200000"/>
              <a:gd name="adj2" fmla="val 1093025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nvGrpSpPr>
          <p:cNvPr id="20489" name="Groupe 48"/>
          <p:cNvGrpSpPr>
            <a:grpSpLocks/>
          </p:cNvGrpSpPr>
          <p:nvPr/>
        </p:nvGrpSpPr>
        <p:grpSpPr bwMode="auto">
          <a:xfrm>
            <a:off x="2094036" y="2845777"/>
            <a:ext cx="84992" cy="520212"/>
            <a:chOff x="1469177" y="3722596"/>
            <a:chExt cx="92868" cy="562440"/>
          </a:xfrm>
        </p:grpSpPr>
        <p:grpSp>
          <p:nvGrpSpPr>
            <p:cNvPr id="20572" name="Groupe 44"/>
            <p:cNvGrpSpPr>
              <a:grpSpLocks/>
            </p:cNvGrpSpPr>
            <p:nvPr/>
          </p:nvGrpSpPr>
          <p:grpSpPr bwMode="auto">
            <a:xfrm>
              <a:off x="1469177" y="3722596"/>
              <a:ext cx="92868" cy="131641"/>
              <a:chOff x="1470963" y="3722596"/>
              <a:chExt cx="92868" cy="131641"/>
            </a:xfrm>
          </p:grpSpPr>
          <p:cxnSp>
            <p:nvCxnSpPr>
              <p:cNvPr id="20576" name="Connecteur droit 4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7" name="Connecteur droit 4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73" name="Groupe 45"/>
            <p:cNvGrpSpPr>
              <a:grpSpLocks/>
            </p:cNvGrpSpPr>
            <p:nvPr/>
          </p:nvGrpSpPr>
          <p:grpSpPr bwMode="auto">
            <a:xfrm>
              <a:off x="1469177" y="4153395"/>
              <a:ext cx="92868" cy="131641"/>
              <a:chOff x="1470963" y="3722596"/>
              <a:chExt cx="92868" cy="131641"/>
            </a:xfrm>
          </p:grpSpPr>
          <p:cxnSp>
            <p:nvCxnSpPr>
              <p:cNvPr id="20574" name="Connecteur droit 46"/>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5" name="Connecteur droit 47"/>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490" name="Groupe 49"/>
          <p:cNvGrpSpPr>
            <a:grpSpLocks/>
          </p:cNvGrpSpPr>
          <p:nvPr/>
        </p:nvGrpSpPr>
        <p:grpSpPr bwMode="auto">
          <a:xfrm rot="-5400000">
            <a:off x="2096233" y="2846510"/>
            <a:ext cx="86458" cy="518746"/>
            <a:chOff x="1469177" y="3722596"/>
            <a:chExt cx="92868" cy="562440"/>
          </a:xfrm>
        </p:grpSpPr>
        <p:grpSp>
          <p:nvGrpSpPr>
            <p:cNvPr id="20566" name="Groupe 50"/>
            <p:cNvGrpSpPr>
              <a:grpSpLocks/>
            </p:cNvGrpSpPr>
            <p:nvPr/>
          </p:nvGrpSpPr>
          <p:grpSpPr bwMode="auto">
            <a:xfrm>
              <a:off x="1469177" y="3722596"/>
              <a:ext cx="92868" cy="131641"/>
              <a:chOff x="1470963" y="3722596"/>
              <a:chExt cx="92868" cy="131641"/>
            </a:xfrm>
          </p:grpSpPr>
          <p:cxnSp>
            <p:nvCxnSpPr>
              <p:cNvPr id="20570" name="Connecteur droit 54"/>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1" name="Connecteur droit 55"/>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67" name="Groupe 51"/>
            <p:cNvGrpSpPr>
              <a:grpSpLocks/>
            </p:cNvGrpSpPr>
            <p:nvPr/>
          </p:nvGrpSpPr>
          <p:grpSpPr bwMode="auto">
            <a:xfrm>
              <a:off x="1469177" y="4153395"/>
              <a:ext cx="92868" cy="131641"/>
              <a:chOff x="1470963" y="3722596"/>
              <a:chExt cx="92868" cy="131641"/>
            </a:xfrm>
          </p:grpSpPr>
          <p:cxnSp>
            <p:nvCxnSpPr>
              <p:cNvPr id="20568" name="Connecteur droit 5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9" name="Connecteur droit 5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0491" name="Rectangle 162"/>
          <p:cNvSpPr>
            <a:spLocks noChangeArrowheads="1"/>
          </p:cNvSpPr>
          <p:nvPr/>
        </p:nvSpPr>
        <p:spPr bwMode="auto">
          <a:xfrm>
            <a:off x="4951535" y="1145931"/>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a:t>
            </a:r>
          </a:p>
        </p:txBody>
      </p:sp>
      <p:sp>
        <p:nvSpPr>
          <p:cNvPr id="20492" name="Rectangle 163"/>
          <p:cNvSpPr>
            <a:spLocks noChangeArrowheads="1"/>
          </p:cNvSpPr>
          <p:nvPr/>
        </p:nvSpPr>
        <p:spPr bwMode="auto">
          <a:xfrm>
            <a:off x="4698023" y="1137138"/>
            <a:ext cx="128367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93" name="Line 164"/>
          <p:cNvSpPr>
            <a:spLocks noChangeShapeType="1"/>
          </p:cNvSpPr>
          <p:nvPr/>
        </p:nvSpPr>
        <p:spPr bwMode="auto">
          <a:xfrm>
            <a:off x="4973515"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494" name="Group 165"/>
          <p:cNvGrpSpPr>
            <a:grpSpLocks/>
          </p:cNvGrpSpPr>
          <p:nvPr/>
        </p:nvGrpSpPr>
        <p:grpSpPr bwMode="auto">
          <a:xfrm>
            <a:off x="4769827" y="1204547"/>
            <a:ext cx="133350" cy="133350"/>
            <a:chOff x="2741" y="3480"/>
            <a:chExt cx="91" cy="91"/>
          </a:xfrm>
        </p:grpSpPr>
        <p:sp>
          <p:nvSpPr>
            <p:cNvPr id="2056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495" name="Rectangle 168"/>
          <p:cNvSpPr>
            <a:spLocks noChangeArrowheads="1"/>
          </p:cNvSpPr>
          <p:nvPr/>
        </p:nvSpPr>
        <p:spPr bwMode="auto">
          <a:xfrm>
            <a:off x="5678694" y="1116623"/>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0496" name="Line 169"/>
          <p:cNvSpPr>
            <a:spLocks noChangeShapeType="1"/>
          </p:cNvSpPr>
          <p:nvPr/>
        </p:nvSpPr>
        <p:spPr bwMode="auto">
          <a:xfrm>
            <a:off x="5685692"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7" name="Line 438"/>
          <p:cNvSpPr>
            <a:spLocks noChangeShapeType="1"/>
          </p:cNvSpPr>
          <p:nvPr/>
        </p:nvSpPr>
        <p:spPr bwMode="auto">
          <a:xfrm flipV="1">
            <a:off x="5482004" y="1408235"/>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8" name="Freeform 439"/>
          <p:cNvSpPr>
            <a:spLocks/>
          </p:cNvSpPr>
          <p:nvPr/>
        </p:nvSpPr>
        <p:spPr bwMode="auto">
          <a:xfrm flipV="1">
            <a:off x="5410200" y="1405305"/>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499" name="Rectangle 440"/>
          <p:cNvSpPr>
            <a:spLocks noChangeArrowheads="1"/>
          </p:cNvSpPr>
          <p:nvPr/>
        </p:nvSpPr>
        <p:spPr bwMode="auto">
          <a:xfrm>
            <a:off x="5336931" y="1608992"/>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0500" name="Rectangle 5"/>
          <p:cNvSpPr>
            <a:spLocks noChangeArrowheads="1"/>
          </p:cNvSpPr>
          <p:nvPr/>
        </p:nvSpPr>
        <p:spPr bwMode="auto">
          <a:xfrm>
            <a:off x="7743092" y="4259874"/>
            <a:ext cx="28225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01" name="Rectangle 11"/>
          <p:cNvSpPr>
            <a:spLocks noChangeArrowheads="1"/>
          </p:cNvSpPr>
          <p:nvPr/>
        </p:nvSpPr>
        <p:spPr bwMode="auto">
          <a:xfrm>
            <a:off x="7372351" y="4259874"/>
            <a:ext cx="40087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a:t>
            </a:r>
          </a:p>
        </p:txBody>
      </p:sp>
      <p:sp>
        <p:nvSpPr>
          <p:cNvPr id="20503" name="Line 39"/>
          <p:cNvSpPr>
            <a:spLocks noChangeShapeType="1"/>
          </p:cNvSpPr>
          <p:nvPr/>
        </p:nvSpPr>
        <p:spPr bwMode="auto">
          <a:xfrm>
            <a:off x="7365023" y="4259873"/>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04" name="Line 40"/>
          <p:cNvSpPr>
            <a:spLocks noChangeShapeType="1"/>
          </p:cNvSpPr>
          <p:nvPr/>
        </p:nvSpPr>
        <p:spPr bwMode="auto">
          <a:xfrm>
            <a:off x="7766538" y="4259873"/>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05" name="Group 615"/>
          <p:cNvGrpSpPr>
            <a:grpSpLocks/>
          </p:cNvGrpSpPr>
          <p:nvPr/>
        </p:nvGrpSpPr>
        <p:grpSpPr bwMode="auto">
          <a:xfrm>
            <a:off x="7117374" y="4312627"/>
            <a:ext cx="175846" cy="175846"/>
            <a:chOff x="4360" y="1124"/>
            <a:chExt cx="120" cy="120"/>
          </a:xfrm>
        </p:grpSpPr>
        <p:sp>
          <p:nvSpPr>
            <p:cNvPr id="20561" name="Oval 616"/>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62" name="Line 617"/>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3" name="Line 618"/>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grpSp>
        <p:nvGrpSpPr>
          <p:cNvPr id="20506" name="Group 936"/>
          <p:cNvGrpSpPr>
            <a:grpSpLocks/>
          </p:cNvGrpSpPr>
          <p:nvPr/>
        </p:nvGrpSpPr>
        <p:grpSpPr bwMode="auto">
          <a:xfrm>
            <a:off x="5383819" y="1162050"/>
            <a:ext cx="271096" cy="227135"/>
            <a:chOff x="2150" y="139"/>
            <a:chExt cx="185" cy="155"/>
          </a:xfrm>
        </p:grpSpPr>
        <p:sp>
          <p:nvSpPr>
            <p:cNvPr id="20559"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M</a:t>
              </a:r>
            </a:p>
          </p:txBody>
        </p:sp>
        <p:sp>
          <p:nvSpPr>
            <p:cNvPr id="20560"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0507" name="Line 437"/>
          <p:cNvSpPr>
            <a:spLocks noChangeShapeType="1"/>
          </p:cNvSpPr>
          <p:nvPr/>
        </p:nvSpPr>
        <p:spPr bwMode="auto">
          <a:xfrm flipH="1" flipV="1">
            <a:off x="6724650" y="4523643"/>
            <a:ext cx="34436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08" name="Line 438"/>
          <p:cNvSpPr>
            <a:spLocks noChangeShapeType="1"/>
          </p:cNvSpPr>
          <p:nvPr/>
        </p:nvSpPr>
        <p:spPr bwMode="auto">
          <a:xfrm flipV="1">
            <a:off x="7389935" y="48079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09" name="Freeform 439"/>
          <p:cNvSpPr>
            <a:spLocks/>
          </p:cNvSpPr>
          <p:nvPr/>
        </p:nvSpPr>
        <p:spPr bwMode="auto">
          <a:xfrm flipV="1">
            <a:off x="7318131" y="48049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0" name="Rectangle 440"/>
          <p:cNvSpPr>
            <a:spLocks noChangeArrowheads="1"/>
          </p:cNvSpPr>
          <p:nvPr/>
        </p:nvSpPr>
        <p:spPr bwMode="auto">
          <a:xfrm>
            <a:off x="7244862" y="5008685"/>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0511" name="Rectangle 442"/>
          <p:cNvSpPr>
            <a:spLocks noChangeArrowheads="1"/>
          </p:cNvSpPr>
          <p:nvPr/>
        </p:nvSpPr>
        <p:spPr bwMode="auto">
          <a:xfrm>
            <a:off x="7322528" y="4538297"/>
            <a:ext cx="56710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12" name="Rectangle 443"/>
          <p:cNvSpPr>
            <a:spLocks noChangeArrowheads="1"/>
          </p:cNvSpPr>
          <p:nvPr/>
        </p:nvSpPr>
        <p:spPr bwMode="auto">
          <a:xfrm>
            <a:off x="7069016" y="4541227"/>
            <a:ext cx="69312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13" name="Line 444"/>
          <p:cNvSpPr>
            <a:spLocks noChangeShapeType="1"/>
          </p:cNvSpPr>
          <p:nvPr/>
        </p:nvSpPr>
        <p:spPr bwMode="auto">
          <a:xfrm>
            <a:off x="7365023" y="45251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4" name="Freeform 445"/>
          <p:cNvSpPr>
            <a:spLocks/>
          </p:cNvSpPr>
          <p:nvPr/>
        </p:nvSpPr>
        <p:spPr bwMode="auto">
          <a:xfrm>
            <a:off x="7107116" y="4588120"/>
            <a:ext cx="212481"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15" name="Connecteur droit 2"/>
          <p:cNvCxnSpPr>
            <a:cxnSpLocks noChangeShapeType="1"/>
            <a:stCxn id="20596" idx="1"/>
          </p:cNvCxnSpPr>
          <p:nvPr/>
        </p:nvCxnSpPr>
        <p:spPr bwMode="auto">
          <a:xfrm>
            <a:off x="6740769" y="3996105"/>
            <a:ext cx="0" cy="592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16" name="Line 437"/>
          <p:cNvSpPr>
            <a:spLocks noChangeShapeType="1"/>
          </p:cNvSpPr>
          <p:nvPr/>
        </p:nvSpPr>
        <p:spPr bwMode="auto">
          <a:xfrm rot="10800000" flipH="1">
            <a:off x="6030058" y="4517781"/>
            <a:ext cx="34436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7" name="Line 438"/>
          <p:cNvSpPr>
            <a:spLocks noChangeShapeType="1"/>
          </p:cNvSpPr>
          <p:nvPr/>
        </p:nvSpPr>
        <p:spPr bwMode="auto">
          <a:xfrm flipV="1">
            <a:off x="5514243" y="46716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8" name="Freeform 439"/>
          <p:cNvSpPr>
            <a:spLocks/>
          </p:cNvSpPr>
          <p:nvPr/>
        </p:nvSpPr>
        <p:spPr bwMode="auto">
          <a:xfrm flipV="1">
            <a:off x="5442438" y="4668716"/>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9" name="Rectangle 440"/>
          <p:cNvSpPr>
            <a:spLocks noChangeArrowheads="1"/>
          </p:cNvSpPr>
          <p:nvPr/>
        </p:nvSpPr>
        <p:spPr bwMode="auto">
          <a:xfrm>
            <a:off x="5369169" y="48724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20" name="Rectangle 442"/>
          <p:cNvSpPr>
            <a:spLocks noChangeArrowheads="1"/>
          </p:cNvSpPr>
          <p:nvPr/>
        </p:nvSpPr>
        <p:spPr bwMode="auto">
          <a:xfrm>
            <a:off x="5591908" y="440201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21" name="Rectangle 443"/>
          <p:cNvSpPr>
            <a:spLocks noChangeArrowheads="1"/>
          </p:cNvSpPr>
          <p:nvPr/>
        </p:nvSpPr>
        <p:spPr bwMode="auto">
          <a:xfrm>
            <a:off x="5288574" y="4404946"/>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22" name="Line 444"/>
          <p:cNvSpPr>
            <a:spLocks noChangeShapeType="1"/>
          </p:cNvSpPr>
          <p:nvPr/>
        </p:nvSpPr>
        <p:spPr bwMode="auto">
          <a:xfrm>
            <a:off x="5634404" y="4388828"/>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23" name="Freeform 445"/>
          <p:cNvSpPr>
            <a:spLocks/>
          </p:cNvSpPr>
          <p:nvPr/>
        </p:nvSpPr>
        <p:spPr bwMode="auto">
          <a:xfrm>
            <a:off x="5353051" y="4451838"/>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24" name="Connecteur droit 94"/>
          <p:cNvCxnSpPr>
            <a:cxnSpLocks noChangeShapeType="1"/>
          </p:cNvCxnSpPr>
          <p:nvPr/>
        </p:nvCxnSpPr>
        <p:spPr bwMode="auto">
          <a:xfrm>
            <a:off x="6377354" y="3924300"/>
            <a:ext cx="0" cy="66382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Connecteur droit avec flèche 4"/>
          <p:cNvCxnSpPr>
            <a:cxnSpLocks noChangeShapeType="1"/>
          </p:cNvCxnSpPr>
          <p:nvPr/>
        </p:nvCxnSpPr>
        <p:spPr bwMode="auto">
          <a:xfrm>
            <a:off x="6208261" y="2325773"/>
            <a:ext cx="1313" cy="1456616"/>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8" name="Freeform 75"/>
          <p:cNvSpPr>
            <a:spLocks/>
          </p:cNvSpPr>
          <p:nvPr/>
        </p:nvSpPr>
        <p:spPr bwMode="auto">
          <a:xfrm flipH="1">
            <a:off x="6005146" y="1271954"/>
            <a:ext cx="204428" cy="1053819"/>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29" name="Rectangle 211"/>
          <p:cNvSpPr>
            <a:spLocks noChangeArrowheads="1"/>
          </p:cNvSpPr>
          <p:nvPr/>
        </p:nvSpPr>
        <p:spPr bwMode="auto">
          <a:xfrm>
            <a:off x="4790318" y="832338"/>
            <a:ext cx="104047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47,5±0,25</a:t>
            </a:r>
          </a:p>
        </p:txBody>
      </p:sp>
      <p:cxnSp>
        <p:nvCxnSpPr>
          <p:cNvPr id="20530" name="Connecteur droit 14"/>
          <p:cNvCxnSpPr>
            <a:cxnSpLocks noChangeShapeType="1"/>
            <a:stCxn id="20600" idx="1"/>
          </p:cNvCxnSpPr>
          <p:nvPr/>
        </p:nvCxnSpPr>
        <p:spPr bwMode="auto">
          <a:xfrm>
            <a:off x="6740770" y="2107223"/>
            <a:ext cx="719504"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1" name="Connecteur droit 110"/>
          <p:cNvCxnSpPr>
            <a:cxnSpLocks noChangeShapeType="1"/>
          </p:cNvCxnSpPr>
          <p:nvPr/>
        </p:nvCxnSpPr>
        <p:spPr bwMode="auto">
          <a:xfrm>
            <a:off x="6730512" y="4006362"/>
            <a:ext cx="72096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2" name="Connecteur droit avec flèche 16"/>
          <p:cNvCxnSpPr>
            <a:cxnSpLocks noChangeShapeType="1"/>
          </p:cNvCxnSpPr>
          <p:nvPr/>
        </p:nvCxnSpPr>
        <p:spPr bwMode="auto">
          <a:xfrm>
            <a:off x="7360627" y="2107223"/>
            <a:ext cx="0" cy="1899138"/>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3" name="Rectangle 162"/>
          <p:cNvSpPr>
            <a:spLocks noChangeArrowheads="1"/>
          </p:cNvSpPr>
          <p:nvPr/>
        </p:nvSpPr>
        <p:spPr bwMode="auto">
          <a:xfrm>
            <a:off x="7785589" y="1354015"/>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0534" name="Rectangle 163"/>
          <p:cNvSpPr>
            <a:spLocks noChangeArrowheads="1"/>
          </p:cNvSpPr>
          <p:nvPr/>
        </p:nvSpPr>
        <p:spPr bwMode="auto">
          <a:xfrm>
            <a:off x="7533543" y="1345223"/>
            <a:ext cx="1162050"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35" name="Line 164"/>
          <p:cNvSpPr>
            <a:spLocks noChangeShapeType="1"/>
          </p:cNvSpPr>
          <p:nvPr/>
        </p:nvSpPr>
        <p:spPr bwMode="auto">
          <a:xfrm>
            <a:off x="7809035"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36" name="Group 165"/>
          <p:cNvGrpSpPr>
            <a:grpSpLocks/>
          </p:cNvGrpSpPr>
          <p:nvPr/>
        </p:nvGrpSpPr>
        <p:grpSpPr bwMode="auto">
          <a:xfrm>
            <a:off x="7605347" y="1412631"/>
            <a:ext cx="133350" cy="133350"/>
            <a:chOff x="2741" y="3480"/>
            <a:chExt cx="91" cy="91"/>
          </a:xfrm>
        </p:grpSpPr>
        <p:sp>
          <p:nvSpPr>
            <p:cNvPr id="20557"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8"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537" name="Rectangle 168"/>
          <p:cNvSpPr>
            <a:spLocks noChangeArrowheads="1"/>
          </p:cNvSpPr>
          <p:nvPr/>
        </p:nvSpPr>
        <p:spPr bwMode="auto">
          <a:xfrm>
            <a:off x="8387777" y="1324708"/>
            <a:ext cx="307900"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D</a:t>
            </a:r>
          </a:p>
        </p:txBody>
      </p:sp>
      <p:sp>
        <p:nvSpPr>
          <p:cNvPr id="20538" name="Line 169"/>
          <p:cNvSpPr>
            <a:spLocks noChangeShapeType="1"/>
          </p:cNvSpPr>
          <p:nvPr/>
        </p:nvSpPr>
        <p:spPr bwMode="auto">
          <a:xfrm>
            <a:off x="8401050"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39" name="Line 438"/>
          <p:cNvSpPr>
            <a:spLocks noChangeShapeType="1"/>
          </p:cNvSpPr>
          <p:nvPr/>
        </p:nvSpPr>
        <p:spPr bwMode="auto">
          <a:xfrm flipV="1">
            <a:off x="8317523" y="1616320"/>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40" name="Freeform 439"/>
          <p:cNvSpPr>
            <a:spLocks/>
          </p:cNvSpPr>
          <p:nvPr/>
        </p:nvSpPr>
        <p:spPr bwMode="auto">
          <a:xfrm flipV="1">
            <a:off x="8245720" y="1613390"/>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1" name="Rectangle 440"/>
          <p:cNvSpPr>
            <a:spLocks noChangeArrowheads="1"/>
          </p:cNvSpPr>
          <p:nvPr/>
        </p:nvSpPr>
        <p:spPr bwMode="auto">
          <a:xfrm>
            <a:off x="8172450" y="1817077"/>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a:t>
            </a:r>
          </a:p>
        </p:txBody>
      </p:sp>
      <p:sp>
        <p:nvSpPr>
          <p:cNvPr id="20542" name="Freeform 75"/>
          <p:cNvSpPr>
            <a:spLocks/>
          </p:cNvSpPr>
          <p:nvPr/>
        </p:nvSpPr>
        <p:spPr bwMode="auto">
          <a:xfrm>
            <a:off x="7360628" y="1496158"/>
            <a:ext cx="172915" cy="61399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3" name="ZoneTexte 17"/>
          <p:cNvSpPr txBox="1">
            <a:spLocks noChangeArrowheads="1"/>
          </p:cNvSpPr>
          <p:nvPr/>
        </p:nvSpPr>
        <p:spPr bwMode="auto">
          <a:xfrm>
            <a:off x="7863254" y="1069731"/>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0544" name="ZoneTexte 18"/>
          <p:cNvSpPr txBox="1">
            <a:spLocks noChangeArrowheads="1"/>
          </p:cNvSpPr>
          <p:nvPr/>
        </p:nvSpPr>
        <p:spPr bwMode="auto">
          <a:xfrm>
            <a:off x="7488115" y="1611924"/>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124" name="ZoneTexte 195"/>
          <p:cNvSpPr txBox="1">
            <a:spLocks noChangeArrowheads="1"/>
          </p:cNvSpPr>
          <p:nvPr/>
        </p:nvSpPr>
        <p:spPr bwMode="auto">
          <a:xfrm>
            <a:off x="118431" y="86725"/>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Corps (c)</a:t>
            </a:r>
          </a:p>
        </p:txBody>
      </p:sp>
      <p:sp>
        <p:nvSpPr>
          <p:cNvPr id="112" name="Rectangle 211"/>
          <p:cNvSpPr>
            <a:spLocks noChangeArrowheads="1"/>
          </p:cNvSpPr>
          <p:nvPr/>
        </p:nvSpPr>
        <p:spPr bwMode="auto">
          <a:xfrm>
            <a:off x="4844197" y="555005"/>
            <a:ext cx="37362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Arial" panose="020B0604020202020204" pitchFamily="34" charset="0"/>
              </a:rPr>
              <a:t>B1</a:t>
            </a:r>
            <a:endParaRPr lang="fr-FR" altLang="fr-FR" sz="1292" dirty="0">
              <a:latin typeface="Arial" panose="020B0604020202020204" pitchFamily="34" charset="0"/>
            </a:endParaRPr>
          </a:p>
        </p:txBody>
      </p:sp>
      <p:cxnSp>
        <p:nvCxnSpPr>
          <p:cNvPr id="113" name="Connecteur droit avec flèche 112"/>
          <p:cNvCxnSpPr/>
          <p:nvPr/>
        </p:nvCxnSpPr>
        <p:spPr>
          <a:xfrm flipV="1">
            <a:off x="5383819" y="3782389"/>
            <a:ext cx="824442" cy="294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4" name="Groupe 113"/>
          <p:cNvGrpSpPr/>
          <p:nvPr/>
        </p:nvGrpSpPr>
        <p:grpSpPr>
          <a:xfrm>
            <a:off x="4844197" y="3861900"/>
            <a:ext cx="598241" cy="513071"/>
            <a:chOff x="6149487" y="1238251"/>
            <a:chExt cx="598241" cy="513071"/>
          </a:xfrm>
        </p:grpSpPr>
        <p:sp>
          <p:nvSpPr>
            <p:cNvPr id="115" name="Ellipse 114"/>
            <p:cNvSpPr/>
            <p:nvPr/>
          </p:nvSpPr>
          <p:spPr>
            <a:xfrm>
              <a:off x="6189276" y="1238251"/>
              <a:ext cx="513071" cy="513071"/>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6" name="Connecteur droit 115"/>
            <p:cNvCxnSpPr>
              <a:stCxn id="115" idx="2"/>
              <a:endCxn id="115" idx="6"/>
            </p:cNvCxnSpPr>
            <p:nvPr/>
          </p:nvCxnSpPr>
          <p:spPr>
            <a:xfrm>
              <a:off x="6189276" y="1494787"/>
              <a:ext cx="5130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ZoneTexte 116"/>
            <p:cNvSpPr txBox="1"/>
            <p:nvPr/>
          </p:nvSpPr>
          <p:spPr>
            <a:xfrm>
              <a:off x="6149487" y="1281487"/>
              <a:ext cx="598241" cy="276999"/>
            </a:xfrm>
            <a:prstGeom prst="rect">
              <a:avLst/>
            </a:prstGeom>
            <a:noFill/>
          </p:spPr>
          <p:txBody>
            <a:bodyPr wrap="none" rtlCol="0">
              <a:spAutoFit/>
            </a:bodyPr>
            <a:lstStyle/>
            <a:p>
              <a:r>
                <a:rPr lang="fr-FR" sz="1200" dirty="0" smtClean="0"/>
                <a:t>6x</a:t>
              </a:r>
              <a:r>
                <a:rPr lang="fr-FR" sz="1050" dirty="0" smtClean="0">
                  <a:sym typeface="Symbol"/>
                </a:rPr>
                <a:t></a:t>
              </a:r>
              <a:r>
                <a:rPr lang="fr-FR" sz="1200" dirty="0" smtClean="0">
                  <a:sym typeface="Symbol"/>
                </a:rPr>
                <a:t>48</a:t>
              </a:r>
              <a:endParaRPr lang="fr-FR" sz="1200" dirty="0"/>
            </a:p>
          </p:txBody>
        </p:sp>
        <p:sp>
          <p:nvSpPr>
            <p:cNvPr id="118" name="ZoneTexte 117"/>
            <p:cNvSpPr txBox="1"/>
            <p:nvPr/>
          </p:nvSpPr>
          <p:spPr>
            <a:xfrm>
              <a:off x="6319236" y="1472358"/>
              <a:ext cx="333746" cy="261610"/>
            </a:xfrm>
            <a:prstGeom prst="rect">
              <a:avLst/>
            </a:prstGeom>
            <a:noFill/>
          </p:spPr>
          <p:txBody>
            <a:bodyPr wrap="none" rtlCol="0">
              <a:spAutoFit/>
            </a:bodyPr>
            <a:lstStyle/>
            <a:p>
              <a:r>
                <a:rPr lang="fr-FR" sz="1100" dirty="0" smtClean="0"/>
                <a:t>B1</a:t>
              </a:r>
              <a:endParaRPr lang="fr-FR" sz="1100" dirty="0"/>
            </a:p>
          </p:txBody>
        </p:sp>
      </p:grpSp>
    </p:spTree>
    <p:extLst>
      <p:ext uri="{BB962C8B-B14F-4D97-AF65-F5344CB8AC3E}">
        <p14:creationId xmlns:p14="http://schemas.microsoft.com/office/powerpoint/2010/main" val="3760928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9" name="Rectangle 38"/>
          <p:cNvSpPr>
            <a:spLocks noChangeArrowheads="1"/>
          </p:cNvSpPr>
          <p:nvPr/>
        </p:nvSpPr>
        <p:spPr bwMode="auto">
          <a:xfrm>
            <a:off x="6529754" y="1543051"/>
            <a:ext cx="929054" cy="275492"/>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3555" name="Groupe 44"/>
          <p:cNvGrpSpPr>
            <a:grpSpLocks/>
          </p:cNvGrpSpPr>
          <p:nvPr/>
        </p:nvGrpSpPr>
        <p:grpSpPr bwMode="auto">
          <a:xfrm flipV="1">
            <a:off x="5594839" y="3694235"/>
            <a:ext cx="404446" cy="748811"/>
            <a:chOff x="5945126" y="2205433"/>
            <a:chExt cx="437664" cy="811078"/>
          </a:xfrm>
        </p:grpSpPr>
        <p:sp>
          <p:nvSpPr>
            <p:cNvPr id="23628"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629"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30" name="Groupe 41"/>
            <p:cNvGrpSpPr>
              <a:grpSpLocks/>
            </p:cNvGrpSpPr>
            <p:nvPr/>
          </p:nvGrpSpPr>
          <p:grpSpPr bwMode="auto">
            <a:xfrm>
              <a:off x="5945126" y="2386263"/>
              <a:ext cx="285946" cy="67227"/>
              <a:chOff x="5597450" y="2207968"/>
              <a:chExt cx="344450" cy="68680"/>
            </a:xfrm>
          </p:grpSpPr>
          <p:cxnSp>
            <p:nvCxnSpPr>
              <p:cNvPr id="23631"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2"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556" name="Forme libre 3"/>
          <p:cNvSpPr>
            <a:spLocks/>
          </p:cNvSpPr>
          <p:nvPr/>
        </p:nvSpPr>
        <p:spPr bwMode="auto">
          <a:xfrm>
            <a:off x="5594839" y="2220058"/>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557" name="Connecteur droit 6"/>
          <p:cNvCxnSpPr>
            <a:cxnSpLocks noChangeShapeType="1"/>
          </p:cNvCxnSpPr>
          <p:nvPr/>
        </p:nvCxnSpPr>
        <p:spPr bwMode="auto">
          <a:xfrm>
            <a:off x="5594838" y="2221524"/>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onnecteur droit 7"/>
          <p:cNvCxnSpPr>
            <a:cxnSpLocks noChangeShapeType="1"/>
            <a:endCxn id="23628" idx="3"/>
          </p:cNvCxnSpPr>
          <p:nvPr/>
        </p:nvCxnSpPr>
        <p:spPr bwMode="auto">
          <a:xfrm>
            <a:off x="5882054" y="2878016"/>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a:off x="5083420" y="2798884"/>
            <a:ext cx="1044819"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1" name="Arc 10"/>
          <p:cNvSpPr/>
          <p:nvPr/>
        </p:nvSpPr>
        <p:spPr bwMode="auto">
          <a:xfrm flipV="1">
            <a:off x="5083420" y="2812074"/>
            <a:ext cx="1044819"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3561" name="Connecteur droit 12"/>
          <p:cNvCxnSpPr>
            <a:cxnSpLocks noChangeShapeType="1"/>
            <a:stCxn id="23556" idx="5"/>
          </p:cNvCxnSpPr>
          <p:nvPr/>
        </p:nvCxnSpPr>
        <p:spPr bwMode="auto">
          <a:xfrm>
            <a:off x="5999285" y="2968870"/>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2" name="Connecteur droit 24"/>
          <p:cNvCxnSpPr>
            <a:cxnSpLocks noChangeShapeType="1"/>
          </p:cNvCxnSpPr>
          <p:nvPr/>
        </p:nvCxnSpPr>
        <p:spPr bwMode="auto">
          <a:xfrm>
            <a:off x="5597770" y="2453054"/>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3" name="Groupe 32"/>
          <p:cNvGrpSpPr>
            <a:grpSpLocks/>
          </p:cNvGrpSpPr>
          <p:nvPr/>
        </p:nvGrpSpPr>
        <p:grpSpPr bwMode="auto">
          <a:xfrm>
            <a:off x="5594839" y="2387113"/>
            <a:ext cx="263769" cy="61546"/>
            <a:chOff x="5597450" y="2207968"/>
            <a:chExt cx="344450" cy="68680"/>
          </a:xfrm>
        </p:grpSpPr>
        <p:cxnSp>
          <p:nvCxnSpPr>
            <p:cNvPr id="23626"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7"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64" name="Connecteur droit 48"/>
          <p:cNvCxnSpPr>
            <a:cxnSpLocks noChangeShapeType="1"/>
          </p:cNvCxnSpPr>
          <p:nvPr/>
        </p:nvCxnSpPr>
        <p:spPr bwMode="auto">
          <a:xfrm>
            <a:off x="5449766" y="3329354"/>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5" name="Groupe 51"/>
          <p:cNvGrpSpPr>
            <a:grpSpLocks/>
          </p:cNvGrpSpPr>
          <p:nvPr/>
        </p:nvGrpSpPr>
        <p:grpSpPr bwMode="auto">
          <a:xfrm>
            <a:off x="805229" y="2223721"/>
            <a:ext cx="2221523" cy="2221523"/>
            <a:chOff x="5893044" y="2118937"/>
            <a:chExt cx="2405870" cy="2405870"/>
          </a:xfrm>
        </p:grpSpPr>
        <p:sp>
          <p:nvSpPr>
            <p:cNvPr id="23624" name="Ellipse 49"/>
            <p:cNvSpPr>
              <a:spLocks noChangeArrowheads="1"/>
            </p:cNvSpPr>
            <p:nvPr/>
          </p:nvSpPr>
          <p:spPr bwMode="auto">
            <a:xfrm>
              <a:off x="5893044" y="2118937"/>
              <a:ext cx="2405870" cy="240587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3625" name="Ellipse 50"/>
            <p:cNvSpPr>
              <a:spLocks noChangeArrowheads="1"/>
            </p:cNvSpPr>
            <p:nvPr/>
          </p:nvSpPr>
          <p:spPr bwMode="auto">
            <a:xfrm>
              <a:off x="6706179" y="2932072"/>
              <a:ext cx="779600" cy="779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3566" name="Connecteur droit 48"/>
          <p:cNvCxnSpPr>
            <a:cxnSpLocks noChangeShapeType="1"/>
          </p:cNvCxnSpPr>
          <p:nvPr/>
        </p:nvCxnSpPr>
        <p:spPr bwMode="auto">
          <a:xfrm>
            <a:off x="656493" y="3333750"/>
            <a:ext cx="251899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7" name="Connecteur droit 48"/>
          <p:cNvCxnSpPr>
            <a:cxnSpLocks noChangeShapeType="1"/>
          </p:cNvCxnSpPr>
          <p:nvPr/>
        </p:nvCxnSpPr>
        <p:spPr bwMode="auto">
          <a:xfrm rot="-5400000">
            <a:off x="692394" y="3321294"/>
            <a:ext cx="251899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8" name="Line 437"/>
          <p:cNvSpPr>
            <a:spLocks noChangeShapeType="1"/>
          </p:cNvSpPr>
          <p:nvPr/>
        </p:nvSpPr>
        <p:spPr bwMode="auto">
          <a:xfrm rot="10800000" flipH="1">
            <a:off x="5536223" y="4807927"/>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69" name="Line 438"/>
          <p:cNvSpPr>
            <a:spLocks noChangeShapeType="1"/>
          </p:cNvSpPr>
          <p:nvPr/>
        </p:nvSpPr>
        <p:spPr bwMode="auto">
          <a:xfrm flipV="1">
            <a:off x="5021874" y="49603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0" name="Freeform 439"/>
          <p:cNvSpPr>
            <a:spLocks/>
          </p:cNvSpPr>
          <p:nvPr/>
        </p:nvSpPr>
        <p:spPr bwMode="auto">
          <a:xfrm flipV="1">
            <a:off x="4950069" y="49573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71" name="Rectangle 440"/>
          <p:cNvSpPr>
            <a:spLocks noChangeArrowheads="1"/>
          </p:cNvSpPr>
          <p:nvPr/>
        </p:nvSpPr>
        <p:spPr bwMode="auto">
          <a:xfrm>
            <a:off x="4876800" y="5161085"/>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572" name="Rectangle 442"/>
          <p:cNvSpPr>
            <a:spLocks noChangeArrowheads="1"/>
          </p:cNvSpPr>
          <p:nvPr/>
        </p:nvSpPr>
        <p:spPr bwMode="auto">
          <a:xfrm>
            <a:off x="5099539" y="4690697"/>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73" name="Rectangle 443"/>
          <p:cNvSpPr>
            <a:spLocks noChangeArrowheads="1"/>
          </p:cNvSpPr>
          <p:nvPr/>
        </p:nvSpPr>
        <p:spPr bwMode="auto">
          <a:xfrm>
            <a:off x="4796205" y="4693627"/>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74" name="Line 444"/>
          <p:cNvSpPr>
            <a:spLocks noChangeShapeType="1"/>
          </p:cNvSpPr>
          <p:nvPr/>
        </p:nvSpPr>
        <p:spPr bwMode="auto">
          <a:xfrm>
            <a:off x="5142035" y="46775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5" name="Freeform 445"/>
          <p:cNvSpPr>
            <a:spLocks/>
          </p:cNvSpPr>
          <p:nvPr/>
        </p:nvSpPr>
        <p:spPr bwMode="auto">
          <a:xfrm>
            <a:off x="4860682" y="4740520"/>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3576" name="Connecteur droit 33"/>
          <p:cNvCxnSpPr>
            <a:cxnSpLocks noChangeShapeType="1"/>
          </p:cNvCxnSpPr>
          <p:nvPr/>
        </p:nvCxnSpPr>
        <p:spPr bwMode="auto">
          <a:xfrm>
            <a:off x="5884985" y="4214446"/>
            <a:ext cx="0" cy="6623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Connecteur droit 2"/>
          <p:cNvCxnSpPr>
            <a:cxnSpLocks noChangeShapeType="1"/>
          </p:cNvCxnSpPr>
          <p:nvPr/>
        </p:nvCxnSpPr>
        <p:spPr bwMode="auto">
          <a:xfrm flipH="1">
            <a:off x="4796204" y="2379785"/>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8" name="Connecteur droit 37"/>
          <p:cNvCxnSpPr>
            <a:cxnSpLocks noChangeShapeType="1"/>
          </p:cNvCxnSpPr>
          <p:nvPr/>
        </p:nvCxnSpPr>
        <p:spPr bwMode="auto">
          <a:xfrm flipH="1">
            <a:off x="4868008" y="4275992"/>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Connecteur droit avec flèche 5"/>
          <p:cNvCxnSpPr>
            <a:cxnSpLocks noChangeShapeType="1"/>
          </p:cNvCxnSpPr>
          <p:nvPr/>
        </p:nvCxnSpPr>
        <p:spPr bwMode="auto">
          <a:xfrm flipV="1">
            <a:off x="4967654" y="2390043"/>
            <a:ext cx="0" cy="185371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0" name="Rectangle 162"/>
          <p:cNvSpPr>
            <a:spLocks noChangeArrowheads="1"/>
          </p:cNvSpPr>
          <p:nvPr/>
        </p:nvSpPr>
        <p:spPr bwMode="auto">
          <a:xfrm>
            <a:off x="3890597" y="1365738"/>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3581" name="Rectangle 163"/>
          <p:cNvSpPr>
            <a:spLocks noChangeArrowheads="1"/>
          </p:cNvSpPr>
          <p:nvPr/>
        </p:nvSpPr>
        <p:spPr bwMode="auto">
          <a:xfrm>
            <a:off x="3637085" y="1356946"/>
            <a:ext cx="1163515"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82" name="Line 164"/>
          <p:cNvSpPr>
            <a:spLocks noChangeShapeType="1"/>
          </p:cNvSpPr>
          <p:nvPr/>
        </p:nvSpPr>
        <p:spPr bwMode="auto">
          <a:xfrm>
            <a:off x="3912577"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83" name="Group 165"/>
          <p:cNvGrpSpPr>
            <a:grpSpLocks/>
          </p:cNvGrpSpPr>
          <p:nvPr/>
        </p:nvGrpSpPr>
        <p:grpSpPr bwMode="auto">
          <a:xfrm>
            <a:off x="3708889" y="1424355"/>
            <a:ext cx="133350" cy="133350"/>
            <a:chOff x="2741" y="3480"/>
            <a:chExt cx="91" cy="91"/>
          </a:xfrm>
        </p:grpSpPr>
        <p:sp>
          <p:nvSpPr>
            <p:cNvPr id="23622"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3"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3584" name="Rectangle 168"/>
          <p:cNvSpPr>
            <a:spLocks noChangeArrowheads="1"/>
          </p:cNvSpPr>
          <p:nvPr/>
        </p:nvSpPr>
        <p:spPr bwMode="auto">
          <a:xfrm>
            <a:off x="4497594" y="1336431"/>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3585" name="Line 169"/>
          <p:cNvSpPr>
            <a:spLocks noChangeShapeType="1"/>
          </p:cNvSpPr>
          <p:nvPr/>
        </p:nvSpPr>
        <p:spPr bwMode="auto">
          <a:xfrm>
            <a:off x="4506058"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6" name="Line 438"/>
          <p:cNvSpPr>
            <a:spLocks noChangeShapeType="1"/>
          </p:cNvSpPr>
          <p:nvPr/>
        </p:nvSpPr>
        <p:spPr bwMode="auto">
          <a:xfrm flipV="1">
            <a:off x="4422531" y="1628043"/>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7" name="Freeform 439"/>
          <p:cNvSpPr>
            <a:spLocks/>
          </p:cNvSpPr>
          <p:nvPr/>
        </p:nvSpPr>
        <p:spPr bwMode="auto">
          <a:xfrm flipV="1">
            <a:off x="4350728" y="1625113"/>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88" name="Rectangle 440"/>
          <p:cNvSpPr>
            <a:spLocks noChangeArrowheads="1"/>
          </p:cNvSpPr>
          <p:nvPr/>
        </p:nvSpPr>
        <p:spPr bwMode="auto">
          <a:xfrm>
            <a:off x="4277458" y="1828800"/>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3589" name="Freeform 75"/>
          <p:cNvSpPr>
            <a:spLocks/>
          </p:cNvSpPr>
          <p:nvPr/>
        </p:nvSpPr>
        <p:spPr bwMode="auto">
          <a:xfrm flipH="1">
            <a:off x="4800600" y="1507881"/>
            <a:ext cx="165589" cy="88362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90" name="ZoneTexte 52"/>
          <p:cNvSpPr txBox="1">
            <a:spLocks noChangeArrowheads="1"/>
          </p:cNvSpPr>
          <p:nvPr/>
        </p:nvSpPr>
        <p:spPr bwMode="auto">
          <a:xfrm>
            <a:off x="3968262" y="1081455"/>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3591" name="ZoneTexte 53"/>
          <p:cNvSpPr txBox="1">
            <a:spLocks noChangeArrowheads="1"/>
          </p:cNvSpPr>
          <p:nvPr/>
        </p:nvSpPr>
        <p:spPr bwMode="auto">
          <a:xfrm>
            <a:off x="3593123" y="1623647"/>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23592" name="Rectangle 120"/>
          <p:cNvSpPr>
            <a:spLocks noChangeArrowheads="1"/>
          </p:cNvSpPr>
          <p:nvPr/>
        </p:nvSpPr>
        <p:spPr bwMode="auto">
          <a:xfrm>
            <a:off x="3855428" y="312113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93" name="Rectangle 121"/>
          <p:cNvSpPr>
            <a:spLocks noChangeArrowheads="1"/>
          </p:cNvSpPr>
          <p:nvPr/>
        </p:nvSpPr>
        <p:spPr bwMode="auto">
          <a:xfrm>
            <a:off x="3594589" y="3125531"/>
            <a:ext cx="691662"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94" name="Line 122"/>
          <p:cNvSpPr>
            <a:spLocks noChangeShapeType="1"/>
          </p:cNvSpPr>
          <p:nvPr/>
        </p:nvSpPr>
        <p:spPr bwMode="auto">
          <a:xfrm>
            <a:off x="3892062" y="3119669"/>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95" name="Group 123"/>
          <p:cNvGrpSpPr>
            <a:grpSpLocks/>
          </p:cNvGrpSpPr>
          <p:nvPr/>
        </p:nvGrpSpPr>
        <p:grpSpPr bwMode="auto">
          <a:xfrm>
            <a:off x="3641482" y="3207592"/>
            <a:ext cx="213946" cy="106974"/>
            <a:chOff x="5076" y="1738"/>
            <a:chExt cx="146" cy="73"/>
          </a:xfrm>
        </p:grpSpPr>
        <p:sp>
          <p:nvSpPr>
            <p:cNvPr id="23620"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1"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3596" name="Connecteur droit avec flèche 60"/>
          <p:cNvCxnSpPr>
            <a:cxnSpLocks noChangeShapeType="1"/>
          </p:cNvCxnSpPr>
          <p:nvPr/>
        </p:nvCxnSpPr>
        <p:spPr bwMode="auto">
          <a:xfrm flipV="1">
            <a:off x="5742843" y="2960077"/>
            <a:ext cx="244719" cy="28868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7" name="Connecteur droit 61"/>
          <p:cNvCxnSpPr>
            <a:cxnSpLocks noChangeShapeType="1"/>
          </p:cNvCxnSpPr>
          <p:nvPr/>
        </p:nvCxnSpPr>
        <p:spPr bwMode="auto">
          <a:xfrm>
            <a:off x="4347673" y="3248758"/>
            <a:ext cx="140542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Line 438"/>
          <p:cNvSpPr>
            <a:spLocks noChangeShapeType="1"/>
          </p:cNvSpPr>
          <p:nvPr/>
        </p:nvSpPr>
        <p:spPr bwMode="auto">
          <a:xfrm flipV="1">
            <a:off x="3899389" y="3392232"/>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99" name="Freeform 439"/>
          <p:cNvSpPr>
            <a:spLocks/>
          </p:cNvSpPr>
          <p:nvPr/>
        </p:nvSpPr>
        <p:spPr bwMode="auto">
          <a:xfrm flipV="1">
            <a:off x="3827585" y="3389300"/>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600" name="Rectangle 440"/>
          <p:cNvSpPr>
            <a:spLocks noChangeArrowheads="1"/>
          </p:cNvSpPr>
          <p:nvPr/>
        </p:nvSpPr>
        <p:spPr bwMode="auto">
          <a:xfrm>
            <a:off x="3754315" y="3592989"/>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cxnSp>
        <p:nvCxnSpPr>
          <p:cNvPr id="23606" name="Connecteur droit 12"/>
          <p:cNvCxnSpPr>
            <a:cxnSpLocks noChangeShapeType="1"/>
          </p:cNvCxnSpPr>
          <p:nvPr/>
        </p:nvCxnSpPr>
        <p:spPr bwMode="auto">
          <a:xfrm flipV="1">
            <a:off x="5597769" y="1557705"/>
            <a:ext cx="0" cy="6535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07" name="Rectangle 5"/>
          <p:cNvSpPr>
            <a:spLocks noChangeArrowheads="1"/>
          </p:cNvSpPr>
          <p:nvPr/>
        </p:nvSpPr>
        <p:spPr bwMode="auto">
          <a:xfrm>
            <a:off x="7205297" y="1543050"/>
            <a:ext cx="28225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608" name="Rectangle 11"/>
          <p:cNvSpPr>
            <a:spLocks noChangeArrowheads="1"/>
          </p:cNvSpPr>
          <p:nvPr/>
        </p:nvSpPr>
        <p:spPr bwMode="auto">
          <a:xfrm>
            <a:off x="6834554" y="1543050"/>
            <a:ext cx="40087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a:t>
            </a:r>
          </a:p>
        </p:txBody>
      </p:sp>
      <p:sp>
        <p:nvSpPr>
          <p:cNvPr id="23610" name="Line 39"/>
          <p:cNvSpPr>
            <a:spLocks noChangeShapeType="1"/>
          </p:cNvSpPr>
          <p:nvPr/>
        </p:nvSpPr>
        <p:spPr bwMode="auto">
          <a:xfrm>
            <a:off x="6827227" y="154305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11" name="Line 40"/>
          <p:cNvSpPr>
            <a:spLocks noChangeShapeType="1"/>
          </p:cNvSpPr>
          <p:nvPr/>
        </p:nvSpPr>
        <p:spPr bwMode="auto">
          <a:xfrm>
            <a:off x="7228743" y="154305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612" name="Group 615"/>
          <p:cNvGrpSpPr>
            <a:grpSpLocks/>
          </p:cNvGrpSpPr>
          <p:nvPr/>
        </p:nvGrpSpPr>
        <p:grpSpPr bwMode="auto">
          <a:xfrm>
            <a:off x="6579577" y="1595804"/>
            <a:ext cx="175846" cy="175846"/>
            <a:chOff x="4360" y="1124"/>
            <a:chExt cx="120" cy="120"/>
          </a:xfrm>
        </p:grpSpPr>
        <p:sp>
          <p:nvSpPr>
            <p:cNvPr id="23615" name="Oval 616"/>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616" name="Line 617"/>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17" name="Line 618"/>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3613" name="Connecteur droit avec flèche 14"/>
          <p:cNvCxnSpPr>
            <a:cxnSpLocks noChangeShapeType="1"/>
          </p:cNvCxnSpPr>
          <p:nvPr/>
        </p:nvCxnSpPr>
        <p:spPr bwMode="auto">
          <a:xfrm flipH="1">
            <a:off x="5591908" y="1669074"/>
            <a:ext cx="929054"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ZoneTexte 191"/>
          <p:cNvSpPr txBox="1">
            <a:spLocks noChangeArrowheads="1"/>
          </p:cNvSpPr>
          <p:nvPr/>
        </p:nvSpPr>
        <p:spPr bwMode="auto">
          <a:xfrm>
            <a:off x="0" y="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Enjoliveur (e)</a:t>
            </a:r>
          </a:p>
        </p:txBody>
      </p:sp>
    </p:spTree>
    <p:extLst>
      <p:ext uri="{BB962C8B-B14F-4D97-AF65-F5344CB8AC3E}">
        <p14:creationId xmlns:p14="http://schemas.microsoft.com/office/powerpoint/2010/main" val="238993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652120" y="800100"/>
            <a:ext cx="2364755" cy="2007443"/>
            <a:chOff x="5652120" y="800100"/>
            <a:chExt cx="2364755" cy="2007443"/>
          </a:xfrm>
        </p:grpSpPr>
        <p:sp>
          <p:nvSpPr>
            <p:cNvPr id="137236" name="ZoneTexte 62"/>
            <p:cNvSpPr txBox="1">
              <a:spLocks noChangeArrowheads="1"/>
            </p:cNvSpPr>
            <p:nvPr/>
          </p:nvSpPr>
          <p:spPr bwMode="auto">
            <a:xfrm>
              <a:off x="7677150" y="800100"/>
              <a:ext cx="33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A</a:t>
              </a:r>
            </a:p>
          </p:txBody>
        </p:sp>
        <p:cxnSp>
          <p:nvCxnSpPr>
            <p:cNvPr id="137237" name="Connecteur droit avec flèche 64"/>
            <p:cNvCxnSpPr>
              <a:cxnSpLocks noChangeShapeType="1"/>
            </p:cNvCxnSpPr>
            <p:nvPr/>
          </p:nvCxnSpPr>
          <p:spPr bwMode="auto">
            <a:xfrm flipH="1">
              <a:off x="6900863" y="985838"/>
              <a:ext cx="750887" cy="2206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7238" name="ZoneTexte 65"/>
            <p:cNvSpPr txBox="1">
              <a:spLocks noChangeArrowheads="1"/>
            </p:cNvSpPr>
            <p:nvPr/>
          </p:nvSpPr>
          <p:spPr bwMode="auto">
            <a:xfrm>
              <a:off x="7105650" y="1497013"/>
              <a:ext cx="381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B</a:t>
              </a:r>
            </a:p>
          </p:txBody>
        </p:sp>
        <p:grpSp>
          <p:nvGrpSpPr>
            <p:cNvPr id="6" name="Groupe 5"/>
            <p:cNvGrpSpPr/>
            <p:nvPr/>
          </p:nvGrpSpPr>
          <p:grpSpPr>
            <a:xfrm>
              <a:off x="5652120" y="833438"/>
              <a:ext cx="2124075" cy="1974105"/>
              <a:chOff x="5652120" y="833438"/>
              <a:chExt cx="2124075" cy="1974105"/>
            </a:xfrm>
          </p:grpSpPr>
          <p:sp>
            <p:nvSpPr>
              <p:cNvPr id="137240" name="Forme libre 141"/>
              <p:cNvSpPr>
                <a:spLocks/>
              </p:cNvSpPr>
              <p:nvPr/>
            </p:nvSpPr>
            <p:spPr bwMode="auto">
              <a:xfrm rot="-171064">
                <a:off x="6359525" y="833438"/>
                <a:ext cx="628650" cy="1320800"/>
              </a:xfrm>
              <a:custGeom>
                <a:avLst/>
                <a:gdLst>
                  <a:gd name="T0" fmla="*/ 0 w 833405"/>
                  <a:gd name="T1" fmla="*/ 594 h 1753424"/>
                  <a:gd name="T2" fmla="*/ 29 w 833405"/>
                  <a:gd name="T3" fmla="*/ 432 h 1753424"/>
                  <a:gd name="T4" fmla="*/ 29 w 833405"/>
                  <a:gd name="T5" fmla="*/ 197 h 1753424"/>
                  <a:gd name="T6" fmla="*/ 45 w 833405"/>
                  <a:gd name="T7" fmla="*/ 20 h 1753424"/>
                  <a:gd name="T8" fmla="*/ 95 w 833405"/>
                  <a:gd name="T9" fmla="*/ 16 h 1753424"/>
                  <a:gd name="T10" fmla="*/ 239 w 833405"/>
                  <a:gd name="T11" fmla="*/ 16 h 1753424"/>
                  <a:gd name="T12" fmla="*/ 309 w 833405"/>
                  <a:gd name="T13" fmla="*/ 5 h 1753424"/>
                  <a:gd name="T14" fmla="*/ 296 w 833405"/>
                  <a:gd name="T15" fmla="*/ 99 h 1753424"/>
                  <a:gd name="T16" fmla="*/ 293 w 833405"/>
                  <a:gd name="T17" fmla="*/ 307 h 1753424"/>
                  <a:gd name="T18" fmla="*/ 288 w 833405"/>
                  <a:gd name="T19" fmla="*/ 553 h 1753424"/>
                  <a:gd name="T20" fmla="*/ 276 w 833405"/>
                  <a:gd name="T21" fmla="*/ 602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7241" name="Forme libre 142"/>
              <p:cNvSpPr>
                <a:spLocks/>
              </p:cNvSpPr>
              <p:nvPr/>
            </p:nvSpPr>
            <p:spPr bwMode="auto">
              <a:xfrm>
                <a:off x="6045820" y="2132856"/>
                <a:ext cx="1279525" cy="309562"/>
              </a:xfrm>
              <a:custGeom>
                <a:avLst/>
                <a:gdLst>
                  <a:gd name="T0" fmla="*/ 2 w 1698718"/>
                  <a:gd name="T1" fmla="*/ 104 h 412310"/>
                  <a:gd name="T2" fmla="*/ 2 w 1698718"/>
                  <a:gd name="T3" fmla="*/ 49 h 412310"/>
                  <a:gd name="T4" fmla="*/ 8 w 1698718"/>
                  <a:gd name="T5" fmla="*/ 13 h 412310"/>
                  <a:gd name="T6" fmla="*/ 24 w 1698718"/>
                  <a:gd name="T7" fmla="*/ 2 h 412310"/>
                  <a:gd name="T8" fmla="*/ 157 w 1698718"/>
                  <a:gd name="T9" fmla="*/ 2 h 412310"/>
                  <a:gd name="T10" fmla="*/ 342 w 1698718"/>
                  <a:gd name="T11" fmla="*/ 2 h 412310"/>
                  <a:gd name="T12" fmla="*/ 444 w 1698718"/>
                  <a:gd name="T13" fmla="*/ 13 h 412310"/>
                  <a:gd name="T14" fmla="*/ 586 w 1698718"/>
                  <a:gd name="T15" fmla="*/ 13 h 412310"/>
                  <a:gd name="T16" fmla="*/ 590 w 1698718"/>
                  <a:gd name="T17" fmla="*/ 45 h 412310"/>
                  <a:gd name="T18" fmla="*/ 598 w 1698718"/>
                  <a:gd name="T19" fmla="*/ 95 h 412310"/>
                  <a:gd name="T20" fmla="*/ 606 w 1698718"/>
                  <a:gd name="T21" fmla="*/ 104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7242" name="Forme libre 143"/>
              <p:cNvSpPr>
                <a:spLocks/>
              </p:cNvSpPr>
              <p:nvPr/>
            </p:nvSpPr>
            <p:spPr bwMode="auto">
              <a:xfrm>
                <a:off x="5652120" y="2405906"/>
                <a:ext cx="2124075" cy="401637"/>
              </a:xfrm>
              <a:custGeom>
                <a:avLst/>
                <a:gdLst>
                  <a:gd name="T0" fmla="*/ 19 w 2818356"/>
                  <a:gd name="T1" fmla="*/ 2 h 533121"/>
                  <a:gd name="T2" fmla="*/ 451 w 2818356"/>
                  <a:gd name="T3" fmla="*/ 17 h 533121"/>
                  <a:gd name="T4" fmla="*/ 693 w 2818356"/>
                  <a:gd name="T5" fmla="*/ 17 h 533121"/>
                  <a:gd name="T6" fmla="*/ 832 w 2818356"/>
                  <a:gd name="T7" fmla="*/ 17 h 533121"/>
                  <a:gd name="T8" fmla="*/ 960 w 2818356"/>
                  <a:gd name="T9" fmla="*/ 14 h 533121"/>
                  <a:gd name="T10" fmla="*/ 1020 w 2818356"/>
                  <a:gd name="T11" fmla="*/ 10 h 533121"/>
                  <a:gd name="T12" fmla="*/ 1020 w 2818356"/>
                  <a:gd name="T13" fmla="*/ 53 h 533121"/>
                  <a:gd name="T14" fmla="*/ 1013 w 2818356"/>
                  <a:gd name="T15" fmla="*/ 125 h 533121"/>
                  <a:gd name="T16" fmla="*/ 1013 w 2818356"/>
                  <a:gd name="T17" fmla="*/ 185 h 533121"/>
                  <a:gd name="T18" fmla="*/ 916 w 2818356"/>
                  <a:gd name="T19" fmla="*/ 192 h 533121"/>
                  <a:gd name="T20" fmla="*/ 716 w 2818356"/>
                  <a:gd name="T21" fmla="*/ 185 h 533121"/>
                  <a:gd name="T22" fmla="*/ 488 w 2818356"/>
                  <a:gd name="T23" fmla="*/ 185 h 533121"/>
                  <a:gd name="T24" fmla="*/ 278 w 2818356"/>
                  <a:gd name="T25" fmla="*/ 179 h 533121"/>
                  <a:gd name="T26" fmla="*/ 116 w 2818356"/>
                  <a:gd name="T27" fmla="*/ 174 h 533121"/>
                  <a:gd name="T28" fmla="*/ 3 w 2818356"/>
                  <a:gd name="T29" fmla="*/ 173 h 533121"/>
                  <a:gd name="T30" fmla="*/ 15 w 2818356"/>
                  <a:gd name="T31" fmla="*/ 140 h 533121"/>
                  <a:gd name="T32" fmla="*/ 6 w 2818356"/>
                  <a:gd name="T33" fmla="*/ 61 h 533121"/>
                  <a:gd name="T34" fmla="*/ 19 w 2818356"/>
                  <a:gd name="T35" fmla="*/ 2 h 533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8356" h="533121">
                    <a:moveTo>
                      <a:pt x="51041" y="4311"/>
                    </a:moveTo>
                    <a:cubicBezTo>
                      <a:pt x="254853" y="-15886"/>
                      <a:pt x="932390" y="41034"/>
                      <a:pt x="1240862" y="48379"/>
                    </a:cubicBezTo>
                    <a:cubicBezTo>
                      <a:pt x="1549334" y="55724"/>
                      <a:pt x="1901874" y="48379"/>
                      <a:pt x="1901874" y="48379"/>
                    </a:cubicBezTo>
                    <a:lnTo>
                      <a:pt x="2287465" y="48379"/>
                    </a:lnTo>
                    <a:cubicBezTo>
                      <a:pt x="2410487" y="46543"/>
                      <a:pt x="2553706" y="41034"/>
                      <a:pt x="2640005" y="37362"/>
                    </a:cubicBezTo>
                    <a:cubicBezTo>
                      <a:pt x="2726304" y="33690"/>
                      <a:pt x="2777716" y="7984"/>
                      <a:pt x="2805258" y="26345"/>
                    </a:cubicBezTo>
                    <a:cubicBezTo>
                      <a:pt x="2832800" y="44706"/>
                      <a:pt x="2808930" y="94283"/>
                      <a:pt x="2805258" y="147531"/>
                    </a:cubicBezTo>
                    <a:cubicBezTo>
                      <a:pt x="2801586" y="200779"/>
                      <a:pt x="2786896" y="285241"/>
                      <a:pt x="2783224" y="345834"/>
                    </a:cubicBezTo>
                    <a:cubicBezTo>
                      <a:pt x="2779552" y="406427"/>
                      <a:pt x="2780134" y="424914"/>
                      <a:pt x="2783224" y="511087"/>
                    </a:cubicBezTo>
                    <a:cubicBezTo>
                      <a:pt x="2694618" y="526600"/>
                      <a:pt x="2654694" y="533121"/>
                      <a:pt x="2518819" y="533121"/>
                    </a:cubicBezTo>
                    <a:cubicBezTo>
                      <a:pt x="2382944" y="533121"/>
                      <a:pt x="2164443" y="514759"/>
                      <a:pt x="1967976" y="511087"/>
                    </a:cubicBezTo>
                    <a:cubicBezTo>
                      <a:pt x="1771509" y="507415"/>
                      <a:pt x="1340014" y="511087"/>
                      <a:pt x="1340014" y="511087"/>
                    </a:cubicBezTo>
                    <a:lnTo>
                      <a:pt x="765055" y="498001"/>
                    </a:lnTo>
                    <a:cubicBezTo>
                      <a:pt x="574096" y="498001"/>
                      <a:pt x="446362" y="488243"/>
                      <a:pt x="320015" y="484916"/>
                    </a:cubicBezTo>
                    <a:cubicBezTo>
                      <a:pt x="193668" y="481589"/>
                      <a:pt x="242271" y="487766"/>
                      <a:pt x="6972" y="478037"/>
                    </a:cubicBezTo>
                    <a:cubicBezTo>
                      <a:pt x="-18734" y="457840"/>
                      <a:pt x="34516" y="441315"/>
                      <a:pt x="40024" y="389903"/>
                    </a:cubicBezTo>
                    <a:cubicBezTo>
                      <a:pt x="45533" y="338491"/>
                      <a:pt x="16154" y="233829"/>
                      <a:pt x="17990" y="169564"/>
                    </a:cubicBezTo>
                    <a:cubicBezTo>
                      <a:pt x="19826" y="105299"/>
                      <a:pt x="35862" y="37593"/>
                      <a:pt x="51041"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137243" name="Forme libre 151"/>
              <p:cNvSpPr>
                <a:spLocks/>
              </p:cNvSpPr>
              <p:nvPr/>
            </p:nvSpPr>
            <p:spPr bwMode="auto">
              <a:xfrm>
                <a:off x="6251575" y="2576513"/>
                <a:ext cx="811213" cy="211137"/>
              </a:xfrm>
              <a:custGeom>
                <a:avLst/>
                <a:gdLst>
                  <a:gd name="T0" fmla="*/ 1 w 1346394"/>
                  <a:gd name="T1" fmla="*/ 121 h 280318"/>
                  <a:gd name="T2" fmla="*/ 1 w 1346394"/>
                  <a:gd name="T3" fmla="*/ 3 h 280318"/>
                  <a:gd name="T4" fmla="*/ 1 w 1346394"/>
                  <a:gd name="T5" fmla="*/ 3 h 280318"/>
                  <a:gd name="T6" fmla="*/ 1 w 1346394"/>
                  <a:gd name="T7" fmla="*/ 3 h 280318"/>
                  <a:gd name="T8" fmla="*/ 1 w 1346394"/>
                  <a:gd name="T9" fmla="*/ 32 h 280318"/>
                  <a:gd name="T10" fmla="*/ 1 w 1346394"/>
                  <a:gd name="T11" fmla="*/ 125 h 280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6394" h="280318">
                    <a:moveTo>
                      <a:pt x="28598" y="269301"/>
                    </a:moveTo>
                    <a:cubicBezTo>
                      <a:pt x="-44848" y="159132"/>
                      <a:pt x="47271" y="70998"/>
                      <a:pt x="39615" y="4897"/>
                    </a:cubicBezTo>
                    <a:lnTo>
                      <a:pt x="976049" y="4897"/>
                    </a:lnTo>
                    <a:cubicBezTo>
                      <a:pt x="1189042" y="4897"/>
                      <a:pt x="1258815" y="-6120"/>
                      <a:pt x="1317572" y="4897"/>
                    </a:cubicBezTo>
                    <a:cubicBezTo>
                      <a:pt x="1376329" y="15914"/>
                      <a:pt x="1326753" y="25095"/>
                      <a:pt x="1328589" y="70998"/>
                    </a:cubicBezTo>
                    <a:cubicBezTo>
                      <a:pt x="1330425" y="116901"/>
                      <a:pt x="1329507" y="198609"/>
                      <a:pt x="1328589" y="280318"/>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grpSp>
        <p:cxnSp>
          <p:nvCxnSpPr>
            <p:cNvPr id="137239" name="Connecteur droit avec flèche 66"/>
            <p:cNvCxnSpPr>
              <a:cxnSpLocks noChangeShapeType="1"/>
            </p:cNvCxnSpPr>
            <p:nvPr/>
          </p:nvCxnSpPr>
          <p:spPr bwMode="auto">
            <a:xfrm flipH="1">
              <a:off x="7105650" y="1870075"/>
              <a:ext cx="128589" cy="3000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37218" name="ZoneTexte 2"/>
          <p:cNvSpPr txBox="1">
            <a:spLocks noChangeArrowheads="1"/>
          </p:cNvSpPr>
          <p:nvPr/>
        </p:nvSpPr>
        <p:spPr bwMode="auto">
          <a:xfrm>
            <a:off x="69850" y="66675"/>
            <a:ext cx="5065810" cy="461665"/>
          </a:xfrm>
          <a:prstGeom prst="rect">
            <a:avLst/>
          </a:prstGeom>
          <a:solidFill>
            <a:srgbClr val="FFFF99"/>
          </a:solidFill>
          <a:ln w="28575">
            <a:solidFill>
              <a:srgbClr val="FF0000"/>
            </a:solidFill>
            <a:miter lim="800000"/>
            <a:headEnd/>
            <a:tailEnd/>
          </a:ln>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PERPENDICULARITE D'UN PLAN</a:t>
            </a:r>
            <a:endParaRPr lang="fr-FR" altLang="fr-FR" sz="2400" dirty="0">
              <a:solidFill>
                <a:schemeClr val="tx1"/>
              </a:solidFill>
            </a:endParaRPr>
          </a:p>
        </p:txBody>
      </p:sp>
      <p:sp>
        <p:nvSpPr>
          <p:cNvPr id="137219" name="Rectangle 124"/>
          <p:cNvSpPr>
            <a:spLocks noChangeArrowheads="1"/>
          </p:cNvSpPr>
          <p:nvPr/>
        </p:nvSpPr>
        <p:spPr bwMode="auto">
          <a:xfrm>
            <a:off x="2936875" y="1290638"/>
            <a:ext cx="1062038"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pic>
        <p:nvPicPr>
          <p:cNvPr id="137220"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425450" y="555625"/>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Line 664"/>
          <p:cNvSpPr>
            <a:spLocks noChangeShapeType="1"/>
          </p:cNvSpPr>
          <p:nvPr/>
        </p:nvSpPr>
        <p:spPr bwMode="auto">
          <a:xfrm rot="5400000">
            <a:off x="1375569" y="816769"/>
            <a:ext cx="0" cy="449262"/>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7222" name="Line 668"/>
          <p:cNvSpPr>
            <a:spLocks noChangeShapeType="1"/>
          </p:cNvSpPr>
          <p:nvPr/>
        </p:nvSpPr>
        <p:spPr bwMode="auto">
          <a:xfrm rot="5400000" flipV="1">
            <a:off x="1035844" y="931069"/>
            <a:ext cx="0" cy="2206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7223" name="Freeform 669"/>
          <p:cNvSpPr>
            <a:spLocks/>
          </p:cNvSpPr>
          <p:nvPr/>
        </p:nvSpPr>
        <p:spPr bwMode="auto">
          <a:xfrm rot="5400000">
            <a:off x="1035050" y="1003300"/>
            <a:ext cx="153988" cy="77788"/>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7224" name="Rectangle 670"/>
          <p:cNvSpPr>
            <a:spLocks noChangeArrowheads="1"/>
          </p:cNvSpPr>
          <p:nvPr/>
        </p:nvSpPr>
        <p:spPr bwMode="auto">
          <a:xfrm rot="5400000">
            <a:off x="698500" y="896938"/>
            <a:ext cx="292100" cy="292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37225" name="Rectangle 671"/>
          <p:cNvSpPr>
            <a:spLocks noChangeArrowheads="1"/>
          </p:cNvSpPr>
          <p:nvPr/>
        </p:nvSpPr>
        <p:spPr bwMode="auto">
          <a:xfrm>
            <a:off x="695325" y="890588"/>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A</a:t>
            </a:r>
          </a:p>
        </p:txBody>
      </p:sp>
      <p:sp>
        <p:nvSpPr>
          <p:cNvPr id="137226" name="Freeform 30"/>
          <p:cNvSpPr>
            <a:spLocks/>
          </p:cNvSpPr>
          <p:nvPr/>
        </p:nvSpPr>
        <p:spPr bwMode="auto">
          <a:xfrm>
            <a:off x="2333625" y="1435100"/>
            <a:ext cx="603250" cy="776288"/>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7227" name="Line 454"/>
          <p:cNvSpPr>
            <a:spLocks noChangeShapeType="1"/>
          </p:cNvSpPr>
          <p:nvPr/>
        </p:nvSpPr>
        <p:spPr bwMode="auto">
          <a:xfrm>
            <a:off x="2014538" y="1984375"/>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7228" name="Freeform 455"/>
          <p:cNvSpPr>
            <a:spLocks/>
          </p:cNvSpPr>
          <p:nvPr/>
        </p:nvSpPr>
        <p:spPr bwMode="auto">
          <a:xfrm>
            <a:off x="1936750" y="213042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7229" name="Rectangle 456"/>
          <p:cNvSpPr>
            <a:spLocks noChangeArrowheads="1"/>
          </p:cNvSpPr>
          <p:nvPr/>
        </p:nvSpPr>
        <p:spPr bwMode="auto">
          <a:xfrm>
            <a:off x="1857375" y="1673225"/>
            <a:ext cx="3127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B</a:t>
            </a:r>
          </a:p>
        </p:txBody>
      </p:sp>
      <p:sp>
        <p:nvSpPr>
          <p:cNvPr id="137230" name="Rectangle 123"/>
          <p:cNvSpPr>
            <a:spLocks noChangeArrowheads="1"/>
          </p:cNvSpPr>
          <p:nvPr/>
        </p:nvSpPr>
        <p:spPr bwMode="auto">
          <a:xfrm>
            <a:off x="3219450" y="1284288"/>
            <a:ext cx="5334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0,03</a:t>
            </a:r>
          </a:p>
        </p:txBody>
      </p:sp>
      <p:sp>
        <p:nvSpPr>
          <p:cNvPr id="137231" name="Line 125"/>
          <p:cNvSpPr>
            <a:spLocks noChangeShapeType="1"/>
          </p:cNvSpPr>
          <p:nvPr/>
        </p:nvSpPr>
        <p:spPr bwMode="auto">
          <a:xfrm>
            <a:off x="3235325" y="1287463"/>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137232" name="Group 126"/>
          <p:cNvGrpSpPr>
            <a:grpSpLocks/>
          </p:cNvGrpSpPr>
          <p:nvPr/>
        </p:nvGrpSpPr>
        <p:grpSpPr bwMode="auto">
          <a:xfrm>
            <a:off x="3014663" y="1363663"/>
            <a:ext cx="144462" cy="144462"/>
            <a:chOff x="2789" y="760"/>
            <a:chExt cx="91" cy="91"/>
          </a:xfrm>
        </p:grpSpPr>
        <p:sp>
          <p:nvSpPr>
            <p:cNvPr id="137267" name="Line 127"/>
            <p:cNvSpPr>
              <a:spLocks noChangeShapeType="1"/>
            </p:cNvSpPr>
            <p:nvPr/>
          </p:nvSpPr>
          <p:spPr bwMode="auto">
            <a:xfrm>
              <a:off x="2789" y="85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7268" name="Line 128"/>
            <p:cNvSpPr>
              <a:spLocks noChangeShapeType="1"/>
            </p:cNvSpPr>
            <p:nvPr/>
          </p:nvSpPr>
          <p:spPr bwMode="auto">
            <a:xfrm>
              <a:off x="2832" y="76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7233" name="Rectangle 129"/>
          <p:cNvSpPr>
            <a:spLocks noChangeArrowheads="1"/>
          </p:cNvSpPr>
          <p:nvPr/>
        </p:nvSpPr>
        <p:spPr bwMode="auto">
          <a:xfrm>
            <a:off x="3679825" y="1268413"/>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a:solidFill>
                  <a:schemeClr val="tx1"/>
                </a:solidFill>
              </a:rPr>
              <a:t>A</a:t>
            </a:r>
          </a:p>
        </p:txBody>
      </p:sp>
      <p:sp>
        <p:nvSpPr>
          <p:cNvPr id="137234" name="Line 130"/>
          <p:cNvSpPr>
            <a:spLocks noChangeShapeType="1"/>
          </p:cNvSpPr>
          <p:nvPr/>
        </p:nvSpPr>
        <p:spPr bwMode="auto">
          <a:xfrm>
            <a:off x="3681413" y="1287463"/>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37235" name="Connecteur droit 36"/>
          <p:cNvCxnSpPr>
            <a:cxnSpLocks noChangeShapeType="1"/>
          </p:cNvCxnSpPr>
          <p:nvPr/>
        </p:nvCxnSpPr>
        <p:spPr bwMode="auto">
          <a:xfrm>
            <a:off x="1716088" y="2211388"/>
            <a:ext cx="113665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258" name="ZoneTexte 19"/>
          <p:cNvSpPr txBox="1">
            <a:spLocks noChangeArrowheads="1"/>
          </p:cNvSpPr>
          <p:nvPr/>
        </p:nvSpPr>
        <p:spPr bwMode="auto">
          <a:xfrm>
            <a:off x="304800" y="3046413"/>
            <a:ext cx="31591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a:solidFill>
                  <a:schemeClr val="tx1"/>
                </a:solidFill>
              </a:rPr>
              <a:t>Référence</a:t>
            </a:r>
          </a:p>
          <a:p>
            <a:pPr eaLnBrk="1" hangingPunct="1">
              <a:lnSpc>
                <a:spcPct val="150000"/>
              </a:lnSpc>
            </a:pPr>
            <a:r>
              <a:rPr lang="fr-FR" altLang="fr-FR" sz="1800" dirty="0">
                <a:solidFill>
                  <a:schemeClr val="tx1"/>
                </a:solidFill>
              </a:rPr>
              <a:t>Nom 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grpSp>
        <p:nvGrpSpPr>
          <p:cNvPr id="2" name="Groupe 1"/>
          <p:cNvGrpSpPr/>
          <p:nvPr/>
        </p:nvGrpSpPr>
        <p:grpSpPr>
          <a:xfrm>
            <a:off x="1914525" y="773113"/>
            <a:ext cx="7383463" cy="2698750"/>
            <a:chOff x="1914525" y="773113"/>
            <a:chExt cx="7383463" cy="2698750"/>
          </a:xfrm>
        </p:grpSpPr>
        <p:grpSp>
          <p:nvGrpSpPr>
            <p:cNvPr id="137244" name="Groupe 9"/>
            <p:cNvGrpSpPr>
              <a:grpSpLocks/>
            </p:cNvGrpSpPr>
            <p:nvPr/>
          </p:nvGrpSpPr>
          <p:grpSpPr bwMode="auto">
            <a:xfrm>
              <a:off x="5616575" y="773113"/>
              <a:ext cx="2122488" cy="2125662"/>
              <a:chOff x="4935538" y="1824038"/>
              <a:chExt cx="2816225" cy="2819400"/>
            </a:xfrm>
          </p:grpSpPr>
          <p:sp>
            <p:nvSpPr>
              <p:cNvPr id="137262"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7263"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7264"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137265"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137266"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137259" name="ZoneTexte 91"/>
            <p:cNvSpPr txBox="1">
              <a:spLocks noChangeArrowheads="1"/>
            </p:cNvSpPr>
            <p:nvPr/>
          </p:nvSpPr>
          <p:spPr bwMode="auto">
            <a:xfrm>
              <a:off x="1914525" y="3101975"/>
              <a:ext cx="738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cylindre A, critère [GM] moindres carrés moyen</a:t>
              </a:r>
            </a:p>
          </p:txBody>
        </p:sp>
      </p:grpSp>
      <p:grpSp>
        <p:nvGrpSpPr>
          <p:cNvPr id="8" name="Groupe 7"/>
          <p:cNvGrpSpPr/>
          <p:nvPr/>
        </p:nvGrpSpPr>
        <p:grpSpPr>
          <a:xfrm>
            <a:off x="3478213" y="890588"/>
            <a:ext cx="5749925" cy="4576762"/>
            <a:chOff x="3478213" y="890588"/>
            <a:chExt cx="5749925" cy="4576762"/>
          </a:xfrm>
        </p:grpSpPr>
        <p:sp>
          <p:nvSpPr>
            <p:cNvPr id="137245" name="Rectangle 3"/>
            <p:cNvSpPr>
              <a:spLocks noChangeArrowheads="1"/>
            </p:cNvSpPr>
            <p:nvPr/>
          </p:nvSpPr>
          <p:spPr bwMode="auto">
            <a:xfrm>
              <a:off x="5411788" y="2020888"/>
              <a:ext cx="2565400" cy="223837"/>
            </a:xfrm>
            <a:prstGeom prst="rect">
              <a:avLst/>
            </a:prstGeom>
            <a:solidFill>
              <a:srgbClr val="CCFF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7246" name="Line 17"/>
            <p:cNvSpPr>
              <a:spLocks noChangeShapeType="1"/>
            </p:cNvSpPr>
            <p:nvPr/>
          </p:nvSpPr>
          <p:spPr bwMode="auto">
            <a:xfrm>
              <a:off x="5411788" y="2036763"/>
              <a:ext cx="2565400" cy="0"/>
            </a:xfrm>
            <a:prstGeom prst="line">
              <a:avLst/>
            </a:prstGeom>
            <a:noFill/>
            <a:ln w="254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7247" name="Line 18"/>
            <p:cNvSpPr>
              <a:spLocks noChangeShapeType="1"/>
            </p:cNvSpPr>
            <p:nvPr/>
          </p:nvSpPr>
          <p:spPr bwMode="auto">
            <a:xfrm>
              <a:off x="5411788" y="2251075"/>
              <a:ext cx="2565400" cy="0"/>
            </a:xfrm>
            <a:prstGeom prst="line">
              <a:avLst/>
            </a:prstGeom>
            <a:noFill/>
            <a:ln w="254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7248" name="Line 33"/>
            <p:cNvSpPr>
              <a:spLocks noChangeShapeType="1"/>
            </p:cNvSpPr>
            <p:nvPr/>
          </p:nvSpPr>
          <p:spPr bwMode="auto">
            <a:xfrm>
              <a:off x="5435600" y="1863725"/>
              <a:ext cx="0" cy="131763"/>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7249" name="Line 34"/>
            <p:cNvSpPr>
              <a:spLocks noChangeShapeType="1"/>
            </p:cNvSpPr>
            <p:nvPr/>
          </p:nvSpPr>
          <p:spPr bwMode="auto">
            <a:xfrm>
              <a:off x="5435600" y="1985963"/>
              <a:ext cx="0" cy="2254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7250" name="Line 35"/>
            <p:cNvSpPr>
              <a:spLocks noChangeShapeType="1"/>
            </p:cNvSpPr>
            <p:nvPr/>
          </p:nvSpPr>
          <p:spPr bwMode="auto">
            <a:xfrm>
              <a:off x="5435600" y="2217738"/>
              <a:ext cx="0" cy="27305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7251" name="Line 36"/>
            <p:cNvSpPr>
              <a:spLocks noChangeShapeType="1"/>
            </p:cNvSpPr>
            <p:nvPr/>
          </p:nvSpPr>
          <p:spPr bwMode="auto">
            <a:xfrm flipH="1">
              <a:off x="5076825" y="2489200"/>
              <a:ext cx="3508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7252" name="Rectangle 37"/>
            <p:cNvSpPr>
              <a:spLocks noChangeArrowheads="1"/>
            </p:cNvSpPr>
            <p:nvPr/>
          </p:nvSpPr>
          <p:spPr bwMode="auto">
            <a:xfrm>
              <a:off x="4792663" y="2170113"/>
              <a:ext cx="63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a:solidFill>
                    <a:srgbClr val="00B050"/>
                  </a:solidFill>
                </a:rPr>
                <a:t>0,03</a:t>
              </a:r>
              <a:endParaRPr lang="fr-FR" altLang="fr-FR" sz="1400" b="0">
                <a:solidFill>
                  <a:srgbClr val="00B050"/>
                </a:solidFill>
              </a:endParaRPr>
            </a:p>
          </p:txBody>
        </p:sp>
        <p:sp>
          <p:nvSpPr>
            <p:cNvPr id="137253" name="ZoneTexte 22"/>
            <p:cNvSpPr txBox="1">
              <a:spLocks noChangeArrowheads="1"/>
            </p:cNvSpPr>
            <p:nvPr/>
          </p:nvSpPr>
          <p:spPr bwMode="auto">
            <a:xfrm>
              <a:off x="7620000" y="1358900"/>
              <a:ext cx="160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800" b="0">
                  <a:solidFill>
                    <a:schemeClr val="tx1"/>
                  </a:solidFill>
                </a:rPr>
                <a:t>Surface réelle</a:t>
              </a:r>
            </a:p>
            <a:p>
              <a:pPr algn="ctr" eaLnBrk="1" hangingPunct="1"/>
              <a:r>
                <a:rPr lang="fr-FR" altLang="fr-FR" sz="1800" b="0">
                  <a:solidFill>
                    <a:schemeClr val="tx1"/>
                  </a:solidFill>
                </a:rPr>
                <a:t>spécifiée</a:t>
              </a:r>
            </a:p>
          </p:txBody>
        </p:sp>
        <p:cxnSp>
          <p:nvCxnSpPr>
            <p:cNvPr id="137254" name="Connecteur droit avec flèche 26"/>
            <p:cNvCxnSpPr>
              <a:cxnSpLocks noChangeShapeType="1"/>
            </p:cNvCxnSpPr>
            <p:nvPr/>
          </p:nvCxnSpPr>
          <p:spPr bwMode="auto">
            <a:xfrm flipH="1">
              <a:off x="7234238" y="1773816"/>
              <a:ext cx="706438" cy="3889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7256" name="Connecteur droit avec flèche 26"/>
            <p:cNvCxnSpPr>
              <a:cxnSpLocks noChangeShapeType="1"/>
            </p:cNvCxnSpPr>
            <p:nvPr/>
          </p:nvCxnSpPr>
          <p:spPr bwMode="auto">
            <a:xfrm>
              <a:off x="5543550" y="1276350"/>
              <a:ext cx="708025" cy="85566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7257" name="ZoneTexte 22"/>
            <p:cNvSpPr txBox="1">
              <a:spLocks noChangeArrowheads="1"/>
            </p:cNvSpPr>
            <p:nvPr/>
          </p:nvSpPr>
          <p:spPr bwMode="auto">
            <a:xfrm>
              <a:off x="4330700" y="890588"/>
              <a:ext cx="1979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t>Surface nominale</a:t>
              </a:r>
            </a:p>
            <a:p>
              <a:pPr eaLnBrk="1" hangingPunct="1"/>
              <a:r>
                <a:rPr lang="fr-FR" altLang="fr-FR" sz="1800" b="0"/>
                <a:t>spécifiée</a:t>
              </a:r>
            </a:p>
          </p:txBody>
        </p:sp>
        <p:sp>
          <p:nvSpPr>
            <p:cNvPr id="137260" name="ZoneTexte 92"/>
            <p:cNvSpPr txBox="1">
              <a:spLocks noChangeArrowheads="1"/>
            </p:cNvSpPr>
            <p:nvPr/>
          </p:nvSpPr>
          <p:spPr bwMode="auto">
            <a:xfrm>
              <a:off x="3478213" y="3436938"/>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a:solidFill>
                    <a:srgbClr val="0070C0"/>
                  </a:solidFill>
                  <a:latin typeface="Comic Sans MS" pitchFamily="66" charset="0"/>
                </a:rPr>
                <a:t>Perpendicularité</a:t>
              </a:r>
            </a:p>
            <a:p>
              <a:pPr eaLnBrk="1" hangingPunct="1">
                <a:lnSpc>
                  <a:spcPct val="150000"/>
                </a:lnSpc>
              </a:pPr>
              <a:r>
                <a:rPr lang="fr-FR" altLang="fr-FR" sz="1800" b="0" dirty="0">
                  <a:solidFill>
                    <a:srgbClr val="0070C0"/>
                  </a:solidFill>
                  <a:latin typeface="Comic Sans MS" pitchFamily="66" charset="0"/>
                </a:rPr>
                <a:t>Plan B</a:t>
              </a:r>
            </a:p>
            <a:p>
              <a:pPr eaLnBrk="1" hangingPunct="1">
                <a:lnSpc>
                  <a:spcPct val="150000"/>
                </a:lnSpc>
              </a:pPr>
              <a:r>
                <a:rPr lang="fr-FR" altLang="fr-FR" sz="1800" b="0" dirty="0">
                  <a:solidFill>
                    <a:srgbClr val="0070C0"/>
                  </a:solidFill>
                  <a:latin typeface="Comic Sans MS" pitchFamily="66" charset="0"/>
                </a:rPr>
                <a:t>Tous les points de la surface réelle B</a:t>
              </a:r>
            </a:p>
            <a:p>
              <a:pPr eaLnBrk="1" hangingPunct="1"/>
              <a:r>
                <a:rPr lang="fr-FR" altLang="fr-FR" sz="1800" b="0" dirty="0">
                  <a:solidFill>
                    <a:srgbClr val="0070C0"/>
                  </a:solidFill>
                  <a:latin typeface="Comic Sans MS" pitchFamily="66" charset="0"/>
                </a:rPr>
                <a:t>Zone comprise entre deux plans distants de 0,03,</a:t>
              </a:r>
            </a:p>
            <a:p>
              <a:pPr eaLnBrk="1" hangingPunct="1"/>
              <a:r>
                <a:rPr lang="fr-FR" altLang="fr-FR" sz="1800" b="0" dirty="0">
                  <a:solidFill>
                    <a:srgbClr val="0070C0"/>
                  </a:solidFill>
                  <a:latin typeface="Comic Sans MS" pitchFamily="66" charset="0"/>
                </a:rPr>
                <a:t>         parallèle à la surface nominale</a:t>
              </a:r>
            </a:p>
            <a:p>
              <a:pPr eaLnBrk="1" hangingPunct="1"/>
              <a:r>
                <a:rPr lang="fr-FR" altLang="fr-FR" sz="1800" b="0" dirty="0">
                  <a:solidFill>
                    <a:srgbClr val="0070C0"/>
                  </a:solidFill>
                  <a:latin typeface="Comic Sans MS" pitchFamily="66" charset="0"/>
                </a:rPr>
                <a:t>La 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p>
          </p:txBody>
        </p:sp>
      </p:grpSp>
      <p:sp>
        <p:nvSpPr>
          <p:cNvPr id="137261" name="ZoneTexte 7"/>
          <p:cNvSpPr txBox="1">
            <a:spLocks noChangeArrowheads="1"/>
          </p:cNvSpPr>
          <p:nvPr/>
        </p:nvSpPr>
        <p:spPr bwMode="auto">
          <a:xfrm>
            <a:off x="69850" y="5922963"/>
            <a:ext cx="9080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Remarque : le modèle nominal est libre en rotation et en translation par rapport à A.</a:t>
            </a:r>
          </a:p>
          <a:p>
            <a:pPr eaLnBrk="1" hangingPunct="1"/>
            <a:r>
              <a:rPr lang="fr-FR" altLang="fr-FR" sz="1800" b="0" dirty="0">
                <a:solidFill>
                  <a:schemeClr val="tx1"/>
                </a:solidFill>
              </a:rPr>
              <a:t>Le plan nominal B est donc encore mobile. La perpendicularité ajoute la même mobilité pour placer si possible la surface réelle B dans la zone de tolérance.</a:t>
            </a:r>
          </a:p>
        </p:txBody>
      </p:sp>
    </p:spTree>
    <p:extLst>
      <p:ext uri="{BB962C8B-B14F-4D97-AF65-F5344CB8AC3E}">
        <p14:creationId xmlns:p14="http://schemas.microsoft.com/office/powerpoint/2010/main" val="61806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147"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148" name="Forme libre 3"/>
          <p:cNvSpPr>
            <a:spLocks/>
          </p:cNvSpPr>
          <p:nvPr/>
        </p:nvSpPr>
        <p:spPr bwMode="auto">
          <a:xfrm>
            <a:off x="2164374" y="3084635"/>
            <a:ext cx="427892" cy="222738"/>
          </a:xfrm>
          <a:custGeom>
            <a:avLst/>
            <a:gdLst>
              <a:gd name="T0" fmla="*/ 0 w 465615"/>
              <a:gd name="T1" fmla="*/ 0 h 241222"/>
              <a:gd name="T2" fmla="*/ 88205 w 465615"/>
              <a:gd name="T3" fmla="*/ 8436 h 241222"/>
              <a:gd name="T4" fmla="*/ 162628 w 465615"/>
              <a:gd name="T5" fmla="*/ 25301 h 241222"/>
              <a:gd name="T6" fmla="*/ 203973 w 465615"/>
              <a:gd name="T7" fmla="*/ 42172 h 241222"/>
              <a:gd name="T8" fmla="*/ 256346 w 465615"/>
              <a:gd name="T9" fmla="*/ 67472 h 241222"/>
              <a:gd name="T10" fmla="*/ 316988 w 465615"/>
              <a:gd name="T11" fmla="*/ 104020 h 241222"/>
              <a:gd name="T12" fmla="*/ 377629 w 465615"/>
              <a:gd name="T13" fmla="*/ 160244 h 241222"/>
              <a:gd name="T14" fmla="*/ 429999 w 465615"/>
              <a:gd name="T15" fmla="*/ 219280 h 241222"/>
              <a:gd name="T16" fmla="*/ 457563 w 465615"/>
              <a:gd name="T17" fmla="*/ 241768 h 241222"/>
              <a:gd name="T18" fmla="*/ 113012 w 465615"/>
              <a:gd name="T19" fmla="*/ 238957 h 241222"/>
              <a:gd name="T20" fmla="*/ 115768 w 465615"/>
              <a:gd name="T21" fmla="*/ 174297 h 241222"/>
              <a:gd name="T22" fmla="*/ 74422 w 465615"/>
              <a:gd name="T23" fmla="*/ 157432 h 241222"/>
              <a:gd name="T24" fmla="*/ 27563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6149" name="Forme libre 4"/>
          <p:cNvSpPr>
            <a:spLocks/>
          </p:cNvSpPr>
          <p:nvPr/>
        </p:nvSpPr>
        <p:spPr bwMode="auto">
          <a:xfrm flipV="1">
            <a:off x="2164374" y="3915508"/>
            <a:ext cx="430823" cy="222738"/>
          </a:xfrm>
          <a:custGeom>
            <a:avLst/>
            <a:gdLst>
              <a:gd name="T0" fmla="*/ 0 w 465615"/>
              <a:gd name="T1" fmla="*/ 0 h 241222"/>
              <a:gd name="T2" fmla="*/ 90030 w 465615"/>
              <a:gd name="T3" fmla="*/ 8436 h 241222"/>
              <a:gd name="T4" fmla="*/ 165995 w 465615"/>
              <a:gd name="T5" fmla="*/ 25301 h 241222"/>
              <a:gd name="T6" fmla="*/ 208196 w 465615"/>
              <a:gd name="T7" fmla="*/ 42172 h 241222"/>
              <a:gd name="T8" fmla="*/ 261652 w 465615"/>
              <a:gd name="T9" fmla="*/ 67472 h 241222"/>
              <a:gd name="T10" fmla="*/ 323549 w 465615"/>
              <a:gd name="T11" fmla="*/ 104020 h 241222"/>
              <a:gd name="T12" fmla="*/ 385445 w 465615"/>
              <a:gd name="T13" fmla="*/ 160244 h 241222"/>
              <a:gd name="T14" fmla="*/ 438900 w 465615"/>
              <a:gd name="T15" fmla="*/ 219280 h 241222"/>
              <a:gd name="T16" fmla="*/ 467033 w 465615"/>
              <a:gd name="T17" fmla="*/ 241768 h 241222"/>
              <a:gd name="T18" fmla="*/ 115351 w 465615"/>
              <a:gd name="T19" fmla="*/ 238957 h 241222"/>
              <a:gd name="T20" fmla="*/ 118165 w 465615"/>
              <a:gd name="T21" fmla="*/ 174297 h 241222"/>
              <a:gd name="T22" fmla="*/ 75964 w 465615"/>
              <a:gd name="T23" fmla="*/ 157432 h 241222"/>
              <a:gd name="T24" fmla="*/ 28134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6150" name="Rectangle 5"/>
          <p:cNvSpPr>
            <a:spLocks noChangeArrowheads="1"/>
          </p:cNvSpPr>
          <p:nvPr/>
        </p:nvSpPr>
        <p:spPr bwMode="auto">
          <a:xfrm>
            <a:off x="1710105" y="3577005"/>
            <a:ext cx="401515"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 name="Arc 6"/>
          <p:cNvSpPr/>
          <p:nvPr/>
        </p:nvSpPr>
        <p:spPr bwMode="auto">
          <a:xfrm>
            <a:off x="1639766" y="3083169"/>
            <a:ext cx="1043354" cy="1044820"/>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8" name="Arc 7"/>
          <p:cNvSpPr/>
          <p:nvPr/>
        </p:nvSpPr>
        <p:spPr bwMode="auto">
          <a:xfrm>
            <a:off x="1639766" y="3087566"/>
            <a:ext cx="1043354" cy="1044819"/>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 name="Arc 8"/>
          <p:cNvSpPr/>
          <p:nvPr/>
        </p:nvSpPr>
        <p:spPr bwMode="auto">
          <a:xfrm>
            <a:off x="1780443" y="3229708"/>
            <a:ext cx="762000" cy="762000"/>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 name="Arc 9"/>
          <p:cNvSpPr/>
          <p:nvPr/>
        </p:nvSpPr>
        <p:spPr bwMode="auto">
          <a:xfrm>
            <a:off x="1780443" y="3225312"/>
            <a:ext cx="762000" cy="763465"/>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6155" name="Rectangle 10"/>
          <p:cNvSpPr>
            <a:spLocks noChangeArrowheads="1"/>
          </p:cNvSpPr>
          <p:nvPr/>
        </p:nvSpPr>
        <p:spPr bwMode="auto">
          <a:xfrm>
            <a:off x="2390043" y="3304443"/>
            <a:ext cx="366346"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6156" name="Connecteur droit 11"/>
          <p:cNvCxnSpPr>
            <a:cxnSpLocks noChangeShapeType="1"/>
            <a:stCxn id="7" idx="0"/>
          </p:cNvCxnSpPr>
          <p:nvPr/>
        </p:nvCxnSpPr>
        <p:spPr bwMode="auto">
          <a:xfrm>
            <a:off x="2161443" y="3083170"/>
            <a:ext cx="0" cy="13774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Connecteur droit 12"/>
          <p:cNvCxnSpPr>
            <a:cxnSpLocks noChangeShapeType="1"/>
          </p:cNvCxnSpPr>
          <p:nvPr/>
        </p:nvCxnSpPr>
        <p:spPr bwMode="auto">
          <a:xfrm>
            <a:off x="2390043" y="3304443"/>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8" name="Forme libre 13"/>
          <p:cNvSpPr>
            <a:spLocks/>
          </p:cNvSpPr>
          <p:nvPr/>
        </p:nvSpPr>
        <p:spPr bwMode="auto">
          <a:xfrm>
            <a:off x="2583474" y="3304443"/>
            <a:ext cx="172915" cy="612531"/>
          </a:xfrm>
          <a:custGeom>
            <a:avLst/>
            <a:gdLst>
              <a:gd name="T0" fmla="*/ 0 w 187929"/>
              <a:gd name="T1" fmla="*/ 0 h 664763"/>
              <a:gd name="T2" fmla="*/ 190047 w 187929"/>
              <a:gd name="T3" fmla="*/ 0 h 664763"/>
              <a:gd name="T4" fmla="*/ 190047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6159" name="Connecteur droit 14"/>
          <p:cNvCxnSpPr>
            <a:cxnSpLocks noChangeShapeType="1"/>
            <a:endCxn id="8" idx="2"/>
          </p:cNvCxnSpPr>
          <p:nvPr/>
        </p:nvCxnSpPr>
        <p:spPr bwMode="auto">
          <a:xfrm flipH="1">
            <a:off x="2155581" y="3220916"/>
            <a:ext cx="5862" cy="91146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0" name="Rectangle 15"/>
          <p:cNvSpPr>
            <a:spLocks noChangeArrowheads="1"/>
          </p:cNvSpPr>
          <p:nvPr/>
        </p:nvSpPr>
        <p:spPr bwMode="auto">
          <a:xfrm>
            <a:off x="2390043" y="3365989"/>
            <a:ext cx="366346"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161" name="Rectangle 16"/>
          <p:cNvSpPr>
            <a:spLocks noChangeArrowheads="1"/>
          </p:cNvSpPr>
          <p:nvPr/>
        </p:nvSpPr>
        <p:spPr bwMode="auto">
          <a:xfrm>
            <a:off x="2390043" y="3790951"/>
            <a:ext cx="366346"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6162" name="Connecteur droit 17"/>
          <p:cNvCxnSpPr>
            <a:cxnSpLocks noChangeShapeType="1"/>
            <a:stCxn id="6163" idx="1"/>
          </p:cNvCxnSpPr>
          <p:nvPr/>
        </p:nvCxnSpPr>
        <p:spPr bwMode="auto">
          <a:xfrm>
            <a:off x="2269881" y="3304443"/>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3" name="Forme libre 18"/>
          <p:cNvSpPr>
            <a:spLocks/>
          </p:cNvSpPr>
          <p:nvPr/>
        </p:nvSpPr>
        <p:spPr bwMode="auto">
          <a:xfrm>
            <a:off x="2269881" y="3241431"/>
            <a:ext cx="120162" cy="735623"/>
          </a:xfrm>
          <a:custGeom>
            <a:avLst/>
            <a:gdLst>
              <a:gd name="T0" fmla="*/ 0 w 131831"/>
              <a:gd name="T1" fmla="*/ 0 h 796594"/>
              <a:gd name="T2" fmla="*/ 0 w 131831"/>
              <a:gd name="T3" fmla="*/ 67514 h 796594"/>
              <a:gd name="T4" fmla="*/ 126659 w 131831"/>
              <a:gd name="T5" fmla="*/ 67514 h 796594"/>
              <a:gd name="T6" fmla="*/ 12665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6164" name="Connecteur droit 19"/>
          <p:cNvCxnSpPr>
            <a:cxnSpLocks noChangeShapeType="1"/>
          </p:cNvCxnSpPr>
          <p:nvPr/>
        </p:nvCxnSpPr>
        <p:spPr bwMode="auto">
          <a:xfrm>
            <a:off x="2331427" y="3401158"/>
            <a:ext cx="4630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5" name="Connecteur droit 20"/>
          <p:cNvCxnSpPr>
            <a:cxnSpLocks noChangeShapeType="1"/>
          </p:cNvCxnSpPr>
          <p:nvPr/>
        </p:nvCxnSpPr>
        <p:spPr bwMode="auto">
          <a:xfrm>
            <a:off x="2360736" y="3826120"/>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6" name="Forme libre 21"/>
          <p:cNvSpPr>
            <a:spLocks/>
          </p:cNvSpPr>
          <p:nvPr/>
        </p:nvSpPr>
        <p:spPr bwMode="auto">
          <a:xfrm>
            <a:off x="2155581" y="2504343"/>
            <a:ext cx="398585" cy="748811"/>
          </a:xfrm>
          <a:custGeom>
            <a:avLst/>
            <a:gdLst>
              <a:gd name="T0" fmla="*/ 0 w 433952"/>
              <a:gd name="T1" fmla="*/ 103441 h 811078"/>
              <a:gd name="T2" fmla="*/ 0 w 433952"/>
              <a:gd name="T3" fmla="*/ 181024 h 811078"/>
              <a:gd name="T4" fmla="*/ 303789 w 433952"/>
              <a:gd name="T5" fmla="*/ 181024 h 811078"/>
              <a:gd name="T6" fmla="*/ 303789 w 433952"/>
              <a:gd name="T7" fmla="*/ 718926 h 811078"/>
              <a:gd name="T8" fmla="*/ 369612 w 433952"/>
              <a:gd name="T9" fmla="*/ 765469 h 811078"/>
              <a:gd name="T10" fmla="*/ 425305 w 433952"/>
              <a:gd name="T11" fmla="*/ 812020 h 811078"/>
              <a:gd name="T12" fmla="*/ 425305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3" name="Arc 22"/>
          <p:cNvSpPr/>
          <p:nvPr/>
        </p:nvSpPr>
        <p:spPr bwMode="auto">
          <a:xfrm rot="16200000">
            <a:off x="1977537" y="3422406"/>
            <a:ext cx="364881" cy="366346"/>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6168" name="Rectangle 23"/>
          <p:cNvSpPr>
            <a:spLocks noChangeArrowheads="1"/>
          </p:cNvSpPr>
          <p:nvPr/>
        </p:nvSpPr>
        <p:spPr bwMode="auto">
          <a:xfrm>
            <a:off x="2155581" y="3423139"/>
            <a:ext cx="140677" cy="364881"/>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169" name="Rectangle 24"/>
          <p:cNvSpPr>
            <a:spLocks noChangeArrowheads="1"/>
          </p:cNvSpPr>
          <p:nvPr/>
        </p:nvSpPr>
        <p:spPr bwMode="auto">
          <a:xfrm>
            <a:off x="2202474" y="3304443"/>
            <a:ext cx="187569" cy="611065"/>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6170" name="Groupe 25"/>
          <p:cNvGrpSpPr>
            <a:grpSpLocks/>
          </p:cNvGrpSpPr>
          <p:nvPr/>
        </p:nvGrpSpPr>
        <p:grpSpPr bwMode="auto">
          <a:xfrm>
            <a:off x="285751" y="2665535"/>
            <a:ext cx="2159977" cy="805962"/>
            <a:chOff x="3048000" y="1973451"/>
            <a:chExt cx="2340244" cy="873071"/>
          </a:xfrm>
        </p:grpSpPr>
        <p:sp>
          <p:nvSpPr>
            <p:cNvPr id="6242" name="Forme libre 26"/>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6243" name="Rectangle 2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44" name="Rectangle 28"/>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45" name="Rectangle 29"/>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6171" name="Groupe 30"/>
          <p:cNvGrpSpPr>
            <a:grpSpLocks/>
          </p:cNvGrpSpPr>
          <p:nvPr/>
        </p:nvGrpSpPr>
        <p:grpSpPr bwMode="auto">
          <a:xfrm flipV="1">
            <a:off x="285751" y="3748454"/>
            <a:ext cx="2159977" cy="805962"/>
            <a:chOff x="3048000" y="1973451"/>
            <a:chExt cx="2340244" cy="873071"/>
          </a:xfrm>
        </p:grpSpPr>
        <p:sp>
          <p:nvSpPr>
            <p:cNvPr id="6238" name="Forme libre 31"/>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6239" name="Rectangle 32"/>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40" name="Rectangle 3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41" name="Rectangle 3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6172" name="Connecteur droit 35"/>
          <p:cNvCxnSpPr>
            <a:cxnSpLocks noChangeShapeType="1"/>
            <a:stCxn id="6242" idx="9"/>
            <a:endCxn id="6238" idx="9"/>
          </p:cNvCxnSpPr>
          <p:nvPr/>
        </p:nvCxnSpPr>
        <p:spPr bwMode="auto">
          <a:xfrm>
            <a:off x="285750" y="3471497"/>
            <a:ext cx="0" cy="2769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3" name="Connecteur droit 36"/>
          <p:cNvCxnSpPr>
            <a:cxnSpLocks noChangeShapeType="1"/>
          </p:cNvCxnSpPr>
          <p:nvPr/>
        </p:nvCxnSpPr>
        <p:spPr bwMode="auto">
          <a:xfrm>
            <a:off x="2082313" y="2718289"/>
            <a:ext cx="35462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4" name="Connecteur droit 37"/>
          <p:cNvCxnSpPr>
            <a:cxnSpLocks noChangeShapeType="1"/>
          </p:cNvCxnSpPr>
          <p:nvPr/>
        </p:nvCxnSpPr>
        <p:spPr bwMode="auto">
          <a:xfrm>
            <a:off x="2082313" y="4500197"/>
            <a:ext cx="35462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5" name="Forme libre 38"/>
          <p:cNvSpPr>
            <a:spLocks/>
          </p:cNvSpPr>
          <p:nvPr/>
        </p:nvSpPr>
        <p:spPr bwMode="auto">
          <a:xfrm flipV="1">
            <a:off x="2152650" y="3977054"/>
            <a:ext cx="398585" cy="748812"/>
          </a:xfrm>
          <a:custGeom>
            <a:avLst/>
            <a:gdLst>
              <a:gd name="T0" fmla="*/ 0 w 433952"/>
              <a:gd name="T1" fmla="*/ 103441 h 811078"/>
              <a:gd name="T2" fmla="*/ 0 w 433952"/>
              <a:gd name="T3" fmla="*/ 181024 h 811078"/>
              <a:gd name="T4" fmla="*/ 303789 w 433952"/>
              <a:gd name="T5" fmla="*/ 181024 h 811078"/>
              <a:gd name="T6" fmla="*/ 303789 w 433952"/>
              <a:gd name="T7" fmla="*/ 718925 h 811078"/>
              <a:gd name="T8" fmla="*/ 369612 w 433952"/>
              <a:gd name="T9" fmla="*/ 765468 h 811078"/>
              <a:gd name="T10" fmla="*/ 425305 w 433952"/>
              <a:gd name="T11" fmla="*/ 812019 h 811078"/>
              <a:gd name="T12" fmla="*/ 425305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grpSp>
        <p:nvGrpSpPr>
          <p:cNvPr id="6176" name="Groupe 41"/>
          <p:cNvGrpSpPr>
            <a:grpSpLocks/>
          </p:cNvGrpSpPr>
          <p:nvPr/>
        </p:nvGrpSpPr>
        <p:grpSpPr bwMode="auto">
          <a:xfrm>
            <a:off x="687266" y="2883877"/>
            <a:ext cx="1075592" cy="42497"/>
            <a:chOff x="3493116" y="3228888"/>
            <a:chExt cx="1217398" cy="51047"/>
          </a:xfrm>
        </p:grpSpPr>
        <p:cxnSp>
          <p:nvCxnSpPr>
            <p:cNvPr id="6236" name="Connecteur droit 42"/>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37" name="Connecteur droit 43"/>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77" name="Groupe 44"/>
          <p:cNvGrpSpPr>
            <a:grpSpLocks/>
          </p:cNvGrpSpPr>
          <p:nvPr/>
        </p:nvGrpSpPr>
        <p:grpSpPr bwMode="auto">
          <a:xfrm flipV="1">
            <a:off x="684335" y="4290647"/>
            <a:ext cx="1025769" cy="61546"/>
            <a:chOff x="3493116" y="3228888"/>
            <a:chExt cx="1217398" cy="51047"/>
          </a:xfrm>
        </p:grpSpPr>
        <p:cxnSp>
          <p:nvCxnSpPr>
            <p:cNvPr id="6234" name="Connecteur droit 45"/>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35" name="Connecteur droit 46"/>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78" name="Forme libre 47"/>
          <p:cNvSpPr>
            <a:spLocks/>
          </p:cNvSpPr>
          <p:nvPr/>
        </p:nvSpPr>
        <p:spPr bwMode="auto">
          <a:xfrm>
            <a:off x="2205405" y="3304443"/>
            <a:ext cx="184638" cy="171450"/>
          </a:xfrm>
          <a:custGeom>
            <a:avLst/>
            <a:gdLst>
              <a:gd name="T0" fmla="*/ 0 w 200665"/>
              <a:gd name="T1" fmla="*/ 0 h 186743"/>
              <a:gd name="T2" fmla="*/ 196227 w 200665"/>
              <a:gd name="T3" fmla="*/ 3351 h 186743"/>
              <a:gd name="T4" fmla="*/ 196227 w 200665"/>
              <a:gd name="T5" fmla="*/ 179817 h 186743"/>
              <a:gd name="T6" fmla="*/ 507 w 200665"/>
              <a:gd name="T7" fmla="*/ 93010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6179" name="Forme libre 48"/>
          <p:cNvSpPr>
            <a:spLocks/>
          </p:cNvSpPr>
          <p:nvPr/>
        </p:nvSpPr>
        <p:spPr bwMode="auto">
          <a:xfrm flipV="1">
            <a:off x="2205405" y="3752851"/>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6180" name="Forme libre 49"/>
          <p:cNvSpPr>
            <a:spLocks/>
          </p:cNvSpPr>
          <p:nvPr/>
        </p:nvSpPr>
        <p:spPr bwMode="auto">
          <a:xfrm>
            <a:off x="1818543" y="3361592"/>
            <a:ext cx="296008" cy="112835"/>
          </a:xfrm>
          <a:custGeom>
            <a:avLst/>
            <a:gdLst>
              <a:gd name="T0" fmla="*/ 0 w 318770"/>
              <a:gd name="T1" fmla="*/ 293002 h 107781"/>
              <a:gd name="T2" fmla="*/ 0 w 318770"/>
              <a:gd name="T3" fmla="*/ 0 h 107781"/>
              <a:gd name="T4" fmla="*/ 323383 w 318770"/>
              <a:gd name="T5" fmla="*/ 0 h 107781"/>
              <a:gd name="T6" fmla="*/ 325817 w 318770"/>
              <a:gd name="T7" fmla="*/ 153689 h 107781"/>
              <a:gd name="T8" fmla="*/ 224074 w 318770"/>
              <a:gd name="T9" fmla="*/ 288987 h 107781"/>
              <a:gd name="T10" fmla="*/ 0 w 318770"/>
              <a:gd name="T11" fmla="*/ 293002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6181" name="Forme libre 50"/>
          <p:cNvSpPr>
            <a:spLocks/>
          </p:cNvSpPr>
          <p:nvPr/>
        </p:nvSpPr>
        <p:spPr bwMode="auto">
          <a:xfrm flipV="1">
            <a:off x="1818543" y="3746989"/>
            <a:ext cx="296008" cy="112834"/>
          </a:xfrm>
          <a:custGeom>
            <a:avLst/>
            <a:gdLst>
              <a:gd name="T0" fmla="*/ 0 w 318770"/>
              <a:gd name="T1" fmla="*/ 293008 h 107781"/>
              <a:gd name="T2" fmla="*/ 0 w 318770"/>
              <a:gd name="T3" fmla="*/ 0 h 107781"/>
              <a:gd name="T4" fmla="*/ 323383 w 318770"/>
              <a:gd name="T5" fmla="*/ 0 h 107781"/>
              <a:gd name="T6" fmla="*/ 325817 w 318770"/>
              <a:gd name="T7" fmla="*/ 153691 h 107781"/>
              <a:gd name="T8" fmla="*/ 224074 w 318770"/>
              <a:gd name="T9" fmla="*/ 288991 h 107781"/>
              <a:gd name="T10" fmla="*/ 0 w 318770"/>
              <a:gd name="T11" fmla="*/ 293008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6182" name="ZoneTexte 51"/>
          <p:cNvSpPr txBox="1">
            <a:spLocks noChangeArrowheads="1"/>
          </p:cNvSpPr>
          <p:nvPr/>
        </p:nvSpPr>
        <p:spPr bwMode="auto">
          <a:xfrm>
            <a:off x="1" y="122360"/>
            <a:ext cx="8629650"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7-1 </a:t>
            </a:r>
            <a:r>
              <a:rPr lang="fr-FR" altLang="fr-FR" sz="1477" dirty="0">
                <a:latin typeface="Arial" panose="020B0604020202020204" pitchFamily="34" charset="0"/>
              </a:rPr>
              <a:t>: </a:t>
            </a:r>
            <a:r>
              <a:rPr lang="fr-FR" altLang="fr-FR" sz="1477" dirty="0" smtClean="0">
                <a:latin typeface="Arial" panose="020B0604020202020204" pitchFamily="34" charset="0"/>
              </a:rPr>
              <a:t>Etude de la précontrainte Y entre la rotule et le corps.</a:t>
            </a:r>
          </a:p>
          <a:p>
            <a:pPr>
              <a:spcBef>
                <a:spcPct val="0"/>
              </a:spcBef>
              <a:buFontTx/>
              <a:buNone/>
            </a:pPr>
            <a:r>
              <a:rPr lang="fr-FR" altLang="fr-FR" sz="1477" dirty="0" smtClean="0">
                <a:latin typeface="Arial" panose="020B0604020202020204" pitchFamily="34" charset="0"/>
              </a:rPr>
              <a:t>On </a:t>
            </a:r>
            <a:r>
              <a:rPr lang="fr-FR" altLang="fr-FR" sz="1477" dirty="0">
                <a:latin typeface="Arial" panose="020B0604020202020204" pitchFamily="34" charset="0"/>
              </a:rPr>
              <a:t>cherche à déterminer la variation de la distance Y entre la sphère de la rotule et le cône à 80° du corps. Déterminer les pièces influentes. Tracer la boucle de contacts, surligner les </a:t>
            </a:r>
            <a:r>
              <a:rPr lang="fr-FR" altLang="fr-FR" sz="1477" dirty="0" smtClean="0">
                <a:latin typeface="Arial" panose="020B0604020202020204" pitchFamily="34" charset="0"/>
              </a:rPr>
              <a:t>contacts influents et imposer les maillons correspondant sur </a:t>
            </a:r>
            <a:r>
              <a:rPr lang="fr-FR" altLang="fr-FR" sz="1477" dirty="0">
                <a:latin typeface="Arial" panose="020B0604020202020204" pitchFamily="34" charset="0"/>
              </a:rPr>
              <a:t>chaque pièce.</a:t>
            </a:r>
          </a:p>
        </p:txBody>
      </p:sp>
      <p:cxnSp>
        <p:nvCxnSpPr>
          <p:cNvPr id="6183" name="Connecteur droit 55"/>
          <p:cNvCxnSpPr>
            <a:cxnSpLocks noChangeShapeType="1"/>
            <a:stCxn id="6180" idx="3"/>
          </p:cNvCxnSpPr>
          <p:nvPr/>
        </p:nvCxnSpPr>
        <p:spPr bwMode="auto">
          <a:xfrm flipV="1">
            <a:off x="2114551" y="2564423"/>
            <a:ext cx="1090246" cy="8557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4" name="Connecteur droit 56"/>
          <p:cNvCxnSpPr>
            <a:cxnSpLocks noChangeShapeType="1"/>
          </p:cNvCxnSpPr>
          <p:nvPr/>
        </p:nvCxnSpPr>
        <p:spPr bwMode="auto">
          <a:xfrm flipV="1">
            <a:off x="3204797" y="2878015"/>
            <a:ext cx="126023" cy="9964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5" name="Connecteur droit 59"/>
          <p:cNvCxnSpPr>
            <a:cxnSpLocks noChangeShapeType="1"/>
          </p:cNvCxnSpPr>
          <p:nvPr/>
        </p:nvCxnSpPr>
        <p:spPr bwMode="auto">
          <a:xfrm flipH="1">
            <a:off x="2562959" y="2977662"/>
            <a:ext cx="641838" cy="908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86" name="Connecteur droit avec flèche 61"/>
          <p:cNvCxnSpPr>
            <a:cxnSpLocks noChangeShapeType="1"/>
          </p:cNvCxnSpPr>
          <p:nvPr/>
        </p:nvCxnSpPr>
        <p:spPr bwMode="auto">
          <a:xfrm>
            <a:off x="3111012" y="2647950"/>
            <a:ext cx="187569" cy="256442"/>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188" name="ZoneTexte 76"/>
          <p:cNvSpPr txBox="1">
            <a:spLocks noChangeArrowheads="1"/>
          </p:cNvSpPr>
          <p:nvPr/>
        </p:nvSpPr>
        <p:spPr bwMode="auto">
          <a:xfrm>
            <a:off x="3298581" y="2520462"/>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Y</a:t>
            </a: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6190"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6191" name="Connecteur droit 67"/>
          <p:cNvCxnSpPr>
            <a:cxnSpLocks noChangeShapeType="1"/>
            <a:endCxn id="6190"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2" name="ZoneTexte 69"/>
          <p:cNvSpPr txBox="1">
            <a:spLocks noChangeArrowheads="1"/>
          </p:cNvSpPr>
          <p:nvPr/>
        </p:nvSpPr>
        <p:spPr bwMode="auto">
          <a:xfrm rot="-54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6193"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4"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6195" name="Connecteur droit 78"/>
          <p:cNvCxnSpPr>
            <a:cxnSpLocks noChangeShapeType="1"/>
            <a:stCxn id="6190"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96"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97"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98"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99"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6200"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6219"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6220"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6221"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6222"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23"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24"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6225"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26"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27"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6228" name="Connecteur droit 47"/>
            <p:cNvCxnSpPr>
              <a:cxnSpLocks noChangeShapeType="1"/>
              <a:stCxn id="6229"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29"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6230"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31"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6201" name="Groupe 3"/>
          <p:cNvGrpSpPr>
            <a:grpSpLocks/>
          </p:cNvGrpSpPr>
          <p:nvPr/>
        </p:nvGrpSpPr>
        <p:grpSpPr bwMode="auto">
          <a:xfrm>
            <a:off x="5694484" y="2722685"/>
            <a:ext cx="716574" cy="2029558"/>
            <a:chOff x="2197486" y="2425531"/>
            <a:chExt cx="255587" cy="673100"/>
          </a:xfrm>
        </p:grpSpPr>
        <p:cxnSp>
          <p:nvCxnSpPr>
            <p:cNvPr id="6211"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12"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13"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14"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6215"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6216"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6202"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03"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04"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206" name="ZoneTexte 18"/>
          <p:cNvSpPr txBox="1">
            <a:spLocks noChangeArrowheads="1"/>
          </p:cNvSpPr>
          <p:nvPr/>
        </p:nvSpPr>
        <p:spPr bwMode="auto">
          <a:xfrm rot="-54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6207" name="ZoneTexte 19"/>
          <p:cNvSpPr txBox="1">
            <a:spLocks noChangeArrowheads="1"/>
          </p:cNvSpPr>
          <p:nvPr/>
        </p:nvSpPr>
        <p:spPr bwMode="auto">
          <a:xfrm>
            <a:off x="7369420" y="2026628"/>
            <a:ext cx="132760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Angle des portées</a:t>
            </a:r>
          </a:p>
        </p:txBody>
      </p:sp>
      <p:sp>
        <p:nvSpPr>
          <p:cNvPr id="6208"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6209"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Tree>
    <p:extLst>
      <p:ext uri="{BB962C8B-B14F-4D97-AF65-F5344CB8AC3E}">
        <p14:creationId xmlns:p14="http://schemas.microsoft.com/office/powerpoint/2010/main" val="1005492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rme libre 3"/>
          <p:cNvSpPr>
            <a:spLocks/>
          </p:cNvSpPr>
          <p:nvPr/>
        </p:nvSpPr>
        <p:spPr bwMode="auto">
          <a:xfrm>
            <a:off x="2164374" y="3084635"/>
            <a:ext cx="427892" cy="222738"/>
          </a:xfrm>
          <a:custGeom>
            <a:avLst/>
            <a:gdLst>
              <a:gd name="T0" fmla="*/ 0 w 465615"/>
              <a:gd name="T1" fmla="*/ 0 h 241222"/>
              <a:gd name="T2" fmla="*/ 88205 w 465615"/>
              <a:gd name="T3" fmla="*/ 8436 h 241222"/>
              <a:gd name="T4" fmla="*/ 162628 w 465615"/>
              <a:gd name="T5" fmla="*/ 25301 h 241222"/>
              <a:gd name="T6" fmla="*/ 203973 w 465615"/>
              <a:gd name="T7" fmla="*/ 42172 h 241222"/>
              <a:gd name="T8" fmla="*/ 256346 w 465615"/>
              <a:gd name="T9" fmla="*/ 67472 h 241222"/>
              <a:gd name="T10" fmla="*/ 316988 w 465615"/>
              <a:gd name="T11" fmla="*/ 104020 h 241222"/>
              <a:gd name="T12" fmla="*/ 377629 w 465615"/>
              <a:gd name="T13" fmla="*/ 160244 h 241222"/>
              <a:gd name="T14" fmla="*/ 429999 w 465615"/>
              <a:gd name="T15" fmla="*/ 219280 h 241222"/>
              <a:gd name="T16" fmla="*/ 457563 w 465615"/>
              <a:gd name="T17" fmla="*/ 241768 h 241222"/>
              <a:gd name="T18" fmla="*/ 113012 w 465615"/>
              <a:gd name="T19" fmla="*/ 238957 h 241222"/>
              <a:gd name="T20" fmla="*/ 115768 w 465615"/>
              <a:gd name="T21" fmla="*/ 174297 h 241222"/>
              <a:gd name="T22" fmla="*/ 74422 w 465615"/>
              <a:gd name="T23" fmla="*/ 157432 h 241222"/>
              <a:gd name="T24" fmla="*/ 27563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437" name="Forme libre 4"/>
          <p:cNvSpPr>
            <a:spLocks/>
          </p:cNvSpPr>
          <p:nvPr/>
        </p:nvSpPr>
        <p:spPr bwMode="auto">
          <a:xfrm flipV="1">
            <a:off x="2164374" y="3915508"/>
            <a:ext cx="430823" cy="222738"/>
          </a:xfrm>
          <a:custGeom>
            <a:avLst/>
            <a:gdLst>
              <a:gd name="T0" fmla="*/ 0 w 465615"/>
              <a:gd name="T1" fmla="*/ 0 h 241222"/>
              <a:gd name="T2" fmla="*/ 90030 w 465615"/>
              <a:gd name="T3" fmla="*/ 8436 h 241222"/>
              <a:gd name="T4" fmla="*/ 165995 w 465615"/>
              <a:gd name="T5" fmla="*/ 25301 h 241222"/>
              <a:gd name="T6" fmla="*/ 208196 w 465615"/>
              <a:gd name="T7" fmla="*/ 42172 h 241222"/>
              <a:gd name="T8" fmla="*/ 261652 w 465615"/>
              <a:gd name="T9" fmla="*/ 67472 h 241222"/>
              <a:gd name="T10" fmla="*/ 323549 w 465615"/>
              <a:gd name="T11" fmla="*/ 104020 h 241222"/>
              <a:gd name="T12" fmla="*/ 385445 w 465615"/>
              <a:gd name="T13" fmla="*/ 160244 h 241222"/>
              <a:gd name="T14" fmla="*/ 438900 w 465615"/>
              <a:gd name="T15" fmla="*/ 219280 h 241222"/>
              <a:gd name="T16" fmla="*/ 467033 w 465615"/>
              <a:gd name="T17" fmla="*/ 241768 h 241222"/>
              <a:gd name="T18" fmla="*/ 115351 w 465615"/>
              <a:gd name="T19" fmla="*/ 238957 h 241222"/>
              <a:gd name="T20" fmla="*/ 118165 w 465615"/>
              <a:gd name="T21" fmla="*/ 174297 h 241222"/>
              <a:gd name="T22" fmla="*/ 75964 w 465615"/>
              <a:gd name="T23" fmla="*/ 157432 h 241222"/>
              <a:gd name="T24" fmla="*/ 28134 w 465615"/>
              <a:gd name="T25" fmla="*/ 154620 h 241222"/>
              <a:gd name="T26" fmla="*/ 0 w 465615"/>
              <a:gd name="T27" fmla="*/ 15462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438" name="Rectangle 5"/>
          <p:cNvSpPr>
            <a:spLocks noChangeArrowheads="1"/>
          </p:cNvSpPr>
          <p:nvPr/>
        </p:nvSpPr>
        <p:spPr bwMode="auto">
          <a:xfrm>
            <a:off x="1710105" y="3577005"/>
            <a:ext cx="401515" cy="7033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 name="Arc 6"/>
          <p:cNvSpPr/>
          <p:nvPr/>
        </p:nvSpPr>
        <p:spPr bwMode="auto">
          <a:xfrm>
            <a:off x="1639766" y="3083169"/>
            <a:ext cx="1043354" cy="1044820"/>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8" name="Arc 7"/>
          <p:cNvSpPr/>
          <p:nvPr/>
        </p:nvSpPr>
        <p:spPr bwMode="auto">
          <a:xfrm>
            <a:off x="1639766" y="3087566"/>
            <a:ext cx="1043354" cy="1044819"/>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 name="Arc 8"/>
          <p:cNvSpPr/>
          <p:nvPr/>
        </p:nvSpPr>
        <p:spPr bwMode="auto">
          <a:xfrm>
            <a:off x="1780443" y="3229708"/>
            <a:ext cx="762000" cy="762000"/>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 name="Arc 9"/>
          <p:cNvSpPr/>
          <p:nvPr/>
        </p:nvSpPr>
        <p:spPr bwMode="auto">
          <a:xfrm>
            <a:off x="1780443" y="3225312"/>
            <a:ext cx="762000" cy="763465"/>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43" name="Rectangle 10"/>
          <p:cNvSpPr>
            <a:spLocks noChangeArrowheads="1"/>
          </p:cNvSpPr>
          <p:nvPr/>
        </p:nvSpPr>
        <p:spPr bwMode="auto">
          <a:xfrm>
            <a:off x="2390043" y="3304443"/>
            <a:ext cx="366346" cy="6125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444" name="Connecteur droit 11"/>
          <p:cNvCxnSpPr>
            <a:cxnSpLocks noChangeShapeType="1"/>
            <a:stCxn id="7" idx="0"/>
          </p:cNvCxnSpPr>
          <p:nvPr/>
        </p:nvCxnSpPr>
        <p:spPr bwMode="auto">
          <a:xfrm>
            <a:off x="2161443" y="3083170"/>
            <a:ext cx="0" cy="13774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5" name="Connecteur droit 12"/>
          <p:cNvCxnSpPr>
            <a:cxnSpLocks noChangeShapeType="1"/>
          </p:cNvCxnSpPr>
          <p:nvPr/>
        </p:nvCxnSpPr>
        <p:spPr bwMode="auto">
          <a:xfrm>
            <a:off x="2390043" y="3304443"/>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6" name="Forme libre 13"/>
          <p:cNvSpPr>
            <a:spLocks/>
          </p:cNvSpPr>
          <p:nvPr/>
        </p:nvSpPr>
        <p:spPr bwMode="auto">
          <a:xfrm>
            <a:off x="2583474" y="3304443"/>
            <a:ext cx="172915" cy="612531"/>
          </a:xfrm>
          <a:custGeom>
            <a:avLst/>
            <a:gdLst>
              <a:gd name="T0" fmla="*/ 0 w 187929"/>
              <a:gd name="T1" fmla="*/ 0 h 664763"/>
              <a:gd name="T2" fmla="*/ 190047 w 187929"/>
              <a:gd name="T3" fmla="*/ 0 h 664763"/>
              <a:gd name="T4" fmla="*/ 190047 w 187929"/>
              <a:gd name="T5" fmla="*/ 656491 h 664763"/>
              <a:gd name="T6" fmla="*/ 0 w 187929"/>
              <a:gd name="T7" fmla="*/ 656491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447" name="Connecteur droit 14"/>
          <p:cNvCxnSpPr>
            <a:cxnSpLocks noChangeShapeType="1"/>
            <a:endCxn id="8" idx="2"/>
          </p:cNvCxnSpPr>
          <p:nvPr/>
        </p:nvCxnSpPr>
        <p:spPr bwMode="auto">
          <a:xfrm flipH="1">
            <a:off x="2155581" y="3220916"/>
            <a:ext cx="5862" cy="91146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8" name="Rectangle 15"/>
          <p:cNvSpPr>
            <a:spLocks noChangeArrowheads="1"/>
          </p:cNvSpPr>
          <p:nvPr/>
        </p:nvSpPr>
        <p:spPr bwMode="auto">
          <a:xfrm>
            <a:off x="2390043" y="3365989"/>
            <a:ext cx="366346"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449" name="Rectangle 16"/>
          <p:cNvSpPr>
            <a:spLocks noChangeArrowheads="1"/>
          </p:cNvSpPr>
          <p:nvPr/>
        </p:nvSpPr>
        <p:spPr bwMode="auto">
          <a:xfrm>
            <a:off x="2390043" y="3790951"/>
            <a:ext cx="366346" cy="70338"/>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450" name="Connecteur droit 17"/>
          <p:cNvCxnSpPr>
            <a:cxnSpLocks noChangeShapeType="1"/>
            <a:stCxn id="18451" idx="1"/>
          </p:cNvCxnSpPr>
          <p:nvPr/>
        </p:nvCxnSpPr>
        <p:spPr bwMode="auto">
          <a:xfrm>
            <a:off x="2269881" y="3304443"/>
            <a:ext cx="0" cy="6125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51" name="Forme libre 18"/>
          <p:cNvSpPr>
            <a:spLocks/>
          </p:cNvSpPr>
          <p:nvPr/>
        </p:nvSpPr>
        <p:spPr bwMode="auto">
          <a:xfrm>
            <a:off x="2269881" y="3241431"/>
            <a:ext cx="120162" cy="735623"/>
          </a:xfrm>
          <a:custGeom>
            <a:avLst/>
            <a:gdLst>
              <a:gd name="T0" fmla="*/ 0 w 131831"/>
              <a:gd name="T1" fmla="*/ 0 h 796594"/>
              <a:gd name="T2" fmla="*/ 0 w 131831"/>
              <a:gd name="T3" fmla="*/ 67514 h 796594"/>
              <a:gd name="T4" fmla="*/ 126659 w 131831"/>
              <a:gd name="T5" fmla="*/ 67514 h 796594"/>
              <a:gd name="T6" fmla="*/ 126659 w 131831"/>
              <a:gd name="T7" fmla="*/ 734213 h 796594"/>
              <a:gd name="T8" fmla="*/ 0 w 131831"/>
              <a:gd name="T9" fmla="*/ 734213 h 796594"/>
              <a:gd name="T10" fmla="*/ 0 w 131831"/>
              <a:gd name="T11" fmla="*/ 79891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452" name="Connecteur droit 19"/>
          <p:cNvCxnSpPr>
            <a:cxnSpLocks noChangeShapeType="1"/>
          </p:cNvCxnSpPr>
          <p:nvPr/>
        </p:nvCxnSpPr>
        <p:spPr bwMode="auto">
          <a:xfrm>
            <a:off x="2331427" y="3401158"/>
            <a:ext cx="4630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53" name="Connecteur droit 20"/>
          <p:cNvCxnSpPr>
            <a:cxnSpLocks noChangeShapeType="1"/>
          </p:cNvCxnSpPr>
          <p:nvPr/>
        </p:nvCxnSpPr>
        <p:spPr bwMode="auto">
          <a:xfrm>
            <a:off x="2360736" y="3826120"/>
            <a:ext cx="4659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54" name="Forme libre 21"/>
          <p:cNvSpPr>
            <a:spLocks/>
          </p:cNvSpPr>
          <p:nvPr/>
        </p:nvSpPr>
        <p:spPr bwMode="auto">
          <a:xfrm>
            <a:off x="2155581" y="2504343"/>
            <a:ext cx="398585" cy="748811"/>
          </a:xfrm>
          <a:custGeom>
            <a:avLst/>
            <a:gdLst>
              <a:gd name="T0" fmla="*/ 0 w 433952"/>
              <a:gd name="T1" fmla="*/ 103441 h 811078"/>
              <a:gd name="T2" fmla="*/ 0 w 433952"/>
              <a:gd name="T3" fmla="*/ 181024 h 811078"/>
              <a:gd name="T4" fmla="*/ 303789 w 433952"/>
              <a:gd name="T5" fmla="*/ 181024 h 811078"/>
              <a:gd name="T6" fmla="*/ 303789 w 433952"/>
              <a:gd name="T7" fmla="*/ 718926 h 811078"/>
              <a:gd name="T8" fmla="*/ 369612 w 433952"/>
              <a:gd name="T9" fmla="*/ 765469 h 811078"/>
              <a:gd name="T10" fmla="*/ 425305 w 433952"/>
              <a:gd name="T11" fmla="*/ 812020 h 811078"/>
              <a:gd name="T12" fmla="*/ 425305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accent1"/>
            </a:fgClr>
            <a:bgClr>
              <a:srgbClr val="FFFFFF"/>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23" name="Arc 22"/>
          <p:cNvSpPr/>
          <p:nvPr/>
        </p:nvSpPr>
        <p:spPr bwMode="auto">
          <a:xfrm rot="16200000">
            <a:off x="1977537" y="3422406"/>
            <a:ext cx="364881" cy="366346"/>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56" name="Rectangle 23"/>
          <p:cNvSpPr>
            <a:spLocks noChangeArrowheads="1"/>
          </p:cNvSpPr>
          <p:nvPr/>
        </p:nvSpPr>
        <p:spPr bwMode="auto">
          <a:xfrm>
            <a:off x="2155581" y="3423139"/>
            <a:ext cx="140677" cy="364881"/>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457" name="Rectangle 24"/>
          <p:cNvSpPr>
            <a:spLocks noChangeArrowheads="1"/>
          </p:cNvSpPr>
          <p:nvPr/>
        </p:nvSpPr>
        <p:spPr bwMode="auto">
          <a:xfrm>
            <a:off x="2202474" y="3304443"/>
            <a:ext cx="187569" cy="611065"/>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18458" name="Groupe 25"/>
          <p:cNvGrpSpPr>
            <a:grpSpLocks/>
          </p:cNvGrpSpPr>
          <p:nvPr/>
        </p:nvGrpSpPr>
        <p:grpSpPr bwMode="auto">
          <a:xfrm>
            <a:off x="285751" y="2665535"/>
            <a:ext cx="2159977" cy="805962"/>
            <a:chOff x="3048000" y="1973451"/>
            <a:chExt cx="2340244" cy="873071"/>
          </a:xfrm>
        </p:grpSpPr>
        <p:sp>
          <p:nvSpPr>
            <p:cNvPr id="18546" name="Forme libre 26"/>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547" name="Rectangle 27"/>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48" name="Rectangle 28"/>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49" name="Rectangle 29"/>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8459" name="Groupe 30"/>
          <p:cNvGrpSpPr>
            <a:grpSpLocks/>
          </p:cNvGrpSpPr>
          <p:nvPr/>
        </p:nvGrpSpPr>
        <p:grpSpPr bwMode="auto">
          <a:xfrm flipV="1">
            <a:off x="285751" y="3748454"/>
            <a:ext cx="2159977" cy="805962"/>
            <a:chOff x="3048000" y="1973451"/>
            <a:chExt cx="2340244" cy="873071"/>
          </a:xfrm>
        </p:grpSpPr>
        <p:sp>
          <p:nvSpPr>
            <p:cNvPr id="18542" name="Forme libre 31"/>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543" name="Rectangle 32"/>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44" name="Rectangle 33"/>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45" name="Rectangle 34"/>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18460" name="Connecteur droit 35"/>
          <p:cNvCxnSpPr>
            <a:cxnSpLocks noChangeShapeType="1"/>
            <a:stCxn id="18546" idx="9"/>
            <a:endCxn id="18542" idx="9"/>
          </p:cNvCxnSpPr>
          <p:nvPr/>
        </p:nvCxnSpPr>
        <p:spPr bwMode="auto">
          <a:xfrm>
            <a:off x="285750" y="3471497"/>
            <a:ext cx="0" cy="27695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1" name="Connecteur droit 36"/>
          <p:cNvCxnSpPr>
            <a:cxnSpLocks noChangeShapeType="1"/>
          </p:cNvCxnSpPr>
          <p:nvPr/>
        </p:nvCxnSpPr>
        <p:spPr bwMode="auto">
          <a:xfrm>
            <a:off x="2082313" y="2718289"/>
            <a:ext cx="35462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2" name="Connecteur droit 37"/>
          <p:cNvCxnSpPr>
            <a:cxnSpLocks noChangeShapeType="1"/>
          </p:cNvCxnSpPr>
          <p:nvPr/>
        </p:nvCxnSpPr>
        <p:spPr bwMode="auto">
          <a:xfrm>
            <a:off x="2082313" y="4500197"/>
            <a:ext cx="35462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63" name="Forme libre 38"/>
          <p:cNvSpPr>
            <a:spLocks/>
          </p:cNvSpPr>
          <p:nvPr/>
        </p:nvSpPr>
        <p:spPr bwMode="auto">
          <a:xfrm flipV="1">
            <a:off x="2152650" y="3977054"/>
            <a:ext cx="398585" cy="748812"/>
          </a:xfrm>
          <a:custGeom>
            <a:avLst/>
            <a:gdLst>
              <a:gd name="T0" fmla="*/ 0 w 433952"/>
              <a:gd name="T1" fmla="*/ 103441 h 811078"/>
              <a:gd name="T2" fmla="*/ 0 w 433952"/>
              <a:gd name="T3" fmla="*/ 181024 h 811078"/>
              <a:gd name="T4" fmla="*/ 303789 w 433952"/>
              <a:gd name="T5" fmla="*/ 181024 h 811078"/>
              <a:gd name="T6" fmla="*/ 303789 w 433952"/>
              <a:gd name="T7" fmla="*/ 718925 h 811078"/>
              <a:gd name="T8" fmla="*/ 369612 w 433952"/>
              <a:gd name="T9" fmla="*/ 765468 h 811078"/>
              <a:gd name="T10" fmla="*/ 425305 w 433952"/>
              <a:gd name="T11" fmla="*/ 812019 h 811078"/>
              <a:gd name="T12" fmla="*/ 425305 w 433952"/>
              <a:gd name="T13" fmla="*/ 0 h 811078"/>
              <a:gd name="T14" fmla="*/ 0 w 433952"/>
              <a:gd name="T15" fmla="*/ 0 h 811078"/>
              <a:gd name="T16" fmla="*/ 0 w 433952"/>
              <a:gd name="T17" fmla="*/ 181024 h 811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3952" h="811078">
                <a:moveTo>
                  <a:pt x="0" y="103322"/>
                </a:moveTo>
                <a:lnTo>
                  <a:pt x="0" y="180814"/>
                </a:lnTo>
                <a:lnTo>
                  <a:pt x="309966" y="180814"/>
                </a:lnTo>
                <a:lnTo>
                  <a:pt x="309966" y="718089"/>
                </a:lnTo>
                <a:lnTo>
                  <a:pt x="377125" y="764583"/>
                </a:lnTo>
                <a:lnTo>
                  <a:pt x="433952" y="811078"/>
                </a:lnTo>
                <a:lnTo>
                  <a:pt x="433952" y="0"/>
                </a:lnTo>
                <a:lnTo>
                  <a:pt x="0" y="0"/>
                </a:lnTo>
                <a:lnTo>
                  <a:pt x="0" y="180814"/>
                </a:lnTo>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grpSp>
        <p:nvGrpSpPr>
          <p:cNvPr id="18464" name="Groupe 41"/>
          <p:cNvGrpSpPr>
            <a:grpSpLocks/>
          </p:cNvGrpSpPr>
          <p:nvPr/>
        </p:nvGrpSpPr>
        <p:grpSpPr bwMode="auto">
          <a:xfrm>
            <a:off x="687266" y="2883877"/>
            <a:ext cx="1075592" cy="42497"/>
            <a:chOff x="3493116" y="3228888"/>
            <a:chExt cx="1217398" cy="51047"/>
          </a:xfrm>
        </p:grpSpPr>
        <p:cxnSp>
          <p:nvCxnSpPr>
            <p:cNvPr id="18540" name="Connecteur droit 42"/>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41" name="Connecteur droit 43"/>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65" name="Groupe 44"/>
          <p:cNvGrpSpPr>
            <a:grpSpLocks/>
          </p:cNvGrpSpPr>
          <p:nvPr/>
        </p:nvGrpSpPr>
        <p:grpSpPr bwMode="auto">
          <a:xfrm flipV="1">
            <a:off x="684335" y="4290647"/>
            <a:ext cx="1025769" cy="61546"/>
            <a:chOff x="3493116" y="3228888"/>
            <a:chExt cx="1217398" cy="51047"/>
          </a:xfrm>
        </p:grpSpPr>
        <p:cxnSp>
          <p:nvCxnSpPr>
            <p:cNvPr id="18538" name="Connecteur droit 45"/>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9" name="Connecteur droit 46"/>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466" name="Forme libre 47"/>
          <p:cNvSpPr>
            <a:spLocks/>
          </p:cNvSpPr>
          <p:nvPr/>
        </p:nvSpPr>
        <p:spPr bwMode="auto">
          <a:xfrm>
            <a:off x="2205405" y="3304443"/>
            <a:ext cx="184638" cy="171450"/>
          </a:xfrm>
          <a:custGeom>
            <a:avLst/>
            <a:gdLst>
              <a:gd name="T0" fmla="*/ 0 w 200665"/>
              <a:gd name="T1" fmla="*/ 0 h 186743"/>
              <a:gd name="T2" fmla="*/ 196227 w 200665"/>
              <a:gd name="T3" fmla="*/ 3351 h 186743"/>
              <a:gd name="T4" fmla="*/ 196227 w 200665"/>
              <a:gd name="T5" fmla="*/ 179817 h 186743"/>
              <a:gd name="T6" fmla="*/ 507 w 200665"/>
              <a:gd name="T7" fmla="*/ 93010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467" name="Forme libre 48"/>
          <p:cNvSpPr>
            <a:spLocks/>
          </p:cNvSpPr>
          <p:nvPr/>
        </p:nvSpPr>
        <p:spPr bwMode="auto">
          <a:xfrm flipV="1">
            <a:off x="2205405" y="3752851"/>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468" name="Forme libre 49"/>
          <p:cNvSpPr>
            <a:spLocks/>
          </p:cNvSpPr>
          <p:nvPr/>
        </p:nvSpPr>
        <p:spPr bwMode="auto">
          <a:xfrm>
            <a:off x="1818543" y="3361592"/>
            <a:ext cx="296008" cy="112835"/>
          </a:xfrm>
          <a:custGeom>
            <a:avLst/>
            <a:gdLst>
              <a:gd name="T0" fmla="*/ 0 w 318770"/>
              <a:gd name="T1" fmla="*/ 293002 h 107781"/>
              <a:gd name="T2" fmla="*/ 0 w 318770"/>
              <a:gd name="T3" fmla="*/ 0 h 107781"/>
              <a:gd name="T4" fmla="*/ 323383 w 318770"/>
              <a:gd name="T5" fmla="*/ 0 h 107781"/>
              <a:gd name="T6" fmla="*/ 325817 w 318770"/>
              <a:gd name="T7" fmla="*/ 153689 h 107781"/>
              <a:gd name="T8" fmla="*/ 224074 w 318770"/>
              <a:gd name="T9" fmla="*/ 288987 h 107781"/>
              <a:gd name="T10" fmla="*/ 0 w 318770"/>
              <a:gd name="T11" fmla="*/ 293002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469" name="Forme libre 50"/>
          <p:cNvSpPr>
            <a:spLocks/>
          </p:cNvSpPr>
          <p:nvPr/>
        </p:nvSpPr>
        <p:spPr bwMode="auto">
          <a:xfrm flipV="1">
            <a:off x="1818543" y="3746989"/>
            <a:ext cx="296008" cy="112834"/>
          </a:xfrm>
          <a:custGeom>
            <a:avLst/>
            <a:gdLst>
              <a:gd name="T0" fmla="*/ 0 w 318770"/>
              <a:gd name="T1" fmla="*/ 293008 h 107781"/>
              <a:gd name="T2" fmla="*/ 0 w 318770"/>
              <a:gd name="T3" fmla="*/ 0 h 107781"/>
              <a:gd name="T4" fmla="*/ 323383 w 318770"/>
              <a:gd name="T5" fmla="*/ 0 h 107781"/>
              <a:gd name="T6" fmla="*/ 325817 w 318770"/>
              <a:gd name="T7" fmla="*/ 153691 h 107781"/>
              <a:gd name="T8" fmla="*/ 224074 w 318770"/>
              <a:gd name="T9" fmla="*/ 288991 h 107781"/>
              <a:gd name="T10" fmla="*/ 0 w 318770"/>
              <a:gd name="T11" fmla="*/ 293008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1" name="Connecteur droit 55"/>
          <p:cNvCxnSpPr>
            <a:cxnSpLocks noChangeShapeType="1"/>
            <a:stCxn id="18468" idx="3"/>
          </p:cNvCxnSpPr>
          <p:nvPr/>
        </p:nvCxnSpPr>
        <p:spPr bwMode="auto">
          <a:xfrm flipV="1">
            <a:off x="2114551" y="2564423"/>
            <a:ext cx="1090246" cy="8557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2" name="Connecteur droit 56"/>
          <p:cNvCxnSpPr>
            <a:cxnSpLocks noChangeShapeType="1"/>
          </p:cNvCxnSpPr>
          <p:nvPr/>
        </p:nvCxnSpPr>
        <p:spPr bwMode="auto">
          <a:xfrm flipV="1">
            <a:off x="3204797" y="2878015"/>
            <a:ext cx="126023" cy="9964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3" name="Connecteur droit 59"/>
          <p:cNvCxnSpPr>
            <a:cxnSpLocks noChangeShapeType="1"/>
          </p:cNvCxnSpPr>
          <p:nvPr/>
        </p:nvCxnSpPr>
        <p:spPr bwMode="auto">
          <a:xfrm flipH="1">
            <a:off x="2562959" y="2977662"/>
            <a:ext cx="641838" cy="908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74" name="Connecteur droit avec flèche 61"/>
          <p:cNvCxnSpPr>
            <a:cxnSpLocks noChangeShapeType="1"/>
          </p:cNvCxnSpPr>
          <p:nvPr/>
        </p:nvCxnSpPr>
        <p:spPr bwMode="auto">
          <a:xfrm>
            <a:off x="3111012" y="2647950"/>
            <a:ext cx="187569" cy="256442"/>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76" name="ZoneTexte 76"/>
          <p:cNvSpPr txBox="1">
            <a:spLocks noChangeArrowheads="1"/>
          </p:cNvSpPr>
          <p:nvPr/>
        </p:nvSpPr>
        <p:spPr bwMode="auto">
          <a:xfrm>
            <a:off x="3298581" y="2520462"/>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Y</a:t>
            </a:r>
          </a:p>
        </p:txBody>
      </p:sp>
      <p:sp>
        <p:nvSpPr>
          <p:cNvPr id="18499" name="Forme libre 103"/>
          <p:cNvSpPr>
            <a:spLocks/>
          </p:cNvSpPr>
          <p:nvPr/>
        </p:nvSpPr>
        <p:spPr bwMode="auto">
          <a:xfrm>
            <a:off x="835269" y="2961543"/>
            <a:ext cx="1759927" cy="612531"/>
          </a:xfrm>
          <a:custGeom>
            <a:avLst/>
            <a:gdLst>
              <a:gd name="T0" fmla="*/ 1368329 w 1906436"/>
              <a:gd name="T1" fmla="*/ 588805 h 663778"/>
              <a:gd name="T2" fmla="*/ 1662315 w 1906436"/>
              <a:gd name="T3" fmla="*/ 654059 h 663778"/>
              <a:gd name="T4" fmla="*/ 1825640 w 1906436"/>
              <a:gd name="T5" fmla="*/ 599680 h 663778"/>
              <a:gd name="T6" fmla="*/ 1890969 w 1906436"/>
              <a:gd name="T7" fmla="*/ 88521 h 663778"/>
              <a:gd name="T8" fmla="*/ 1531654 w 1906436"/>
              <a:gd name="T9" fmla="*/ 1516 h 663778"/>
              <a:gd name="T10" fmla="*/ 377492 w 1906436"/>
              <a:gd name="T11" fmla="*/ 55894 h 663778"/>
              <a:gd name="T12" fmla="*/ 29065 w 1906436"/>
              <a:gd name="T13" fmla="*/ 316911 h 663778"/>
              <a:gd name="T14" fmla="*/ 1019902 w 1906436"/>
              <a:gd name="T15" fmla="*/ 501797 h 663778"/>
              <a:gd name="T16" fmla="*/ 1226781 w 1906436"/>
              <a:gd name="T17" fmla="*/ 534426 h 663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6436" h="663778">
                <a:moveTo>
                  <a:pt x="1368002" y="589345"/>
                </a:moveTo>
                <a:cubicBezTo>
                  <a:pt x="1476859" y="621095"/>
                  <a:pt x="1585716" y="652845"/>
                  <a:pt x="1661916" y="654659"/>
                </a:cubicBezTo>
                <a:cubicBezTo>
                  <a:pt x="1738116" y="656473"/>
                  <a:pt x="1787102" y="694574"/>
                  <a:pt x="1825202" y="600231"/>
                </a:cubicBezTo>
                <a:cubicBezTo>
                  <a:pt x="1863302" y="505888"/>
                  <a:pt x="1939502" y="188388"/>
                  <a:pt x="1890516" y="88602"/>
                </a:cubicBezTo>
                <a:cubicBezTo>
                  <a:pt x="1841530" y="-11184"/>
                  <a:pt x="1783474" y="6959"/>
                  <a:pt x="1531288" y="1516"/>
                </a:cubicBezTo>
                <a:cubicBezTo>
                  <a:pt x="1279102" y="-3927"/>
                  <a:pt x="627774" y="3331"/>
                  <a:pt x="377402" y="55945"/>
                </a:cubicBezTo>
                <a:cubicBezTo>
                  <a:pt x="127031" y="108559"/>
                  <a:pt x="-77984" y="242816"/>
                  <a:pt x="29059" y="317202"/>
                </a:cubicBezTo>
                <a:cubicBezTo>
                  <a:pt x="136102" y="391588"/>
                  <a:pt x="820088" y="465973"/>
                  <a:pt x="1019659" y="502259"/>
                </a:cubicBezTo>
                <a:cubicBezTo>
                  <a:pt x="1219230" y="538545"/>
                  <a:pt x="1222858" y="536731"/>
                  <a:pt x="1226487" y="534917"/>
                </a:cubicBezTo>
              </a:path>
            </a:pathLst>
          </a:custGeom>
          <a:noFill/>
          <a:ln w="571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01" name="ZoneTexte 107"/>
          <p:cNvSpPr txBox="1">
            <a:spLocks noChangeArrowheads="1"/>
          </p:cNvSpPr>
          <p:nvPr/>
        </p:nvSpPr>
        <p:spPr bwMode="auto">
          <a:xfrm>
            <a:off x="2982058" y="4942742"/>
            <a:ext cx="1856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solidFill>
                  <a:srgbClr val="0070C0"/>
                </a:solidFill>
                <a:latin typeface="Arial" panose="020B0604020202020204" pitchFamily="34" charset="0"/>
              </a:rPr>
              <a:t>La droite coupe la liaison primaire</a:t>
            </a:r>
          </a:p>
        </p:txBody>
      </p:sp>
      <p:sp>
        <p:nvSpPr>
          <p:cNvPr id="18510" name="ZoneTexte 118"/>
          <p:cNvSpPr txBox="1">
            <a:spLocks noChangeArrowheads="1"/>
          </p:cNvSpPr>
          <p:nvPr/>
        </p:nvSpPr>
        <p:spPr bwMode="auto">
          <a:xfrm>
            <a:off x="2454202" y="1260208"/>
            <a:ext cx="146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Droite d'analyse</a:t>
            </a:r>
          </a:p>
        </p:txBody>
      </p:sp>
      <p:grpSp>
        <p:nvGrpSpPr>
          <p:cNvPr id="2" name="Groupe 1"/>
          <p:cNvGrpSpPr/>
          <p:nvPr/>
        </p:nvGrpSpPr>
        <p:grpSpPr>
          <a:xfrm>
            <a:off x="3897923" y="996461"/>
            <a:ext cx="4886400" cy="5455628"/>
            <a:chOff x="3897923" y="996461"/>
            <a:chExt cx="4886400" cy="5455628"/>
          </a:xfrm>
        </p:grpSpPr>
        <p:sp>
          <p:nvSpPr>
            <p:cNvPr id="18434"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18435"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78"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9" name="Connecteur droit 67"/>
            <p:cNvCxnSpPr>
              <a:cxnSpLocks noChangeShapeType="1"/>
              <a:endCxn id="18478"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0" name="ZoneTexte 69"/>
            <p:cNvSpPr txBox="1">
              <a:spLocks noChangeArrowheads="1"/>
            </p:cNvSpPr>
            <p:nvPr/>
          </p:nvSpPr>
          <p:spPr bwMode="auto">
            <a:xfrm rot="-54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18481"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2"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83" name="Connecteur droit 78"/>
            <p:cNvCxnSpPr>
              <a:cxnSpLocks noChangeShapeType="1"/>
              <a:stCxn id="18478"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4"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5"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6"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7"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18488"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523"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4"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5"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26"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27"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28"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29"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0"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31"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32" name="Connecteur droit 47"/>
              <p:cNvCxnSpPr>
                <a:cxnSpLocks noChangeShapeType="1"/>
                <a:stCxn id="18533"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3"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34"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8489" name="Groupe 3"/>
            <p:cNvGrpSpPr>
              <a:grpSpLocks/>
            </p:cNvGrpSpPr>
            <p:nvPr/>
          </p:nvGrpSpPr>
          <p:grpSpPr bwMode="auto">
            <a:xfrm>
              <a:off x="5694484" y="2722685"/>
              <a:ext cx="716574" cy="2029558"/>
              <a:chOff x="2197486" y="2425531"/>
              <a:chExt cx="255587" cy="673100"/>
            </a:xfrm>
          </p:grpSpPr>
          <p:cxnSp>
            <p:nvCxnSpPr>
              <p:cNvPr id="18515"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6"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17"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8"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9"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520"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8490"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2"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18494" name="ZoneTexte 18"/>
            <p:cNvSpPr txBox="1">
              <a:spLocks noChangeArrowheads="1"/>
            </p:cNvSpPr>
            <p:nvPr/>
          </p:nvSpPr>
          <p:spPr bwMode="auto">
            <a:xfrm rot="-54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18495" name="ZoneTexte 19"/>
            <p:cNvSpPr txBox="1">
              <a:spLocks noChangeArrowheads="1"/>
            </p:cNvSpPr>
            <p:nvPr/>
          </p:nvSpPr>
          <p:spPr bwMode="auto">
            <a:xfrm>
              <a:off x="7156954" y="2172900"/>
              <a:ext cx="1627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Angle des portées</a:t>
              </a:r>
            </a:p>
          </p:txBody>
        </p:sp>
        <p:sp>
          <p:nvSpPr>
            <p:cNvPr id="18496"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497"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500" name="Connecteur droit avec flèche 106"/>
            <p:cNvCxnSpPr>
              <a:cxnSpLocks noChangeShapeType="1"/>
            </p:cNvCxnSpPr>
            <p:nvPr/>
          </p:nvCxnSpPr>
          <p:spPr bwMode="auto">
            <a:xfrm flipV="1">
              <a:off x="4665785" y="4570535"/>
              <a:ext cx="1666143" cy="5084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Connecteur droit 108"/>
            <p:cNvCxnSpPr>
              <a:cxnSpLocks noChangeShapeType="1"/>
            </p:cNvCxnSpPr>
            <p:nvPr/>
          </p:nvCxnSpPr>
          <p:spPr bwMode="auto">
            <a:xfrm flipV="1">
              <a:off x="5014547" y="3130062"/>
              <a:ext cx="490904" cy="424962"/>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Connecteur droit 109"/>
            <p:cNvCxnSpPr>
              <a:cxnSpLocks noChangeShapeType="1"/>
            </p:cNvCxnSpPr>
            <p:nvPr/>
          </p:nvCxnSpPr>
          <p:spPr bwMode="auto">
            <a:xfrm flipV="1">
              <a:off x="4791808" y="2875084"/>
              <a:ext cx="490904" cy="423497"/>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Connecteur droit 110"/>
            <p:cNvCxnSpPr>
              <a:cxnSpLocks noChangeShapeType="1"/>
            </p:cNvCxnSpPr>
            <p:nvPr/>
          </p:nvCxnSpPr>
          <p:spPr bwMode="auto">
            <a:xfrm flipV="1">
              <a:off x="6491654" y="4806461"/>
              <a:ext cx="490904" cy="42349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Connecteur droit 111"/>
            <p:cNvCxnSpPr>
              <a:cxnSpLocks noChangeShapeType="1"/>
            </p:cNvCxnSpPr>
            <p:nvPr/>
          </p:nvCxnSpPr>
          <p:spPr bwMode="auto">
            <a:xfrm flipV="1">
              <a:off x="6419850" y="2727081"/>
              <a:ext cx="0" cy="198559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Connecteur droit 112"/>
            <p:cNvCxnSpPr>
              <a:cxnSpLocks noChangeShapeType="1"/>
            </p:cNvCxnSpPr>
            <p:nvPr/>
          </p:nvCxnSpPr>
          <p:spPr bwMode="auto">
            <a:xfrm flipH="1" flipV="1">
              <a:off x="5895243" y="4722936"/>
              <a:ext cx="523142" cy="732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Connecteur droit 113"/>
            <p:cNvCxnSpPr>
              <a:cxnSpLocks noChangeShapeType="1"/>
            </p:cNvCxnSpPr>
            <p:nvPr/>
          </p:nvCxnSpPr>
          <p:spPr bwMode="auto">
            <a:xfrm flipH="1" flipV="1">
              <a:off x="5852746" y="2710962"/>
              <a:ext cx="524608" cy="732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Connecteur droit 115"/>
            <p:cNvCxnSpPr>
              <a:cxnSpLocks noChangeShapeType="1"/>
            </p:cNvCxnSpPr>
            <p:nvPr/>
          </p:nvCxnSpPr>
          <p:spPr bwMode="auto">
            <a:xfrm>
              <a:off x="6342185" y="2101362"/>
              <a:ext cx="526074" cy="351692"/>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1" name="Connecteur droit 119"/>
            <p:cNvCxnSpPr>
              <a:cxnSpLocks noChangeShapeType="1"/>
              <a:stCxn id="18496" idx="1"/>
            </p:cNvCxnSpPr>
            <p:nvPr/>
          </p:nvCxnSpPr>
          <p:spPr bwMode="auto">
            <a:xfrm flipH="1" flipV="1">
              <a:off x="6305550" y="1269024"/>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2" name="Connecteur droit 120"/>
            <p:cNvCxnSpPr>
              <a:cxnSpLocks noChangeShapeType="1"/>
              <a:stCxn id="18434" idx="2"/>
            </p:cNvCxnSpPr>
            <p:nvPr/>
          </p:nvCxnSpPr>
          <p:spPr bwMode="auto">
            <a:xfrm flipH="1" flipV="1">
              <a:off x="5569928" y="6131169"/>
              <a:ext cx="763465" cy="11723"/>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3" name="Connecteur droit 121"/>
            <p:cNvCxnSpPr>
              <a:cxnSpLocks noChangeShapeType="1"/>
            </p:cNvCxnSpPr>
            <p:nvPr/>
          </p:nvCxnSpPr>
          <p:spPr bwMode="auto">
            <a:xfrm flipH="1" flipV="1">
              <a:off x="5550877" y="1282212"/>
              <a:ext cx="763466" cy="1025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4" name="Connecteur droit 122"/>
            <p:cNvCxnSpPr>
              <a:cxnSpLocks noChangeShapeType="1"/>
            </p:cNvCxnSpPr>
            <p:nvPr/>
          </p:nvCxnSpPr>
          <p:spPr bwMode="auto">
            <a:xfrm flipH="1" flipV="1">
              <a:off x="6345115" y="5455628"/>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9" name="ZoneTexte 51"/>
          <p:cNvSpPr txBox="1">
            <a:spLocks noChangeArrowheads="1"/>
          </p:cNvSpPr>
          <p:nvPr/>
        </p:nvSpPr>
        <p:spPr bwMode="auto">
          <a:xfrm>
            <a:off x="0" y="122360"/>
            <a:ext cx="90179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7-1 </a:t>
            </a:r>
            <a:r>
              <a:rPr lang="fr-FR" altLang="fr-FR" sz="1200" dirty="0">
                <a:latin typeface="Arial" panose="020B0604020202020204" pitchFamily="34" charset="0"/>
              </a:rPr>
              <a:t>: </a:t>
            </a:r>
            <a:r>
              <a:rPr lang="fr-FR" altLang="fr-FR" sz="1200" dirty="0" smtClean="0">
                <a:latin typeface="Arial" panose="020B0604020202020204" pitchFamily="34" charset="0"/>
              </a:rPr>
              <a:t>Etude de la précontrainte Y entre la rotule et le corps.</a:t>
            </a:r>
          </a:p>
          <a:p>
            <a:pPr>
              <a:spcBef>
                <a:spcPct val="0"/>
              </a:spcBef>
              <a:buFontTx/>
              <a:buNone/>
            </a:pPr>
            <a:r>
              <a:rPr lang="fr-FR" altLang="fr-FR" sz="1200" dirty="0" smtClean="0">
                <a:latin typeface="Arial" panose="020B0604020202020204" pitchFamily="34" charset="0"/>
              </a:rPr>
              <a:t>On </a:t>
            </a:r>
            <a:r>
              <a:rPr lang="fr-FR" altLang="fr-FR" sz="1200" dirty="0">
                <a:latin typeface="Arial" panose="020B0604020202020204" pitchFamily="34" charset="0"/>
              </a:rPr>
              <a:t>cherche à déterminer la variation de la distance Y entre la sphère de la rotule et le cône à 80° du corps. Déterminer les pièces influentes. Tracer la boucle de contacts, surligner les </a:t>
            </a:r>
            <a:r>
              <a:rPr lang="fr-FR" altLang="fr-FR" sz="1200" dirty="0" smtClean="0">
                <a:latin typeface="Arial" panose="020B0604020202020204" pitchFamily="34" charset="0"/>
              </a:rPr>
              <a:t>contacts influents et imposer les maillons correspondant sur </a:t>
            </a:r>
            <a:r>
              <a:rPr lang="fr-FR" altLang="fr-FR" sz="1200" dirty="0">
                <a:latin typeface="Arial" panose="020B0604020202020204" pitchFamily="34" charset="0"/>
              </a:rPr>
              <a:t>chaque pièce.</a:t>
            </a:r>
          </a:p>
        </p:txBody>
      </p:sp>
      <p:cxnSp>
        <p:nvCxnSpPr>
          <p:cNvPr id="18509" name="Connecteur droit 117"/>
          <p:cNvCxnSpPr>
            <a:cxnSpLocks noChangeShapeType="1"/>
          </p:cNvCxnSpPr>
          <p:nvPr/>
        </p:nvCxnSpPr>
        <p:spPr bwMode="auto">
          <a:xfrm>
            <a:off x="3817327" y="1592874"/>
            <a:ext cx="3152042" cy="3653203"/>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2869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29"/>
          <p:cNvSpPr>
            <a:spLocks noChangeArrowheads="1"/>
          </p:cNvSpPr>
          <p:nvPr/>
        </p:nvSpPr>
        <p:spPr bwMode="auto">
          <a:xfrm>
            <a:off x="7584832" y="2706567"/>
            <a:ext cx="1310928" cy="260838"/>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83" name="Ellipse 34"/>
          <p:cNvSpPr>
            <a:spLocks noChangeArrowheads="1"/>
          </p:cNvSpPr>
          <p:nvPr/>
        </p:nvSpPr>
        <p:spPr bwMode="auto">
          <a:xfrm>
            <a:off x="1191358" y="2171700"/>
            <a:ext cx="1887415" cy="1888881"/>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0484" name="Groupe 61"/>
          <p:cNvGrpSpPr>
            <a:grpSpLocks/>
          </p:cNvGrpSpPr>
          <p:nvPr/>
        </p:nvGrpSpPr>
        <p:grpSpPr bwMode="auto">
          <a:xfrm>
            <a:off x="4457700" y="2107223"/>
            <a:ext cx="2438400" cy="1888881"/>
            <a:chOff x="5432677" y="1962804"/>
            <a:chExt cx="2641600" cy="2045300"/>
          </a:xfrm>
        </p:grpSpPr>
        <p:grpSp>
          <p:nvGrpSpPr>
            <p:cNvPr id="20578" name="Groupe 3"/>
            <p:cNvGrpSpPr>
              <a:grpSpLocks/>
            </p:cNvGrpSpPr>
            <p:nvPr/>
          </p:nvGrpSpPr>
          <p:grpSpPr bwMode="auto">
            <a:xfrm>
              <a:off x="5565422" y="1962804"/>
              <a:ext cx="2340244" cy="873071"/>
              <a:chOff x="3048000" y="1973451"/>
              <a:chExt cx="2340244" cy="873071"/>
            </a:xfrm>
          </p:grpSpPr>
          <p:sp>
            <p:nvSpPr>
              <p:cNvPr id="20600" name="Forme libre 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601" name="Rectangle 5"/>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2" name="Rectangle 6"/>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603" name="Rectangle 7"/>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0579" name="Groupe 8"/>
            <p:cNvGrpSpPr>
              <a:grpSpLocks/>
            </p:cNvGrpSpPr>
            <p:nvPr/>
          </p:nvGrpSpPr>
          <p:grpSpPr bwMode="auto">
            <a:xfrm flipV="1">
              <a:off x="5565422" y="3135033"/>
              <a:ext cx="2340244" cy="873071"/>
              <a:chOff x="3048000" y="1973451"/>
              <a:chExt cx="2340244" cy="873071"/>
            </a:xfrm>
          </p:grpSpPr>
          <p:sp>
            <p:nvSpPr>
              <p:cNvPr id="20596" name="Forme libre 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20597" name="Rectangle 1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8" name="Rectangle 1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599" name="Rectangle 1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0580" name="Connecteur droit 13"/>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1" name="Connecteur droit 14"/>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82" name="Groupe 15"/>
            <p:cNvGrpSpPr>
              <a:grpSpLocks/>
            </p:cNvGrpSpPr>
            <p:nvPr/>
          </p:nvGrpSpPr>
          <p:grpSpPr bwMode="auto">
            <a:xfrm>
              <a:off x="6001971" y="2199452"/>
              <a:ext cx="1129442" cy="58146"/>
              <a:chOff x="3493116" y="3228888"/>
              <a:chExt cx="1217398" cy="51047"/>
            </a:xfrm>
          </p:grpSpPr>
          <p:cxnSp>
            <p:nvCxnSpPr>
              <p:cNvPr id="20594" name="Connecteur droit 16"/>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5" name="Connecteur droit 17"/>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83" name="Groupe 18"/>
            <p:cNvGrpSpPr>
              <a:grpSpLocks/>
            </p:cNvGrpSpPr>
            <p:nvPr/>
          </p:nvGrpSpPr>
          <p:grpSpPr bwMode="auto">
            <a:xfrm flipV="1">
              <a:off x="5997776" y="3722471"/>
              <a:ext cx="1169773" cy="51047"/>
              <a:chOff x="3493116" y="3228888"/>
              <a:chExt cx="1217398" cy="51047"/>
            </a:xfrm>
          </p:grpSpPr>
          <p:cxnSp>
            <p:nvCxnSpPr>
              <p:cNvPr id="20592" name="Connecteur droit 1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3" name="Connecteur droit 2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584" name="Connecteur droit 22"/>
            <p:cNvCxnSpPr>
              <a:cxnSpLocks noChangeShapeType="1"/>
              <a:stCxn id="20600" idx="9"/>
              <a:endCxn id="20596"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5" name="Connecteur droit 23"/>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6" name="Connecteur droit 28"/>
            <p:cNvCxnSpPr>
              <a:cxnSpLocks noChangeShapeType="1"/>
              <a:stCxn id="20600" idx="0"/>
              <a:endCxn id="20596"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87" name="Forme libre 29"/>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88" name="Forme libre 30"/>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0589" name="Forme libre 31"/>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20590" name="Connecteur droit 33"/>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91" name="Connecteur droit 36"/>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485" name="Ellipse 37"/>
          <p:cNvSpPr>
            <a:spLocks noChangeArrowheads="1"/>
          </p:cNvSpPr>
          <p:nvPr/>
        </p:nvSpPr>
        <p:spPr bwMode="auto">
          <a:xfrm>
            <a:off x="1584081" y="2554166"/>
            <a:ext cx="1101969" cy="1103434"/>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6" name="Ellipse 38"/>
          <p:cNvSpPr>
            <a:spLocks noChangeArrowheads="1"/>
          </p:cNvSpPr>
          <p:nvPr/>
        </p:nvSpPr>
        <p:spPr bwMode="auto">
          <a:xfrm>
            <a:off x="1997320" y="2967405"/>
            <a:ext cx="275492" cy="27695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0487" name="Ellipse 39"/>
          <p:cNvSpPr>
            <a:spLocks noChangeArrowheads="1"/>
          </p:cNvSpPr>
          <p:nvPr/>
        </p:nvSpPr>
        <p:spPr bwMode="auto">
          <a:xfrm>
            <a:off x="1875693" y="2845777"/>
            <a:ext cx="518746" cy="520212"/>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 name="Arc 40"/>
          <p:cNvSpPr/>
          <p:nvPr/>
        </p:nvSpPr>
        <p:spPr bwMode="auto">
          <a:xfrm>
            <a:off x="1257300" y="2234712"/>
            <a:ext cx="1771650" cy="1771650"/>
          </a:xfrm>
          <a:prstGeom prst="arc">
            <a:avLst>
              <a:gd name="adj1" fmla="val 16200000"/>
              <a:gd name="adj2" fmla="val 1093025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nvGrpSpPr>
          <p:cNvPr id="20489" name="Groupe 48"/>
          <p:cNvGrpSpPr>
            <a:grpSpLocks/>
          </p:cNvGrpSpPr>
          <p:nvPr/>
        </p:nvGrpSpPr>
        <p:grpSpPr bwMode="auto">
          <a:xfrm>
            <a:off x="2094036" y="2845777"/>
            <a:ext cx="84992" cy="520212"/>
            <a:chOff x="1469177" y="3722596"/>
            <a:chExt cx="92868" cy="562440"/>
          </a:xfrm>
        </p:grpSpPr>
        <p:grpSp>
          <p:nvGrpSpPr>
            <p:cNvPr id="20572" name="Groupe 44"/>
            <p:cNvGrpSpPr>
              <a:grpSpLocks/>
            </p:cNvGrpSpPr>
            <p:nvPr/>
          </p:nvGrpSpPr>
          <p:grpSpPr bwMode="auto">
            <a:xfrm>
              <a:off x="1469177" y="3722596"/>
              <a:ext cx="92868" cy="131641"/>
              <a:chOff x="1470963" y="3722596"/>
              <a:chExt cx="92868" cy="131641"/>
            </a:xfrm>
          </p:grpSpPr>
          <p:cxnSp>
            <p:nvCxnSpPr>
              <p:cNvPr id="20576" name="Connecteur droit 4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7" name="Connecteur droit 4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73" name="Groupe 45"/>
            <p:cNvGrpSpPr>
              <a:grpSpLocks/>
            </p:cNvGrpSpPr>
            <p:nvPr/>
          </p:nvGrpSpPr>
          <p:grpSpPr bwMode="auto">
            <a:xfrm>
              <a:off x="1469177" y="4153395"/>
              <a:ext cx="92868" cy="131641"/>
              <a:chOff x="1470963" y="3722596"/>
              <a:chExt cx="92868" cy="131641"/>
            </a:xfrm>
          </p:grpSpPr>
          <p:cxnSp>
            <p:nvCxnSpPr>
              <p:cNvPr id="20574" name="Connecteur droit 46"/>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5" name="Connecteur droit 47"/>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0490" name="Groupe 49"/>
          <p:cNvGrpSpPr>
            <a:grpSpLocks/>
          </p:cNvGrpSpPr>
          <p:nvPr/>
        </p:nvGrpSpPr>
        <p:grpSpPr bwMode="auto">
          <a:xfrm rot="-5400000">
            <a:off x="2096233" y="2846510"/>
            <a:ext cx="86458" cy="518746"/>
            <a:chOff x="1469177" y="3722596"/>
            <a:chExt cx="92868" cy="562440"/>
          </a:xfrm>
        </p:grpSpPr>
        <p:grpSp>
          <p:nvGrpSpPr>
            <p:cNvPr id="20566" name="Groupe 50"/>
            <p:cNvGrpSpPr>
              <a:grpSpLocks/>
            </p:cNvGrpSpPr>
            <p:nvPr/>
          </p:nvGrpSpPr>
          <p:grpSpPr bwMode="auto">
            <a:xfrm>
              <a:off x="1469177" y="3722596"/>
              <a:ext cx="92868" cy="131641"/>
              <a:chOff x="1470963" y="3722596"/>
              <a:chExt cx="92868" cy="131641"/>
            </a:xfrm>
          </p:grpSpPr>
          <p:cxnSp>
            <p:nvCxnSpPr>
              <p:cNvPr id="20570" name="Connecteur droit 54"/>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71" name="Connecteur droit 55"/>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567" name="Groupe 51"/>
            <p:cNvGrpSpPr>
              <a:grpSpLocks/>
            </p:cNvGrpSpPr>
            <p:nvPr/>
          </p:nvGrpSpPr>
          <p:grpSpPr bwMode="auto">
            <a:xfrm>
              <a:off x="1469177" y="4153395"/>
              <a:ext cx="92868" cy="131641"/>
              <a:chOff x="1470963" y="3722596"/>
              <a:chExt cx="92868" cy="131641"/>
            </a:xfrm>
          </p:grpSpPr>
          <p:cxnSp>
            <p:nvCxnSpPr>
              <p:cNvPr id="20568" name="Connecteur droit 5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69" name="Connecteur droit 5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0491" name="Rectangle 162"/>
          <p:cNvSpPr>
            <a:spLocks noChangeArrowheads="1"/>
          </p:cNvSpPr>
          <p:nvPr/>
        </p:nvSpPr>
        <p:spPr bwMode="auto">
          <a:xfrm>
            <a:off x="4951535" y="1145931"/>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a:t>
            </a:r>
          </a:p>
        </p:txBody>
      </p:sp>
      <p:sp>
        <p:nvSpPr>
          <p:cNvPr id="20492" name="Rectangle 163"/>
          <p:cNvSpPr>
            <a:spLocks noChangeArrowheads="1"/>
          </p:cNvSpPr>
          <p:nvPr/>
        </p:nvSpPr>
        <p:spPr bwMode="auto">
          <a:xfrm>
            <a:off x="4698023" y="1137138"/>
            <a:ext cx="128367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493" name="Line 164"/>
          <p:cNvSpPr>
            <a:spLocks noChangeShapeType="1"/>
          </p:cNvSpPr>
          <p:nvPr/>
        </p:nvSpPr>
        <p:spPr bwMode="auto">
          <a:xfrm>
            <a:off x="4973515"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494" name="Group 165"/>
          <p:cNvGrpSpPr>
            <a:grpSpLocks/>
          </p:cNvGrpSpPr>
          <p:nvPr/>
        </p:nvGrpSpPr>
        <p:grpSpPr bwMode="auto">
          <a:xfrm>
            <a:off x="4769827" y="1204547"/>
            <a:ext cx="133350" cy="133350"/>
            <a:chOff x="2741" y="3480"/>
            <a:chExt cx="91" cy="91"/>
          </a:xfrm>
        </p:grpSpPr>
        <p:sp>
          <p:nvSpPr>
            <p:cNvPr id="2056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495" name="Rectangle 168"/>
          <p:cNvSpPr>
            <a:spLocks noChangeArrowheads="1"/>
          </p:cNvSpPr>
          <p:nvPr/>
        </p:nvSpPr>
        <p:spPr bwMode="auto">
          <a:xfrm>
            <a:off x="5678694" y="1116623"/>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0496" name="Line 169"/>
          <p:cNvSpPr>
            <a:spLocks noChangeShapeType="1"/>
          </p:cNvSpPr>
          <p:nvPr/>
        </p:nvSpPr>
        <p:spPr bwMode="auto">
          <a:xfrm>
            <a:off x="5685692" y="11342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7" name="Line 438"/>
          <p:cNvSpPr>
            <a:spLocks noChangeShapeType="1"/>
          </p:cNvSpPr>
          <p:nvPr/>
        </p:nvSpPr>
        <p:spPr bwMode="auto">
          <a:xfrm flipV="1">
            <a:off x="5482004" y="1408235"/>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498" name="Freeform 439"/>
          <p:cNvSpPr>
            <a:spLocks/>
          </p:cNvSpPr>
          <p:nvPr/>
        </p:nvSpPr>
        <p:spPr bwMode="auto">
          <a:xfrm flipV="1">
            <a:off x="5410200" y="1405305"/>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499" name="Rectangle 440"/>
          <p:cNvSpPr>
            <a:spLocks noChangeArrowheads="1"/>
          </p:cNvSpPr>
          <p:nvPr/>
        </p:nvSpPr>
        <p:spPr bwMode="auto">
          <a:xfrm>
            <a:off x="5336931" y="1608992"/>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0500" name="Rectangle 5"/>
          <p:cNvSpPr>
            <a:spLocks noChangeArrowheads="1"/>
          </p:cNvSpPr>
          <p:nvPr/>
        </p:nvSpPr>
        <p:spPr bwMode="auto">
          <a:xfrm>
            <a:off x="7743092" y="4259874"/>
            <a:ext cx="28225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01" name="Rectangle 11"/>
          <p:cNvSpPr>
            <a:spLocks noChangeArrowheads="1"/>
          </p:cNvSpPr>
          <p:nvPr/>
        </p:nvSpPr>
        <p:spPr bwMode="auto">
          <a:xfrm>
            <a:off x="7372351" y="4259874"/>
            <a:ext cx="40087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a:t>
            </a:r>
          </a:p>
        </p:txBody>
      </p:sp>
      <p:sp>
        <p:nvSpPr>
          <p:cNvPr id="20502" name="Rectangle 38"/>
          <p:cNvSpPr>
            <a:spLocks noChangeArrowheads="1"/>
          </p:cNvSpPr>
          <p:nvPr/>
        </p:nvSpPr>
        <p:spPr bwMode="auto">
          <a:xfrm>
            <a:off x="7067551" y="4259874"/>
            <a:ext cx="929054" cy="2754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03" name="Line 39"/>
          <p:cNvSpPr>
            <a:spLocks noChangeShapeType="1"/>
          </p:cNvSpPr>
          <p:nvPr/>
        </p:nvSpPr>
        <p:spPr bwMode="auto">
          <a:xfrm>
            <a:off x="7365023" y="4259873"/>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04" name="Line 40"/>
          <p:cNvSpPr>
            <a:spLocks noChangeShapeType="1"/>
          </p:cNvSpPr>
          <p:nvPr/>
        </p:nvSpPr>
        <p:spPr bwMode="auto">
          <a:xfrm>
            <a:off x="7766538" y="4259873"/>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05" name="Group 615"/>
          <p:cNvGrpSpPr>
            <a:grpSpLocks/>
          </p:cNvGrpSpPr>
          <p:nvPr/>
        </p:nvGrpSpPr>
        <p:grpSpPr bwMode="auto">
          <a:xfrm>
            <a:off x="7117374" y="4312627"/>
            <a:ext cx="175846" cy="175846"/>
            <a:chOff x="4360" y="1124"/>
            <a:chExt cx="120" cy="120"/>
          </a:xfrm>
        </p:grpSpPr>
        <p:sp>
          <p:nvSpPr>
            <p:cNvPr id="20561" name="Oval 616"/>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62" name="Line 617"/>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63" name="Line 618"/>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grpSp>
        <p:nvGrpSpPr>
          <p:cNvPr id="20506" name="Group 936"/>
          <p:cNvGrpSpPr>
            <a:grpSpLocks/>
          </p:cNvGrpSpPr>
          <p:nvPr/>
        </p:nvGrpSpPr>
        <p:grpSpPr bwMode="auto">
          <a:xfrm>
            <a:off x="5383819" y="1162050"/>
            <a:ext cx="271096" cy="227135"/>
            <a:chOff x="2150" y="139"/>
            <a:chExt cx="185" cy="155"/>
          </a:xfrm>
        </p:grpSpPr>
        <p:sp>
          <p:nvSpPr>
            <p:cNvPr id="20559"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a:latin typeface="Arial" panose="020B0604020202020204" pitchFamily="34" charset="0"/>
                </a:rPr>
                <a:t>M</a:t>
              </a:r>
            </a:p>
          </p:txBody>
        </p:sp>
        <p:sp>
          <p:nvSpPr>
            <p:cNvPr id="20560"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0507" name="Line 437"/>
          <p:cNvSpPr>
            <a:spLocks noChangeShapeType="1"/>
          </p:cNvSpPr>
          <p:nvPr/>
        </p:nvSpPr>
        <p:spPr bwMode="auto">
          <a:xfrm flipH="1" flipV="1">
            <a:off x="6724650" y="4523643"/>
            <a:ext cx="34436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08" name="Line 438"/>
          <p:cNvSpPr>
            <a:spLocks noChangeShapeType="1"/>
          </p:cNvSpPr>
          <p:nvPr/>
        </p:nvSpPr>
        <p:spPr bwMode="auto">
          <a:xfrm flipV="1">
            <a:off x="7389935" y="48079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09" name="Freeform 439"/>
          <p:cNvSpPr>
            <a:spLocks/>
          </p:cNvSpPr>
          <p:nvPr/>
        </p:nvSpPr>
        <p:spPr bwMode="auto">
          <a:xfrm flipV="1">
            <a:off x="7318131" y="48049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0" name="Rectangle 440"/>
          <p:cNvSpPr>
            <a:spLocks noChangeArrowheads="1"/>
          </p:cNvSpPr>
          <p:nvPr/>
        </p:nvSpPr>
        <p:spPr bwMode="auto">
          <a:xfrm>
            <a:off x="7244862" y="5008685"/>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0511" name="Rectangle 442"/>
          <p:cNvSpPr>
            <a:spLocks noChangeArrowheads="1"/>
          </p:cNvSpPr>
          <p:nvPr/>
        </p:nvSpPr>
        <p:spPr bwMode="auto">
          <a:xfrm>
            <a:off x="7322528" y="4538297"/>
            <a:ext cx="56710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12" name="Rectangle 443"/>
          <p:cNvSpPr>
            <a:spLocks noChangeArrowheads="1"/>
          </p:cNvSpPr>
          <p:nvPr/>
        </p:nvSpPr>
        <p:spPr bwMode="auto">
          <a:xfrm>
            <a:off x="7069016" y="4541227"/>
            <a:ext cx="69312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13" name="Line 444"/>
          <p:cNvSpPr>
            <a:spLocks noChangeShapeType="1"/>
          </p:cNvSpPr>
          <p:nvPr/>
        </p:nvSpPr>
        <p:spPr bwMode="auto">
          <a:xfrm>
            <a:off x="7365023" y="45251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4" name="Freeform 445"/>
          <p:cNvSpPr>
            <a:spLocks/>
          </p:cNvSpPr>
          <p:nvPr/>
        </p:nvSpPr>
        <p:spPr bwMode="auto">
          <a:xfrm>
            <a:off x="7107116" y="4588120"/>
            <a:ext cx="212481"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15" name="Connecteur droit 2"/>
          <p:cNvCxnSpPr>
            <a:cxnSpLocks noChangeShapeType="1"/>
            <a:stCxn id="20596" idx="1"/>
          </p:cNvCxnSpPr>
          <p:nvPr/>
        </p:nvCxnSpPr>
        <p:spPr bwMode="auto">
          <a:xfrm>
            <a:off x="6740769" y="3996105"/>
            <a:ext cx="0" cy="59201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16" name="Line 437"/>
          <p:cNvSpPr>
            <a:spLocks noChangeShapeType="1"/>
          </p:cNvSpPr>
          <p:nvPr/>
        </p:nvSpPr>
        <p:spPr bwMode="auto">
          <a:xfrm rot="10800000" flipH="1">
            <a:off x="6030058" y="4517781"/>
            <a:ext cx="34436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7" name="Line 438"/>
          <p:cNvSpPr>
            <a:spLocks noChangeShapeType="1"/>
          </p:cNvSpPr>
          <p:nvPr/>
        </p:nvSpPr>
        <p:spPr bwMode="auto">
          <a:xfrm flipV="1">
            <a:off x="5514243" y="46716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18" name="Freeform 439"/>
          <p:cNvSpPr>
            <a:spLocks/>
          </p:cNvSpPr>
          <p:nvPr/>
        </p:nvSpPr>
        <p:spPr bwMode="auto">
          <a:xfrm flipV="1">
            <a:off x="5442438" y="4668716"/>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19" name="Rectangle 440"/>
          <p:cNvSpPr>
            <a:spLocks noChangeArrowheads="1"/>
          </p:cNvSpPr>
          <p:nvPr/>
        </p:nvSpPr>
        <p:spPr bwMode="auto">
          <a:xfrm>
            <a:off x="5369169" y="48724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0520" name="Rectangle 442"/>
          <p:cNvSpPr>
            <a:spLocks noChangeArrowheads="1"/>
          </p:cNvSpPr>
          <p:nvPr/>
        </p:nvSpPr>
        <p:spPr bwMode="auto">
          <a:xfrm>
            <a:off x="5591908" y="440201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0521" name="Rectangle 443"/>
          <p:cNvSpPr>
            <a:spLocks noChangeArrowheads="1"/>
          </p:cNvSpPr>
          <p:nvPr/>
        </p:nvSpPr>
        <p:spPr bwMode="auto">
          <a:xfrm>
            <a:off x="5288574" y="4404946"/>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22" name="Line 444"/>
          <p:cNvSpPr>
            <a:spLocks noChangeShapeType="1"/>
          </p:cNvSpPr>
          <p:nvPr/>
        </p:nvSpPr>
        <p:spPr bwMode="auto">
          <a:xfrm>
            <a:off x="5634404" y="4388828"/>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23" name="Freeform 445"/>
          <p:cNvSpPr>
            <a:spLocks/>
          </p:cNvSpPr>
          <p:nvPr/>
        </p:nvSpPr>
        <p:spPr bwMode="auto">
          <a:xfrm>
            <a:off x="5353051" y="4451838"/>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0524" name="Connecteur droit 94"/>
          <p:cNvCxnSpPr>
            <a:cxnSpLocks noChangeShapeType="1"/>
          </p:cNvCxnSpPr>
          <p:nvPr/>
        </p:nvCxnSpPr>
        <p:spPr bwMode="auto">
          <a:xfrm>
            <a:off x="6377354" y="3924300"/>
            <a:ext cx="0" cy="66382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5" name="Connecteur droit avec flèche 4"/>
          <p:cNvCxnSpPr>
            <a:cxnSpLocks noChangeShapeType="1"/>
          </p:cNvCxnSpPr>
          <p:nvPr/>
        </p:nvCxnSpPr>
        <p:spPr bwMode="auto">
          <a:xfrm>
            <a:off x="6116515" y="2224454"/>
            <a:ext cx="0" cy="1623646"/>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6" name="Connecteur droit 10"/>
          <p:cNvCxnSpPr>
            <a:cxnSpLocks noChangeShapeType="1"/>
          </p:cNvCxnSpPr>
          <p:nvPr/>
        </p:nvCxnSpPr>
        <p:spPr bwMode="auto">
          <a:xfrm flipV="1">
            <a:off x="5930412" y="2256692"/>
            <a:ext cx="438150" cy="0"/>
          </a:xfrm>
          <a:prstGeom prst="line">
            <a:avLst/>
          </a:prstGeom>
          <a:noFill/>
          <a:ln w="2857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7" name="Connecteur droit 104"/>
          <p:cNvCxnSpPr>
            <a:cxnSpLocks noChangeShapeType="1"/>
          </p:cNvCxnSpPr>
          <p:nvPr/>
        </p:nvCxnSpPr>
        <p:spPr bwMode="auto">
          <a:xfrm flipV="1">
            <a:off x="5905500" y="3845169"/>
            <a:ext cx="439615" cy="0"/>
          </a:xfrm>
          <a:prstGeom prst="line">
            <a:avLst/>
          </a:prstGeom>
          <a:noFill/>
          <a:ln w="2857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8" name="Freeform 75"/>
          <p:cNvSpPr>
            <a:spLocks/>
          </p:cNvSpPr>
          <p:nvPr/>
        </p:nvSpPr>
        <p:spPr bwMode="auto">
          <a:xfrm flipH="1">
            <a:off x="6005146" y="1271954"/>
            <a:ext cx="123092" cy="993531"/>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29" name="Rectangle 211"/>
          <p:cNvSpPr>
            <a:spLocks noChangeArrowheads="1"/>
          </p:cNvSpPr>
          <p:nvPr/>
        </p:nvSpPr>
        <p:spPr bwMode="auto">
          <a:xfrm>
            <a:off x="4790318" y="832338"/>
            <a:ext cx="104047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47,5±0,25</a:t>
            </a:r>
          </a:p>
        </p:txBody>
      </p:sp>
      <p:cxnSp>
        <p:nvCxnSpPr>
          <p:cNvPr id="20530" name="Connecteur droit 14"/>
          <p:cNvCxnSpPr>
            <a:cxnSpLocks noChangeShapeType="1"/>
            <a:stCxn id="20600" idx="1"/>
          </p:cNvCxnSpPr>
          <p:nvPr/>
        </p:nvCxnSpPr>
        <p:spPr bwMode="auto">
          <a:xfrm>
            <a:off x="6740770" y="2107223"/>
            <a:ext cx="719504"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1" name="Connecteur droit 110"/>
          <p:cNvCxnSpPr>
            <a:cxnSpLocks noChangeShapeType="1"/>
          </p:cNvCxnSpPr>
          <p:nvPr/>
        </p:nvCxnSpPr>
        <p:spPr bwMode="auto">
          <a:xfrm>
            <a:off x="6730512" y="4006362"/>
            <a:ext cx="72096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2" name="Connecteur droit avec flèche 16"/>
          <p:cNvCxnSpPr>
            <a:cxnSpLocks noChangeShapeType="1"/>
          </p:cNvCxnSpPr>
          <p:nvPr/>
        </p:nvCxnSpPr>
        <p:spPr bwMode="auto">
          <a:xfrm>
            <a:off x="7360627" y="2107223"/>
            <a:ext cx="0" cy="1899138"/>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3" name="Rectangle 162"/>
          <p:cNvSpPr>
            <a:spLocks noChangeArrowheads="1"/>
          </p:cNvSpPr>
          <p:nvPr/>
        </p:nvSpPr>
        <p:spPr bwMode="auto">
          <a:xfrm>
            <a:off x="7785589" y="1354015"/>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0534" name="Rectangle 163"/>
          <p:cNvSpPr>
            <a:spLocks noChangeArrowheads="1"/>
          </p:cNvSpPr>
          <p:nvPr/>
        </p:nvSpPr>
        <p:spPr bwMode="auto">
          <a:xfrm>
            <a:off x="7533543" y="1345223"/>
            <a:ext cx="1162050"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0535" name="Line 164"/>
          <p:cNvSpPr>
            <a:spLocks noChangeShapeType="1"/>
          </p:cNvSpPr>
          <p:nvPr/>
        </p:nvSpPr>
        <p:spPr bwMode="auto">
          <a:xfrm>
            <a:off x="7809035"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36" name="Group 165"/>
          <p:cNvGrpSpPr>
            <a:grpSpLocks/>
          </p:cNvGrpSpPr>
          <p:nvPr/>
        </p:nvGrpSpPr>
        <p:grpSpPr bwMode="auto">
          <a:xfrm>
            <a:off x="7605347" y="1412631"/>
            <a:ext cx="133350" cy="133350"/>
            <a:chOff x="2741" y="3480"/>
            <a:chExt cx="91" cy="91"/>
          </a:xfrm>
        </p:grpSpPr>
        <p:sp>
          <p:nvSpPr>
            <p:cNvPr id="20557"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8"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537" name="Rectangle 168"/>
          <p:cNvSpPr>
            <a:spLocks noChangeArrowheads="1"/>
          </p:cNvSpPr>
          <p:nvPr/>
        </p:nvSpPr>
        <p:spPr bwMode="auto">
          <a:xfrm>
            <a:off x="8387777" y="1324708"/>
            <a:ext cx="307900"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D</a:t>
            </a:r>
          </a:p>
        </p:txBody>
      </p:sp>
      <p:sp>
        <p:nvSpPr>
          <p:cNvPr id="20538" name="Line 169"/>
          <p:cNvSpPr>
            <a:spLocks noChangeShapeType="1"/>
          </p:cNvSpPr>
          <p:nvPr/>
        </p:nvSpPr>
        <p:spPr bwMode="auto">
          <a:xfrm>
            <a:off x="8401050" y="1342293"/>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39" name="Line 438"/>
          <p:cNvSpPr>
            <a:spLocks noChangeShapeType="1"/>
          </p:cNvSpPr>
          <p:nvPr/>
        </p:nvSpPr>
        <p:spPr bwMode="auto">
          <a:xfrm flipV="1">
            <a:off x="8317523" y="1616320"/>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40" name="Freeform 439"/>
          <p:cNvSpPr>
            <a:spLocks/>
          </p:cNvSpPr>
          <p:nvPr/>
        </p:nvSpPr>
        <p:spPr bwMode="auto">
          <a:xfrm flipV="1">
            <a:off x="8245720" y="1613390"/>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1" name="Rectangle 440"/>
          <p:cNvSpPr>
            <a:spLocks noChangeArrowheads="1"/>
          </p:cNvSpPr>
          <p:nvPr/>
        </p:nvSpPr>
        <p:spPr bwMode="auto">
          <a:xfrm>
            <a:off x="8172450" y="1817077"/>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a:t>
            </a:r>
          </a:p>
        </p:txBody>
      </p:sp>
      <p:sp>
        <p:nvSpPr>
          <p:cNvPr id="20542" name="Freeform 75"/>
          <p:cNvSpPr>
            <a:spLocks/>
          </p:cNvSpPr>
          <p:nvPr/>
        </p:nvSpPr>
        <p:spPr bwMode="auto">
          <a:xfrm>
            <a:off x="7360628" y="1496158"/>
            <a:ext cx="172915" cy="61399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0543" name="ZoneTexte 17"/>
          <p:cNvSpPr txBox="1">
            <a:spLocks noChangeArrowheads="1"/>
          </p:cNvSpPr>
          <p:nvPr/>
        </p:nvSpPr>
        <p:spPr bwMode="auto">
          <a:xfrm>
            <a:off x="7863254" y="1069731"/>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0544" name="ZoneTexte 18"/>
          <p:cNvSpPr txBox="1">
            <a:spLocks noChangeArrowheads="1"/>
          </p:cNvSpPr>
          <p:nvPr/>
        </p:nvSpPr>
        <p:spPr bwMode="auto">
          <a:xfrm>
            <a:off x="7488115" y="1611924"/>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cxnSp>
        <p:nvCxnSpPr>
          <p:cNvPr id="20545" name="Connecteur droit 22"/>
          <p:cNvCxnSpPr>
            <a:cxnSpLocks noChangeShapeType="1"/>
          </p:cNvCxnSpPr>
          <p:nvPr/>
        </p:nvCxnSpPr>
        <p:spPr bwMode="auto">
          <a:xfrm flipV="1">
            <a:off x="6406662" y="2535116"/>
            <a:ext cx="489438" cy="323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6" name="Connecteur droit avec flèche 25"/>
          <p:cNvCxnSpPr>
            <a:cxnSpLocks noChangeShapeType="1"/>
          </p:cNvCxnSpPr>
          <p:nvPr/>
        </p:nvCxnSpPr>
        <p:spPr bwMode="auto">
          <a:xfrm flipH="1" flipV="1">
            <a:off x="6805246" y="2587870"/>
            <a:ext cx="271097" cy="24911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7" name="Connecteur droit 27"/>
          <p:cNvCxnSpPr>
            <a:cxnSpLocks noChangeShapeType="1"/>
          </p:cNvCxnSpPr>
          <p:nvPr/>
        </p:nvCxnSpPr>
        <p:spPr bwMode="auto">
          <a:xfrm>
            <a:off x="7089531" y="2832589"/>
            <a:ext cx="5040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48" name="Rectangle 728"/>
          <p:cNvSpPr>
            <a:spLocks noChangeArrowheads="1"/>
          </p:cNvSpPr>
          <p:nvPr/>
        </p:nvSpPr>
        <p:spPr bwMode="auto">
          <a:xfrm>
            <a:off x="7845669" y="2700704"/>
            <a:ext cx="105009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a:latin typeface="Arial" panose="020B0604020202020204" pitchFamily="34" charset="0"/>
              </a:rPr>
              <a:t>0,1 </a:t>
            </a:r>
            <a:r>
              <a:rPr lang="fr-FR" altLang="fr-FR" sz="1292" dirty="0" smtClean="0">
                <a:latin typeface="Arial" panose="020B0604020202020204" pitchFamily="34" charset="0"/>
              </a:rPr>
              <a:t>    </a:t>
            </a:r>
            <a:r>
              <a:rPr lang="fr-FR" altLang="fr-FR" sz="1292" dirty="0">
                <a:latin typeface="Arial" panose="020B0604020202020204" pitchFamily="34" charset="0"/>
              </a:rPr>
              <a:t>D    E</a:t>
            </a:r>
          </a:p>
        </p:txBody>
      </p:sp>
      <p:sp>
        <p:nvSpPr>
          <p:cNvPr id="20549" name="Line 730"/>
          <p:cNvSpPr>
            <a:spLocks noChangeShapeType="1"/>
          </p:cNvSpPr>
          <p:nvPr/>
        </p:nvSpPr>
        <p:spPr bwMode="auto">
          <a:xfrm>
            <a:off x="7883769" y="270070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0550" name="Group 731"/>
          <p:cNvGrpSpPr>
            <a:grpSpLocks/>
          </p:cNvGrpSpPr>
          <p:nvPr/>
        </p:nvGrpSpPr>
        <p:grpSpPr bwMode="auto">
          <a:xfrm>
            <a:off x="7631724" y="2787161"/>
            <a:ext cx="213946" cy="106974"/>
            <a:chOff x="468" y="3046"/>
            <a:chExt cx="146" cy="73"/>
          </a:xfrm>
        </p:grpSpPr>
        <p:sp>
          <p:nvSpPr>
            <p:cNvPr id="20555"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6"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0551" name="Line 734"/>
          <p:cNvSpPr>
            <a:spLocks noChangeShapeType="1"/>
          </p:cNvSpPr>
          <p:nvPr/>
        </p:nvSpPr>
        <p:spPr bwMode="auto">
          <a:xfrm>
            <a:off x="8271162" y="270070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2" name="Line 735"/>
          <p:cNvSpPr>
            <a:spLocks noChangeShapeType="1"/>
          </p:cNvSpPr>
          <p:nvPr/>
        </p:nvSpPr>
        <p:spPr bwMode="auto">
          <a:xfrm>
            <a:off x="8552516" y="270070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0553" name="ZoneTexte 28"/>
          <p:cNvSpPr txBox="1">
            <a:spLocks noChangeArrowheads="1"/>
          </p:cNvSpPr>
          <p:nvPr/>
        </p:nvSpPr>
        <p:spPr bwMode="auto">
          <a:xfrm>
            <a:off x="7578969" y="2426678"/>
            <a:ext cx="37382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UF</a:t>
            </a:r>
            <a:endParaRPr lang="fr-FR" altLang="fr-FR" sz="1108" dirty="0">
              <a:latin typeface="Arial" panose="020B0604020202020204" pitchFamily="34" charset="0"/>
            </a:endParaRPr>
          </a:p>
        </p:txBody>
      </p:sp>
      <p:sp>
        <p:nvSpPr>
          <p:cNvPr id="20554" name="ZoneTexte 1"/>
          <p:cNvSpPr txBox="1">
            <a:spLocks noChangeArrowheads="1"/>
          </p:cNvSpPr>
          <p:nvPr/>
        </p:nvSpPr>
        <p:spPr bwMode="auto">
          <a:xfrm>
            <a:off x="7935058" y="2441331"/>
            <a:ext cx="37382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t1c</a:t>
            </a:r>
          </a:p>
        </p:txBody>
      </p:sp>
      <p:sp>
        <p:nvSpPr>
          <p:cNvPr id="134" name="ZoneTexte 195"/>
          <p:cNvSpPr txBox="1">
            <a:spLocks noChangeArrowheads="1"/>
          </p:cNvSpPr>
          <p:nvPr/>
        </p:nvSpPr>
        <p:spPr bwMode="auto">
          <a:xfrm>
            <a:off x="118431" y="86725"/>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Corps (c)</a:t>
            </a:r>
          </a:p>
        </p:txBody>
      </p:sp>
    </p:spTree>
    <p:extLst>
      <p:ext uri="{BB962C8B-B14F-4D97-AF65-F5344CB8AC3E}">
        <p14:creationId xmlns:p14="http://schemas.microsoft.com/office/powerpoint/2010/main" val="2011582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29"/>
          <p:cNvSpPr>
            <a:spLocks noChangeArrowheads="1"/>
          </p:cNvSpPr>
          <p:nvPr/>
        </p:nvSpPr>
        <p:spPr bwMode="auto">
          <a:xfrm>
            <a:off x="1283677" y="3021623"/>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5" name="Arc 4"/>
          <p:cNvSpPr/>
          <p:nvPr/>
        </p:nvSpPr>
        <p:spPr bwMode="auto">
          <a:xfrm rot="16200000">
            <a:off x="2911720" y="3237036"/>
            <a:ext cx="364880" cy="364880"/>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1508" name="Rectangle 5"/>
          <p:cNvSpPr>
            <a:spLocks noChangeArrowheads="1"/>
          </p:cNvSpPr>
          <p:nvPr/>
        </p:nvSpPr>
        <p:spPr bwMode="auto">
          <a:xfrm>
            <a:off x="3090497" y="3237036"/>
            <a:ext cx="140677" cy="36488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509" name="Rectangle 6"/>
          <p:cNvSpPr>
            <a:spLocks noChangeArrowheads="1"/>
          </p:cNvSpPr>
          <p:nvPr/>
        </p:nvSpPr>
        <p:spPr bwMode="auto">
          <a:xfrm>
            <a:off x="3135924" y="3118339"/>
            <a:ext cx="184638" cy="612531"/>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1510" name="Forme libre 7"/>
          <p:cNvSpPr>
            <a:spLocks/>
          </p:cNvSpPr>
          <p:nvPr/>
        </p:nvSpPr>
        <p:spPr bwMode="auto">
          <a:xfrm>
            <a:off x="3140320" y="3118339"/>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21511" name="Forme libre 8"/>
          <p:cNvSpPr>
            <a:spLocks/>
          </p:cNvSpPr>
          <p:nvPr/>
        </p:nvSpPr>
        <p:spPr bwMode="auto">
          <a:xfrm flipV="1">
            <a:off x="3141785" y="3566747"/>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nvGrpSpPr>
          <p:cNvPr id="17" name="Groupe 16"/>
          <p:cNvGrpSpPr/>
          <p:nvPr/>
        </p:nvGrpSpPr>
        <p:grpSpPr>
          <a:xfrm>
            <a:off x="5369765" y="3154248"/>
            <a:ext cx="613161" cy="614154"/>
            <a:chOff x="5817245" y="3131352"/>
            <a:chExt cx="664258" cy="665334"/>
          </a:xfrm>
          <a:noFill/>
        </p:grpSpPr>
        <p:sp>
          <p:nvSpPr>
            <p:cNvPr id="14" name="Arc 13"/>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15" name="Arc 14"/>
            <p:cNvSpPr/>
            <p:nvPr/>
          </p:nvSpPr>
          <p:spPr bwMode="auto">
            <a:xfrm rot="16200000">
              <a:off x="5817244" y="3132429"/>
              <a:ext cx="664258" cy="664256"/>
            </a:xfrm>
            <a:prstGeom prst="arc">
              <a:avLst>
                <a:gd name="adj1" fmla="val 16768243"/>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18" name="Groupe 17"/>
          <p:cNvGrpSpPr/>
          <p:nvPr/>
        </p:nvGrpSpPr>
        <p:grpSpPr>
          <a:xfrm flipV="1">
            <a:off x="5369765" y="3161987"/>
            <a:ext cx="613161" cy="614154"/>
            <a:chOff x="5817245" y="3131352"/>
            <a:chExt cx="664258" cy="665334"/>
          </a:xfrm>
          <a:noFill/>
        </p:grpSpPr>
        <p:sp>
          <p:nvSpPr>
            <p:cNvPr id="19" name="Arc 18"/>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20" name="Arc 19"/>
            <p:cNvSpPr/>
            <p:nvPr/>
          </p:nvSpPr>
          <p:spPr bwMode="auto">
            <a:xfrm rot="16200000">
              <a:off x="5817244" y="3132429"/>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26" name="Groupe 25"/>
          <p:cNvGrpSpPr/>
          <p:nvPr/>
        </p:nvGrpSpPr>
        <p:grpSpPr>
          <a:xfrm>
            <a:off x="5623129" y="3155240"/>
            <a:ext cx="109263" cy="611588"/>
            <a:chOff x="6091723" y="3132427"/>
            <a:chExt cx="118368" cy="662554"/>
          </a:xfrm>
          <a:noFill/>
        </p:grpSpPr>
        <p:sp>
          <p:nvSpPr>
            <p:cNvPr id="21" name="Forme libre 20"/>
            <p:cNvSpPr/>
            <p:nvPr/>
          </p:nvSpPr>
          <p:spPr bwMode="auto">
            <a:xfrm flipV="1">
              <a:off x="6091723" y="3671896"/>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 name="Forme libre 21"/>
            <p:cNvSpPr/>
            <p:nvPr/>
          </p:nvSpPr>
          <p:spPr bwMode="auto">
            <a:xfrm>
              <a:off x="6091723" y="3132427"/>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5" name="Ellipse 10"/>
          <p:cNvSpPr>
            <a:spLocks noChangeArrowheads="1"/>
          </p:cNvSpPr>
          <p:nvPr/>
        </p:nvSpPr>
        <p:spPr bwMode="auto">
          <a:xfrm>
            <a:off x="5489331" y="3275135"/>
            <a:ext cx="373674" cy="37367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5" name="Groupe 24"/>
          <p:cNvGrpSpPr/>
          <p:nvPr/>
        </p:nvGrpSpPr>
        <p:grpSpPr>
          <a:xfrm>
            <a:off x="5369765" y="3414165"/>
            <a:ext cx="613160" cy="109263"/>
            <a:chOff x="5817245" y="3412929"/>
            <a:chExt cx="664257" cy="118368"/>
          </a:xfrm>
          <a:noFill/>
        </p:grpSpPr>
        <p:sp>
          <p:nvSpPr>
            <p:cNvPr id="23" name="Forme libre 22"/>
            <p:cNvSpPr/>
            <p:nvPr/>
          </p:nvSpPr>
          <p:spPr bwMode="auto">
            <a:xfrm rot="16200000">
              <a:off x="5819604"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4" name="Forme libre 23"/>
            <p:cNvSpPr/>
            <p:nvPr/>
          </p:nvSpPr>
          <p:spPr bwMode="auto">
            <a:xfrm rot="5400000" flipH="1">
              <a:off x="6360776"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7" name="Forme libre 26"/>
          <p:cNvSpPr>
            <a:spLocks/>
          </p:cNvSpPr>
          <p:nvPr/>
        </p:nvSpPr>
        <p:spPr bwMode="auto">
          <a:xfrm>
            <a:off x="3134458" y="3231174"/>
            <a:ext cx="45426" cy="401515"/>
          </a:xfrm>
          <a:custGeom>
            <a:avLst/>
            <a:gdLst>
              <a:gd name="T0" fmla="*/ 0 w 49741"/>
              <a:gd name="T1" fmla="*/ 0 h 435440"/>
              <a:gd name="T2" fmla="*/ 45657 w 49741"/>
              <a:gd name="T3" fmla="*/ 150586 h 435440"/>
              <a:gd name="T4" fmla="*/ 22829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grpSp>
        <p:nvGrpSpPr>
          <p:cNvPr id="21518" name="Groupe 61"/>
          <p:cNvGrpSpPr>
            <a:grpSpLocks/>
          </p:cNvGrpSpPr>
          <p:nvPr/>
        </p:nvGrpSpPr>
        <p:grpSpPr bwMode="auto">
          <a:xfrm>
            <a:off x="410308" y="1239715"/>
            <a:ext cx="1293935" cy="980343"/>
            <a:chOff x="689197" y="1736720"/>
            <a:chExt cx="1402250" cy="1061978"/>
          </a:xfrm>
        </p:grpSpPr>
        <p:sp>
          <p:nvSpPr>
            <p:cNvPr id="21557" name="Cylindre 28"/>
            <p:cNvSpPr>
              <a:spLocks noChangeArrowheads="1"/>
            </p:cNvSpPr>
            <p:nvPr/>
          </p:nvSpPr>
          <p:spPr bwMode="auto">
            <a:xfrm>
              <a:off x="1041094" y="1934377"/>
              <a:ext cx="694062" cy="369065"/>
            </a:xfrm>
            <a:prstGeom prst="can">
              <a:avLst>
                <a:gd name="adj"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 name="Arc 29"/>
            <p:cNvSpPr/>
            <p:nvPr/>
          </p:nvSpPr>
          <p:spPr bwMode="auto">
            <a:xfrm>
              <a:off x="1036981" y="1736720"/>
              <a:ext cx="698743" cy="693699"/>
            </a:xfrm>
            <a:prstGeom prst="arc">
              <a:avLst>
                <a:gd name="adj1" fmla="val 11319152"/>
                <a:gd name="adj2" fmla="val 21210734"/>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1559" name="Forme libre 30"/>
            <p:cNvSpPr>
              <a:spLocks/>
            </p:cNvSpPr>
            <p:nvPr/>
          </p:nvSpPr>
          <p:spPr bwMode="auto">
            <a:xfrm>
              <a:off x="1673157" y="2210357"/>
              <a:ext cx="418290" cy="513388"/>
            </a:xfrm>
            <a:custGeom>
              <a:avLst/>
              <a:gdLst>
                <a:gd name="T0" fmla="*/ 243192 w 418290"/>
                <a:gd name="T1" fmla="*/ 513388 h 513388"/>
                <a:gd name="T2" fmla="*/ 243192 w 418290"/>
                <a:gd name="T3" fmla="*/ 138873 h 513388"/>
                <a:gd name="T4" fmla="*/ 0 w 418290"/>
                <a:gd name="T5" fmla="*/ 95098 h 513388"/>
                <a:gd name="T6" fmla="*/ 199620 w 418290"/>
                <a:gd name="T7" fmla="*/ 0 h 513388"/>
                <a:gd name="T8" fmla="*/ 418290 w 418290"/>
                <a:gd name="T9" fmla="*/ 41596 h 513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290" h="513388">
                  <a:moveTo>
                    <a:pt x="243192" y="513388"/>
                  </a:moveTo>
                  <a:lnTo>
                    <a:pt x="243192" y="138873"/>
                  </a:lnTo>
                  <a:lnTo>
                    <a:pt x="0" y="95098"/>
                  </a:lnTo>
                  <a:lnTo>
                    <a:pt x="199620" y="0"/>
                  </a:lnTo>
                  <a:lnTo>
                    <a:pt x="418290" y="41596"/>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1560" name="Connecteur droit 32"/>
            <p:cNvCxnSpPr>
              <a:cxnSpLocks noChangeShapeType="1"/>
            </p:cNvCxnSpPr>
            <p:nvPr/>
          </p:nvCxnSpPr>
          <p:spPr bwMode="auto">
            <a:xfrm>
              <a:off x="1913259" y="2582912"/>
              <a:ext cx="171045" cy="33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1" name="Connecteur droit 35"/>
            <p:cNvCxnSpPr>
              <a:cxnSpLocks noChangeShapeType="1"/>
            </p:cNvCxnSpPr>
            <p:nvPr/>
          </p:nvCxnSpPr>
          <p:spPr bwMode="auto">
            <a:xfrm flipH="1">
              <a:off x="1802606" y="2210356"/>
              <a:ext cx="79696" cy="120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2" name="Connecteur droit 44"/>
            <p:cNvCxnSpPr>
              <a:cxnSpLocks noChangeShapeType="1"/>
            </p:cNvCxnSpPr>
            <p:nvPr/>
          </p:nvCxnSpPr>
          <p:spPr bwMode="auto">
            <a:xfrm flipV="1">
              <a:off x="828674" y="2264151"/>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3" name="Connecteur droit 45"/>
            <p:cNvCxnSpPr>
              <a:cxnSpLocks noChangeShapeType="1"/>
            </p:cNvCxnSpPr>
            <p:nvPr/>
          </p:nvCxnSpPr>
          <p:spPr bwMode="auto">
            <a:xfrm flipV="1">
              <a:off x="1041094" y="2317728"/>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4" name="Connecteur droit 47"/>
            <p:cNvCxnSpPr>
              <a:cxnSpLocks noChangeShapeType="1"/>
            </p:cNvCxnSpPr>
            <p:nvPr/>
          </p:nvCxnSpPr>
          <p:spPr bwMode="auto">
            <a:xfrm>
              <a:off x="1036229" y="2264151"/>
              <a:ext cx="212420" cy="5357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5" name="Connecteur droit 49"/>
            <p:cNvCxnSpPr>
              <a:cxnSpLocks noChangeShapeType="1"/>
            </p:cNvCxnSpPr>
            <p:nvPr/>
          </p:nvCxnSpPr>
          <p:spPr bwMode="auto">
            <a:xfrm>
              <a:off x="828674" y="2342732"/>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6" name="Connecteur droit 50"/>
            <p:cNvCxnSpPr>
              <a:cxnSpLocks noChangeShapeType="1"/>
            </p:cNvCxnSpPr>
            <p:nvPr/>
          </p:nvCxnSpPr>
          <p:spPr bwMode="auto">
            <a:xfrm flipV="1">
              <a:off x="828673" y="2645164"/>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7" name="Connecteur droit 51"/>
            <p:cNvCxnSpPr>
              <a:cxnSpLocks noChangeShapeType="1"/>
            </p:cNvCxnSpPr>
            <p:nvPr/>
          </p:nvCxnSpPr>
          <p:spPr bwMode="auto">
            <a:xfrm>
              <a:off x="1043474" y="239630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68" name="Connecteur droit 53"/>
            <p:cNvCxnSpPr>
              <a:cxnSpLocks noChangeShapeType="1"/>
            </p:cNvCxnSpPr>
            <p:nvPr/>
          </p:nvCxnSpPr>
          <p:spPr bwMode="auto">
            <a:xfrm>
              <a:off x="1036228" y="2270800"/>
              <a:ext cx="56766" cy="8621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rc 54"/>
            <p:cNvSpPr/>
            <p:nvPr/>
          </p:nvSpPr>
          <p:spPr bwMode="auto">
            <a:xfrm>
              <a:off x="693962" y="2049440"/>
              <a:ext cx="1387957" cy="368279"/>
            </a:xfrm>
            <a:prstGeom prst="arc">
              <a:avLst>
                <a:gd name="adj1" fmla="val 794081"/>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6" name="Arc 55"/>
            <p:cNvSpPr/>
            <p:nvPr/>
          </p:nvSpPr>
          <p:spPr bwMode="auto">
            <a:xfrm>
              <a:off x="689197" y="2049440"/>
              <a:ext cx="1387957" cy="368279"/>
            </a:xfrm>
            <a:prstGeom prst="arc">
              <a:avLst>
                <a:gd name="adj1" fmla="val 20181878"/>
                <a:gd name="adj2" fmla="val 52099"/>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7" name="Arc 56"/>
            <p:cNvSpPr/>
            <p:nvPr/>
          </p:nvSpPr>
          <p:spPr bwMode="auto">
            <a:xfrm flipH="1">
              <a:off x="693962" y="2046266"/>
              <a:ext cx="1387957" cy="369866"/>
            </a:xfrm>
            <a:prstGeom prst="arc">
              <a:avLst>
                <a:gd name="adj1" fmla="val 20130104"/>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1572" name="Connecteur droit 57"/>
            <p:cNvCxnSpPr>
              <a:cxnSpLocks noChangeShapeType="1"/>
            </p:cNvCxnSpPr>
            <p:nvPr/>
          </p:nvCxnSpPr>
          <p:spPr bwMode="auto">
            <a:xfrm>
              <a:off x="693857" y="223366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Arc 58"/>
            <p:cNvSpPr/>
            <p:nvPr/>
          </p:nvSpPr>
          <p:spPr bwMode="auto">
            <a:xfrm flipH="1">
              <a:off x="689197" y="2424069"/>
              <a:ext cx="1387957" cy="369866"/>
            </a:xfrm>
            <a:prstGeom prst="arc">
              <a:avLst>
                <a:gd name="adj1" fmla="val 21588998"/>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1574" name="Connecteur droit 59"/>
            <p:cNvCxnSpPr>
              <a:cxnSpLocks noChangeShapeType="1"/>
            </p:cNvCxnSpPr>
            <p:nvPr/>
          </p:nvCxnSpPr>
          <p:spPr bwMode="auto">
            <a:xfrm>
              <a:off x="2077322" y="2240275"/>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p:cNvSpPr/>
            <p:nvPr/>
          </p:nvSpPr>
          <p:spPr bwMode="auto">
            <a:xfrm>
              <a:off x="695549" y="2430419"/>
              <a:ext cx="1389546" cy="368279"/>
            </a:xfrm>
            <a:prstGeom prst="arc">
              <a:avLst>
                <a:gd name="adj1" fmla="val 742588"/>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21519" name="Line 437"/>
          <p:cNvSpPr>
            <a:spLocks noChangeShapeType="1"/>
          </p:cNvSpPr>
          <p:nvPr/>
        </p:nvSpPr>
        <p:spPr bwMode="auto">
          <a:xfrm rot="10800000">
            <a:off x="3320562" y="4324350"/>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20" name="Line 438"/>
          <p:cNvSpPr>
            <a:spLocks noChangeShapeType="1"/>
          </p:cNvSpPr>
          <p:nvPr/>
        </p:nvSpPr>
        <p:spPr bwMode="auto">
          <a:xfrm flipV="1">
            <a:off x="3890597" y="4478216"/>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21" name="Freeform 439"/>
          <p:cNvSpPr>
            <a:spLocks/>
          </p:cNvSpPr>
          <p:nvPr/>
        </p:nvSpPr>
        <p:spPr bwMode="auto">
          <a:xfrm flipV="1">
            <a:off x="3818792" y="4475285"/>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22" name="Rectangle 440"/>
          <p:cNvSpPr>
            <a:spLocks noChangeArrowheads="1"/>
          </p:cNvSpPr>
          <p:nvPr/>
        </p:nvSpPr>
        <p:spPr bwMode="auto">
          <a:xfrm>
            <a:off x="3745523" y="467897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1523" name="Rectangle 442"/>
          <p:cNvSpPr>
            <a:spLocks noChangeArrowheads="1"/>
          </p:cNvSpPr>
          <p:nvPr/>
        </p:nvSpPr>
        <p:spPr bwMode="auto">
          <a:xfrm>
            <a:off x="3968262" y="420858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1524" name="Rectangle 443"/>
          <p:cNvSpPr>
            <a:spLocks noChangeArrowheads="1"/>
          </p:cNvSpPr>
          <p:nvPr/>
        </p:nvSpPr>
        <p:spPr bwMode="auto">
          <a:xfrm>
            <a:off x="3664928" y="4211515"/>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1525" name="Line 444"/>
          <p:cNvSpPr>
            <a:spLocks noChangeShapeType="1"/>
          </p:cNvSpPr>
          <p:nvPr/>
        </p:nvSpPr>
        <p:spPr bwMode="auto">
          <a:xfrm>
            <a:off x="4010758" y="4195397"/>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26" name="Freeform 445"/>
          <p:cNvSpPr>
            <a:spLocks/>
          </p:cNvSpPr>
          <p:nvPr/>
        </p:nvSpPr>
        <p:spPr bwMode="auto">
          <a:xfrm>
            <a:off x="3729405" y="4258408"/>
            <a:ext cx="212480" cy="142143"/>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1527" name="Connecteur droit 50"/>
          <p:cNvCxnSpPr>
            <a:cxnSpLocks noChangeShapeType="1"/>
          </p:cNvCxnSpPr>
          <p:nvPr/>
        </p:nvCxnSpPr>
        <p:spPr bwMode="auto">
          <a:xfrm flipH="1" flipV="1">
            <a:off x="3283928" y="3739661"/>
            <a:ext cx="489438" cy="14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8" name="Connecteur droit 51"/>
          <p:cNvCxnSpPr>
            <a:cxnSpLocks noChangeShapeType="1"/>
          </p:cNvCxnSpPr>
          <p:nvPr/>
        </p:nvCxnSpPr>
        <p:spPr bwMode="auto">
          <a:xfrm flipH="1" flipV="1">
            <a:off x="3297116" y="3134459"/>
            <a:ext cx="489438" cy="14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29" name="Connecteur droit avec flèche 52"/>
          <p:cNvCxnSpPr>
            <a:cxnSpLocks noChangeShapeType="1"/>
          </p:cNvCxnSpPr>
          <p:nvPr/>
        </p:nvCxnSpPr>
        <p:spPr bwMode="auto">
          <a:xfrm>
            <a:off x="3708889" y="3106616"/>
            <a:ext cx="0" cy="656492"/>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0" name="Freeform 75"/>
          <p:cNvSpPr>
            <a:spLocks/>
          </p:cNvSpPr>
          <p:nvPr/>
        </p:nvSpPr>
        <p:spPr bwMode="auto">
          <a:xfrm>
            <a:off x="3708890" y="1831731"/>
            <a:ext cx="413238" cy="1305658"/>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31" name="Rectangle 211"/>
          <p:cNvSpPr>
            <a:spLocks noChangeArrowheads="1"/>
          </p:cNvSpPr>
          <p:nvPr/>
        </p:nvSpPr>
        <p:spPr bwMode="auto">
          <a:xfrm rot="-5400000">
            <a:off x="2956864" y="2342961"/>
            <a:ext cx="113184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20,02±0,02</a:t>
            </a:r>
          </a:p>
        </p:txBody>
      </p:sp>
      <p:cxnSp>
        <p:nvCxnSpPr>
          <p:cNvPr id="21532" name="Connecteur droit 2"/>
          <p:cNvCxnSpPr>
            <a:cxnSpLocks noChangeShapeType="1"/>
          </p:cNvCxnSpPr>
          <p:nvPr/>
        </p:nvCxnSpPr>
        <p:spPr bwMode="auto">
          <a:xfrm flipH="1">
            <a:off x="3310304" y="3736731"/>
            <a:ext cx="4396" cy="63744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33" name="Rectangle 162"/>
          <p:cNvSpPr>
            <a:spLocks noChangeArrowheads="1"/>
          </p:cNvSpPr>
          <p:nvPr/>
        </p:nvSpPr>
        <p:spPr bwMode="auto">
          <a:xfrm>
            <a:off x="4375639" y="1704243"/>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0</a:t>
            </a:r>
            <a:endParaRPr lang="fr-FR" altLang="fr-FR" sz="1292" dirty="0">
              <a:latin typeface="Arial" panose="020B0604020202020204" pitchFamily="34" charset="0"/>
            </a:endParaRPr>
          </a:p>
        </p:txBody>
      </p:sp>
      <p:sp>
        <p:nvSpPr>
          <p:cNvPr id="21534" name="Rectangle 163"/>
          <p:cNvSpPr>
            <a:spLocks noChangeArrowheads="1"/>
          </p:cNvSpPr>
          <p:nvPr/>
        </p:nvSpPr>
        <p:spPr bwMode="auto">
          <a:xfrm>
            <a:off x="4122128" y="1695450"/>
            <a:ext cx="1182237"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1535" name="Line 164"/>
          <p:cNvSpPr>
            <a:spLocks noChangeShapeType="1"/>
          </p:cNvSpPr>
          <p:nvPr/>
        </p:nvSpPr>
        <p:spPr bwMode="auto">
          <a:xfrm>
            <a:off x="4397620" y="1692520"/>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1536" name="Group 165"/>
          <p:cNvGrpSpPr>
            <a:grpSpLocks/>
          </p:cNvGrpSpPr>
          <p:nvPr/>
        </p:nvGrpSpPr>
        <p:grpSpPr bwMode="auto">
          <a:xfrm>
            <a:off x="4193931" y="1762858"/>
            <a:ext cx="133350" cy="133350"/>
            <a:chOff x="2741" y="3480"/>
            <a:chExt cx="91" cy="91"/>
          </a:xfrm>
        </p:grpSpPr>
        <p:sp>
          <p:nvSpPr>
            <p:cNvPr id="21555"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56"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1537" name="Rectangle 168"/>
          <p:cNvSpPr>
            <a:spLocks noChangeArrowheads="1"/>
          </p:cNvSpPr>
          <p:nvPr/>
        </p:nvSpPr>
        <p:spPr bwMode="auto">
          <a:xfrm>
            <a:off x="5006083" y="1674935"/>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1538" name="Line 169"/>
          <p:cNvSpPr>
            <a:spLocks noChangeShapeType="1"/>
          </p:cNvSpPr>
          <p:nvPr/>
        </p:nvSpPr>
        <p:spPr bwMode="auto">
          <a:xfrm>
            <a:off x="5014546" y="1692520"/>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39" name="Line 438"/>
          <p:cNvSpPr>
            <a:spLocks noChangeShapeType="1"/>
          </p:cNvSpPr>
          <p:nvPr/>
        </p:nvSpPr>
        <p:spPr bwMode="auto">
          <a:xfrm flipV="1">
            <a:off x="4906108" y="1966547"/>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40" name="Freeform 439"/>
          <p:cNvSpPr>
            <a:spLocks/>
          </p:cNvSpPr>
          <p:nvPr/>
        </p:nvSpPr>
        <p:spPr bwMode="auto">
          <a:xfrm flipV="1">
            <a:off x="4834305" y="1963616"/>
            <a:ext cx="142142"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1541" name="Rectangle 440"/>
          <p:cNvSpPr>
            <a:spLocks noChangeArrowheads="1"/>
          </p:cNvSpPr>
          <p:nvPr/>
        </p:nvSpPr>
        <p:spPr bwMode="auto">
          <a:xfrm>
            <a:off x="4761035" y="2167304"/>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grpSp>
        <p:nvGrpSpPr>
          <p:cNvPr id="21542" name="Group 936"/>
          <p:cNvGrpSpPr>
            <a:grpSpLocks/>
          </p:cNvGrpSpPr>
          <p:nvPr/>
        </p:nvGrpSpPr>
        <p:grpSpPr bwMode="auto">
          <a:xfrm>
            <a:off x="4711213" y="1720362"/>
            <a:ext cx="271096" cy="227135"/>
            <a:chOff x="2150" y="139"/>
            <a:chExt cx="185" cy="155"/>
          </a:xfrm>
        </p:grpSpPr>
        <p:sp>
          <p:nvSpPr>
            <p:cNvPr id="21553"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dirty="0" smtClean="0">
                  <a:latin typeface="Arial" panose="020B0604020202020204" pitchFamily="34" charset="0"/>
                </a:rPr>
                <a:t>M</a:t>
              </a:r>
              <a:endParaRPr lang="fr-FR" altLang="fr-FR" sz="923" dirty="0">
                <a:latin typeface="Arial" panose="020B0604020202020204" pitchFamily="34" charset="0"/>
              </a:endParaRPr>
            </a:p>
          </p:txBody>
        </p:sp>
        <p:sp>
          <p:nvSpPr>
            <p:cNvPr id="21554"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1543" name="Rectangle 728"/>
          <p:cNvSpPr>
            <a:spLocks noChangeArrowheads="1"/>
          </p:cNvSpPr>
          <p:nvPr/>
        </p:nvSpPr>
        <p:spPr bwMode="auto">
          <a:xfrm>
            <a:off x="1544516" y="3015762"/>
            <a:ext cx="975647"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    A    B</a:t>
            </a:r>
          </a:p>
        </p:txBody>
      </p:sp>
      <p:sp>
        <p:nvSpPr>
          <p:cNvPr id="21544" name="Line 730"/>
          <p:cNvSpPr>
            <a:spLocks noChangeShapeType="1"/>
          </p:cNvSpPr>
          <p:nvPr/>
        </p:nvSpPr>
        <p:spPr bwMode="auto">
          <a:xfrm>
            <a:off x="1582615" y="301576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1545" name="Group 731"/>
          <p:cNvGrpSpPr>
            <a:grpSpLocks/>
          </p:cNvGrpSpPr>
          <p:nvPr/>
        </p:nvGrpSpPr>
        <p:grpSpPr bwMode="auto">
          <a:xfrm>
            <a:off x="1330570" y="3102220"/>
            <a:ext cx="213946" cy="106973"/>
            <a:chOff x="468" y="3046"/>
            <a:chExt cx="146" cy="73"/>
          </a:xfrm>
        </p:grpSpPr>
        <p:sp>
          <p:nvSpPr>
            <p:cNvPr id="21551"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52"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1546" name="Line 734"/>
          <p:cNvSpPr>
            <a:spLocks noChangeShapeType="1"/>
          </p:cNvSpPr>
          <p:nvPr/>
        </p:nvSpPr>
        <p:spPr bwMode="auto">
          <a:xfrm>
            <a:off x="1906466" y="301576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1547" name="Line 735"/>
          <p:cNvSpPr>
            <a:spLocks noChangeShapeType="1"/>
          </p:cNvSpPr>
          <p:nvPr/>
        </p:nvSpPr>
        <p:spPr bwMode="auto">
          <a:xfrm>
            <a:off x="2187820" y="301576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cxnSp>
        <p:nvCxnSpPr>
          <p:cNvPr id="21548" name="Connecteur droit avec flèche 5"/>
          <p:cNvCxnSpPr>
            <a:cxnSpLocks noChangeShapeType="1"/>
          </p:cNvCxnSpPr>
          <p:nvPr/>
        </p:nvCxnSpPr>
        <p:spPr bwMode="auto">
          <a:xfrm>
            <a:off x="2740269" y="3162301"/>
            <a:ext cx="171450" cy="13774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49" name="Connecteur droit 7"/>
          <p:cNvCxnSpPr>
            <a:cxnSpLocks noChangeShapeType="1"/>
          </p:cNvCxnSpPr>
          <p:nvPr/>
        </p:nvCxnSpPr>
        <p:spPr bwMode="auto">
          <a:xfrm flipH="1">
            <a:off x="2524859" y="3157904"/>
            <a:ext cx="22420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50" name="ZoneTexte 1"/>
          <p:cNvSpPr txBox="1">
            <a:spLocks noChangeArrowheads="1"/>
          </p:cNvSpPr>
          <p:nvPr/>
        </p:nvSpPr>
        <p:spPr bwMode="auto">
          <a:xfrm>
            <a:off x="1563566" y="2754924"/>
            <a:ext cx="35137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t1r</a:t>
            </a:r>
          </a:p>
        </p:txBody>
      </p:sp>
      <p:sp>
        <p:nvSpPr>
          <p:cNvPr id="80" name="ZoneTexte 196"/>
          <p:cNvSpPr txBox="1">
            <a:spLocks noChangeArrowheads="1"/>
          </p:cNvSpPr>
          <p:nvPr/>
        </p:nvSpPr>
        <p:spPr bwMode="auto">
          <a:xfrm>
            <a:off x="49159" y="0"/>
            <a:ext cx="1322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Rotule (r)</a:t>
            </a:r>
          </a:p>
        </p:txBody>
      </p:sp>
    </p:spTree>
    <p:extLst>
      <p:ext uri="{BB962C8B-B14F-4D97-AF65-F5344CB8AC3E}">
        <p14:creationId xmlns:p14="http://schemas.microsoft.com/office/powerpoint/2010/main" val="3076719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443"/>
          <p:cNvSpPr>
            <a:spLocks noChangeArrowheads="1"/>
          </p:cNvSpPr>
          <p:nvPr/>
        </p:nvSpPr>
        <p:spPr bwMode="auto">
          <a:xfrm>
            <a:off x="3292720" y="5041855"/>
            <a:ext cx="693126"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2550" name="Rectangle 163"/>
          <p:cNvSpPr>
            <a:spLocks noChangeArrowheads="1"/>
          </p:cNvSpPr>
          <p:nvPr/>
        </p:nvSpPr>
        <p:spPr bwMode="auto">
          <a:xfrm>
            <a:off x="4482613" y="2146255"/>
            <a:ext cx="1225145" cy="269631"/>
          </a:xfrm>
          <a:prstGeom prst="rect">
            <a:avLst/>
          </a:prstGeom>
          <a:solidFill>
            <a:srgbClr val="FFFF00"/>
          </a:solid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2572" name="Rectangle 121"/>
          <p:cNvSpPr>
            <a:spLocks noChangeArrowheads="1"/>
          </p:cNvSpPr>
          <p:nvPr/>
        </p:nvSpPr>
        <p:spPr bwMode="auto">
          <a:xfrm>
            <a:off x="5149361" y="4403481"/>
            <a:ext cx="691662" cy="269631"/>
          </a:xfrm>
          <a:prstGeom prst="rect">
            <a:avLst/>
          </a:prstGeom>
          <a:no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2532" name="Groupe 59"/>
          <p:cNvGrpSpPr>
            <a:grpSpLocks/>
          </p:cNvGrpSpPr>
          <p:nvPr/>
        </p:nvGrpSpPr>
        <p:grpSpPr bwMode="auto">
          <a:xfrm>
            <a:off x="3837843" y="3373315"/>
            <a:ext cx="1186962" cy="1055077"/>
            <a:chOff x="4523417" y="3443960"/>
            <a:chExt cx="1285946" cy="1143699"/>
          </a:xfrm>
        </p:grpSpPr>
        <p:sp>
          <p:nvSpPr>
            <p:cNvPr id="37" name="Arc 36"/>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8" name="Arc 37"/>
            <p:cNvSpPr/>
            <p:nvPr/>
          </p:nvSpPr>
          <p:spPr bwMode="auto">
            <a:xfrm>
              <a:off x="4675825" y="3598042"/>
              <a:ext cx="827133" cy="827593"/>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616"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7"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618"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19"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0"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1"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2"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3"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24"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22625" name="Connecteur droit 47"/>
            <p:cNvCxnSpPr>
              <a:cxnSpLocks noChangeShapeType="1"/>
              <a:stCxn id="22626"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26"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627"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28"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rc 57"/>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9" name="Arc 58"/>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22533" name="Groupe 83"/>
          <p:cNvGrpSpPr>
            <a:grpSpLocks/>
          </p:cNvGrpSpPr>
          <p:nvPr/>
        </p:nvGrpSpPr>
        <p:grpSpPr bwMode="auto">
          <a:xfrm>
            <a:off x="1175238" y="3367454"/>
            <a:ext cx="1056543" cy="1055077"/>
            <a:chOff x="3324972" y="3701089"/>
            <a:chExt cx="1143422" cy="1143422"/>
          </a:xfrm>
        </p:grpSpPr>
        <p:sp>
          <p:nvSpPr>
            <p:cNvPr id="22606" name="Ellipse 60"/>
            <p:cNvSpPr>
              <a:spLocks noChangeArrowheads="1"/>
            </p:cNvSpPr>
            <p:nvPr/>
          </p:nvSpPr>
          <p:spPr bwMode="auto">
            <a:xfrm>
              <a:off x="3324972" y="3701089"/>
              <a:ext cx="1143422" cy="1143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7" name="Ellipse 61"/>
            <p:cNvSpPr>
              <a:spLocks noChangeArrowheads="1"/>
            </p:cNvSpPr>
            <p:nvPr/>
          </p:nvSpPr>
          <p:spPr bwMode="auto">
            <a:xfrm>
              <a:off x="3587668" y="3963785"/>
              <a:ext cx="618030" cy="61803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608" name="Groupe 64"/>
            <p:cNvGrpSpPr>
              <a:grpSpLocks/>
            </p:cNvGrpSpPr>
            <p:nvPr/>
          </p:nvGrpSpPr>
          <p:grpSpPr bwMode="auto">
            <a:xfrm>
              <a:off x="3849058" y="4006100"/>
              <a:ext cx="95250" cy="533400"/>
              <a:chOff x="5453062" y="3687313"/>
              <a:chExt cx="95250" cy="533400"/>
            </a:xfrm>
          </p:grpSpPr>
          <p:sp>
            <p:nvSpPr>
              <p:cNvPr id="22612" name="Ellipse 62"/>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3" name="Ellipse 63"/>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9" name="Groupe 65"/>
            <p:cNvGrpSpPr>
              <a:grpSpLocks/>
            </p:cNvGrpSpPr>
            <p:nvPr/>
          </p:nvGrpSpPr>
          <p:grpSpPr bwMode="auto">
            <a:xfrm rot="-5400000">
              <a:off x="3849058" y="4006101"/>
              <a:ext cx="95250" cy="533400"/>
              <a:chOff x="5453062" y="3687313"/>
              <a:chExt cx="95250" cy="533400"/>
            </a:xfrm>
          </p:grpSpPr>
          <p:sp>
            <p:nvSpPr>
              <p:cNvPr id="22610" name="Ellipse 66"/>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11" name="Ellipse 67"/>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nvGrpSpPr>
          <p:cNvPr id="22534" name="Groupe 80"/>
          <p:cNvGrpSpPr>
            <a:grpSpLocks/>
          </p:cNvGrpSpPr>
          <p:nvPr/>
        </p:nvGrpSpPr>
        <p:grpSpPr bwMode="auto">
          <a:xfrm>
            <a:off x="7146681" y="3368920"/>
            <a:ext cx="1055077" cy="1053611"/>
            <a:chOff x="7523601" y="3702267"/>
            <a:chExt cx="1142244" cy="1142244"/>
          </a:xfrm>
        </p:grpSpPr>
        <p:sp>
          <p:nvSpPr>
            <p:cNvPr id="22596" name="Ellipse 69"/>
            <p:cNvSpPr>
              <a:spLocks noChangeArrowheads="1"/>
            </p:cNvSpPr>
            <p:nvPr/>
          </p:nvSpPr>
          <p:spPr bwMode="auto">
            <a:xfrm>
              <a:off x="7523601" y="3702267"/>
              <a:ext cx="1142244" cy="11422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7" name="Ellipse 70"/>
            <p:cNvSpPr>
              <a:spLocks noChangeArrowheads="1"/>
            </p:cNvSpPr>
            <p:nvPr/>
          </p:nvSpPr>
          <p:spPr bwMode="auto">
            <a:xfrm>
              <a:off x="7676001" y="3854667"/>
              <a:ext cx="837444" cy="8374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598" name="Ellipse 71"/>
            <p:cNvSpPr>
              <a:spLocks noChangeArrowheads="1"/>
            </p:cNvSpPr>
            <p:nvPr/>
          </p:nvSpPr>
          <p:spPr bwMode="auto">
            <a:xfrm>
              <a:off x="7786575" y="3965241"/>
              <a:ext cx="616296" cy="6162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2599" name="Groupe 79"/>
            <p:cNvGrpSpPr>
              <a:grpSpLocks/>
            </p:cNvGrpSpPr>
            <p:nvPr/>
          </p:nvGrpSpPr>
          <p:grpSpPr bwMode="auto">
            <a:xfrm>
              <a:off x="7828023" y="4006689"/>
              <a:ext cx="533400" cy="533400"/>
              <a:chOff x="7565916" y="5311025"/>
              <a:chExt cx="533400" cy="533400"/>
            </a:xfrm>
          </p:grpSpPr>
          <p:grpSp>
            <p:nvGrpSpPr>
              <p:cNvPr id="22600" name="Groupe 73"/>
              <p:cNvGrpSpPr>
                <a:grpSpLocks/>
              </p:cNvGrpSpPr>
              <p:nvPr/>
            </p:nvGrpSpPr>
            <p:grpSpPr bwMode="auto">
              <a:xfrm>
                <a:off x="7784991" y="5311025"/>
                <a:ext cx="95250" cy="533400"/>
                <a:chOff x="5453062" y="3687313"/>
                <a:chExt cx="95250" cy="533400"/>
              </a:xfrm>
            </p:grpSpPr>
            <p:sp>
              <p:nvSpPr>
                <p:cNvPr id="22604" name="Ellipse 74"/>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5" name="Ellipse 75"/>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22601" name="Groupe 76"/>
              <p:cNvGrpSpPr>
                <a:grpSpLocks/>
              </p:cNvGrpSpPr>
              <p:nvPr/>
            </p:nvGrpSpPr>
            <p:grpSpPr bwMode="auto">
              <a:xfrm rot="-5400000">
                <a:off x="7784991" y="5311026"/>
                <a:ext cx="95250" cy="533400"/>
                <a:chOff x="5453062" y="3687313"/>
                <a:chExt cx="95250" cy="533400"/>
              </a:xfrm>
            </p:grpSpPr>
            <p:sp>
              <p:nvSpPr>
                <p:cNvPr id="22602" name="Ellipse 77"/>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2603" name="Ellipse 78"/>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cxnSp>
        <p:nvCxnSpPr>
          <p:cNvPr id="22535" name="Connecteur droit 85"/>
          <p:cNvCxnSpPr>
            <a:cxnSpLocks noChangeShapeType="1"/>
          </p:cNvCxnSpPr>
          <p:nvPr/>
        </p:nvCxnSpPr>
        <p:spPr bwMode="auto">
          <a:xfrm>
            <a:off x="4151435" y="3894992"/>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6" name="Connecteur droit 3"/>
          <p:cNvCxnSpPr>
            <a:cxnSpLocks noChangeShapeType="1"/>
            <a:stCxn id="22626" idx="3"/>
          </p:cNvCxnSpPr>
          <p:nvPr/>
        </p:nvCxnSpPr>
        <p:spPr bwMode="auto">
          <a:xfrm>
            <a:off x="4589585" y="4207120"/>
            <a:ext cx="0" cy="113127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Line 437"/>
          <p:cNvSpPr>
            <a:spLocks noChangeShapeType="1"/>
          </p:cNvSpPr>
          <p:nvPr/>
        </p:nvSpPr>
        <p:spPr bwMode="auto">
          <a:xfrm>
            <a:off x="3991708" y="5197720"/>
            <a:ext cx="59787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38" name="Line 438"/>
          <p:cNvSpPr>
            <a:spLocks noChangeShapeType="1"/>
          </p:cNvSpPr>
          <p:nvPr/>
        </p:nvSpPr>
        <p:spPr bwMode="auto">
          <a:xfrm flipV="1">
            <a:off x="3615104" y="5308555"/>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39" name="Freeform 439"/>
          <p:cNvSpPr>
            <a:spLocks/>
          </p:cNvSpPr>
          <p:nvPr/>
        </p:nvSpPr>
        <p:spPr bwMode="auto">
          <a:xfrm flipV="1">
            <a:off x="3543300" y="5305625"/>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40" name="Rectangle 440"/>
          <p:cNvSpPr>
            <a:spLocks noChangeArrowheads="1"/>
          </p:cNvSpPr>
          <p:nvPr/>
        </p:nvSpPr>
        <p:spPr bwMode="auto">
          <a:xfrm>
            <a:off x="3470031" y="5509312"/>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2541" name="Rectangle 442"/>
          <p:cNvSpPr>
            <a:spLocks noChangeArrowheads="1"/>
          </p:cNvSpPr>
          <p:nvPr/>
        </p:nvSpPr>
        <p:spPr bwMode="auto">
          <a:xfrm>
            <a:off x="3563816" y="5038924"/>
            <a:ext cx="56710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0,02</a:t>
            </a:r>
          </a:p>
        </p:txBody>
      </p:sp>
      <p:sp>
        <p:nvSpPr>
          <p:cNvPr id="22543" name="Line 444"/>
          <p:cNvSpPr>
            <a:spLocks noChangeShapeType="1"/>
          </p:cNvSpPr>
          <p:nvPr/>
        </p:nvSpPr>
        <p:spPr bwMode="auto">
          <a:xfrm>
            <a:off x="3612174" y="502573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44" name="Freeform 445"/>
          <p:cNvSpPr>
            <a:spLocks/>
          </p:cNvSpPr>
          <p:nvPr/>
        </p:nvSpPr>
        <p:spPr bwMode="auto">
          <a:xfrm>
            <a:off x="3357197" y="5088747"/>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2545" name="Connecteur droit 5"/>
          <p:cNvCxnSpPr>
            <a:cxnSpLocks noChangeShapeType="1"/>
            <a:stCxn id="22626" idx="4"/>
          </p:cNvCxnSpPr>
          <p:nvPr/>
        </p:nvCxnSpPr>
        <p:spPr bwMode="auto">
          <a:xfrm flipH="1" flipV="1">
            <a:off x="3978520" y="4205654"/>
            <a:ext cx="489438" cy="14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6" name="Connecteur droit 59"/>
          <p:cNvCxnSpPr>
            <a:cxnSpLocks noChangeShapeType="1"/>
          </p:cNvCxnSpPr>
          <p:nvPr/>
        </p:nvCxnSpPr>
        <p:spPr bwMode="auto">
          <a:xfrm flipH="1" flipV="1">
            <a:off x="3991708" y="3600451"/>
            <a:ext cx="489438" cy="146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7" name="Connecteur droit avec flèche 7"/>
          <p:cNvCxnSpPr>
            <a:cxnSpLocks noChangeShapeType="1"/>
          </p:cNvCxnSpPr>
          <p:nvPr/>
        </p:nvCxnSpPr>
        <p:spPr bwMode="auto">
          <a:xfrm>
            <a:off x="4053254" y="3572608"/>
            <a:ext cx="0" cy="656492"/>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8" name="Freeform 75"/>
          <p:cNvSpPr>
            <a:spLocks/>
          </p:cNvSpPr>
          <p:nvPr/>
        </p:nvSpPr>
        <p:spPr bwMode="auto">
          <a:xfrm>
            <a:off x="4054720" y="2283070"/>
            <a:ext cx="413238" cy="1305658"/>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49" name="Rectangle 162"/>
          <p:cNvSpPr>
            <a:spLocks noChangeArrowheads="1"/>
          </p:cNvSpPr>
          <p:nvPr/>
        </p:nvSpPr>
        <p:spPr bwMode="auto">
          <a:xfrm>
            <a:off x="4734659" y="2155047"/>
            <a:ext cx="39927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0</a:t>
            </a:r>
            <a:endParaRPr lang="fr-FR" altLang="fr-FR" sz="1292" dirty="0">
              <a:latin typeface="Arial" panose="020B0604020202020204" pitchFamily="34" charset="0"/>
            </a:endParaRPr>
          </a:p>
        </p:txBody>
      </p:sp>
      <p:sp>
        <p:nvSpPr>
          <p:cNvPr id="22551" name="Line 164"/>
          <p:cNvSpPr>
            <a:spLocks noChangeShapeType="1"/>
          </p:cNvSpPr>
          <p:nvPr/>
        </p:nvSpPr>
        <p:spPr bwMode="auto">
          <a:xfrm>
            <a:off x="4758104" y="2143324"/>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2552" name="Group 165"/>
          <p:cNvGrpSpPr>
            <a:grpSpLocks/>
          </p:cNvGrpSpPr>
          <p:nvPr/>
        </p:nvGrpSpPr>
        <p:grpSpPr bwMode="auto">
          <a:xfrm>
            <a:off x="4554416" y="2213662"/>
            <a:ext cx="133350" cy="133350"/>
            <a:chOff x="2741" y="3480"/>
            <a:chExt cx="91" cy="91"/>
          </a:xfrm>
        </p:grpSpPr>
        <p:sp>
          <p:nvSpPr>
            <p:cNvPr id="22594"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95"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2553" name="Rectangle 168"/>
          <p:cNvSpPr>
            <a:spLocks noChangeArrowheads="1"/>
          </p:cNvSpPr>
          <p:nvPr/>
        </p:nvSpPr>
        <p:spPr bwMode="auto">
          <a:xfrm>
            <a:off x="5399858" y="2125739"/>
            <a:ext cx="307900"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D</a:t>
            </a:r>
          </a:p>
        </p:txBody>
      </p:sp>
      <p:sp>
        <p:nvSpPr>
          <p:cNvPr id="22554" name="Line 169"/>
          <p:cNvSpPr>
            <a:spLocks noChangeShapeType="1"/>
          </p:cNvSpPr>
          <p:nvPr/>
        </p:nvSpPr>
        <p:spPr bwMode="auto">
          <a:xfrm>
            <a:off x="5411666" y="2143324"/>
            <a:ext cx="0" cy="27402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55" name="Rectangle 211"/>
          <p:cNvSpPr>
            <a:spLocks noChangeArrowheads="1"/>
          </p:cNvSpPr>
          <p:nvPr/>
        </p:nvSpPr>
        <p:spPr bwMode="auto">
          <a:xfrm rot="-5400000">
            <a:off x="3216237" y="3790761"/>
            <a:ext cx="113184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292" dirty="0" smtClean="0">
                <a:latin typeface="Symbol" panose="05050102010706020507" pitchFamily="18" charset="2"/>
              </a:rPr>
              <a:t>Æ</a:t>
            </a:r>
            <a:r>
              <a:rPr lang="fr-FR" altLang="fr-FR" sz="1292" dirty="0" smtClean="0">
                <a:latin typeface="Arial" panose="020B0604020202020204" pitchFamily="34" charset="0"/>
              </a:rPr>
              <a:t>19,97±0,02</a:t>
            </a:r>
            <a:endParaRPr lang="fr-FR" altLang="fr-FR" sz="1292" dirty="0">
              <a:latin typeface="Arial" panose="020B0604020202020204" pitchFamily="34" charset="0"/>
            </a:endParaRPr>
          </a:p>
        </p:txBody>
      </p:sp>
      <p:sp>
        <p:nvSpPr>
          <p:cNvPr id="22556" name="Line 438"/>
          <p:cNvSpPr>
            <a:spLocks noChangeShapeType="1"/>
          </p:cNvSpPr>
          <p:nvPr/>
        </p:nvSpPr>
        <p:spPr bwMode="auto">
          <a:xfrm flipV="1">
            <a:off x="5266592" y="2417351"/>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57" name="Freeform 439"/>
          <p:cNvSpPr>
            <a:spLocks/>
          </p:cNvSpPr>
          <p:nvPr/>
        </p:nvSpPr>
        <p:spPr bwMode="auto">
          <a:xfrm flipV="1">
            <a:off x="5194789" y="2414420"/>
            <a:ext cx="142142"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58" name="Rectangle 440"/>
          <p:cNvSpPr>
            <a:spLocks noChangeArrowheads="1"/>
          </p:cNvSpPr>
          <p:nvPr/>
        </p:nvSpPr>
        <p:spPr bwMode="auto">
          <a:xfrm>
            <a:off x="5121520" y="2618109"/>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E</a:t>
            </a:r>
          </a:p>
        </p:txBody>
      </p:sp>
      <p:grpSp>
        <p:nvGrpSpPr>
          <p:cNvPr id="22570" name="Group 936"/>
          <p:cNvGrpSpPr>
            <a:grpSpLocks/>
          </p:cNvGrpSpPr>
          <p:nvPr/>
        </p:nvGrpSpPr>
        <p:grpSpPr bwMode="auto">
          <a:xfrm>
            <a:off x="5109798" y="2169701"/>
            <a:ext cx="271096" cy="227135"/>
            <a:chOff x="2150" y="139"/>
            <a:chExt cx="185" cy="155"/>
          </a:xfrm>
        </p:grpSpPr>
        <p:sp>
          <p:nvSpPr>
            <p:cNvPr id="22584" name="Rectangle 937"/>
            <p:cNvSpPr>
              <a:spLocks noChangeArrowheads="1"/>
            </p:cNvSpPr>
            <p:nvPr/>
          </p:nvSpPr>
          <p:spPr bwMode="auto">
            <a:xfrm>
              <a:off x="2150" y="139"/>
              <a:ext cx="185"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923" dirty="0">
                  <a:latin typeface="Arial" panose="020B0604020202020204" pitchFamily="34" charset="0"/>
                </a:rPr>
                <a:t>M</a:t>
              </a:r>
            </a:p>
          </p:txBody>
        </p:sp>
        <p:sp>
          <p:nvSpPr>
            <p:cNvPr id="22585" name="Oval 938"/>
            <p:cNvSpPr>
              <a:spLocks noChangeArrowheads="1"/>
            </p:cNvSpPr>
            <p:nvPr/>
          </p:nvSpPr>
          <p:spPr bwMode="auto">
            <a:xfrm>
              <a:off x="2173" y="14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sp>
        <p:nvSpPr>
          <p:cNvPr id="22571" name="Rectangle 120"/>
          <p:cNvSpPr>
            <a:spLocks noChangeArrowheads="1"/>
          </p:cNvSpPr>
          <p:nvPr/>
        </p:nvSpPr>
        <p:spPr bwMode="auto">
          <a:xfrm>
            <a:off x="5410200" y="4399085"/>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2573" name="Line 122"/>
          <p:cNvSpPr>
            <a:spLocks noChangeShapeType="1"/>
          </p:cNvSpPr>
          <p:nvPr/>
        </p:nvSpPr>
        <p:spPr bwMode="auto">
          <a:xfrm>
            <a:off x="5448300" y="439762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2574" name="Group 123"/>
          <p:cNvGrpSpPr>
            <a:grpSpLocks/>
          </p:cNvGrpSpPr>
          <p:nvPr/>
        </p:nvGrpSpPr>
        <p:grpSpPr bwMode="auto">
          <a:xfrm>
            <a:off x="5196254" y="4485543"/>
            <a:ext cx="213946" cy="106973"/>
            <a:chOff x="5076" y="1738"/>
            <a:chExt cx="146" cy="73"/>
          </a:xfrm>
        </p:grpSpPr>
        <p:sp>
          <p:nvSpPr>
            <p:cNvPr id="22582"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83"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2575" name="Connecteur droit avec flèche 9"/>
          <p:cNvCxnSpPr>
            <a:cxnSpLocks noChangeShapeType="1"/>
          </p:cNvCxnSpPr>
          <p:nvPr/>
        </p:nvCxnSpPr>
        <p:spPr bwMode="auto">
          <a:xfrm flipH="1" flipV="1">
            <a:off x="4706816" y="4317023"/>
            <a:ext cx="161192" cy="22127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76" name="Connecteur droit 11"/>
          <p:cNvCxnSpPr>
            <a:cxnSpLocks noChangeShapeType="1"/>
          </p:cNvCxnSpPr>
          <p:nvPr/>
        </p:nvCxnSpPr>
        <p:spPr bwMode="auto">
          <a:xfrm>
            <a:off x="4875336" y="4538297"/>
            <a:ext cx="2608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7" name="Line 438"/>
          <p:cNvSpPr>
            <a:spLocks noChangeShapeType="1"/>
          </p:cNvSpPr>
          <p:nvPr/>
        </p:nvSpPr>
        <p:spPr bwMode="auto">
          <a:xfrm flipV="1">
            <a:off x="5452697" y="4681172"/>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2578" name="Freeform 439"/>
          <p:cNvSpPr>
            <a:spLocks/>
          </p:cNvSpPr>
          <p:nvPr/>
        </p:nvSpPr>
        <p:spPr bwMode="auto">
          <a:xfrm flipV="1">
            <a:off x="5380892" y="4678241"/>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2579" name="Rectangle 440"/>
          <p:cNvSpPr>
            <a:spLocks noChangeArrowheads="1"/>
          </p:cNvSpPr>
          <p:nvPr/>
        </p:nvSpPr>
        <p:spPr bwMode="auto">
          <a:xfrm>
            <a:off x="5307623" y="4881929"/>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103" name="ZoneTexte 144"/>
          <p:cNvSpPr txBox="1">
            <a:spLocks noChangeArrowheads="1"/>
          </p:cNvSpPr>
          <p:nvPr/>
        </p:nvSpPr>
        <p:spPr bwMode="auto">
          <a:xfrm>
            <a:off x="5729" y="9685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Buse (b)</a:t>
            </a:r>
          </a:p>
        </p:txBody>
      </p:sp>
      <p:sp>
        <p:nvSpPr>
          <p:cNvPr id="81" name="Rectangle 729"/>
          <p:cNvSpPr>
            <a:spLocks noChangeArrowheads="1"/>
          </p:cNvSpPr>
          <p:nvPr/>
        </p:nvSpPr>
        <p:spPr bwMode="auto">
          <a:xfrm>
            <a:off x="5152869" y="4126614"/>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82" name="Rectangle 728"/>
          <p:cNvSpPr>
            <a:spLocks noChangeArrowheads="1"/>
          </p:cNvSpPr>
          <p:nvPr/>
        </p:nvSpPr>
        <p:spPr bwMode="auto">
          <a:xfrm>
            <a:off x="5413708" y="4120753"/>
            <a:ext cx="100360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a:latin typeface="Arial" panose="020B0604020202020204" pitchFamily="34" charset="0"/>
              </a:rPr>
              <a:t>0,1    </a:t>
            </a:r>
            <a:r>
              <a:rPr lang="fr-FR" altLang="fr-FR" sz="1292" dirty="0" smtClean="0">
                <a:latin typeface="Arial" panose="020B0604020202020204" pitchFamily="34" charset="0"/>
              </a:rPr>
              <a:t>D    E</a:t>
            </a:r>
            <a:endParaRPr lang="fr-FR" altLang="fr-FR" sz="1292" dirty="0">
              <a:latin typeface="Arial" panose="020B0604020202020204" pitchFamily="34" charset="0"/>
            </a:endParaRPr>
          </a:p>
        </p:txBody>
      </p:sp>
      <p:sp>
        <p:nvSpPr>
          <p:cNvPr id="83" name="Line 730"/>
          <p:cNvSpPr>
            <a:spLocks noChangeShapeType="1"/>
          </p:cNvSpPr>
          <p:nvPr/>
        </p:nvSpPr>
        <p:spPr bwMode="auto">
          <a:xfrm>
            <a:off x="5451807" y="4120752"/>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84" name="Group 731"/>
          <p:cNvGrpSpPr>
            <a:grpSpLocks/>
          </p:cNvGrpSpPr>
          <p:nvPr/>
        </p:nvGrpSpPr>
        <p:grpSpPr bwMode="auto">
          <a:xfrm>
            <a:off x="5199762" y="4207211"/>
            <a:ext cx="213946" cy="106973"/>
            <a:chOff x="468" y="3046"/>
            <a:chExt cx="146" cy="73"/>
          </a:xfrm>
        </p:grpSpPr>
        <p:sp>
          <p:nvSpPr>
            <p:cNvPr id="85"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86"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87" name="Line 734"/>
          <p:cNvSpPr>
            <a:spLocks noChangeShapeType="1"/>
          </p:cNvSpPr>
          <p:nvPr/>
        </p:nvSpPr>
        <p:spPr bwMode="auto">
          <a:xfrm>
            <a:off x="5775658" y="4120752"/>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88" name="Line 735"/>
          <p:cNvSpPr>
            <a:spLocks noChangeShapeType="1"/>
          </p:cNvSpPr>
          <p:nvPr/>
        </p:nvSpPr>
        <p:spPr bwMode="auto">
          <a:xfrm>
            <a:off x="6057012" y="4120752"/>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90" name="ZoneTexte 1"/>
          <p:cNvSpPr txBox="1">
            <a:spLocks noChangeArrowheads="1"/>
          </p:cNvSpPr>
          <p:nvPr/>
        </p:nvSpPr>
        <p:spPr bwMode="auto">
          <a:xfrm>
            <a:off x="5403772" y="3842709"/>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t1b</a:t>
            </a:r>
            <a:endParaRPr lang="fr-FR" altLang="fr-FR" sz="1108" dirty="0">
              <a:latin typeface="Arial" panose="020B0604020202020204" pitchFamily="34" charset="0"/>
            </a:endParaRPr>
          </a:p>
        </p:txBody>
      </p:sp>
    </p:spTree>
    <p:extLst>
      <p:ext uri="{BB962C8B-B14F-4D97-AF65-F5344CB8AC3E}">
        <p14:creationId xmlns:p14="http://schemas.microsoft.com/office/powerpoint/2010/main" val="58256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29"/>
          <p:cNvSpPr>
            <a:spLocks noChangeArrowheads="1"/>
          </p:cNvSpPr>
          <p:nvPr/>
        </p:nvSpPr>
        <p:spPr bwMode="auto">
          <a:xfrm>
            <a:off x="3593123" y="2979127"/>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23555" name="Groupe 44"/>
          <p:cNvGrpSpPr>
            <a:grpSpLocks/>
          </p:cNvGrpSpPr>
          <p:nvPr/>
        </p:nvGrpSpPr>
        <p:grpSpPr bwMode="auto">
          <a:xfrm flipV="1">
            <a:off x="5594839" y="3694235"/>
            <a:ext cx="404446" cy="748811"/>
            <a:chOff x="5945126" y="2205433"/>
            <a:chExt cx="437664" cy="811078"/>
          </a:xfrm>
        </p:grpSpPr>
        <p:sp>
          <p:nvSpPr>
            <p:cNvPr id="23628"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629"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30" name="Groupe 41"/>
            <p:cNvGrpSpPr>
              <a:grpSpLocks/>
            </p:cNvGrpSpPr>
            <p:nvPr/>
          </p:nvGrpSpPr>
          <p:grpSpPr bwMode="auto">
            <a:xfrm>
              <a:off x="5945126" y="2386263"/>
              <a:ext cx="285946" cy="67227"/>
              <a:chOff x="5597450" y="2207968"/>
              <a:chExt cx="344450" cy="68680"/>
            </a:xfrm>
          </p:grpSpPr>
          <p:cxnSp>
            <p:nvCxnSpPr>
              <p:cNvPr id="23631"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32"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556" name="Forme libre 3"/>
          <p:cNvSpPr>
            <a:spLocks/>
          </p:cNvSpPr>
          <p:nvPr/>
        </p:nvSpPr>
        <p:spPr bwMode="auto">
          <a:xfrm>
            <a:off x="5594839" y="2220058"/>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23557" name="Connecteur droit 6"/>
          <p:cNvCxnSpPr>
            <a:cxnSpLocks noChangeShapeType="1"/>
          </p:cNvCxnSpPr>
          <p:nvPr/>
        </p:nvCxnSpPr>
        <p:spPr bwMode="auto">
          <a:xfrm>
            <a:off x="5594838" y="2221524"/>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onnecteur droit 7"/>
          <p:cNvCxnSpPr>
            <a:cxnSpLocks noChangeShapeType="1"/>
            <a:endCxn id="23628" idx="3"/>
          </p:cNvCxnSpPr>
          <p:nvPr/>
        </p:nvCxnSpPr>
        <p:spPr bwMode="auto">
          <a:xfrm>
            <a:off x="5882054" y="2878016"/>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a:off x="5083420" y="2798884"/>
            <a:ext cx="1044819"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1" name="Arc 10"/>
          <p:cNvSpPr/>
          <p:nvPr/>
        </p:nvSpPr>
        <p:spPr bwMode="auto">
          <a:xfrm flipV="1">
            <a:off x="5083420" y="2812074"/>
            <a:ext cx="1044819"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23561" name="Connecteur droit 12"/>
          <p:cNvCxnSpPr>
            <a:cxnSpLocks noChangeShapeType="1"/>
            <a:stCxn id="23556" idx="5"/>
          </p:cNvCxnSpPr>
          <p:nvPr/>
        </p:nvCxnSpPr>
        <p:spPr bwMode="auto">
          <a:xfrm>
            <a:off x="5999285" y="2968870"/>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2" name="Connecteur droit 24"/>
          <p:cNvCxnSpPr>
            <a:cxnSpLocks noChangeShapeType="1"/>
          </p:cNvCxnSpPr>
          <p:nvPr/>
        </p:nvCxnSpPr>
        <p:spPr bwMode="auto">
          <a:xfrm>
            <a:off x="5597770" y="2453054"/>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3" name="Groupe 32"/>
          <p:cNvGrpSpPr>
            <a:grpSpLocks/>
          </p:cNvGrpSpPr>
          <p:nvPr/>
        </p:nvGrpSpPr>
        <p:grpSpPr bwMode="auto">
          <a:xfrm>
            <a:off x="5594839" y="2387113"/>
            <a:ext cx="263769" cy="61546"/>
            <a:chOff x="5597450" y="2207968"/>
            <a:chExt cx="344450" cy="68680"/>
          </a:xfrm>
        </p:grpSpPr>
        <p:cxnSp>
          <p:nvCxnSpPr>
            <p:cNvPr id="23626"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27"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64" name="Connecteur droit 48"/>
          <p:cNvCxnSpPr>
            <a:cxnSpLocks noChangeShapeType="1"/>
          </p:cNvCxnSpPr>
          <p:nvPr/>
        </p:nvCxnSpPr>
        <p:spPr bwMode="auto">
          <a:xfrm>
            <a:off x="5449766" y="3329354"/>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565" name="Groupe 51"/>
          <p:cNvGrpSpPr>
            <a:grpSpLocks/>
          </p:cNvGrpSpPr>
          <p:nvPr/>
        </p:nvGrpSpPr>
        <p:grpSpPr bwMode="auto">
          <a:xfrm>
            <a:off x="841131" y="2211266"/>
            <a:ext cx="2221523" cy="2221523"/>
            <a:chOff x="5893044" y="2118937"/>
            <a:chExt cx="2405870" cy="2405870"/>
          </a:xfrm>
        </p:grpSpPr>
        <p:sp>
          <p:nvSpPr>
            <p:cNvPr id="23624" name="Ellipse 49"/>
            <p:cNvSpPr>
              <a:spLocks noChangeArrowheads="1"/>
            </p:cNvSpPr>
            <p:nvPr/>
          </p:nvSpPr>
          <p:spPr bwMode="auto">
            <a:xfrm>
              <a:off x="5893044" y="2118937"/>
              <a:ext cx="2405870" cy="240587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23625" name="Ellipse 50"/>
            <p:cNvSpPr>
              <a:spLocks noChangeArrowheads="1"/>
            </p:cNvSpPr>
            <p:nvPr/>
          </p:nvSpPr>
          <p:spPr bwMode="auto">
            <a:xfrm>
              <a:off x="6706179" y="2932072"/>
              <a:ext cx="779600" cy="779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23566" name="Connecteur droit 48"/>
          <p:cNvCxnSpPr>
            <a:cxnSpLocks noChangeShapeType="1"/>
          </p:cNvCxnSpPr>
          <p:nvPr/>
        </p:nvCxnSpPr>
        <p:spPr bwMode="auto">
          <a:xfrm>
            <a:off x="656493" y="3333750"/>
            <a:ext cx="251899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7" name="Connecteur droit 48"/>
          <p:cNvCxnSpPr>
            <a:cxnSpLocks noChangeShapeType="1"/>
          </p:cNvCxnSpPr>
          <p:nvPr/>
        </p:nvCxnSpPr>
        <p:spPr bwMode="auto">
          <a:xfrm rot="-5400000">
            <a:off x="692394" y="3321294"/>
            <a:ext cx="251899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8" name="Line 437"/>
          <p:cNvSpPr>
            <a:spLocks noChangeShapeType="1"/>
          </p:cNvSpPr>
          <p:nvPr/>
        </p:nvSpPr>
        <p:spPr bwMode="auto">
          <a:xfrm rot="10800000" flipH="1">
            <a:off x="5536223" y="4807927"/>
            <a:ext cx="34436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69" name="Line 438"/>
          <p:cNvSpPr>
            <a:spLocks noChangeShapeType="1"/>
          </p:cNvSpPr>
          <p:nvPr/>
        </p:nvSpPr>
        <p:spPr bwMode="auto">
          <a:xfrm flipV="1">
            <a:off x="5021874" y="4960327"/>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0" name="Freeform 439"/>
          <p:cNvSpPr>
            <a:spLocks/>
          </p:cNvSpPr>
          <p:nvPr/>
        </p:nvSpPr>
        <p:spPr bwMode="auto">
          <a:xfrm flipV="1">
            <a:off x="4950069" y="4957397"/>
            <a:ext cx="142143"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71" name="Rectangle 440"/>
          <p:cNvSpPr>
            <a:spLocks noChangeArrowheads="1"/>
          </p:cNvSpPr>
          <p:nvPr/>
        </p:nvSpPr>
        <p:spPr bwMode="auto">
          <a:xfrm>
            <a:off x="4876800" y="5161085"/>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572" name="Rectangle 442"/>
          <p:cNvSpPr>
            <a:spLocks noChangeArrowheads="1"/>
          </p:cNvSpPr>
          <p:nvPr/>
        </p:nvSpPr>
        <p:spPr bwMode="auto">
          <a:xfrm>
            <a:off x="5099539" y="4690697"/>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73" name="Rectangle 443"/>
          <p:cNvSpPr>
            <a:spLocks noChangeArrowheads="1"/>
          </p:cNvSpPr>
          <p:nvPr/>
        </p:nvSpPr>
        <p:spPr bwMode="auto">
          <a:xfrm>
            <a:off x="4796205" y="4693627"/>
            <a:ext cx="747346"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74" name="Line 444"/>
          <p:cNvSpPr>
            <a:spLocks noChangeShapeType="1"/>
          </p:cNvSpPr>
          <p:nvPr/>
        </p:nvSpPr>
        <p:spPr bwMode="auto">
          <a:xfrm>
            <a:off x="5142035" y="4677508"/>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75" name="Freeform 445"/>
          <p:cNvSpPr>
            <a:spLocks/>
          </p:cNvSpPr>
          <p:nvPr/>
        </p:nvSpPr>
        <p:spPr bwMode="auto">
          <a:xfrm>
            <a:off x="4860682" y="4740520"/>
            <a:ext cx="212480" cy="142142"/>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23576" name="Connecteur droit 33"/>
          <p:cNvCxnSpPr>
            <a:cxnSpLocks noChangeShapeType="1"/>
          </p:cNvCxnSpPr>
          <p:nvPr/>
        </p:nvCxnSpPr>
        <p:spPr bwMode="auto">
          <a:xfrm>
            <a:off x="5884985" y="4214446"/>
            <a:ext cx="0" cy="662354"/>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7" name="Connecteur droit 2"/>
          <p:cNvCxnSpPr>
            <a:cxnSpLocks noChangeShapeType="1"/>
          </p:cNvCxnSpPr>
          <p:nvPr/>
        </p:nvCxnSpPr>
        <p:spPr bwMode="auto">
          <a:xfrm flipH="1">
            <a:off x="4796204" y="2379785"/>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8" name="Connecteur droit 37"/>
          <p:cNvCxnSpPr>
            <a:cxnSpLocks noChangeShapeType="1"/>
          </p:cNvCxnSpPr>
          <p:nvPr/>
        </p:nvCxnSpPr>
        <p:spPr bwMode="auto">
          <a:xfrm flipH="1">
            <a:off x="4868008" y="4275992"/>
            <a:ext cx="826477"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9" name="Connecteur droit avec flèche 5"/>
          <p:cNvCxnSpPr>
            <a:cxnSpLocks noChangeShapeType="1"/>
          </p:cNvCxnSpPr>
          <p:nvPr/>
        </p:nvCxnSpPr>
        <p:spPr bwMode="auto">
          <a:xfrm flipV="1">
            <a:off x="4967654" y="2390043"/>
            <a:ext cx="0" cy="1853711"/>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80" name="Rectangle 162"/>
          <p:cNvSpPr>
            <a:spLocks noChangeArrowheads="1"/>
          </p:cNvSpPr>
          <p:nvPr/>
        </p:nvSpPr>
        <p:spPr bwMode="auto">
          <a:xfrm>
            <a:off x="3890597" y="1365738"/>
            <a:ext cx="537129"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Symbol" panose="05050102010706020507" pitchFamily="18" charset="2"/>
              </a:rPr>
              <a:t>Æ</a:t>
            </a:r>
            <a:r>
              <a:rPr lang="fr-FR" altLang="fr-FR" sz="1292">
                <a:latin typeface="Arial" panose="020B0604020202020204" pitchFamily="34" charset="0"/>
              </a:rPr>
              <a:t>0,5</a:t>
            </a:r>
          </a:p>
        </p:txBody>
      </p:sp>
      <p:sp>
        <p:nvSpPr>
          <p:cNvPr id="23581" name="Rectangle 163"/>
          <p:cNvSpPr>
            <a:spLocks noChangeArrowheads="1"/>
          </p:cNvSpPr>
          <p:nvPr/>
        </p:nvSpPr>
        <p:spPr bwMode="auto">
          <a:xfrm>
            <a:off x="3637085" y="1356946"/>
            <a:ext cx="1163515"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82" name="Line 164"/>
          <p:cNvSpPr>
            <a:spLocks noChangeShapeType="1"/>
          </p:cNvSpPr>
          <p:nvPr/>
        </p:nvSpPr>
        <p:spPr bwMode="auto">
          <a:xfrm>
            <a:off x="3912577"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83" name="Group 165"/>
          <p:cNvGrpSpPr>
            <a:grpSpLocks/>
          </p:cNvGrpSpPr>
          <p:nvPr/>
        </p:nvGrpSpPr>
        <p:grpSpPr bwMode="auto">
          <a:xfrm>
            <a:off x="3708889" y="1424355"/>
            <a:ext cx="133350" cy="133350"/>
            <a:chOff x="2741" y="3480"/>
            <a:chExt cx="91" cy="91"/>
          </a:xfrm>
        </p:grpSpPr>
        <p:sp>
          <p:nvSpPr>
            <p:cNvPr id="23622" name="Line 166"/>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3" name="Line 167"/>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3584" name="Rectangle 168"/>
          <p:cNvSpPr>
            <a:spLocks noChangeArrowheads="1"/>
          </p:cNvSpPr>
          <p:nvPr/>
        </p:nvSpPr>
        <p:spPr bwMode="auto">
          <a:xfrm>
            <a:off x="4497594" y="1336431"/>
            <a:ext cx="298282" cy="3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77">
                <a:latin typeface="Arial" panose="020B0604020202020204" pitchFamily="34" charset="0"/>
              </a:rPr>
              <a:t>A</a:t>
            </a:r>
          </a:p>
        </p:txBody>
      </p:sp>
      <p:sp>
        <p:nvSpPr>
          <p:cNvPr id="23585" name="Line 169"/>
          <p:cNvSpPr>
            <a:spLocks noChangeShapeType="1"/>
          </p:cNvSpPr>
          <p:nvPr/>
        </p:nvSpPr>
        <p:spPr bwMode="auto">
          <a:xfrm>
            <a:off x="4506058" y="1354016"/>
            <a:ext cx="0" cy="27402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6" name="Line 438"/>
          <p:cNvSpPr>
            <a:spLocks noChangeShapeType="1"/>
          </p:cNvSpPr>
          <p:nvPr/>
        </p:nvSpPr>
        <p:spPr bwMode="auto">
          <a:xfrm flipV="1">
            <a:off x="4422531" y="1628043"/>
            <a:ext cx="0" cy="203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87" name="Freeform 439"/>
          <p:cNvSpPr>
            <a:spLocks/>
          </p:cNvSpPr>
          <p:nvPr/>
        </p:nvSpPr>
        <p:spPr bwMode="auto">
          <a:xfrm flipV="1">
            <a:off x="4350728" y="1625113"/>
            <a:ext cx="142142" cy="71803"/>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88" name="Rectangle 440"/>
          <p:cNvSpPr>
            <a:spLocks noChangeArrowheads="1"/>
          </p:cNvSpPr>
          <p:nvPr/>
        </p:nvSpPr>
        <p:spPr bwMode="auto">
          <a:xfrm>
            <a:off x="4277458" y="1828800"/>
            <a:ext cx="282252"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B</a:t>
            </a:r>
          </a:p>
        </p:txBody>
      </p:sp>
      <p:sp>
        <p:nvSpPr>
          <p:cNvPr id="23589" name="Freeform 75"/>
          <p:cNvSpPr>
            <a:spLocks/>
          </p:cNvSpPr>
          <p:nvPr/>
        </p:nvSpPr>
        <p:spPr bwMode="auto">
          <a:xfrm flipH="1">
            <a:off x="4800600" y="1507881"/>
            <a:ext cx="165589" cy="883626"/>
          </a:xfrm>
          <a:custGeom>
            <a:avLst/>
            <a:gdLst>
              <a:gd name="T0" fmla="*/ 0 w 91"/>
              <a:gd name="T1" fmla="*/ 2147483647 h 145"/>
              <a:gd name="T2" fmla="*/ 0 w 91"/>
              <a:gd name="T3" fmla="*/ 0 h 145"/>
              <a:gd name="T4" fmla="*/ 2147483647 w 91"/>
              <a:gd name="T5" fmla="*/ 0 h 145"/>
              <a:gd name="T6" fmla="*/ 0 60000 65536"/>
              <a:gd name="T7" fmla="*/ 0 60000 65536"/>
              <a:gd name="T8" fmla="*/ 0 60000 65536"/>
            </a:gdLst>
            <a:ahLst/>
            <a:cxnLst>
              <a:cxn ang="T6">
                <a:pos x="T0" y="T1"/>
              </a:cxn>
              <a:cxn ang="T7">
                <a:pos x="T2" y="T3"/>
              </a:cxn>
              <a:cxn ang="T8">
                <a:pos x="T4" y="T5"/>
              </a:cxn>
            </a:cxnLst>
            <a:rect l="0" t="0" r="r" b="b"/>
            <a:pathLst>
              <a:path w="91" h="145">
                <a:moveTo>
                  <a:pt x="0" y="144"/>
                </a:moveTo>
                <a:lnTo>
                  <a:pt x="0" y="0"/>
                </a:lnTo>
                <a:lnTo>
                  <a:pt x="90" y="0"/>
                </a:lnTo>
              </a:path>
            </a:pathLst>
          </a:custGeom>
          <a:noFill/>
          <a:ln w="12700" cap="rnd" cmpd="sng">
            <a:solidFill>
              <a:schemeClr val="tx1"/>
            </a:solidFill>
            <a:prstDash val="solid"/>
            <a:round/>
            <a:headEnd type="arrow"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590" name="ZoneTexte 52"/>
          <p:cNvSpPr txBox="1">
            <a:spLocks noChangeArrowheads="1"/>
          </p:cNvSpPr>
          <p:nvPr/>
        </p:nvSpPr>
        <p:spPr bwMode="auto">
          <a:xfrm>
            <a:off x="3968262" y="1081455"/>
            <a:ext cx="609462"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M60x1</a:t>
            </a:r>
          </a:p>
        </p:txBody>
      </p:sp>
      <p:sp>
        <p:nvSpPr>
          <p:cNvPr id="23591" name="ZoneTexte 53"/>
          <p:cNvSpPr txBox="1">
            <a:spLocks noChangeArrowheads="1"/>
          </p:cNvSpPr>
          <p:nvPr/>
        </p:nvSpPr>
        <p:spPr bwMode="auto">
          <a:xfrm>
            <a:off x="3593123" y="1623647"/>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PD</a:t>
            </a:r>
          </a:p>
        </p:txBody>
      </p:sp>
      <p:sp>
        <p:nvSpPr>
          <p:cNvPr id="23592" name="Rectangle 120"/>
          <p:cNvSpPr>
            <a:spLocks noChangeArrowheads="1"/>
          </p:cNvSpPr>
          <p:nvPr/>
        </p:nvSpPr>
        <p:spPr bwMode="auto">
          <a:xfrm>
            <a:off x="3855428" y="3245827"/>
            <a:ext cx="492245"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0,05</a:t>
            </a:r>
          </a:p>
        </p:txBody>
      </p:sp>
      <p:sp>
        <p:nvSpPr>
          <p:cNvPr id="23593" name="Rectangle 121"/>
          <p:cNvSpPr>
            <a:spLocks noChangeArrowheads="1"/>
          </p:cNvSpPr>
          <p:nvPr/>
        </p:nvSpPr>
        <p:spPr bwMode="auto">
          <a:xfrm>
            <a:off x="3594589" y="3250223"/>
            <a:ext cx="691662" cy="26963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594" name="Line 122"/>
          <p:cNvSpPr>
            <a:spLocks noChangeShapeType="1"/>
          </p:cNvSpPr>
          <p:nvPr/>
        </p:nvSpPr>
        <p:spPr bwMode="auto">
          <a:xfrm>
            <a:off x="3892062" y="324436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595" name="Group 123"/>
          <p:cNvGrpSpPr>
            <a:grpSpLocks/>
          </p:cNvGrpSpPr>
          <p:nvPr/>
        </p:nvGrpSpPr>
        <p:grpSpPr bwMode="auto">
          <a:xfrm>
            <a:off x="3641482" y="3332284"/>
            <a:ext cx="213946" cy="106974"/>
            <a:chOff x="5076" y="1738"/>
            <a:chExt cx="146" cy="73"/>
          </a:xfrm>
        </p:grpSpPr>
        <p:sp>
          <p:nvSpPr>
            <p:cNvPr id="23620" name="Arc 124"/>
            <p:cNvSpPr>
              <a:spLocks/>
            </p:cNvSpPr>
            <p:nvPr/>
          </p:nvSpPr>
          <p:spPr bwMode="auto">
            <a:xfrm>
              <a:off x="5077" y="1738"/>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21" name="Line 125"/>
            <p:cNvSpPr>
              <a:spLocks noChangeShapeType="1"/>
            </p:cNvSpPr>
            <p:nvPr/>
          </p:nvSpPr>
          <p:spPr bwMode="auto">
            <a:xfrm>
              <a:off x="5076" y="1809"/>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3596" name="Connecteur droit avec flèche 60"/>
          <p:cNvCxnSpPr>
            <a:cxnSpLocks noChangeShapeType="1"/>
          </p:cNvCxnSpPr>
          <p:nvPr/>
        </p:nvCxnSpPr>
        <p:spPr bwMode="auto">
          <a:xfrm flipV="1">
            <a:off x="5742843" y="2960077"/>
            <a:ext cx="244719" cy="28868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97" name="Connecteur droit 61"/>
          <p:cNvCxnSpPr>
            <a:cxnSpLocks noChangeShapeType="1"/>
          </p:cNvCxnSpPr>
          <p:nvPr/>
        </p:nvCxnSpPr>
        <p:spPr bwMode="auto">
          <a:xfrm>
            <a:off x="4678974" y="3248758"/>
            <a:ext cx="107412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Line 438"/>
          <p:cNvSpPr>
            <a:spLocks noChangeShapeType="1"/>
          </p:cNvSpPr>
          <p:nvPr/>
        </p:nvSpPr>
        <p:spPr bwMode="auto">
          <a:xfrm flipV="1">
            <a:off x="3899389" y="3516924"/>
            <a:ext cx="0" cy="2036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599" name="Freeform 439"/>
          <p:cNvSpPr>
            <a:spLocks/>
          </p:cNvSpPr>
          <p:nvPr/>
        </p:nvSpPr>
        <p:spPr bwMode="auto">
          <a:xfrm flipV="1">
            <a:off x="3827585" y="3513992"/>
            <a:ext cx="142143" cy="71804"/>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23600" name="Rectangle 440"/>
          <p:cNvSpPr>
            <a:spLocks noChangeArrowheads="1"/>
          </p:cNvSpPr>
          <p:nvPr/>
        </p:nvSpPr>
        <p:spPr bwMode="auto">
          <a:xfrm>
            <a:off x="3754315" y="3717681"/>
            <a:ext cx="291870" cy="284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D</a:t>
            </a:r>
          </a:p>
        </p:txBody>
      </p:sp>
      <p:sp>
        <p:nvSpPr>
          <p:cNvPr id="23601" name="Rectangle 728"/>
          <p:cNvSpPr>
            <a:spLocks noChangeArrowheads="1"/>
          </p:cNvSpPr>
          <p:nvPr/>
        </p:nvSpPr>
        <p:spPr bwMode="auto">
          <a:xfrm>
            <a:off x="3853962" y="2973266"/>
            <a:ext cx="975647"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    A    B</a:t>
            </a:r>
          </a:p>
        </p:txBody>
      </p:sp>
      <p:sp>
        <p:nvSpPr>
          <p:cNvPr id="23602" name="Line 730"/>
          <p:cNvSpPr>
            <a:spLocks noChangeShapeType="1"/>
          </p:cNvSpPr>
          <p:nvPr/>
        </p:nvSpPr>
        <p:spPr bwMode="auto">
          <a:xfrm>
            <a:off x="3892062" y="297326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603" name="Group 731"/>
          <p:cNvGrpSpPr>
            <a:grpSpLocks/>
          </p:cNvGrpSpPr>
          <p:nvPr/>
        </p:nvGrpSpPr>
        <p:grpSpPr bwMode="auto">
          <a:xfrm>
            <a:off x="3640016" y="3059723"/>
            <a:ext cx="213946" cy="106974"/>
            <a:chOff x="468" y="3046"/>
            <a:chExt cx="146" cy="73"/>
          </a:xfrm>
        </p:grpSpPr>
        <p:sp>
          <p:nvSpPr>
            <p:cNvPr id="23618"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19"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23604" name="Line 734"/>
          <p:cNvSpPr>
            <a:spLocks noChangeShapeType="1"/>
          </p:cNvSpPr>
          <p:nvPr/>
        </p:nvSpPr>
        <p:spPr bwMode="auto">
          <a:xfrm>
            <a:off x="4255477" y="297326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05" name="Line 735"/>
          <p:cNvSpPr>
            <a:spLocks noChangeShapeType="1"/>
          </p:cNvSpPr>
          <p:nvPr/>
        </p:nvSpPr>
        <p:spPr bwMode="auto">
          <a:xfrm>
            <a:off x="4536831" y="297326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cxnSp>
        <p:nvCxnSpPr>
          <p:cNvPr id="23606" name="Connecteur droit 12"/>
          <p:cNvCxnSpPr>
            <a:cxnSpLocks noChangeShapeType="1"/>
          </p:cNvCxnSpPr>
          <p:nvPr/>
        </p:nvCxnSpPr>
        <p:spPr bwMode="auto">
          <a:xfrm flipV="1">
            <a:off x="5597769" y="1557705"/>
            <a:ext cx="0" cy="6535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07" name="Rectangle 5"/>
          <p:cNvSpPr>
            <a:spLocks noChangeArrowheads="1"/>
          </p:cNvSpPr>
          <p:nvPr/>
        </p:nvSpPr>
        <p:spPr bwMode="auto">
          <a:xfrm>
            <a:off x="7205297" y="1543050"/>
            <a:ext cx="282252"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A</a:t>
            </a:r>
          </a:p>
        </p:txBody>
      </p:sp>
      <p:sp>
        <p:nvSpPr>
          <p:cNvPr id="23608" name="Rectangle 11"/>
          <p:cNvSpPr>
            <a:spLocks noChangeArrowheads="1"/>
          </p:cNvSpPr>
          <p:nvPr/>
        </p:nvSpPr>
        <p:spPr bwMode="auto">
          <a:xfrm>
            <a:off x="6834554" y="1543050"/>
            <a:ext cx="400874"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a:t>
            </a:r>
          </a:p>
        </p:txBody>
      </p:sp>
      <p:sp>
        <p:nvSpPr>
          <p:cNvPr id="23609" name="Rectangle 38"/>
          <p:cNvSpPr>
            <a:spLocks noChangeArrowheads="1"/>
          </p:cNvSpPr>
          <p:nvPr/>
        </p:nvSpPr>
        <p:spPr bwMode="auto">
          <a:xfrm>
            <a:off x="6529754" y="1543051"/>
            <a:ext cx="929054" cy="2754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610" name="Line 39"/>
          <p:cNvSpPr>
            <a:spLocks noChangeShapeType="1"/>
          </p:cNvSpPr>
          <p:nvPr/>
        </p:nvSpPr>
        <p:spPr bwMode="auto">
          <a:xfrm>
            <a:off x="6827227" y="154305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11" name="Line 40"/>
          <p:cNvSpPr>
            <a:spLocks noChangeShapeType="1"/>
          </p:cNvSpPr>
          <p:nvPr/>
        </p:nvSpPr>
        <p:spPr bwMode="auto">
          <a:xfrm>
            <a:off x="7228743" y="1543050"/>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23612" name="Group 615"/>
          <p:cNvGrpSpPr>
            <a:grpSpLocks/>
          </p:cNvGrpSpPr>
          <p:nvPr/>
        </p:nvGrpSpPr>
        <p:grpSpPr bwMode="auto">
          <a:xfrm>
            <a:off x="6579577" y="1595804"/>
            <a:ext cx="175846" cy="175846"/>
            <a:chOff x="4360" y="1124"/>
            <a:chExt cx="120" cy="120"/>
          </a:xfrm>
        </p:grpSpPr>
        <p:sp>
          <p:nvSpPr>
            <p:cNvPr id="23615" name="Oval 616"/>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23616" name="Line 617"/>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23617" name="Line 618"/>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cxnSp>
        <p:nvCxnSpPr>
          <p:cNvPr id="23613" name="Connecteur droit avec flèche 14"/>
          <p:cNvCxnSpPr>
            <a:cxnSpLocks noChangeShapeType="1"/>
          </p:cNvCxnSpPr>
          <p:nvPr/>
        </p:nvCxnSpPr>
        <p:spPr bwMode="auto">
          <a:xfrm flipH="1">
            <a:off x="5591908" y="1669074"/>
            <a:ext cx="929054"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14" name="ZoneTexte 1"/>
          <p:cNvSpPr txBox="1">
            <a:spLocks noChangeArrowheads="1"/>
          </p:cNvSpPr>
          <p:nvPr/>
        </p:nvSpPr>
        <p:spPr bwMode="auto">
          <a:xfrm>
            <a:off x="3892062" y="2713893"/>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t1e</a:t>
            </a:r>
          </a:p>
        </p:txBody>
      </p:sp>
      <p:sp>
        <p:nvSpPr>
          <p:cNvPr id="81" name="ZoneTexte 191"/>
          <p:cNvSpPr txBox="1">
            <a:spLocks noChangeArrowheads="1"/>
          </p:cNvSpPr>
          <p:nvPr/>
        </p:nvSpPr>
        <p:spPr bwMode="auto">
          <a:xfrm>
            <a:off x="0" y="0"/>
            <a:ext cx="1806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b="1" dirty="0">
                <a:latin typeface="Arial" panose="020B0604020202020204" pitchFamily="34" charset="0"/>
              </a:rPr>
              <a:t>Enjoliveur (e)</a:t>
            </a:r>
          </a:p>
        </p:txBody>
      </p:sp>
    </p:spTree>
    <p:extLst>
      <p:ext uri="{BB962C8B-B14F-4D97-AF65-F5344CB8AC3E}">
        <p14:creationId xmlns:p14="http://schemas.microsoft.com/office/powerpoint/2010/main" val="2479038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89"/>
          <p:cNvSpPr txBox="1">
            <a:spLocks noChangeArrowheads="1"/>
          </p:cNvSpPr>
          <p:nvPr/>
        </p:nvSpPr>
        <p:spPr bwMode="auto">
          <a:xfrm>
            <a:off x="38101" y="0"/>
            <a:ext cx="778265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77" dirty="0">
                <a:latin typeface="Arial" panose="020B0604020202020204" pitchFamily="34" charset="0"/>
              </a:rPr>
              <a:t>Question </a:t>
            </a:r>
            <a:r>
              <a:rPr lang="fr-FR" altLang="fr-FR" sz="1477" dirty="0" smtClean="0">
                <a:latin typeface="Arial" panose="020B0604020202020204" pitchFamily="34" charset="0"/>
              </a:rPr>
              <a:t>7-2 </a:t>
            </a:r>
            <a:r>
              <a:rPr lang="fr-FR" altLang="fr-FR" sz="1477" dirty="0">
                <a:latin typeface="Arial" panose="020B0604020202020204" pitchFamily="34" charset="0"/>
              </a:rPr>
              <a:t>: </a:t>
            </a:r>
            <a:r>
              <a:rPr lang="fr-FR" altLang="fr-FR" sz="1477" dirty="0" smtClean="0">
                <a:latin typeface="Arial" panose="020B0604020202020204" pitchFamily="34" charset="0"/>
              </a:rPr>
              <a:t>Déterminer la valeur Y maxi en la rotule et le corps</a:t>
            </a:r>
            <a:endParaRPr lang="fr-FR" altLang="fr-FR" sz="1477" dirty="0">
              <a:latin typeface="Arial" panose="020B0604020202020204" pitchFamily="34" charset="0"/>
            </a:endParaRPr>
          </a:p>
        </p:txBody>
      </p:sp>
      <p:sp>
        <p:nvSpPr>
          <p:cNvPr id="109" name="Arc 108"/>
          <p:cNvSpPr/>
          <p:nvPr/>
        </p:nvSpPr>
        <p:spPr bwMode="auto">
          <a:xfrm rot="16200000">
            <a:off x="2309048" y="1328012"/>
            <a:ext cx="1197219"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7177" name="Forme libre 65"/>
          <p:cNvSpPr>
            <a:spLocks/>
          </p:cNvSpPr>
          <p:nvPr/>
        </p:nvSpPr>
        <p:spPr bwMode="auto">
          <a:xfrm>
            <a:off x="1400509" y="980716"/>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78" name="Connecteur droit 67"/>
          <p:cNvCxnSpPr>
            <a:cxnSpLocks noChangeShapeType="1"/>
            <a:endCxn id="7177" idx="4"/>
          </p:cNvCxnSpPr>
          <p:nvPr/>
        </p:nvCxnSpPr>
        <p:spPr bwMode="auto">
          <a:xfrm flipV="1">
            <a:off x="1709705" y="1486273"/>
            <a:ext cx="306266"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 name="ZoneTexte 69"/>
          <p:cNvSpPr txBox="1">
            <a:spLocks noChangeArrowheads="1"/>
          </p:cNvSpPr>
          <p:nvPr/>
        </p:nvSpPr>
        <p:spPr bwMode="auto">
          <a:xfrm rot="-5400000">
            <a:off x="1454356" y="1817920"/>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7180" name="Connecteur droit 73"/>
          <p:cNvCxnSpPr>
            <a:cxnSpLocks noChangeShapeType="1"/>
          </p:cNvCxnSpPr>
          <p:nvPr/>
        </p:nvCxnSpPr>
        <p:spPr bwMode="auto">
          <a:xfrm flipV="1">
            <a:off x="2289997" y="907446"/>
            <a:ext cx="411774" cy="3443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Forme libre 75"/>
          <p:cNvSpPr>
            <a:spLocks/>
          </p:cNvSpPr>
          <p:nvPr/>
        </p:nvSpPr>
        <p:spPr bwMode="auto">
          <a:xfrm flipV="1">
            <a:off x="1396113" y="2356712"/>
            <a:ext cx="893885" cy="511419"/>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82" name="Connecteur droit 78"/>
          <p:cNvCxnSpPr>
            <a:cxnSpLocks noChangeShapeType="1"/>
            <a:stCxn id="7177" idx="4"/>
          </p:cNvCxnSpPr>
          <p:nvPr/>
        </p:nvCxnSpPr>
        <p:spPr bwMode="auto">
          <a:xfrm flipH="1">
            <a:off x="2015971" y="1486274"/>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3" name="Connecteur droit 80"/>
          <p:cNvCxnSpPr>
            <a:cxnSpLocks noChangeShapeType="1"/>
          </p:cNvCxnSpPr>
          <p:nvPr/>
        </p:nvCxnSpPr>
        <p:spPr bwMode="auto">
          <a:xfrm>
            <a:off x="1731687" y="2147162"/>
            <a:ext cx="294542" cy="2154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Connecteur droit avec flèche 85"/>
          <p:cNvCxnSpPr>
            <a:cxnSpLocks noChangeShapeType="1"/>
          </p:cNvCxnSpPr>
          <p:nvPr/>
        </p:nvCxnSpPr>
        <p:spPr bwMode="auto">
          <a:xfrm>
            <a:off x="2528856" y="1059846"/>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Connecteur droit 87"/>
          <p:cNvCxnSpPr>
            <a:cxnSpLocks noChangeShapeType="1"/>
          </p:cNvCxnSpPr>
          <p:nvPr/>
        </p:nvCxnSpPr>
        <p:spPr bwMode="auto">
          <a:xfrm flipV="1">
            <a:off x="2440932" y="1191731"/>
            <a:ext cx="410308"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6" name="ZoneTexte 88"/>
          <p:cNvSpPr txBox="1">
            <a:spLocks noChangeArrowheads="1"/>
          </p:cNvSpPr>
          <p:nvPr/>
        </p:nvSpPr>
        <p:spPr bwMode="auto">
          <a:xfrm>
            <a:off x="2701771" y="903576"/>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Y</a:t>
            </a:r>
            <a:endParaRPr lang="fr-FR" altLang="fr-FR" sz="1108" dirty="0">
              <a:latin typeface="Arial" panose="020B0604020202020204" pitchFamily="34" charset="0"/>
            </a:endParaRPr>
          </a:p>
        </p:txBody>
      </p:sp>
      <p:grpSp>
        <p:nvGrpSpPr>
          <p:cNvPr id="7187" name="Groupe 3"/>
          <p:cNvGrpSpPr>
            <a:grpSpLocks/>
          </p:cNvGrpSpPr>
          <p:nvPr/>
        </p:nvGrpSpPr>
        <p:grpSpPr bwMode="auto">
          <a:xfrm>
            <a:off x="2873220" y="952874"/>
            <a:ext cx="716574" cy="2029557"/>
            <a:chOff x="2197486" y="2425531"/>
            <a:chExt cx="255587" cy="673100"/>
          </a:xfrm>
        </p:grpSpPr>
        <p:cxnSp>
          <p:nvCxnSpPr>
            <p:cNvPr id="7191"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3"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4"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5"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196"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7188" name="Connecteur droit 2"/>
          <p:cNvCxnSpPr>
            <a:cxnSpLocks noChangeShapeType="1"/>
          </p:cNvCxnSpPr>
          <p:nvPr/>
        </p:nvCxnSpPr>
        <p:spPr bwMode="auto">
          <a:xfrm>
            <a:off x="1202683" y="1936146"/>
            <a:ext cx="29805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rc 129"/>
          <p:cNvSpPr/>
          <p:nvPr/>
        </p:nvSpPr>
        <p:spPr bwMode="auto">
          <a:xfrm>
            <a:off x="1122086" y="1537561"/>
            <a:ext cx="801565"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4" name="ZoneTexte 3"/>
          <p:cNvSpPr txBox="1"/>
          <p:nvPr/>
        </p:nvSpPr>
        <p:spPr>
          <a:xfrm>
            <a:off x="2022413" y="1132318"/>
            <a:ext cx="284052" cy="369332"/>
          </a:xfrm>
          <a:prstGeom prst="rect">
            <a:avLst/>
          </a:prstGeom>
          <a:noFill/>
        </p:spPr>
        <p:txBody>
          <a:bodyPr wrap="none" rtlCol="0">
            <a:spAutoFit/>
          </a:bodyPr>
          <a:lstStyle/>
          <a:p>
            <a:r>
              <a:rPr lang="fr-FR" dirty="0" smtClean="0"/>
              <a:t>x</a:t>
            </a:r>
            <a:endParaRPr lang="fr-FR" dirty="0"/>
          </a:p>
        </p:txBody>
      </p:sp>
      <p:sp>
        <p:nvSpPr>
          <p:cNvPr id="32" name="ZoneTexte 31"/>
          <p:cNvSpPr txBox="1"/>
          <p:nvPr/>
        </p:nvSpPr>
        <p:spPr>
          <a:xfrm>
            <a:off x="2331261" y="1316984"/>
            <a:ext cx="284052" cy="369332"/>
          </a:xfrm>
          <a:prstGeom prst="rect">
            <a:avLst/>
          </a:prstGeom>
          <a:noFill/>
        </p:spPr>
        <p:txBody>
          <a:bodyPr wrap="none" rtlCol="0">
            <a:spAutoFit/>
          </a:bodyPr>
          <a:lstStyle/>
          <a:p>
            <a:r>
              <a:rPr lang="fr-FR" dirty="0" smtClean="0"/>
              <a:t>x</a:t>
            </a:r>
            <a:endParaRPr lang="fr-FR" dirty="0"/>
          </a:p>
        </p:txBody>
      </p:sp>
      <p:sp>
        <p:nvSpPr>
          <p:cNvPr id="5" name="ZoneTexte 4"/>
          <p:cNvSpPr txBox="1"/>
          <p:nvPr/>
        </p:nvSpPr>
        <p:spPr>
          <a:xfrm>
            <a:off x="2502796" y="1424699"/>
            <a:ext cx="290464" cy="369332"/>
          </a:xfrm>
          <a:prstGeom prst="rect">
            <a:avLst/>
          </a:prstGeom>
          <a:noFill/>
        </p:spPr>
        <p:txBody>
          <a:bodyPr wrap="none" rtlCol="0">
            <a:spAutoFit/>
          </a:bodyPr>
          <a:lstStyle/>
          <a:p>
            <a:r>
              <a:rPr lang="fr-FR" dirty="0" smtClean="0"/>
              <a:t>F</a:t>
            </a:r>
            <a:endParaRPr lang="fr-FR" dirty="0"/>
          </a:p>
        </p:txBody>
      </p:sp>
      <p:sp>
        <p:nvSpPr>
          <p:cNvPr id="34" name="ZoneTexte 33"/>
          <p:cNvSpPr txBox="1"/>
          <p:nvPr/>
        </p:nvSpPr>
        <p:spPr>
          <a:xfrm>
            <a:off x="1843055" y="1025783"/>
            <a:ext cx="330540" cy="369332"/>
          </a:xfrm>
          <a:prstGeom prst="rect">
            <a:avLst/>
          </a:prstGeom>
          <a:noFill/>
        </p:spPr>
        <p:txBody>
          <a:bodyPr wrap="none" rtlCol="0">
            <a:spAutoFit/>
          </a:bodyPr>
          <a:lstStyle/>
          <a:p>
            <a:r>
              <a:rPr lang="fr-FR" dirty="0" smtClean="0"/>
              <a:t>G</a:t>
            </a:r>
            <a:endParaRPr lang="fr-FR" dirty="0"/>
          </a:p>
        </p:txBody>
      </p:sp>
    </p:spTree>
    <p:extLst>
      <p:ext uri="{BB962C8B-B14F-4D97-AF65-F5344CB8AC3E}">
        <p14:creationId xmlns:p14="http://schemas.microsoft.com/office/powerpoint/2010/main" val="2303169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89"/>
          <p:cNvSpPr txBox="1">
            <a:spLocks noChangeArrowheads="1"/>
          </p:cNvSpPr>
          <p:nvPr/>
        </p:nvSpPr>
        <p:spPr bwMode="auto">
          <a:xfrm>
            <a:off x="38101" y="0"/>
            <a:ext cx="7782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7-2 </a:t>
            </a:r>
            <a:r>
              <a:rPr lang="fr-FR" altLang="fr-FR" sz="1200" dirty="0">
                <a:latin typeface="Arial" panose="020B0604020202020204" pitchFamily="34" charset="0"/>
              </a:rPr>
              <a:t>: </a:t>
            </a:r>
            <a:r>
              <a:rPr lang="fr-FR" altLang="fr-FR" sz="1200" dirty="0" smtClean="0">
                <a:latin typeface="Arial" panose="020B0604020202020204" pitchFamily="34" charset="0"/>
              </a:rPr>
              <a:t>Déterminer la valeur Y maxi en la rotule et le corps</a:t>
            </a:r>
            <a:endParaRPr lang="fr-FR" altLang="fr-FR" sz="1200" dirty="0">
              <a:latin typeface="Arial" panose="020B0604020202020204" pitchFamily="34" charset="0"/>
            </a:endParaRPr>
          </a:p>
        </p:txBody>
      </p:sp>
      <p:sp>
        <p:nvSpPr>
          <p:cNvPr id="109" name="Arc 108"/>
          <p:cNvSpPr/>
          <p:nvPr/>
        </p:nvSpPr>
        <p:spPr bwMode="auto">
          <a:xfrm rot="16200000">
            <a:off x="2309048" y="1328012"/>
            <a:ext cx="1197219"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7177" name="Forme libre 65"/>
          <p:cNvSpPr>
            <a:spLocks/>
          </p:cNvSpPr>
          <p:nvPr/>
        </p:nvSpPr>
        <p:spPr bwMode="auto">
          <a:xfrm>
            <a:off x="1400509" y="980716"/>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78" name="Connecteur droit 67"/>
          <p:cNvCxnSpPr>
            <a:cxnSpLocks noChangeShapeType="1"/>
            <a:endCxn id="7177" idx="4"/>
          </p:cNvCxnSpPr>
          <p:nvPr/>
        </p:nvCxnSpPr>
        <p:spPr bwMode="auto">
          <a:xfrm flipV="1">
            <a:off x="1709705" y="1486273"/>
            <a:ext cx="306266"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 name="ZoneTexte 69"/>
          <p:cNvSpPr txBox="1">
            <a:spLocks noChangeArrowheads="1"/>
          </p:cNvSpPr>
          <p:nvPr/>
        </p:nvSpPr>
        <p:spPr bwMode="auto">
          <a:xfrm rot="-5400000">
            <a:off x="1454356" y="1817920"/>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7180" name="Connecteur droit 73"/>
          <p:cNvCxnSpPr>
            <a:cxnSpLocks noChangeShapeType="1"/>
          </p:cNvCxnSpPr>
          <p:nvPr/>
        </p:nvCxnSpPr>
        <p:spPr bwMode="auto">
          <a:xfrm flipV="1">
            <a:off x="2289997" y="907446"/>
            <a:ext cx="411774" cy="3443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Forme libre 75"/>
          <p:cNvSpPr>
            <a:spLocks/>
          </p:cNvSpPr>
          <p:nvPr/>
        </p:nvSpPr>
        <p:spPr bwMode="auto">
          <a:xfrm flipV="1">
            <a:off x="1396113" y="2356712"/>
            <a:ext cx="893885" cy="511419"/>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82" name="Connecteur droit 78"/>
          <p:cNvCxnSpPr>
            <a:cxnSpLocks noChangeShapeType="1"/>
            <a:stCxn id="7177" idx="4"/>
          </p:cNvCxnSpPr>
          <p:nvPr/>
        </p:nvCxnSpPr>
        <p:spPr bwMode="auto">
          <a:xfrm flipH="1">
            <a:off x="2015971" y="1486274"/>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3" name="Connecteur droit 80"/>
          <p:cNvCxnSpPr>
            <a:cxnSpLocks noChangeShapeType="1"/>
          </p:cNvCxnSpPr>
          <p:nvPr/>
        </p:nvCxnSpPr>
        <p:spPr bwMode="auto">
          <a:xfrm>
            <a:off x="1731687" y="2147162"/>
            <a:ext cx="294542" cy="2154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Connecteur droit avec flèche 85"/>
          <p:cNvCxnSpPr>
            <a:cxnSpLocks noChangeShapeType="1"/>
          </p:cNvCxnSpPr>
          <p:nvPr/>
        </p:nvCxnSpPr>
        <p:spPr bwMode="auto">
          <a:xfrm>
            <a:off x="2528856" y="1059846"/>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Connecteur droit 87"/>
          <p:cNvCxnSpPr>
            <a:cxnSpLocks noChangeShapeType="1"/>
          </p:cNvCxnSpPr>
          <p:nvPr/>
        </p:nvCxnSpPr>
        <p:spPr bwMode="auto">
          <a:xfrm flipV="1">
            <a:off x="2440932" y="1191731"/>
            <a:ext cx="410308"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6" name="ZoneTexte 88"/>
          <p:cNvSpPr txBox="1">
            <a:spLocks noChangeArrowheads="1"/>
          </p:cNvSpPr>
          <p:nvPr/>
        </p:nvSpPr>
        <p:spPr bwMode="auto">
          <a:xfrm>
            <a:off x="2701771" y="903576"/>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Y</a:t>
            </a:r>
            <a:endParaRPr lang="fr-FR" altLang="fr-FR" sz="1108" dirty="0">
              <a:latin typeface="Arial" panose="020B0604020202020204" pitchFamily="34" charset="0"/>
            </a:endParaRPr>
          </a:p>
        </p:txBody>
      </p:sp>
      <p:grpSp>
        <p:nvGrpSpPr>
          <p:cNvPr id="7187" name="Groupe 3"/>
          <p:cNvGrpSpPr>
            <a:grpSpLocks/>
          </p:cNvGrpSpPr>
          <p:nvPr/>
        </p:nvGrpSpPr>
        <p:grpSpPr bwMode="auto">
          <a:xfrm>
            <a:off x="2873220" y="952874"/>
            <a:ext cx="716574" cy="2029557"/>
            <a:chOff x="2197486" y="2425531"/>
            <a:chExt cx="255587" cy="673100"/>
          </a:xfrm>
        </p:grpSpPr>
        <p:cxnSp>
          <p:nvCxnSpPr>
            <p:cNvPr id="7191"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3"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4"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5"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196"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7188" name="Connecteur droit 2"/>
          <p:cNvCxnSpPr>
            <a:cxnSpLocks noChangeShapeType="1"/>
          </p:cNvCxnSpPr>
          <p:nvPr/>
        </p:nvCxnSpPr>
        <p:spPr bwMode="auto">
          <a:xfrm>
            <a:off x="1202683" y="1936146"/>
            <a:ext cx="29805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rc 129"/>
          <p:cNvSpPr/>
          <p:nvPr/>
        </p:nvSpPr>
        <p:spPr bwMode="auto">
          <a:xfrm>
            <a:off x="1122086" y="1537561"/>
            <a:ext cx="801565"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4" name="ZoneTexte 3"/>
          <p:cNvSpPr txBox="1"/>
          <p:nvPr/>
        </p:nvSpPr>
        <p:spPr>
          <a:xfrm>
            <a:off x="2022413" y="1132318"/>
            <a:ext cx="284052" cy="369332"/>
          </a:xfrm>
          <a:prstGeom prst="rect">
            <a:avLst/>
          </a:prstGeom>
          <a:noFill/>
        </p:spPr>
        <p:txBody>
          <a:bodyPr wrap="none" rtlCol="0">
            <a:spAutoFit/>
          </a:bodyPr>
          <a:lstStyle/>
          <a:p>
            <a:r>
              <a:rPr lang="fr-FR" dirty="0" smtClean="0"/>
              <a:t>x</a:t>
            </a:r>
            <a:endParaRPr lang="fr-FR" dirty="0"/>
          </a:p>
        </p:txBody>
      </p:sp>
      <p:sp>
        <p:nvSpPr>
          <p:cNvPr id="32" name="ZoneTexte 31"/>
          <p:cNvSpPr txBox="1"/>
          <p:nvPr/>
        </p:nvSpPr>
        <p:spPr>
          <a:xfrm>
            <a:off x="2331261" y="1316984"/>
            <a:ext cx="284052" cy="369332"/>
          </a:xfrm>
          <a:prstGeom prst="rect">
            <a:avLst/>
          </a:prstGeom>
          <a:noFill/>
        </p:spPr>
        <p:txBody>
          <a:bodyPr wrap="none" rtlCol="0">
            <a:spAutoFit/>
          </a:bodyPr>
          <a:lstStyle/>
          <a:p>
            <a:r>
              <a:rPr lang="fr-FR" dirty="0" smtClean="0"/>
              <a:t>x</a:t>
            </a:r>
            <a:endParaRPr lang="fr-FR" dirty="0"/>
          </a:p>
        </p:txBody>
      </p:sp>
      <p:sp>
        <p:nvSpPr>
          <p:cNvPr id="5" name="ZoneTexte 4"/>
          <p:cNvSpPr txBox="1"/>
          <p:nvPr/>
        </p:nvSpPr>
        <p:spPr>
          <a:xfrm>
            <a:off x="2502796" y="1424699"/>
            <a:ext cx="290464" cy="369332"/>
          </a:xfrm>
          <a:prstGeom prst="rect">
            <a:avLst/>
          </a:prstGeom>
          <a:noFill/>
        </p:spPr>
        <p:txBody>
          <a:bodyPr wrap="none" rtlCol="0">
            <a:spAutoFit/>
          </a:bodyPr>
          <a:lstStyle/>
          <a:p>
            <a:r>
              <a:rPr lang="fr-FR" dirty="0" smtClean="0"/>
              <a:t>F</a:t>
            </a:r>
            <a:endParaRPr lang="fr-FR" dirty="0"/>
          </a:p>
        </p:txBody>
      </p:sp>
      <p:sp>
        <p:nvSpPr>
          <p:cNvPr id="34" name="ZoneTexte 33"/>
          <p:cNvSpPr txBox="1"/>
          <p:nvPr/>
        </p:nvSpPr>
        <p:spPr>
          <a:xfrm>
            <a:off x="1843055" y="1025783"/>
            <a:ext cx="330540" cy="369332"/>
          </a:xfrm>
          <a:prstGeom prst="rect">
            <a:avLst/>
          </a:prstGeom>
          <a:noFill/>
        </p:spPr>
        <p:txBody>
          <a:bodyPr wrap="none" rtlCol="0">
            <a:spAutoFit/>
          </a:bodyPr>
          <a:lstStyle/>
          <a:p>
            <a:r>
              <a:rPr lang="fr-FR" dirty="0" smtClean="0"/>
              <a:t>G</a:t>
            </a:r>
            <a:endParaRPr lang="fr-FR" dirty="0"/>
          </a:p>
        </p:txBody>
      </p:sp>
      <p:sp>
        <p:nvSpPr>
          <p:cNvPr id="2" name="ZoneTexte 1"/>
          <p:cNvSpPr txBox="1"/>
          <p:nvPr/>
        </p:nvSpPr>
        <p:spPr>
          <a:xfrm>
            <a:off x="2026229" y="3429000"/>
            <a:ext cx="3887539" cy="369332"/>
          </a:xfrm>
          <a:prstGeom prst="rect">
            <a:avLst/>
          </a:prstGeom>
          <a:noFill/>
        </p:spPr>
        <p:txBody>
          <a:bodyPr wrap="none" rtlCol="0">
            <a:spAutoFit/>
          </a:bodyPr>
          <a:lstStyle/>
          <a:p>
            <a:r>
              <a:rPr lang="fr-FR" dirty="0" smtClean="0"/>
              <a:t>Y maxi = </a:t>
            </a:r>
            <a:r>
              <a:rPr lang="fr-FR" dirty="0" err="1" smtClean="0"/>
              <a:t>Ynominal</a:t>
            </a:r>
            <a:r>
              <a:rPr lang="fr-FR" dirty="0" smtClean="0"/>
              <a:t> + </a:t>
            </a:r>
            <a:r>
              <a:rPr lang="fr-FR" dirty="0" err="1" smtClean="0"/>
              <a:t>dG</a:t>
            </a:r>
            <a:r>
              <a:rPr lang="fr-FR" sz="2400" baseline="30000" dirty="0" err="1" smtClean="0"/>
              <a:t>c</a:t>
            </a:r>
            <a:r>
              <a:rPr lang="fr-FR" dirty="0" smtClean="0"/>
              <a:t> + </a:t>
            </a:r>
            <a:r>
              <a:rPr lang="fr-FR" dirty="0" err="1" smtClean="0"/>
              <a:t>dF</a:t>
            </a:r>
            <a:r>
              <a:rPr lang="fr-FR" sz="2400" baseline="30000" dirty="0" err="1" smtClean="0"/>
              <a:t>r</a:t>
            </a:r>
            <a:r>
              <a:rPr lang="fr-FR" dirty="0" err="1" smtClean="0"/>
              <a:t>+dF</a:t>
            </a:r>
            <a:r>
              <a:rPr lang="fr-FR" sz="2400" baseline="30000" dirty="0" err="1" smtClean="0"/>
              <a:t>b</a:t>
            </a:r>
            <a:r>
              <a:rPr lang="fr-FR" dirty="0" err="1" smtClean="0"/>
              <a:t>+dF</a:t>
            </a:r>
            <a:r>
              <a:rPr lang="fr-FR" sz="2400" baseline="30000" dirty="0" err="1" smtClean="0"/>
              <a:t>e</a:t>
            </a:r>
            <a:endParaRPr lang="fr-FR" sz="2400" baseline="30000" dirty="0"/>
          </a:p>
        </p:txBody>
      </p:sp>
    </p:spTree>
    <p:extLst>
      <p:ext uri="{BB962C8B-B14F-4D97-AF65-F5344CB8AC3E}">
        <p14:creationId xmlns:p14="http://schemas.microsoft.com/office/powerpoint/2010/main" val="12865860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1" name="ZoneTexte 107"/>
          <p:cNvSpPr txBox="1">
            <a:spLocks noChangeArrowheads="1"/>
          </p:cNvSpPr>
          <p:nvPr/>
        </p:nvSpPr>
        <p:spPr bwMode="auto">
          <a:xfrm>
            <a:off x="2982058" y="4942742"/>
            <a:ext cx="1856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solidFill>
                  <a:srgbClr val="0070C0"/>
                </a:solidFill>
                <a:latin typeface="Arial" panose="020B0604020202020204" pitchFamily="34" charset="0"/>
              </a:rPr>
              <a:t>La droite coupe la liaison primaire</a:t>
            </a:r>
          </a:p>
        </p:txBody>
      </p:sp>
      <p:sp>
        <p:nvSpPr>
          <p:cNvPr id="18510" name="ZoneTexte 118"/>
          <p:cNvSpPr txBox="1">
            <a:spLocks noChangeArrowheads="1"/>
          </p:cNvSpPr>
          <p:nvPr/>
        </p:nvSpPr>
        <p:spPr bwMode="auto">
          <a:xfrm>
            <a:off x="2454202" y="1260208"/>
            <a:ext cx="146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Droite d'analyse</a:t>
            </a:r>
          </a:p>
        </p:txBody>
      </p:sp>
      <p:sp>
        <p:nvSpPr>
          <p:cNvPr id="18434"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18435"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78"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9" name="Connecteur droit 67"/>
          <p:cNvCxnSpPr>
            <a:cxnSpLocks noChangeShapeType="1"/>
            <a:endCxn id="18478"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0" name="ZoneTexte 69"/>
          <p:cNvSpPr txBox="1">
            <a:spLocks noChangeArrowheads="1"/>
          </p:cNvSpPr>
          <p:nvPr/>
        </p:nvSpPr>
        <p:spPr bwMode="auto">
          <a:xfrm rot="162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18481"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2"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83" name="Connecteur droit 78"/>
          <p:cNvCxnSpPr>
            <a:cxnSpLocks noChangeShapeType="1"/>
            <a:stCxn id="18478"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4"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5"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6"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7"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18488"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523"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4"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5"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26"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27"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28"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29"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0"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31"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32" name="Connecteur droit 47"/>
            <p:cNvCxnSpPr>
              <a:cxnSpLocks noChangeShapeType="1"/>
              <a:stCxn id="18533"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3"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34"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8489" name="Groupe 3"/>
          <p:cNvGrpSpPr>
            <a:grpSpLocks/>
          </p:cNvGrpSpPr>
          <p:nvPr/>
        </p:nvGrpSpPr>
        <p:grpSpPr bwMode="auto">
          <a:xfrm>
            <a:off x="5694484" y="2722685"/>
            <a:ext cx="716574" cy="2029558"/>
            <a:chOff x="2197486" y="2425531"/>
            <a:chExt cx="255587" cy="673100"/>
          </a:xfrm>
        </p:grpSpPr>
        <p:cxnSp>
          <p:nvCxnSpPr>
            <p:cNvPr id="18515"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6"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17"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8"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9"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520"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8490"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2"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18494" name="ZoneTexte 18"/>
          <p:cNvSpPr txBox="1">
            <a:spLocks noChangeArrowheads="1"/>
          </p:cNvSpPr>
          <p:nvPr/>
        </p:nvSpPr>
        <p:spPr bwMode="auto">
          <a:xfrm rot="162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18495" name="ZoneTexte 19"/>
          <p:cNvSpPr txBox="1">
            <a:spLocks noChangeArrowheads="1"/>
          </p:cNvSpPr>
          <p:nvPr/>
        </p:nvSpPr>
        <p:spPr bwMode="auto">
          <a:xfrm>
            <a:off x="7156954" y="2172900"/>
            <a:ext cx="1627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Angle des portées</a:t>
            </a:r>
          </a:p>
        </p:txBody>
      </p:sp>
      <p:sp>
        <p:nvSpPr>
          <p:cNvPr id="18496"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497"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500" name="Connecteur droit avec flèche 106"/>
          <p:cNvCxnSpPr>
            <a:cxnSpLocks noChangeShapeType="1"/>
          </p:cNvCxnSpPr>
          <p:nvPr/>
        </p:nvCxnSpPr>
        <p:spPr bwMode="auto">
          <a:xfrm flipV="1">
            <a:off x="4665785" y="4570535"/>
            <a:ext cx="1666143" cy="5084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Connecteur droit 108"/>
          <p:cNvCxnSpPr>
            <a:cxnSpLocks noChangeShapeType="1"/>
          </p:cNvCxnSpPr>
          <p:nvPr/>
        </p:nvCxnSpPr>
        <p:spPr bwMode="auto">
          <a:xfrm flipV="1">
            <a:off x="5014547" y="3130062"/>
            <a:ext cx="490904" cy="424962"/>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Connecteur droit 109"/>
          <p:cNvCxnSpPr>
            <a:cxnSpLocks noChangeShapeType="1"/>
          </p:cNvCxnSpPr>
          <p:nvPr/>
        </p:nvCxnSpPr>
        <p:spPr bwMode="auto">
          <a:xfrm flipV="1">
            <a:off x="4791808" y="2875084"/>
            <a:ext cx="490904" cy="423497"/>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Connecteur droit 110"/>
          <p:cNvCxnSpPr>
            <a:cxnSpLocks noChangeShapeType="1"/>
          </p:cNvCxnSpPr>
          <p:nvPr/>
        </p:nvCxnSpPr>
        <p:spPr bwMode="auto">
          <a:xfrm flipV="1">
            <a:off x="6491654" y="4806461"/>
            <a:ext cx="490904" cy="42349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Connecteur droit 111"/>
          <p:cNvCxnSpPr>
            <a:cxnSpLocks noChangeShapeType="1"/>
          </p:cNvCxnSpPr>
          <p:nvPr/>
        </p:nvCxnSpPr>
        <p:spPr bwMode="auto">
          <a:xfrm flipV="1">
            <a:off x="6419850" y="2727081"/>
            <a:ext cx="0" cy="198559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Connecteur droit 112"/>
          <p:cNvCxnSpPr>
            <a:cxnSpLocks noChangeShapeType="1"/>
          </p:cNvCxnSpPr>
          <p:nvPr/>
        </p:nvCxnSpPr>
        <p:spPr bwMode="auto">
          <a:xfrm flipH="1" flipV="1">
            <a:off x="5895243" y="4722936"/>
            <a:ext cx="523142" cy="732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Connecteur droit 113"/>
          <p:cNvCxnSpPr>
            <a:cxnSpLocks noChangeShapeType="1"/>
          </p:cNvCxnSpPr>
          <p:nvPr/>
        </p:nvCxnSpPr>
        <p:spPr bwMode="auto">
          <a:xfrm flipH="1" flipV="1">
            <a:off x="5852746" y="2710962"/>
            <a:ext cx="524608" cy="732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Connecteur droit 115"/>
          <p:cNvCxnSpPr>
            <a:cxnSpLocks noChangeShapeType="1"/>
          </p:cNvCxnSpPr>
          <p:nvPr/>
        </p:nvCxnSpPr>
        <p:spPr bwMode="auto">
          <a:xfrm>
            <a:off x="6342185" y="2101362"/>
            <a:ext cx="526074" cy="351692"/>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1" name="Connecteur droit 119"/>
          <p:cNvCxnSpPr>
            <a:cxnSpLocks noChangeShapeType="1"/>
            <a:stCxn id="18496" idx="1"/>
          </p:cNvCxnSpPr>
          <p:nvPr/>
        </p:nvCxnSpPr>
        <p:spPr bwMode="auto">
          <a:xfrm flipH="1" flipV="1">
            <a:off x="6305550" y="1269024"/>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2" name="Connecteur droit 120"/>
          <p:cNvCxnSpPr>
            <a:cxnSpLocks noChangeShapeType="1"/>
            <a:stCxn id="18434" idx="2"/>
          </p:cNvCxnSpPr>
          <p:nvPr/>
        </p:nvCxnSpPr>
        <p:spPr bwMode="auto">
          <a:xfrm flipH="1" flipV="1">
            <a:off x="5569928" y="6131169"/>
            <a:ext cx="763465" cy="11723"/>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3" name="Connecteur droit 121"/>
          <p:cNvCxnSpPr>
            <a:cxnSpLocks noChangeShapeType="1"/>
          </p:cNvCxnSpPr>
          <p:nvPr/>
        </p:nvCxnSpPr>
        <p:spPr bwMode="auto">
          <a:xfrm flipH="1" flipV="1">
            <a:off x="5550877" y="1282212"/>
            <a:ext cx="763466" cy="1025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4" name="Connecteur droit 122"/>
          <p:cNvCxnSpPr>
            <a:cxnSpLocks noChangeShapeType="1"/>
          </p:cNvCxnSpPr>
          <p:nvPr/>
        </p:nvCxnSpPr>
        <p:spPr bwMode="auto">
          <a:xfrm flipH="1" flipV="1">
            <a:off x="6345115" y="5455628"/>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ZoneTexte 51"/>
          <p:cNvSpPr txBox="1">
            <a:spLocks noChangeArrowheads="1"/>
          </p:cNvSpPr>
          <p:nvPr/>
        </p:nvSpPr>
        <p:spPr bwMode="auto">
          <a:xfrm>
            <a:off x="1" y="122360"/>
            <a:ext cx="4344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fr-FR" altLang="fr-FR" sz="1600" dirty="0" smtClean="0">
                <a:latin typeface="Arial" panose="020B0604020202020204" pitchFamily="34" charset="0"/>
              </a:rPr>
              <a:t>Déplacement du </a:t>
            </a:r>
            <a:r>
              <a:rPr lang="fr-FR" altLang="fr-FR" sz="1600" dirty="0">
                <a:latin typeface="Arial" panose="020B0604020202020204" pitchFamily="34" charset="0"/>
              </a:rPr>
              <a:t>point G dû </a:t>
            </a:r>
            <a:r>
              <a:rPr lang="fr-FR" altLang="fr-FR" sz="1600" dirty="0" smtClean="0">
                <a:latin typeface="Arial" panose="020B0604020202020204" pitchFamily="34" charset="0"/>
              </a:rPr>
              <a:t>au corps</a:t>
            </a:r>
            <a:endParaRPr lang="fr-FR" altLang="fr-FR" sz="1600" dirty="0">
              <a:latin typeface="Arial" panose="020B0604020202020204" pitchFamily="34" charset="0"/>
            </a:endParaRPr>
          </a:p>
        </p:txBody>
      </p:sp>
      <p:cxnSp>
        <p:nvCxnSpPr>
          <p:cNvPr id="18509" name="Connecteur droit 117"/>
          <p:cNvCxnSpPr>
            <a:cxnSpLocks noChangeShapeType="1"/>
          </p:cNvCxnSpPr>
          <p:nvPr/>
        </p:nvCxnSpPr>
        <p:spPr bwMode="auto">
          <a:xfrm>
            <a:off x="3817327" y="1592874"/>
            <a:ext cx="3152042" cy="3653203"/>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oneTexte 2"/>
          <p:cNvSpPr txBox="1"/>
          <p:nvPr/>
        </p:nvSpPr>
        <p:spPr>
          <a:xfrm rot="3138577">
            <a:off x="4948750" y="2860663"/>
            <a:ext cx="284052" cy="369332"/>
          </a:xfrm>
          <a:prstGeom prst="rect">
            <a:avLst/>
          </a:prstGeom>
          <a:noFill/>
        </p:spPr>
        <p:txBody>
          <a:bodyPr wrap="none" rtlCol="0">
            <a:spAutoFit/>
          </a:bodyPr>
          <a:lstStyle/>
          <a:p>
            <a:r>
              <a:rPr lang="fr-FR" dirty="0" smtClean="0"/>
              <a:t>x</a:t>
            </a:r>
            <a:endParaRPr lang="fr-FR" dirty="0"/>
          </a:p>
        </p:txBody>
      </p:sp>
      <p:sp>
        <p:nvSpPr>
          <p:cNvPr id="4" name="ZoneTexte 3"/>
          <p:cNvSpPr txBox="1"/>
          <p:nvPr/>
        </p:nvSpPr>
        <p:spPr>
          <a:xfrm>
            <a:off x="5062808" y="2473569"/>
            <a:ext cx="330540" cy="369332"/>
          </a:xfrm>
          <a:prstGeom prst="rect">
            <a:avLst/>
          </a:prstGeom>
          <a:noFill/>
        </p:spPr>
        <p:txBody>
          <a:bodyPr wrap="none" rtlCol="0">
            <a:spAutoFit/>
          </a:bodyPr>
          <a:lstStyle/>
          <a:p>
            <a:r>
              <a:rPr lang="fr-FR" dirty="0" smtClean="0"/>
              <a:t>G</a:t>
            </a:r>
            <a:endParaRPr lang="fr-FR" dirty="0"/>
          </a:p>
        </p:txBody>
      </p:sp>
      <p:cxnSp>
        <p:nvCxnSpPr>
          <p:cNvPr id="6" name="Connecteur droit avec flèche 5"/>
          <p:cNvCxnSpPr/>
          <p:nvPr/>
        </p:nvCxnSpPr>
        <p:spPr>
          <a:xfrm flipH="1" flipV="1">
            <a:off x="3619500" y="3723104"/>
            <a:ext cx="197827" cy="200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343275" y="3751358"/>
            <a:ext cx="452368" cy="369332"/>
          </a:xfrm>
          <a:prstGeom prst="rect">
            <a:avLst/>
          </a:prstGeom>
          <a:noFill/>
        </p:spPr>
        <p:txBody>
          <a:bodyPr wrap="none" rtlCol="0">
            <a:spAutoFit/>
          </a:bodyPr>
          <a:lstStyle/>
          <a:p>
            <a:r>
              <a:rPr lang="fr-FR" dirty="0" err="1" smtClean="0"/>
              <a:t>dG</a:t>
            </a:r>
            <a:endParaRPr lang="fr-FR" dirty="0"/>
          </a:p>
        </p:txBody>
      </p:sp>
      <p:sp>
        <p:nvSpPr>
          <p:cNvPr id="13" name="ZoneTexte 12"/>
          <p:cNvSpPr txBox="1"/>
          <p:nvPr/>
        </p:nvSpPr>
        <p:spPr>
          <a:xfrm>
            <a:off x="428805" y="4455447"/>
            <a:ext cx="1217000" cy="369332"/>
          </a:xfrm>
          <a:prstGeom prst="rect">
            <a:avLst/>
          </a:prstGeom>
          <a:noFill/>
        </p:spPr>
        <p:txBody>
          <a:bodyPr wrap="none" rtlCol="0">
            <a:spAutoFit/>
          </a:bodyPr>
          <a:lstStyle/>
          <a:p>
            <a:r>
              <a:rPr lang="fr-FR" dirty="0" err="1" smtClean="0"/>
              <a:t>dG</a:t>
            </a:r>
            <a:r>
              <a:rPr lang="fr-FR" sz="2400" baseline="30000" dirty="0" err="1" smtClean="0"/>
              <a:t>c</a:t>
            </a:r>
            <a:r>
              <a:rPr lang="fr-FR" dirty="0" smtClean="0"/>
              <a:t>= t1c/2</a:t>
            </a:r>
            <a:endParaRPr lang="fr-FR" dirty="0"/>
          </a:p>
        </p:txBody>
      </p:sp>
      <p:sp>
        <p:nvSpPr>
          <p:cNvPr id="125" name="Rectangle 729"/>
          <p:cNvSpPr>
            <a:spLocks noChangeArrowheads="1"/>
          </p:cNvSpPr>
          <p:nvPr/>
        </p:nvSpPr>
        <p:spPr bwMode="auto">
          <a:xfrm>
            <a:off x="1414098" y="3658909"/>
            <a:ext cx="1310928" cy="260838"/>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cxnSp>
        <p:nvCxnSpPr>
          <p:cNvPr id="126" name="Connecteur droit 22"/>
          <p:cNvCxnSpPr>
            <a:cxnSpLocks noChangeShapeType="1"/>
          </p:cNvCxnSpPr>
          <p:nvPr/>
        </p:nvCxnSpPr>
        <p:spPr bwMode="auto">
          <a:xfrm flipV="1">
            <a:off x="235928" y="3487458"/>
            <a:ext cx="489438" cy="323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avec flèche 25"/>
          <p:cNvCxnSpPr>
            <a:cxnSpLocks noChangeShapeType="1"/>
          </p:cNvCxnSpPr>
          <p:nvPr/>
        </p:nvCxnSpPr>
        <p:spPr bwMode="auto">
          <a:xfrm flipH="1" flipV="1">
            <a:off x="634512" y="3540212"/>
            <a:ext cx="271097" cy="24911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Connecteur droit 27"/>
          <p:cNvCxnSpPr>
            <a:cxnSpLocks noChangeShapeType="1"/>
          </p:cNvCxnSpPr>
          <p:nvPr/>
        </p:nvCxnSpPr>
        <p:spPr bwMode="auto">
          <a:xfrm>
            <a:off x="918797" y="3784931"/>
            <a:ext cx="5040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Rectangle 728"/>
          <p:cNvSpPr>
            <a:spLocks noChangeArrowheads="1"/>
          </p:cNvSpPr>
          <p:nvPr/>
        </p:nvSpPr>
        <p:spPr bwMode="auto">
          <a:xfrm>
            <a:off x="1674935" y="3653046"/>
            <a:ext cx="1050090"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a:latin typeface="Arial" panose="020B0604020202020204" pitchFamily="34" charset="0"/>
              </a:rPr>
              <a:t>0,1 </a:t>
            </a:r>
            <a:r>
              <a:rPr lang="fr-FR" altLang="fr-FR" sz="1292" dirty="0" smtClean="0">
                <a:latin typeface="Arial" panose="020B0604020202020204" pitchFamily="34" charset="0"/>
              </a:rPr>
              <a:t>    </a:t>
            </a:r>
            <a:r>
              <a:rPr lang="fr-FR" altLang="fr-FR" sz="1292" dirty="0">
                <a:latin typeface="Arial" panose="020B0604020202020204" pitchFamily="34" charset="0"/>
              </a:rPr>
              <a:t>D    E</a:t>
            </a:r>
          </a:p>
        </p:txBody>
      </p:sp>
      <p:sp>
        <p:nvSpPr>
          <p:cNvPr id="131" name="Line 730"/>
          <p:cNvSpPr>
            <a:spLocks noChangeShapeType="1"/>
          </p:cNvSpPr>
          <p:nvPr/>
        </p:nvSpPr>
        <p:spPr bwMode="auto">
          <a:xfrm>
            <a:off x="1713035" y="365304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132" name="Group 731"/>
          <p:cNvGrpSpPr>
            <a:grpSpLocks/>
          </p:cNvGrpSpPr>
          <p:nvPr/>
        </p:nvGrpSpPr>
        <p:grpSpPr bwMode="auto">
          <a:xfrm>
            <a:off x="1460990" y="3739503"/>
            <a:ext cx="213946" cy="106974"/>
            <a:chOff x="468" y="3046"/>
            <a:chExt cx="146" cy="73"/>
          </a:xfrm>
        </p:grpSpPr>
        <p:sp>
          <p:nvSpPr>
            <p:cNvPr id="133"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4"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135" name="Line 734"/>
          <p:cNvSpPr>
            <a:spLocks noChangeShapeType="1"/>
          </p:cNvSpPr>
          <p:nvPr/>
        </p:nvSpPr>
        <p:spPr bwMode="auto">
          <a:xfrm>
            <a:off x="2100428" y="365304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6" name="Line 735"/>
          <p:cNvSpPr>
            <a:spLocks noChangeShapeType="1"/>
          </p:cNvSpPr>
          <p:nvPr/>
        </p:nvSpPr>
        <p:spPr bwMode="auto">
          <a:xfrm>
            <a:off x="2381782" y="3653046"/>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7" name="ZoneTexte 28"/>
          <p:cNvSpPr txBox="1">
            <a:spLocks noChangeArrowheads="1"/>
          </p:cNvSpPr>
          <p:nvPr/>
        </p:nvSpPr>
        <p:spPr bwMode="auto">
          <a:xfrm>
            <a:off x="1408235" y="3379020"/>
            <a:ext cx="37382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UF</a:t>
            </a:r>
            <a:endParaRPr lang="fr-FR" altLang="fr-FR" sz="1108" dirty="0">
              <a:latin typeface="Arial" panose="020B0604020202020204" pitchFamily="34" charset="0"/>
            </a:endParaRPr>
          </a:p>
        </p:txBody>
      </p:sp>
      <p:sp>
        <p:nvSpPr>
          <p:cNvPr id="138" name="ZoneTexte 1"/>
          <p:cNvSpPr txBox="1">
            <a:spLocks noChangeArrowheads="1"/>
          </p:cNvSpPr>
          <p:nvPr/>
        </p:nvSpPr>
        <p:spPr bwMode="auto">
          <a:xfrm>
            <a:off x="1764324" y="3393673"/>
            <a:ext cx="373820"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t1c</a:t>
            </a:r>
          </a:p>
        </p:txBody>
      </p:sp>
      <p:grpSp>
        <p:nvGrpSpPr>
          <p:cNvPr id="139" name="Groupe 138"/>
          <p:cNvGrpSpPr/>
          <p:nvPr/>
        </p:nvGrpSpPr>
        <p:grpSpPr>
          <a:xfrm>
            <a:off x="289114" y="3551129"/>
            <a:ext cx="245717" cy="514607"/>
            <a:chOff x="6984024" y="1617528"/>
            <a:chExt cx="901212" cy="1887416"/>
          </a:xfrm>
        </p:grpSpPr>
        <p:sp>
          <p:nvSpPr>
            <p:cNvPr id="140" name="Forme libre 65"/>
            <p:cNvSpPr>
              <a:spLocks/>
            </p:cNvSpPr>
            <p:nvPr/>
          </p:nvSpPr>
          <p:spPr bwMode="auto">
            <a:xfrm>
              <a:off x="6989886" y="1617528"/>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41" name="Forme libre 75"/>
            <p:cNvSpPr>
              <a:spLocks/>
            </p:cNvSpPr>
            <p:nvPr/>
          </p:nvSpPr>
          <p:spPr bwMode="auto">
            <a:xfrm flipV="1">
              <a:off x="6984024" y="2992059"/>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42" name="Connecteur droit 109"/>
          <p:cNvCxnSpPr>
            <a:cxnSpLocks noChangeShapeType="1"/>
          </p:cNvCxnSpPr>
          <p:nvPr/>
        </p:nvCxnSpPr>
        <p:spPr bwMode="auto">
          <a:xfrm flipV="1">
            <a:off x="4704107" y="2761518"/>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Connecteur droit 109"/>
          <p:cNvCxnSpPr>
            <a:cxnSpLocks noChangeShapeType="1"/>
          </p:cNvCxnSpPr>
          <p:nvPr/>
        </p:nvCxnSpPr>
        <p:spPr bwMode="auto">
          <a:xfrm flipV="1">
            <a:off x="4873137" y="2984258"/>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816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1" name="ZoneTexte 107"/>
          <p:cNvSpPr txBox="1">
            <a:spLocks noChangeArrowheads="1"/>
          </p:cNvSpPr>
          <p:nvPr/>
        </p:nvSpPr>
        <p:spPr bwMode="auto">
          <a:xfrm>
            <a:off x="2982058" y="4942742"/>
            <a:ext cx="1856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solidFill>
                  <a:srgbClr val="0070C0"/>
                </a:solidFill>
                <a:latin typeface="Arial" panose="020B0604020202020204" pitchFamily="34" charset="0"/>
              </a:rPr>
              <a:t>La droite coupe la liaison primaire</a:t>
            </a:r>
          </a:p>
        </p:txBody>
      </p:sp>
      <p:sp>
        <p:nvSpPr>
          <p:cNvPr id="18510" name="ZoneTexte 118"/>
          <p:cNvSpPr txBox="1">
            <a:spLocks noChangeArrowheads="1"/>
          </p:cNvSpPr>
          <p:nvPr/>
        </p:nvSpPr>
        <p:spPr bwMode="auto">
          <a:xfrm>
            <a:off x="2454202" y="1260208"/>
            <a:ext cx="146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Droite d'analyse</a:t>
            </a:r>
          </a:p>
        </p:txBody>
      </p:sp>
      <p:grpSp>
        <p:nvGrpSpPr>
          <p:cNvPr id="2" name="Groupe 1"/>
          <p:cNvGrpSpPr/>
          <p:nvPr/>
        </p:nvGrpSpPr>
        <p:grpSpPr>
          <a:xfrm>
            <a:off x="3897923" y="996461"/>
            <a:ext cx="4886400" cy="5455628"/>
            <a:chOff x="3897923" y="996461"/>
            <a:chExt cx="4886400" cy="5455628"/>
          </a:xfrm>
        </p:grpSpPr>
        <p:sp>
          <p:nvSpPr>
            <p:cNvPr id="18434"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18435"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78"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9" name="Connecteur droit 67"/>
            <p:cNvCxnSpPr>
              <a:cxnSpLocks noChangeShapeType="1"/>
              <a:endCxn id="18478"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0" name="ZoneTexte 69"/>
            <p:cNvSpPr txBox="1">
              <a:spLocks noChangeArrowheads="1"/>
            </p:cNvSpPr>
            <p:nvPr/>
          </p:nvSpPr>
          <p:spPr bwMode="auto">
            <a:xfrm rot="-54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18481"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2"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83" name="Connecteur droit 78"/>
            <p:cNvCxnSpPr>
              <a:cxnSpLocks noChangeShapeType="1"/>
              <a:stCxn id="18478"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4"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5"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6"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7"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18488"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523"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4"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5"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26"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27"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28"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29"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0"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31"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32" name="Connecteur droit 47"/>
              <p:cNvCxnSpPr>
                <a:cxnSpLocks noChangeShapeType="1"/>
                <a:stCxn id="18533"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3"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34"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8489" name="Groupe 3"/>
            <p:cNvGrpSpPr>
              <a:grpSpLocks/>
            </p:cNvGrpSpPr>
            <p:nvPr/>
          </p:nvGrpSpPr>
          <p:grpSpPr bwMode="auto">
            <a:xfrm>
              <a:off x="5694484" y="2722685"/>
              <a:ext cx="716574" cy="2029558"/>
              <a:chOff x="2197486" y="2425531"/>
              <a:chExt cx="255587" cy="673100"/>
            </a:xfrm>
          </p:grpSpPr>
          <p:cxnSp>
            <p:nvCxnSpPr>
              <p:cNvPr id="18515"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6"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17"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8"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9"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520"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8490"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2"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18494" name="ZoneTexte 18"/>
            <p:cNvSpPr txBox="1">
              <a:spLocks noChangeArrowheads="1"/>
            </p:cNvSpPr>
            <p:nvPr/>
          </p:nvSpPr>
          <p:spPr bwMode="auto">
            <a:xfrm rot="-54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18495" name="ZoneTexte 19"/>
            <p:cNvSpPr txBox="1">
              <a:spLocks noChangeArrowheads="1"/>
            </p:cNvSpPr>
            <p:nvPr/>
          </p:nvSpPr>
          <p:spPr bwMode="auto">
            <a:xfrm>
              <a:off x="7156954" y="2172900"/>
              <a:ext cx="1627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Angle des portées</a:t>
              </a:r>
            </a:p>
          </p:txBody>
        </p:sp>
        <p:sp>
          <p:nvSpPr>
            <p:cNvPr id="18496"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497"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500" name="Connecteur droit avec flèche 106"/>
            <p:cNvCxnSpPr>
              <a:cxnSpLocks noChangeShapeType="1"/>
            </p:cNvCxnSpPr>
            <p:nvPr/>
          </p:nvCxnSpPr>
          <p:spPr bwMode="auto">
            <a:xfrm flipV="1">
              <a:off x="4665785" y="4570535"/>
              <a:ext cx="1666143" cy="5084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Connecteur droit 108"/>
            <p:cNvCxnSpPr>
              <a:cxnSpLocks noChangeShapeType="1"/>
            </p:cNvCxnSpPr>
            <p:nvPr/>
          </p:nvCxnSpPr>
          <p:spPr bwMode="auto">
            <a:xfrm flipV="1">
              <a:off x="5014547" y="3130062"/>
              <a:ext cx="490904" cy="424962"/>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Connecteur droit 109"/>
            <p:cNvCxnSpPr>
              <a:cxnSpLocks noChangeShapeType="1"/>
            </p:cNvCxnSpPr>
            <p:nvPr/>
          </p:nvCxnSpPr>
          <p:spPr bwMode="auto">
            <a:xfrm flipV="1">
              <a:off x="4791808" y="2875084"/>
              <a:ext cx="490904" cy="423497"/>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Connecteur droit 110"/>
            <p:cNvCxnSpPr>
              <a:cxnSpLocks noChangeShapeType="1"/>
            </p:cNvCxnSpPr>
            <p:nvPr/>
          </p:nvCxnSpPr>
          <p:spPr bwMode="auto">
            <a:xfrm flipV="1">
              <a:off x="6491654" y="4806461"/>
              <a:ext cx="490904" cy="42349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Connecteur droit 111"/>
            <p:cNvCxnSpPr>
              <a:cxnSpLocks noChangeShapeType="1"/>
            </p:cNvCxnSpPr>
            <p:nvPr/>
          </p:nvCxnSpPr>
          <p:spPr bwMode="auto">
            <a:xfrm flipV="1">
              <a:off x="6419850" y="2727081"/>
              <a:ext cx="0" cy="198559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Connecteur droit 112"/>
            <p:cNvCxnSpPr>
              <a:cxnSpLocks noChangeShapeType="1"/>
            </p:cNvCxnSpPr>
            <p:nvPr/>
          </p:nvCxnSpPr>
          <p:spPr bwMode="auto">
            <a:xfrm flipH="1" flipV="1">
              <a:off x="5895243" y="4722936"/>
              <a:ext cx="523142" cy="732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Connecteur droit 113"/>
            <p:cNvCxnSpPr>
              <a:cxnSpLocks noChangeShapeType="1"/>
            </p:cNvCxnSpPr>
            <p:nvPr/>
          </p:nvCxnSpPr>
          <p:spPr bwMode="auto">
            <a:xfrm flipH="1" flipV="1">
              <a:off x="5852746" y="2710962"/>
              <a:ext cx="524608" cy="732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Connecteur droit 115"/>
            <p:cNvCxnSpPr>
              <a:cxnSpLocks noChangeShapeType="1"/>
            </p:cNvCxnSpPr>
            <p:nvPr/>
          </p:nvCxnSpPr>
          <p:spPr bwMode="auto">
            <a:xfrm>
              <a:off x="6342185" y="2101362"/>
              <a:ext cx="526074" cy="351692"/>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1" name="Connecteur droit 119"/>
            <p:cNvCxnSpPr>
              <a:cxnSpLocks noChangeShapeType="1"/>
              <a:stCxn id="18496" idx="1"/>
            </p:cNvCxnSpPr>
            <p:nvPr/>
          </p:nvCxnSpPr>
          <p:spPr bwMode="auto">
            <a:xfrm flipH="1" flipV="1">
              <a:off x="6305550" y="1269024"/>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2" name="Connecteur droit 120"/>
            <p:cNvCxnSpPr>
              <a:cxnSpLocks noChangeShapeType="1"/>
              <a:stCxn id="18434" idx="2"/>
            </p:cNvCxnSpPr>
            <p:nvPr/>
          </p:nvCxnSpPr>
          <p:spPr bwMode="auto">
            <a:xfrm flipH="1" flipV="1">
              <a:off x="5569928" y="6131169"/>
              <a:ext cx="763465" cy="11723"/>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3" name="Connecteur droit 121"/>
            <p:cNvCxnSpPr>
              <a:cxnSpLocks noChangeShapeType="1"/>
            </p:cNvCxnSpPr>
            <p:nvPr/>
          </p:nvCxnSpPr>
          <p:spPr bwMode="auto">
            <a:xfrm flipH="1" flipV="1">
              <a:off x="5550877" y="1282212"/>
              <a:ext cx="763466" cy="1025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4" name="Connecteur droit 122"/>
            <p:cNvCxnSpPr>
              <a:cxnSpLocks noChangeShapeType="1"/>
            </p:cNvCxnSpPr>
            <p:nvPr/>
          </p:nvCxnSpPr>
          <p:spPr bwMode="auto">
            <a:xfrm flipH="1" flipV="1">
              <a:off x="6345115" y="5455628"/>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9" name="ZoneTexte 51"/>
          <p:cNvSpPr txBox="1">
            <a:spLocks noChangeArrowheads="1"/>
          </p:cNvSpPr>
          <p:nvPr/>
        </p:nvSpPr>
        <p:spPr bwMode="auto">
          <a:xfrm>
            <a:off x="0" y="122360"/>
            <a:ext cx="447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dirty="0" smtClean="0">
                <a:latin typeface="Arial" panose="020B0604020202020204" pitchFamily="34" charset="0"/>
              </a:rPr>
              <a:t>Déplacement du point F dû à la rotule</a:t>
            </a:r>
            <a:endParaRPr lang="fr-FR" altLang="fr-FR" sz="1600" dirty="0">
              <a:latin typeface="Arial" panose="020B0604020202020204" pitchFamily="34" charset="0"/>
            </a:endParaRPr>
          </a:p>
        </p:txBody>
      </p:sp>
      <p:cxnSp>
        <p:nvCxnSpPr>
          <p:cNvPr id="18509" name="Connecteur droit 117"/>
          <p:cNvCxnSpPr>
            <a:cxnSpLocks noChangeShapeType="1"/>
          </p:cNvCxnSpPr>
          <p:nvPr/>
        </p:nvCxnSpPr>
        <p:spPr bwMode="auto">
          <a:xfrm>
            <a:off x="3817327" y="1592874"/>
            <a:ext cx="3152042" cy="3653203"/>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oneTexte 2"/>
          <p:cNvSpPr txBox="1"/>
          <p:nvPr/>
        </p:nvSpPr>
        <p:spPr>
          <a:xfrm rot="3138577">
            <a:off x="5175887" y="3127459"/>
            <a:ext cx="284052" cy="369332"/>
          </a:xfrm>
          <a:prstGeom prst="rect">
            <a:avLst/>
          </a:prstGeom>
          <a:noFill/>
        </p:spPr>
        <p:txBody>
          <a:bodyPr wrap="none" rtlCol="0">
            <a:spAutoFit/>
          </a:bodyPr>
          <a:lstStyle/>
          <a:p>
            <a:r>
              <a:rPr lang="fr-FR" dirty="0" smtClean="0"/>
              <a:t>x</a:t>
            </a:r>
            <a:endParaRPr lang="fr-FR" dirty="0"/>
          </a:p>
        </p:txBody>
      </p:sp>
      <p:sp>
        <p:nvSpPr>
          <p:cNvPr id="4" name="ZoneTexte 3"/>
          <p:cNvSpPr txBox="1"/>
          <p:nvPr/>
        </p:nvSpPr>
        <p:spPr>
          <a:xfrm>
            <a:off x="5498856" y="3134458"/>
            <a:ext cx="290464" cy="369332"/>
          </a:xfrm>
          <a:prstGeom prst="rect">
            <a:avLst/>
          </a:prstGeom>
          <a:noFill/>
        </p:spPr>
        <p:txBody>
          <a:bodyPr wrap="none" rtlCol="0">
            <a:spAutoFit/>
          </a:bodyPr>
          <a:lstStyle/>
          <a:p>
            <a:r>
              <a:rPr lang="fr-FR" dirty="0" smtClean="0"/>
              <a:t>F</a:t>
            </a:r>
            <a:endParaRPr lang="fr-FR" dirty="0"/>
          </a:p>
        </p:txBody>
      </p:sp>
      <p:cxnSp>
        <p:nvCxnSpPr>
          <p:cNvPr id="6" name="Connecteur droit avec flèche 5"/>
          <p:cNvCxnSpPr/>
          <p:nvPr/>
        </p:nvCxnSpPr>
        <p:spPr>
          <a:xfrm rot="10800000" flipH="1" flipV="1">
            <a:off x="3817548" y="4094228"/>
            <a:ext cx="197827" cy="200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498087" y="4176423"/>
            <a:ext cx="412292" cy="369332"/>
          </a:xfrm>
          <a:prstGeom prst="rect">
            <a:avLst/>
          </a:prstGeom>
          <a:noFill/>
        </p:spPr>
        <p:txBody>
          <a:bodyPr wrap="none" rtlCol="0">
            <a:spAutoFit/>
          </a:bodyPr>
          <a:lstStyle/>
          <a:p>
            <a:r>
              <a:rPr lang="fr-FR" dirty="0" err="1" smtClean="0"/>
              <a:t>dF</a:t>
            </a:r>
            <a:endParaRPr lang="fr-FR" dirty="0"/>
          </a:p>
        </p:txBody>
      </p:sp>
      <p:sp>
        <p:nvSpPr>
          <p:cNvPr id="13" name="ZoneTexte 12"/>
          <p:cNvSpPr txBox="1"/>
          <p:nvPr/>
        </p:nvSpPr>
        <p:spPr>
          <a:xfrm>
            <a:off x="428805" y="4455447"/>
            <a:ext cx="1141659" cy="369332"/>
          </a:xfrm>
          <a:prstGeom prst="rect">
            <a:avLst/>
          </a:prstGeom>
          <a:noFill/>
        </p:spPr>
        <p:txBody>
          <a:bodyPr wrap="none" rtlCol="0">
            <a:spAutoFit/>
          </a:bodyPr>
          <a:lstStyle/>
          <a:p>
            <a:r>
              <a:rPr lang="fr-FR" dirty="0" err="1" smtClean="0"/>
              <a:t>dF</a:t>
            </a:r>
            <a:r>
              <a:rPr lang="fr-FR" sz="2400" baseline="30000" dirty="0" err="1" smtClean="0"/>
              <a:t>r</a:t>
            </a:r>
            <a:r>
              <a:rPr lang="fr-FR" dirty="0" smtClean="0"/>
              <a:t>= t1r/2</a:t>
            </a:r>
            <a:endParaRPr lang="fr-FR" dirty="0"/>
          </a:p>
        </p:txBody>
      </p:sp>
      <p:sp>
        <p:nvSpPr>
          <p:cNvPr id="87" name="Rectangle 729"/>
          <p:cNvSpPr>
            <a:spLocks noChangeArrowheads="1"/>
          </p:cNvSpPr>
          <p:nvPr/>
        </p:nvSpPr>
        <p:spPr bwMode="auto">
          <a:xfrm>
            <a:off x="799359" y="3206073"/>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88" name="Arc 87"/>
          <p:cNvSpPr/>
          <p:nvPr/>
        </p:nvSpPr>
        <p:spPr bwMode="auto">
          <a:xfrm rot="16200000">
            <a:off x="2427402" y="3421486"/>
            <a:ext cx="364880" cy="364880"/>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89" name="Rectangle 5"/>
          <p:cNvSpPr>
            <a:spLocks noChangeArrowheads="1"/>
          </p:cNvSpPr>
          <p:nvPr/>
        </p:nvSpPr>
        <p:spPr bwMode="auto">
          <a:xfrm>
            <a:off x="2606179" y="3421486"/>
            <a:ext cx="140677" cy="36488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92" name="Rectangle 6"/>
          <p:cNvSpPr>
            <a:spLocks noChangeArrowheads="1"/>
          </p:cNvSpPr>
          <p:nvPr/>
        </p:nvSpPr>
        <p:spPr bwMode="auto">
          <a:xfrm>
            <a:off x="2651606" y="3302789"/>
            <a:ext cx="184638" cy="612531"/>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93" name="Forme libre 7"/>
          <p:cNvSpPr>
            <a:spLocks/>
          </p:cNvSpPr>
          <p:nvPr/>
        </p:nvSpPr>
        <p:spPr bwMode="auto">
          <a:xfrm>
            <a:off x="2656002" y="3302789"/>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94" name="Forme libre 8"/>
          <p:cNvSpPr>
            <a:spLocks/>
          </p:cNvSpPr>
          <p:nvPr/>
        </p:nvSpPr>
        <p:spPr bwMode="auto">
          <a:xfrm flipV="1">
            <a:off x="2657467" y="3751197"/>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95" name="Forme libre 26"/>
          <p:cNvSpPr>
            <a:spLocks/>
          </p:cNvSpPr>
          <p:nvPr/>
        </p:nvSpPr>
        <p:spPr bwMode="auto">
          <a:xfrm>
            <a:off x="2650140" y="3415624"/>
            <a:ext cx="45426" cy="401515"/>
          </a:xfrm>
          <a:custGeom>
            <a:avLst/>
            <a:gdLst>
              <a:gd name="T0" fmla="*/ 0 w 49741"/>
              <a:gd name="T1" fmla="*/ 0 h 435440"/>
              <a:gd name="T2" fmla="*/ 45657 w 49741"/>
              <a:gd name="T3" fmla="*/ 150586 h 435440"/>
              <a:gd name="T4" fmla="*/ 22829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sp>
        <p:nvSpPr>
          <p:cNvPr id="96" name="Rectangle 728"/>
          <p:cNvSpPr>
            <a:spLocks noChangeArrowheads="1"/>
          </p:cNvSpPr>
          <p:nvPr/>
        </p:nvSpPr>
        <p:spPr bwMode="auto">
          <a:xfrm>
            <a:off x="1060198" y="3200212"/>
            <a:ext cx="975647"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    A    B</a:t>
            </a:r>
          </a:p>
        </p:txBody>
      </p:sp>
      <p:sp>
        <p:nvSpPr>
          <p:cNvPr id="97" name="Line 730"/>
          <p:cNvSpPr>
            <a:spLocks noChangeShapeType="1"/>
          </p:cNvSpPr>
          <p:nvPr/>
        </p:nvSpPr>
        <p:spPr bwMode="auto">
          <a:xfrm>
            <a:off x="1098297" y="320021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98" name="Group 731"/>
          <p:cNvGrpSpPr>
            <a:grpSpLocks/>
          </p:cNvGrpSpPr>
          <p:nvPr/>
        </p:nvGrpSpPr>
        <p:grpSpPr bwMode="auto">
          <a:xfrm>
            <a:off x="846252" y="3286670"/>
            <a:ext cx="213946" cy="106973"/>
            <a:chOff x="468" y="3046"/>
            <a:chExt cx="146" cy="73"/>
          </a:xfrm>
        </p:grpSpPr>
        <p:sp>
          <p:nvSpPr>
            <p:cNvPr id="99"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00"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101" name="Line 734"/>
          <p:cNvSpPr>
            <a:spLocks noChangeShapeType="1"/>
          </p:cNvSpPr>
          <p:nvPr/>
        </p:nvSpPr>
        <p:spPr bwMode="auto">
          <a:xfrm>
            <a:off x="1422148" y="320021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02" name="Line 735"/>
          <p:cNvSpPr>
            <a:spLocks noChangeShapeType="1"/>
          </p:cNvSpPr>
          <p:nvPr/>
        </p:nvSpPr>
        <p:spPr bwMode="auto">
          <a:xfrm>
            <a:off x="1703502" y="3200211"/>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cxnSp>
        <p:nvCxnSpPr>
          <p:cNvPr id="103" name="Connecteur droit avec flèche 5"/>
          <p:cNvCxnSpPr>
            <a:cxnSpLocks noChangeShapeType="1"/>
          </p:cNvCxnSpPr>
          <p:nvPr/>
        </p:nvCxnSpPr>
        <p:spPr bwMode="auto">
          <a:xfrm>
            <a:off x="2255951" y="3346751"/>
            <a:ext cx="171450" cy="13774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Connecteur droit 7"/>
          <p:cNvCxnSpPr>
            <a:cxnSpLocks noChangeShapeType="1"/>
          </p:cNvCxnSpPr>
          <p:nvPr/>
        </p:nvCxnSpPr>
        <p:spPr bwMode="auto">
          <a:xfrm flipH="1">
            <a:off x="2040541" y="3342354"/>
            <a:ext cx="22420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ZoneTexte 1"/>
          <p:cNvSpPr txBox="1">
            <a:spLocks noChangeArrowheads="1"/>
          </p:cNvSpPr>
          <p:nvPr/>
        </p:nvSpPr>
        <p:spPr bwMode="auto">
          <a:xfrm>
            <a:off x="1079248" y="2939374"/>
            <a:ext cx="351378"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t1r</a:t>
            </a:r>
          </a:p>
        </p:txBody>
      </p:sp>
      <p:cxnSp>
        <p:nvCxnSpPr>
          <p:cNvPr id="108" name="Connecteur droit 109"/>
          <p:cNvCxnSpPr>
            <a:cxnSpLocks noChangeShapeType="1"/>
          </p:cNvCxnSpPr>
          <p:nvPr/>
        </p:nvCxnSpPr>
        <p:spPr bwMode="auto">
          <a:xfrm flipV="1">
            <a:off x="4942232" y="2999643"/>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09"/>
          <p:cNvCxnSpPr>
            <a:cxnSpLocks noChangeShapeType="1"/>
          </p:cNvCxnSpPr>
          <p:nvPr/>
        </p:nvCxnSpPr>
        <p:spPr bwMode="auto">
          <a:xfrm flipV="1">
            <a:off x="5111262" y="3222383"/>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751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868144" y="305291"/>
            <a:ext cx="1905000" cy="2745979"/>
            <a:chOff x="5871898" y="305291"/>
            <a:chExt cx="1905000" cy="2745979"/>
          </a:xfrm>
        </p:grpSpPr>
        <p:grpSp>
          <p:nvGrpSpPr>
            <p:cNvPr id="2" name="Groupe 1"/>
            <p:cNvGrpSpPr/>
            <p:nvPr/>
          </p:nvGrpSpPr>
          <p:grpSpPr>
            <a:xfrm>
              <a:off x="5871898" y="305291"/>
              <a:ext cx="1905000" cy="2043573"/>
              <a:chOff x="5871898" y="305291"/>
              <a:chExt cx="1905000" cy="2043573"/>
            </a:xfrm>
          </p:grpSpPr>
          <p:sp>
            <p:nvSpPr>
              <p:cNvPr id="9272" name="Forme libre 47"/>
              <p:cNvSpPr>
                <a:spLocks/>
              </p:cNvSpPr>
              <p:nvPr/>
            </p:nvSpPr>
            <p:spPr bwMode="auto">
              <a:xfrm>
                <a:off x="6538543" y="305291"/>
                <a:ext cx="553779" cy="1471699"/>
              </a:xfrm>
              <a:custGeom>
                <a:avLst/>
                <a:gdLst>
                  <a:gd name="T0" fmla="*/ 0 w 833405"/>
                  <a:gd name="T1" fmla="*/ 1692765 h 1753424"/>
                  <a:gd name="T2" fmla="*/ 77262 w 833405"/>
                  <a:gd name="T3" fmla="*/ 1229609 h 1753424"/>
                  <a:gd name="T4" fmla="*/ 77262 w 833405"/>
                  <a:gd name="T5" fmla="*/ 561799 h 1753424"/>
                  <a:gd name="T6" fmla="*/ 121425 w 833405"/>
                  <a:gd name="T7" fmla="*/ 55562 h 1753424"/>
                  <a:gd name="T8" fmla="*/ 253868 w 833405"/>
                  <a:gd name="T9" fmla="*/ 44799 h 1753424"/>
                  <a:gd name="T10" fmla="*/ 640178 w 833405"/>
                  <a:gd name="T11" fmla="*/ 44799 h 1753424"/>
                  <a:gd name="T12" fmla="*/ 827801 w 833405"/>
                  <a:gd name="T13" fmla="*/ 12471 h 1753424"/>
                  <a:gd name="T14" fmla="*/ 794666 w 833405"/>
                  <a:gd name="T15" fmla="*/ 281752 h 1753424"/>
                  <a:gd name="T16" fmla="*/ 783637 w 833405"/>
                  <a:gd name="T17" fmla="*/ 874162 h 1753424"/>
                  <a:gd name="T18" fmla="*/ 772621 w 833405"/>
                  <a:gd name="T19" fmla="*/ 1574280 h 1753424"/>
                  <a:gd name="T20" fmla="*/ 739474 w 833405"/>
                  <a:gd name="T21" fmla="*/ 1714305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9273" name="Forme libre 48"/>
              <p:cNvSpPr>
                <a:spLocks/>
              </p:cNvSpPr>
              <p:nvPr/>
            </p:nvSpPr>
            <p:spPr bwMode="auto">
              <a:xfrm>
                <a:off x="6251632" y="1752722"/>
                <a:ext cx="1128654" cy="274331"/>
              </a:xfrm>
              <a:custGeom>
                <a:avLst/>
                <a:gdLst>
                  <a:gd name="T0" fmla="*/ 2120 w 1698718"/>
                  <a:gd name="T1" fmla="*/ 432473 h 412310"/>
                  <a:gd name="T2" fmla="*/ 2120 w 1698718"/>
                  <a:gd name="T3" fmla="*/ 200561 h 412310"/>
                  <a:gd name="T4" fmla="*/ 24106 w 1698718"/>
                  <a:gd name="T5" fmla="*/ 49819 h 412310"/>
                  <a:gd name="T6" fmla="*/ 68029 w 1698718"/>
                  <a:gd name="T7" fmla="*/ 3450 h 412310"/>
                  <a:gd name="T8" fmla="*/ 441643 w 1698718"/>
                  <a:gd name="T9" fmla="*/ 3450 h 412310"/>
                  <a:gd name="T10" fmla="*/ 958054 w 1698718"/>
                  <a:gd name="T11" fmla="*/ 3450 h 412310"/>
                  <a:gd name="T12" fmla="*/ 1243762 w 1698718"/>
                  <a:gd name="T13" fmla="*/ 49819 h 412310"/>
                  <a:gd name="T14" fmla="*/ 1639313 w 1698718"/>
                  <a:gd name="T15" fmla="*/ 49819 h 412310"/>
                  <a:gd name="T16" fmla="*/ 1650312 w 1698718"/>
                  <a:gd name="T17" fmla="*/ 188965 h 412310"/>
                  <a:gd name="T18" fmla="*/ 1672268 w 1698718"/>
                  <a:gd name="T19" fmla="*/ 397685 h 412310"/>
                  <a:gd name="T20" fmla="*/ 1694254 w 1698718"/>
                  <a:gd name="T21" fmla="*/ 432473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9274" name="Forme libre 49"/>
              <p:cNvSpPr>
                <a:spLocks/>
              </p:cNvSpPr>
              <p:nvPr/>
            </p:nvSpPr>
            <p:spPr bwMode="auto">
              <a:xfrm>
                <a:off x="5871898" y="1994344"/>
                <a:ext cx="1905000" cy="354520"/>
              </a:xfrm>
              <a:custGeom>
                <a:avLst/>
                <a:gdLst>
                  <a:gd name="T0" fmla="*/ 99832 w 2866859"/>
                  <a:gd name="T1" fmla="*/ 3947 h 534380"/>
                  <a:gd name="T2" fmla="*/ 1292965 w 2866859"/>
                  <a:gd name="T3" fmla="*/ 44298 h 534380"/>
                  <a:gd name="T4" fmla="*/ 1955807 w 2866859"/>
                  <a:gd name="T5" fmla="*/ 44298 h 534380"/>
                  <a:gd name="T6" fmla="*/ 2342465 w 2866859"/>
                  <a:gd name="T7" fmla="*/ 44298 h 534380"/>
                  <a:gd name="T8" fmla="*/ 2695997 w 2866859"/>
                  <a:gd name="T9" fmla="*/ 34211 h 534380"/>
                  <a:gd name="T10" fmla="*/ 2861701 w 2866859"/>
                  <a:gd name="T11" fmla="*/ 24124 h 534380"/>
                  <a:gd name="T12" fmla="*/ 2861701 w 2866859"/>
                  <a:gd name="T13" fmla="*/ 135087 h 534380"/>
                  <a:gd name="T14" fmla="*/ 2839599 w 2866859"/>
                  <a:gd name="T15" fmla="*/ 316667 h 534380"/>
                  <a:gd name="T16" fmla="*/ 2839599 w 2866859"/>
                  <a:gd name="T17" fmla="*/ 467982 h 534380"/>
                  <a:gd name="T18" fmla="*/ 2574480 w 2866859"/>
                  <a:gd name="T19" fmla="*/ 488157 h 534380"/>
                  <a:gd name="T20" fmla="*/ 2022101 w 2866859"/>
                  <a:gd name="T21" fmla="*/ 467982 h 534380"/>
                  <a:gd name="T22" fmla="*/ 1392383 w 2866859"/>
                  <a:gd name="T23" fmla="*/ 467982 h 534380"/>
                  <a:gd name="T24" fmla="*/ 828961 w 2866859"/>
                  <a:gd name="T25" fmla="*/ 467982 h 534380"/>
                  <a:gd name="T26" fmla="*/ 243435 w 2866859"/>
                  <a:gd name="T27" fmla="*/ 467982 h 534380"/>
                  <a:gd name="T28" fmla="*/ 55619 w 2866859"/>
                  <a:gd name="T29" fmla="*/ 437719 h 534380"/>
                  <a:gd name="T30" fmla="*/ 88767 w 2866859"/>
                  <a:gd name="T31" fmla="*/ 357020 h 534380"/>
                  <a:gd name="T32" fmla="*/ 66685 w 2866859"/>
                  <a:gd name="T33" fmla="*/ 155264 h 534380"/>
                  <a:gd name="T34" fmla="*/ 99832 w 2866859"/>
                  <a:gd name="T35" fmla="*/ 3947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6859"/>
                  <a:gd name="T55" fmla="*/ 0 h 534380"/>
                  <a:gd name="T56" fmla="*/ 2866859 w 2866859"/>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6859" h="534380">
                    <a:moveTo>
                      <a:pt x="99544" y="4311"/>
                    </a:moveTo>
                    <a:cubicBezTo>
                      <a:pt x="303356" y="-15886"/>
                      <a:pt x="980893" y="41034"/>
                      <a:pt x="1289365" y="48379"/>
                    </a:cubicBezTo>
                    <a:cubicBezTo>
                      <a:pt x="1597837" y="55724"/>
                      <a:pt x="1950377" y="48379"/>
                      <a:pt x="1950377" y="48379"/>
                    </a:cubicBezTo>
                    <a:lnTo>
                      <a:pt x="2335968" y="48379"/>
                    </a:lnTo>
                    <a:cubicBezTo>
                      <a:pt x="2458990" y="46543"/>
                      <a:pt x="2602209" y="41034"/>
                      <a:pt x="2688508" y="37362"/>
                    </a:cubicBezTo>
                    <a:cubicBezTo>
                      <a:pt x="2774807" y="33690"/>
                      <a:pt x="2826219" y="7984"/>
                      <a:pt x="2853761" y="26345"/>
                    </a:cubicBezTo>
                    <a:cubicBezTo>
                      <a:pt x="2881303" y="44706"/>
                      <a:pt x="2857433" y="94283"/>
                      <a:pt x="2853761" y="147531"/>
                    </a:cubicBezTo>
                    <a:cubicBezTo>
                      <a:pt x="2850089" y="200779"/>
                      <a:pt x="2835399" y="285241"/>
                      <a:pt x="2831727" y="345834"/>
                    </a:cubicBezTo>
                    <a:cubicBezTo>
                      <a:pt x="2828055" y="406427"/>
                      <a:pt x="2875795" y="479873"/>
                      <a:pt x="2831727" y="511087"/>
                    </a:cubicBezTo>
                    <a:cubicBezTo>
                      <a:pt x="2787660" y="542302"/>
                      <a:pt x="2703197" y="533121"/>
                      <a:pt x="2567322" y="533121"/>
                    </a:cubicBezTo>
                    <a:cubicBezTo>
                      <a:pt x="2431447" y="533121"/>
                      <a:pt x="2212946" y="514759"/>
                      <a:pt x="2016479" y="511087"/>
                    </a:cubicBezTo>
                    <a:cubicBezTo>
                      <a:pt x="1820012" y="507415"/>
                      <a:pt x="1388517" y="511087"/>
                      <a:pt x="1388517" y="511087"/>
                    </a:cubicBezTo>
                    <a:lnTo>
                      <a:pt x="826657" y="511087"/>
                    </a:lnTo>
                    <a:cubicBezTo>
                      <a:pt x="635698" y="511087"/>
                      <a:pt x="371293" y="516595"/>
                      <a:pt x="242763" y="511087"/>
                    </a:cubicBezTo>
                    <a:cubicBezTo>
                      <a:pt x="114233" y="505579"/>
                      <a:pt x="81181" y="498234"/>
                      <a:pt x="55475" y="478037"/>
                    </a:cubicBezTo>
                    <a:cubicBezTo>
                      <a:pt x="29769" y="457840"/>
                      <a:pt x="83019" y="441315"/>
                      <a:pt x="88527" y="389903"/>
                    </a:cubicBezTo>
                    <a:cubicBezTo>
                      <a:pt x="94036" y="338491"/>
                      <a:pt x="64657" y="233829"/>
                      <a:pt x="66493" y="169564"/>
                    </a:cubicBezTo>
                    <a:cubicBezTo>
                      <a:pt x="68329" y="105299"/>
                      <a:pt x="-104268" y="24508"/>
                      <a:pt x="99544"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9243" name="Forme libre 48"/>
              <p:cNvSpPr>
                <a:spLocks/>
              </p:cNvSpPr>
              <p:nvPr/>
            </p:nvSpPr>
            <p:spPr bwMode="auto">
              <a:xfrm>
                <a:off x="6337036" y="2167889"/>
                <a:ext cx="944562" cy="174625"/>
              </a:xfrm>
              <a:custGeom>
                <a:avLst/>
                <a:gdLst>
                  <a:gd name="T0" fmla="*/ 0 w 944660"/>
                  <a:gd name="T1" fmla="*/ 179759 h 174100"/>
                  <a:gd name="T2" fmla="*/ 41256 w 944660"/>
                  <a:gd name="T3" fmla="*/ 0 h 174100"/>
                  <a:gd name="T4" fmla="*/ 940002 w 944660"/>
                  <a:gd name="T5" fmla="*/ 6182 h 174100"/>
                  <a:gd name="T6" fmla="*/ 939054 w 944660"/>
                  <a:gd name="T7" fmla="*/ 56180 h 174100"/>
                  <a:gd name="T8" fmla="*/ 936667 w 944660"/>
                  <a:gd name="T9" fmla="*/ 200567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grpSp>
        <p:sp>
          <p:nvSpPr>
            <p:cNvPr id="9257" name="ZoneTexte 49"/>
            <p:cNvSpPr txBox="1">
              <a:spLocks noChangeArrowheads="1"/>
            </p:cNvSpPr>
            <p:nvPr/>
          </p:nvSpPr>
          <p:spPr bwMode="auto">
            <a:xfrm>
              <a:off x="6883400" y="2681337"/>
              <a:ext cx="350838" cy="369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D</a:t>
              </a:r>
            </a:p>
          </p:txBody>
        </p:sp>
        <p:cxnSp>
          <p:nvCxnSpPr>
            <p:cNvPr id="9258" name="Connecteur droit avec flèche 50"/>
            <p:cNvCxnSpPr>
              <a:cxnSpLocks noChangeShapeType="1"/>
              <a:stCxn id="9257" idx="0"/>
            </p:cNvCxnSpPr>
            <p:nvPr/>
          </p:nvCxnSpPr>
          <p:spPr bwMode="auto">
            <a:xfrm flipH="1" flipV="1">
              <a:off x="6753225" y="2319343"/>
              <a:ext cx="306388" cy="36199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9218" name="Rectangle 620"/>
          <p:cNvSpPr>
            <a:spLocks noChangeArrowheads="1"/>
          </p:cNvSpPr>
          <p:nvPr/>
        </p:nvSpPr>
        <p:spPr bwMode="auto">
          <a:xfrm>
            <a:off x="868363" y="2343150"/>
            <a:ext cx="1163637"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pic>
        <p:nvPicPr>
          <p:cNvPr id="9219"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466975" y="-60325"/>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19"/>
          <p:cNvSpPr>
            <a:spLocks noChangeArrowheads="1"/>
          </p:cNvSpPr>
          <p:nvPr/>
        </p:nvSpPr>
        <p:spPr bwMode="auto">
          <a:xfrm>
            <a:off x="1081088" y="2376488"/>
            <a:ext cx="611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latin typeface="Symbol" pitchFamily="18" charset="2"/>
              </a:rPr>
              <a:t>Æ</a:t>
            </a:r>
            <a:r>
              <a:rPr lang="fr-FR" altLang="fr-FR" sz="1200">
                <a:solidFill>
                  <a:schemeClr val="tx1"/>
                </a:solidFill>
              </a:rPr>
              <a:t>0,01</a:t>
            </a:r>
          </a:p>
        </p:txBody>
      </p:sp>
      <p:grpSp>
        <p:nvGrpSpPr>
          <p:cNvPr id="9225" name="Group 622"/>
          <p:cNvGrpSpPr>
            <a:grpSpLocks/>
          </p:cNvGrpSpPr>
          <p:nvPr/>
        </p:nvGrpSpPr>
        <p:grpSpPr bwMode="auto">
          <a:xfrm>
            <a:off x="920750" y="2439988"/>
            <a:ext cx="144463" cy="144462"/>
            <a:chOff x="2741" y="3480"/>
            <a:chExt cx="91" cy="91"/>
          </a:xfrm>
        </p:grpSpPr>
        <p:sp>
          <p:nvSpPr>
            <p:cNvPr id="9270" name="Line 623"/>
            <p:cNvSpPr>
              <a:spLocks noChangeShapeType="1"/>
            </p:cNvSpPr>
            <p:nvPr/>
          </p:nvSpPr>
          <p:spPr bwMode="auto">
            <a:xfrm>
              <a:off x="2741" y="3571"/>
              <a:ext cx="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71" name="Line 624"/>
            <p:cNvSpPr>
              <a:spLocks noChangeShapeType="1"/>
            </p:cNvSpPr>
            <p:nvPr/>
          </p:nvSpPr>
          <p:spPr bwMode="auto">
            <a:xfrm>
              <a:off x="2784" y="3480"/>
              <a:ext cx="0" cy="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9226" name="Line 643"/>
          <p:cNvSpPr>
            <a:spLocks noChangeShapeType="1"/>
          </p:cNvSpPr>
          <p:nvPr/>
        </p:nvSpPr>
        <p:spPr bwMode="auto">
          <a:xfrm rot="5400000">
            <a:off x="3583781" y="23487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7" name="Line 644"/>
          <p:cNvSpPr>
            <a:spLocks noChangeShapeType="1"/>
          </p:cNvSpPr>
          <p:nvPr/>
        </p:nvSpPr>
        <p:spPr bwMode="auto">
          <a:xfrm rot="5400000">
            <a:off x="3432176" y="2143125"/>
            <a:ext cx="0" cy="752475"/>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9228" name="Line 653"/>
          <p:cNvSpPr>
            <a:spLocks noChangeShapeType="1"/>
          </p:cNvSpPr>
          <p:nvPr/>
        </p:nvSpPr>
        <p:spPr bwMode="auto">
          <a:xfrm rot="5400000">
            <a:off x="2831306" y="2348707"/>
            <a:ext cx="4492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29" name="Line 656"/>
          <p:cNvSpPr>
            <a:spLocks noChangeShapeType="1"/>
          </p:cNvSpPr>
          <p:nvPr/>
        </p:nvSpPr>
        <p:spPr bwMode="auto">
          <a:xfrm rot="10800000">
            <a:off x="2030413" y="2519363"/>
            <a:ext cx="1038225"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9230" name="Rectangle 394"/>
          <p:cNvSpPr>
            <a:spLocks noChangeArrowheads="1"/>
          </p:cNvSpPr>
          <p:nvPr/>
        </p:nvSpPr>
        <p:spPr bwMode="auto">
          <a:xfrm>
            <a:off x="4510088" y="2270125"/>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9231" name="Line 395"/>
          <p:cNvSpPr>
            <a:spLocks noChangeShapeType="1"/>
          </p:cNvSpPr>
          <p:nvPr/>
        </p:nvSpPr>
        <p:spPr bwMode="auto">
          <a:xfrm>
            <a:off x="4884738" y="2271713"/>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2" name="Line 402"/>
          <p:cNvSpPr>
            <a:spLocks noChangeShapeType="1"/>
          </p:cNvSpPr>
          <p:nvPr/>
        </p:nvSpPr>
        <p:spPr bwMode="auto">
          <a:xfrm flipV="1">
            <a:off x="4906963" y="2574925"/>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3" name="Freeform 403"/>
          <p:cNvSpPr>
            <a:spLocks/>
          </p:cNvSpPr>
          <p:nvPr/>
        </p:nvSpPr>
        <p:spPr bwMode="auto">
          <a:xfrm flipV="1">
            <a:off x="4829175" y="2571750"/>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9234" name="Rectangle 404"/>
          <p:cNvSpPr>
            <a:spLocks noChangeArrowheads="1"/>
          </p:cNvSpPr>
          <p:nvPr/>
        </p:nvSpPr>
        <p:spPr bwMode="auto">
          <a:xfrm>
            <a:off x="4749800" y="2792413"/>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9235" name="Freeform 405"/>
          <p:cNvSpPr>
            <a:spLocks/>
          </p:cNvSpPr>
          <p:nvPr/>
        </p:nvSpPr>
        <p:spPr bwMode="auto">
          <a:xfrm flipV="1">
            <a:off x="4165600" y="2149475"/>
            <a:ext cx="355600" cy="290513"/>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9236" name="Line 402"/>
          <p:cNvSpPr>
            <a:spLocks noChangeShapeType="1"/>
          </p:cNvSpPr>
          <p:nvPr/>
        </p:nvSpPr>
        <p:spPr bwMode="auto">
          <a:xfrm flipV="1">
            <a:off x="1338263" y="2647950"/>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37" name="Freeform 403"/>
          <p:cNvSpPr>
            <a:spLocks/>
          </p:cNvSpPr>
          <p:nvPr/>
        </p:nvSpPr>
        <p:spPr bwMode="auto">
          <a:xfrm flipV="1">
            <a:off x="1260475" y="264477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9238" name="Rectangle 404"/>
          <p:cNvSpPr>
            <a:spLocks noChangeArrowheads="1"/>
          </p:cNvSpPr>
          <p:nvPr/>
        </p:nvSpPr>
        <p:spPr bwMode="auto">
          <a:xfrm>
            <a:off x="1181100" y="2865438"/>
            <a:ext cx="306388"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sp>
        <p:nvSpPr>
          <p:cNvPr id="9239" name="Line 621"/>
          <p:cNvSpPr>
            <a:spLocks noChangeShapeType="1"/>
          </p:cNvSpPr>
          <p:nvPr/>
        </p:nvSpPr>
        <p:spPr bwMode="auto">
          <a:xfrm>
            <a:off x="1141413" y="2338388"/>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9240" name="Rectangle 625"/>
          <p:cNvSpPr>
            <a:spLocks noChangeArrowheads="1"/>
          </p:cNvSpPr>
          <p:nvPr/>
        </p:nvSpPr>
        <p:spPr bwMode="auto">
          <a:xfrm>
            <a:off x="1712913" y="2319338"/>
            <a:ext cx="333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a:solidFill>
                  <a:schemeClr val="tx1"/>
                </a:solidFill>
              </a:rPr>
              <a:t>D</a:t>
            </a:r>
          </a:p>
        </p:txBody>
      </p:sp>
      <p:sp>
        <p:nvSpPr>
          <p:cNvPr id="9241" name="Line 626"/>
          <p:cNvSpPr>
            <a:spLocks noChangeShapeType="1"/>
          </p:cNvSpPr>
          <p:nvPr/>
        </p:nvSpPr>
        <p:spPr bwMode="auto">
          <a:xfrm>
            <a:off x="1725613" y="2338388"/>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9247" name="Groupe 52"/>
          <p:cNvGrpSpPr>
            <a:grpSpLocks/>
          </p:cNvGrpSpPr>
          <p:nvPr/>
        </p:nvGrpSpPr>
        <p:grpSpPr bwMode="auto">
          <a:xfrm>
            <a:off x="2641600" y="184150"/>
            <a:ext cx="1619250" cy="2032000"/>
            <a:chOff x="2216150" y="4001911"/>
            <a:chExt cx="1619250" cy="2030589"/>
          </a:xfrm>
        </p:grpSpPr>
        <p:sp>
          <p:nvSpPr>
            <p:cNvPr id="9250" name="Rectangle 54"/>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1" name="Rectangle 55"/>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2" name="Rectangle 56"/>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3" name="Rectangle 60"/>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9254" name="Rectangle 61"/>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9248" name="ZoneTexte 11"/>
          <p:cNvSpPr txBox="1">
            <a:spLocks noChangeArrowheads="1"/>
          </p:cNvSpPr>
          <p:nvPr/>
        </p:nvSpPr>
        <p:spPr bwMode="auto">
          <a:xfrm>
            <a:off x="69850" y="66675"/>
            <a:ext cx="6013450"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PERPENDICULARITE CYLINDRE /PLAN</a:t>
            </a:r>
          </a:p>
        </p:txBody>
      </p:sp>
      <p:sp>
        <p:nvSpPr>
          <p:cNvPr id="59" name="ZoneTexte 19"/>
          <p:cNvSpPr txBox="1">
            <a:spLocks noChangeArrowheads="1"/>
          </p:cNvSpPr>
          <p:nvPr/>
        </p:nvSpPr>
        <p:spPr bwMode="auto">
          <a:xfrm>
            <a:off x="304800" y="3046413"/>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grpSp>
        <p:nvGrpSpPr>
          <p:cNvPr id="11" name="Groupe 10"/>
          <p:cNvGrpSpPr/>
          <p:nvPr/>
        </p:nvGrpSpPr>
        <p:grpSpPr>
          <a:xfrm>
            <a:off x="3478213" y="1301750"/>
            <a:ext cx="5600435" cy="4589710"/>
            <a:chOff x="3478213" y="1301750"/>
            <a:chExt cx="5600435" cy="4589710"/>
          </a:xfrm>
        </p:grpSpPr>
        <p:sp>
          <p:nvSpPr>
            <p:cNvPr id="9265" name="Rectangle 63"/>
            <p:cNvSpPr>
              <a:spLocks noChangeArrowheads="1"/>
            </p:cNvSpPr>
            <p:nvPr/>
          </p:nvSpPr>
          <p:spPr bwMode="auto">
            <a:xfrm rot="10800000">
              <a:off x="6817217" y="2097999"/>
              <a:ext cx="141142" cy="250881"/>
            </a:xfrm>
            <a:prstGeom prst="rect">
              <a:avLst/>
            </a:prstGeom>
            <a:solidFill>
              <a:srgbClr val="CCFF99">
                <a:alpha val="34117"/>
              </a:srgbClr>
            </a:solidFill>
            <a:ln w="9525" algn="ctr">
              <a:solidFill>
                <a:schemeClr val="tx1"/>
              </a:solidFill>
              <a:round/>
              <a:headEnd/>
              <a:tailEnd/>
            </a:ln>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9266" name="ZoneTexte 45"/>
            <p:cNvSpPr txBox="1">
              <a:spLocks noChangeArrowheads="1"/>
            </p:cNvSpPr>
            <p:nvPr/>
          </p:nvSpPr>
          <p:spPr bwMode="auto">
            <a:xfrm>
              <a:off x="7355153" y="1490027"/>
              <a:ext cx="1723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Cylindre Ø0,01</a:t>
              </a:r>
            </a:p>
          </p:txBody>
        </p:sp>
        <p:cxnSp>
          <p:nvCxnSpPr>
            <p:cNvPr id="9267" name="Connecteur droit avec flèche 47"/>
            <p:cNvCxnSpPr>
              <a:cxnSpLocks noChangeShapeType="1"/>
            </p:cNvCxnSpPr>
            <p:nvPr/>
          </p:nvCxnSpPr>
          <p:spPr bwMode="auto">
            <a:xfrm flipH="1">
              <a:off x="6950338" y="1839889"/>
              <a:ext cx="583813" cy="29752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61" name="Forme libre 44"/>
            <p:cNvSpPr>
              <a:spLocks/>
            </p:cNvSpPr>
            <p:nvPr/>
          </p:nvSpPr>
          <p:spPr bwMode="auto">
            <a:xfrm>
              <a:off x="6846148" y="2181884"/>
              <a:ext cx="24152" cy="154171"/>
            </a:xfrm>
            <a:custGeom>
              <a:avLst/>
              <a:gdLst>
                <a:gd name="T0" fmla="*/ 24154 w 24154"/>
                <a:gd name="T1" fmla="*/ 0 h 154236"/>
                <a:gd name="T2" fmla="*/ 2120 w 24154"/>
                <a:gd name="T3" fmla="*/ 74364 h 154236"/>
                <a:gd name="T4" fmla="*/ 2120 w 24154"/>
                <a:gd name="T5" fmla="*/ 154236 h 154236"/>
                <a:gd name="T6" fmla="*/ 0 60000 65536"/>
                <a:gd name="T7" fmla="*/ 0 60000 65536"/>
                <a:gd name="T8" fmla="*/ 0 60000 65536"/>
                <a:gd name="T9" fmla="*/ 0 w 24154"/>
                <a:gd name="T10" fmla="*/ 0 h 154236"/>
                <a:gd name="T11" fmla="*/ 24154 w 24154"/>
                <a:gd name="T12" fmla="*/ 154236 h 154236"/>
              </a:gdLst>
              <a:ahLst/>
              <a:cxnLst>
                <a:cxn ang="T6">
                  <a:pos x="T0" y="T1"/>
                </a:cxn>
                <a:cxn ang="T7">
                  <a:pos x="T2" y="T3"/>
                </a:cxn>
                <a:cxn ang="T8">
                  <a:pos x="T4" y="T5"/>
                </a:cxn>
              </a:cxnLst>
              <a:rect l="T9" t="T10" r="T11" b="T12"/>
              <a:pathLst>
                <a:path w="24154" h="154236">
                  <a:moveTo>
                    <a:pt x="24154" y="0"/>
                  </a:moveTo>
                  <a:cubicBezTo>
                    <a:pt x="14973" y="24329"/>
                    <a:pt x="5792" y="48658"/>
                    <a:pt x="2120" y="74364"/>
                  </a:cubicBezTo>
                  <a:cubicBezTo>
                    <a:pt x="-1552" y="100070"/>
                    <a:pt x="284" y="127153"/>
                    <a:pt x="2120" y="154236"/>
                  </a:cubicBezTo>
                </a:path>
              </a:pathLst>
            </a:custGeom>
            <a:noFill/>
            <a:ln w="9525" cap="flat" cmpd="sng" algn="ctr">
              <a:solidFill>
                <a:srgbClr val="00B0F0"/>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9262" name="ZoneTexte 48"/>
            <p:cNvSpPr txBox="1">
              <a:spLocks noChangeArrowheads="1"/>
            </p:cNvSpPr>
            <p:nvPr/>
          </p:nvSpPr>
          <p:spPr bwMode="auto">
            <a:xfrm>
              <a:off x="4901035" y="1301750"/>
              <a:ext cx="1423746" cy="6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B0F0"/>
                  </a:solidFill>
                </a:rPr>
                <a:t>Axe réel de l'alésage</a:t>
              </a:r>
            </a:p>
          </p:txBody>
        </p:sp>
        <p:cxnSp>
          <p:nvCxnSpPr>
            <p:cNvPr id="9263" name="Connecteur droit avec flèche 49"/>
            <p:cNvCxnSpPr>
              <a:cxnSpLocks noChangeShapeType="1"/>
            </p:cNvCxnSpPr>
            <p:nvPr/>
          </p:nvCxnSpPr>
          <p:spPr bwMode="auto">
            <a:xfrm>
              <a:off x="5796136" y="1952462"/>
              <a:ext cx="1062089" cy="294653"/>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62" name="ZoneTexte 92"/>
            <p:cNvSpPr txBox="1">
              <a:spLocks noChangeArrowheads="1"/>
            </p:cNvSpPr>
            <p:nvPr/>
          </p:nvSpPr>
          <p:spPr bwMode="auto">
            <a:xfrm>
              <a:off x="3478213" y="3861048"/>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a:solidFill>
                    <a:srgbClr val="0070C0"/>
                  </a:solidFill>
                  <a:latin typeface="Comic Sans MS" pitchFamily="66" charset="0"/>
                </a:rPr>
                <a:t>Perpendicularité</a:t>
              </a:r>
            </a:p>
            <a:p>
              <a:pPr eaLnBrk="1" hangingPunct="1">
                <a:lnSpc>
                  <a:spcPct val="150000"/>
                </a:lnSpc>
              </a:pPr>
              <a:r>
                <a:rPr lang="fr-FR" altLang="fr-FR" sz="1800" b="0" dirty="0" smtClean="0">
                  <a:solidFill>
                    <a:srgbClr val="0070C0"/>
                  </a:solidFill>
                  <a:latin typeface="Comic Sans MS" pitchFamily="66" charset="0"/>
                </a:rPr>
                <a:t>Cylindre E</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Axe réel (lieu des centres des sections)</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Zone comprise entre deux plans distants de 0,03,</a:t>
              </a:r>
            </a:p>
            <a:p>
              <a:pPr eaLnBrk="1" hangingPunct="1"/>
              <a:r>
                <a:rPr lang="fr-FR" altLang="fr-FR" sz="1800" b="0" dirty="0" smtClean="0">
                  <a:solidFill>
                    <a:srgbClr val="0070C0"/>
                  </a:solidFill>
                  <a:latin typeface="Comic Sans MS" pitchFamily="66" charset="0"/>
                </a:rPr>
                <a:t>Centrée sur la </a:t>
              </a:r>
              <a:r>
                <a:rPr lang="fr-FR" altLang="fr-FR" sz="1800" b="0" dirty="0">
                  <a:solidFill>
                    <a:srgbClr val="0070C0"/>
                  </a:solidFill>
                  <a:latin typeface="Comic Sans MS" pitchFamily="66" charset="0"/>
                </a:rPr>
                <a:t>surface nominale</a:t>
              </a:r>
            </a:p>
            <a:p>
              <a:pPr eaLnBrk="1" hangingPunct="1"/>
              <a:r>
                <a:rPr lang="fr-FR" altLang="fr-FR" sz="1800" b="0" dirty="0" smtClean="0">
                  <a:solidFill>
                    <a:srgbClr val="0070C0"/>
                  </a:solidFill>
                  <a:latin typeface="Comic Sans MS" pitchFamily="66" charset="0"/>
                </a:rPr>
                <a:t>La </a:t>
              </a:r>
              <a:r>
                <a:rPr lang="fr-FR" altLang="fr-FR" sz="1800" b="0" dirty="0">
                  <a:solidFill>
                    <a:srgbClr val="0070C0"/>
                  </a:solidFill>
                  <a:latin typeface="Comic Sans MS" pitchFamily="66" charset="0"/>
                </a:rPr>
                <a:t>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p>
          </p:txBody>
        </p:sp>
      </p:grpSp>
      <p:grpSp>
        <p:nvGrpSpPr>
          <p:cNvPr id="10" name="Groupe 9"/>
          <p:cNvGrpSpPr/>
          <p:nvPr/>
        </p:nvGrpSpPr>
        <p:grpSpPr>
          <a:xfrm>
            <a:off x="304800" y="287338"/>
            <a:ext cx="8731696" cy="3495795"/>
            <a:chOff x="304800" y="287338"/>
            <a:chExt cx="8731696" cy="3495795"/>
          </a:xfrm>
        </p:grpSpPr>
        <p:sp>
          <p:nvSpPr>
            <p:cNvPr id="61" name="ZoneTexte 91"/>
            <p:cNvSpPr txBox="1">
              <a:spLocks noChangeArrowheads="1"/>
            </p:cNvSpPr>
            <p:nvPr/>
          </p:nvSpPr>
          <p:spPr bwMode="auto">
            <a:xfrm>
              <a:off x="304800" y="3413801"/>
              <a:ext cx="873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Plan D, </a:t>
              </a:r>
              <a:r>
                <a:rPr lang="fr-FR" altLang="fr-FR" sz="1800" b="0" dirty="0">
                  <a:solidFill>
                    <a:srgbClr val="0070C0"/>
                  </a:solidFill>
                  <a:latin typeface="Comic Sans MS" pitchFamily="66" charset="0"/>
                </a:rPr>
                <a:t>critère [GE] plan extérieur matière des moindres carrés </a:t>
              </a:r>
            </a:p>
          </p:txBody>
        </p:sp>
        <p:grpSp>
          <p:nvGrpSpPr>
            <p:cNvPr id="63" name="Groupe 9"/>
            <p:cNvGrpSpPr>
              <a:grpSpLocks/>
            </p:cNvGrpSpPr>
            <p:nvPr/>
          </p:nvGrpSpPr>
          <p:grpSpPr bwMode="auto">
            <a:xfrm>
              <a:off x="5796136" y="287338"/>
              <a:ext cx="2122487" cy="2125662"/>
              <a:chOff x="4935538" y="1824038"/>
              <a:chExt cx="2816225" cy="2819400"/>
            </a:xfrm>
          </p:grpSpPr>
          <p:sp>
            <p:nvSpPr>
              <p:cNvPr id="64"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65"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66"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67"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68"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spTree>
    <p:extLst>
      <p:ext uri="{BB962C8B-B14F-4D97-AF65-F5344CB8AC3E}">
        <p14:creationId xmlns:p14="http://schemas.microsoft.com/office/powerpoint/2010/main" val="962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1" name="ZoneTexte 107"/>
          <p:cNvSpPr txBox="1">
            <a:spLocks noChangeArrowheads="1"/>
          </p:cNvSpPr>
          <p:nvPr/>
        </p:nvSpPr>
        <p:spPr bwMode="auto">
          <a:xfrm>
            <a:off x="2982058" y="4942742"/>
            <a:ext cx="1856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solidFill>
                  <a:srgbClr val="0070C0"/>
                </a:solidFill>
                <a:latin typeface="Arial" panose="020B0604020202020204" pitchFamily="34" charset="0"/>
              </a:rPr>
              <a:t>La droite coupe la liaison primaire</a:t>
            </a:r>
          </a:p>
        </p:txBody>
      </p:sp>
      <p:sp>
        <p:nvSpPr>
          <p:cNvPr id="18510" name="ZoneTexte 118"/>
          <p:cNvSpPr txBox="1">
            <a:spLocks noChangeArrowheads="1"/>
          </p:cNvSpPr>
          <p:nvPr/>
        </p:nvSpPr>
        <p:spPr bwMode="auto">
          <a:xfrm>
            <a:off x="2454202" y="1260208"/>
            <a:ext cx="146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Droite d'analyse</a:t>
            </a:r>
          </a:p>
        </p:txBody>
      </p:sp>
      <p:grpSp>
        <p:nvGrpSpPr>
          <p:cNvPr id="2" name="Groupe 1"/>
          <p:cNvGrpSpPr/>
          <p:nvPr/>
        </p:nvGrpSpPr>
        <p:grpSpPr>
          <a:xfrm>
            <a:off x="3897923" y="996461"/>
            <a:ext cx="4886400" cy="5455628"/>
            <a:chOff x="3897923" y="996461"/>
            <a:chExt cx="4886400" cy="5455628"/>
          </a:xfrm>
        </p:grpSpPr>
        <p:sp>
          <p:nvSpPr>
            <p:cNvPr id="18434"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18435"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78"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9" name="Connecteur droit 67"/>
            <p:cNvCxnSpPr>
              <a:cxnSpLocks noChangeShapeType="1"/>
              <a:endCxn id="18478"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0" name="ZoneTexte 69"/>
            <p:cNvSpPr txBox="1">
              <a:spLocks noChangeArrowheads="1"/>
            </p:cNvSpPr>
            <p:nvPr/>
          </p:nvSpPr>
          <p:spPr bwMode="auto">
            <a:xfrm rot="-54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18481"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2"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83" name="Connecteur droit 78"/>
            <p:cNvCxnSpPr>
              <a:cxnSpLocks noChangeShapeType="1"/>
              <a:stCxn id="18478"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4"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5"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6"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7"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18488"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523"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4"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5"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26"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27"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28"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29"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0"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31"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32" name="Connecteur droit 47"/>
              <p:cNvCxnSpPr>
                <a:cxnSpLocks noChangeShapeType="1"/>
                <a:stCxn id="18533"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3"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34"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8489" name="Groupe 3"/>
            <p:cNvGrpSpPr>
              <a:grpSpLocks/>
            </p:cNvGrpSpPr>
            <p:nvPr/>
          </p:nvGrpSpPr>
          <p:grpSpPr bwMode="auto">
            <a:xfrm>
              <a:off x="5694484" y="2722685"/>
              <a:ext cx="716574" cy="2029558"/>
              <a:chOff x="2197486" y="2425531"/>
              <a:chExt cx="255587" cy="673100"/>
            </a:xfrm>
          </p:grpSpPr>
          <p:cxnSp>
            <p:nvCxnSpPr>
              <p:cNvPr id="18515"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6"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17"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8"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9"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520"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8490"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2"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18494" name="ZoneTexte 18"/>
            <p:cNvSpPr txBox="1">
              <a:spLocks noChangeArrowheads="1"/>
            </p:cNvSpPr>
            <p:nvPr/>
          </p:nvSpPr>
          <p:spPr bwMode="auto">
            <a:xfrm rot="-54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18495" name="ZoneTexte 19"/>
            <p:cNvSpPr txBox="1">
              <a:spLocks noChangeArrowheads="1"/>
            </p:cNvSpPr>
            <p:nvPr/>
          </p:nvSpPr>
          <p:spPr bwMode="auto">
            <a:xfrm>
              <a:off x="7156954" y="2172900"/>
              <a:ext cx="1627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Angle des portées</a:t>
              </a:r>
            </a:p>
          </p:txBody>
        </p:sp>
        <p:sp>
          <p:nvSpPr>
            <p:cNvPr id="18496"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497"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500" name="Connecteur droit avec flèche 106"/>
            <p:cNvCxnSpPr>
              <a:cxnSpLocks noChangeShapeType="1"/>
            </p:cNvCxnSpPr>
            <p:nvPr/>
          </p:nvCxnSpPr>
          <p:spPr bwMode="auto">
            <a:xfrm flipV="1">
              <a:off x="4665785" y="4570535"/>
              <a:ext cx="1666143" cy="5084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Connecteur droit 108"/>
            <p:cNvCxnSpPr>
              <a:cxnSpLocks noChangeShapeType="1"/>
            </p:cNvCxnSpPr>
            <p:nvPr/>
          </p:nvCxnSpPr>
          <p:spPr bwMode="auto">
            <a:xfrm flipV="1">
              <a:off x="5014547" y="3130062"/>
              <a:ext cx="490904" cy="424962"/>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Connecteur droit 109"/>
            <p:cNvCxnSpPr>
              <a:cxnSpLocks noChangeShapeType="1"/>
            </p:cNvCxnSpPr>
            <p:nvPr/>
          </p:nvCxnSpPr>
          <p:spPr bwMode="auto">
            <a:xfrm flipV="1">
              <a:off x="4791808" y="2875084"/>
              <a:ext cx="490904" cy="423497"/>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Connecteur droit 110"/>
            <p:cNvCxnSpPr>
              <a:cxnSpLocks noChangeShapeType="1"/>
            </p:cNvCxnSpPr>
            <p:nvPr/>
          </p:nvCxnSpPr>
          <p:spPr bwMode="auto">
            <a:xfrm flipV="1">
              <a:off x="6491654" y="4806461"/>
              <a:ext cx="490904" cy="42349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Connecteur droit 111"/>
            <p:cNvCxnSpPr>
              <a:cxnSpLocks noChangeShapeType="1"/>
            </p:cNvCxnSpPr>
            <p:nvPr/>
          </p:nvCxnSpPr>
          <p:spPr bwMode="auto">
            <a:xfrm flipV="1">
              <a:off x="6419850" y="2727081"/>
              <a:ext cx="0" cy="198559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Connecteur droit 112"/>
            <p:cNvCxnSpPr>
              <a:cxnSpLocks noChangeShapeType="1"/>
            </p:cNvCxnSpPr>
            <p:nvPr/>
          </p:nvCxnSpPr>
          <p:spPr bwMode="auto">
            <a:xfrm flipH="1" flipV="1">
              <a:off x="5895243" y="4722936"/>
              <a:ext cx="523142" cy="732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Connecteur droit 113"/>
            <p:cNvCxnSpPr>
              <a:cxnSpLocks noChangeShapeType="1"/>
            </p:cNvCxnSpPr>
            <p:nvPr/>
          </p:nvCxnSpPr>
          <p:spPr bwMode="auto">
            <a:xfrm flipH="1" flipV="1">
              <a:off x="5852746" y="2710962"/>
              <a:ext cx="524608" cy="732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Connecteur droit 115"/>
            <p:cNvCxnSpPr>
              <a:cxnSpLocks noChangeShapeType="1"/>
            </p:cNvCxnSpPr>
            <p:nvPr/>
          </p:nvCxnSpPr>
          <p:spPr bwMode="auto">
            <a:xfrm>
              <a:off x="6342185" y="2101362"/>
              <a:ext cx="526074" cy="351692"/>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1" name="Connecteur droit 119"/>
            <p:cNvCxnSpPr>
              <a:cxnSpLocks noChangeShapeType="1"/>
              <a:stCxn id="18496" idx="1"/>
            </p:cNvCxnSpPr>
            <p:nvPr/>
          </p:nvCxnSpPr>
          <p:spPr bwMode="auto">
            <a:xfrm flipH="1" flipV="1">
              <a:off x="6305550" y="1269024"/>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2" name="Connecteur droit 120"/>
            <p:cNvCxnSpPr>
              <a:cxnSpLocks noChangeShapeType="1"/>
              <a:stCxn id="18434" idx="2"/>
            </p:cNvCxnSpPr>
            <p:nvPr/>
          </p:nvCxnSpPr>
          <p:spPr bwMode="auto">
            <a:xfrm flipH="1" flipV="1">
              <a:off x="5569928" y="6131169"/>
              <a:ext cx="763465" cy="11723"/>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3" name="Connecteur droit 121"/>
            <p:cNvCxnSpPr>
              <a:cxnSpLocks noChangeShapeType="1"/>
            </p:cNvCxnSpPr>
            <p:nvPr/>
          </p:nvCxnSpPr>
          <p:spPr bwMode="auto">
            <a:xfrm flipH="1" flipV="1">
              <a:off x="5550877" y="1282212"/>
              <a:ext cx="763466" cy="1025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4" name="Connecteur droit 122"/>
            <p:cNvCxnSpPr>
              <a:cxnSpLocks noChangeShapeType="1"/>
            </p:cNvCxnSpPr>
            <p:nvPr/>
          </p:nvCxnSpPr>
          <p:spPr bwMode="auto">
            <a:xfrm flipH="1" flipV="1">
              <a:off x="6345115" y="5455628"/>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9" name="ZoneTexte 51"/>
          <p:cNvSpPr txBox="1">
            <a:spLocks noChangeArrowheads="1"/>
          </p:cNvSpPr>
          <p:nvPr/>
        </p:nvSpPr>
        <p:spPr bwMode="auto">
          <a:xfrm>
            <a:off x="0" y="122360"/>
            <a:ext cx="447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dirty="0" smtClean="0">
                <a:latin typeface="Arial" panose="020B0604020202020204" pitchFamily="34" charset="0"/>
              </a:rPr>
              <a:t>Déplacement du point F dû à la rotule</a:t>
            </a:r>
            <a:endParaRPr lang="fr-FR" altLang="fr-FR" sz="1600" dirty="0">
              <a:latin typeface="Arial" panose="020B0604020202020204" pitchFamily="34" charset="0"/>
            </a:endParaRPr>
          </a:p>
        </p:txBody>
      </p:sp>
      <p:cxnSp>
        <p:nvCxnSpPr>
          <p:cNvPr id="18509" name="Connecteur droit 117"/>
          <p:cNvCxnSpPr>
            <a:cxnSpLocks noChangeShapeType="1"/>
          </p:cNvCxnSpPr>
          <p:nvPr/>
        </p:nvCxnSpPr>
        <p:spPr bwMode="auto">
          <a:xfrm>
            <a:off x="3817327" y="1592874"/>
            <a:ext cx="3152042" cy="3653203"/>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oneTexte 2"/>
          <p:cNvSpPr txBox="1"/>
          <p:nvPr/>
        </p:nvSpPr>
        <p:spPr>
          <a:xfrm rot="3138577">
            <a:off x="5175887" y="3127459"/>
            <a:ext cx="284052" cy="369332"/>
          </a:xfrm>
          <a:prstGeom prst="rect">
            <a:avLst/>
          </a:prstGeom>
          <a:noFill/>
        </p:spPr>
        <p:txBody>
          <a:bodyPr wrap="none" rtlCol="0">
            <a:spAutoFit/>
          </a:bodyPr>
          <a:lstStyle/>
          <a:p>
            <a:r>
              <a:rPr lang="fr-FR" dirty="0" smtClean="0"/>
              <a:t>x</a:t>
            </a:r>
            <a:endParaRPr lang="fr-FR" dirty="0"/>
          </a:p>
        </p:txBody>
      </p:sp>
      <p:sp>
        <p:nvSpPr>
          <p:cNvPr id="4" name="ZoneTexte 3"/>
          <p:cNvSpPr txBox="1"/>
          <p:nvPr/>
        </p:nvSpPr>
        <p:spPr>
          <a:xfrm>
            <a:off x="5498856" y="3134458"/>
            <a:ext cx="290464" cy="369332"/>
          </a:xfrm>
          <a:prstGeom prst="rect">
            <a:avLst/>
          </a:prstGeom>
          <a:noFill/>
        </p:spPr>
        <p:txBody>
          <a:bodyPr wrap="none" rtlCol="0">
            <a:spAutoFit/>
          </a:bodyPr>
          <a:lstStyle/>
          <a:p>
            <a:r>
              <a:rPr lang="fr-FR" dirty="0" smtClean="0"/>
              <a:t>F</a:t>
            </a:r>
            <a:endParaRPr lang="fr-FR" dirty="0"/>
          </a:p>
        </p:txBody>
      </p:sp>
      <p:cxnSp>
        <p:nvCxnSpPr>
          <p:cNvPr id="6" name="Connecteur droit avec flèche 5"/>
          <p:cNvCxnSpPr/>
          <p:nvPr/>
        </p:nvCxnSpPr>
        <p:spPr>
          <a:xfrm rot="10800000" flipH="1" flipV="1">
            <a:off x="3817548" y="4094228"/>
            <a:ext cx="197827" cy="200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498087" y="4176423"/>
            <a:ext cx="412292" cy="369332"/>
          </a:xfrm>
          <a:prstGeom prst="rect">
            <a:avLst/>
          </a:prstGeom>
          <a:noFill/>
        </p:spPr>
        <p:txBody>
          <a:bodyPr wrap="none" rtlCol="0">
            <a:spAutoFit/>
          </a:bodyPr>
          <a:lstStyle/>
          <a:p>
            <a:r>
              <a:rPr lang="fr-FR" dirty="0" err="1" smtClean="0"/>
              <a:t>dF</a:t>
            </a:r>
            <a:endParaRPr lang="fr-FR" dirty="0"/>
          </a:p>
        </p:txBody>
      </p:sp>
      <p:sp>
        <p:nvSpPr>
          <p:cNvPr id="13" name="ZoneTexte 12"/>
          <p:cNvSpPr txBox="1"/>
          <p:nvPr/>
        </p:nvSpPr>
        <p:spPr>
          <a:xfrm>
            <a:off x="428805" y="4455447"/>
            <a:ext cx="1208792" cy="369332"/>
          </a:xfrm>
          <a:prstGeom prst="rect">
            <a:avLst/>
          </a:prstGeom>
          <a:noFill/>
        </p:spPr>
        <p:txBody>
          <a:bodyPr wrap="none" rtlCol="0">
            <a:spAutoFit/>
          </a:bodyPr>
          <a:lstStyle/>
          <a:p>
            <a:r>
              <a:rPr lang="fr-FR" dirty="0" err="1" smtClean="0"/>
              <a:t>dF</a:t>
            </a:r>
            <a:r>
              <a:rPr lang="fr-FR" sz="2400" baseline="30000" dirty="0" err="1" smtClean="0"/>
              <a:t>e</a:t>
            </a:r>
            <a:r>
              <a:rPr lang="fr-FR" dirty="0" smtClean="0"/>
              <a:t>= t1e/2</a:t>
            </a:r>
            <a:endParaRPr lang="fr-FR" dirty="0"/>
          </a:p>
        </p:txBody>
      </p:sp>
      <p:cxnSp>
        <p:nvCxnSpPr>
          <p:cNvPr id="108" name="Connecteur droit 109"/>
          <p:cNvCxnSpPr>
            <a:cxnSpLocks noChangeShapeType="1"/>
          </p:cNvCxnSpPr>
          <p:nvPr/>
        </p:nvCxnSpPr>
        <p:spPr bwMode="auto">
          <a:xfrm flipV="1">
            <a:off x="6415676" y="4671991"/>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09"/>
          <p:cNvCxnSpPr>
            <a:cxnSpLocks noChangeShapeType="1"/>
          </p:cNvCxnSpPr>
          <p:nvPr/>
        </p:nvCxnSpPr>
        <p:spPr bwMode="auto">
          <a:xfrm flipV="1">
            <a:off x="6584706" y="4894731"/>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729"/>
          <p:cNvSpPr>
            <a:spLocks noChangeArrowheads="1"/>
          </p:cNvSpPr>
          <p:nvPr/>
        </p:nvSpPr>
        <p:spPr bwMode="auto">
          <a:xfrm>
            <a:off x="108804" y="2956895"/>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grpSp>
        <p:nvGrpSpPr>
          <p:cNvPr id="111" name="Groupe 44"/>
          <p:cNvGrpSpPr>
            <a:grpSpLocks/>
          </p:cNvGrpSpPr>
          <p:nvPr/>
        </p:nvGrpSpPr>
        <p:grpSpPr bwMode="auto">
          <a:xfrm flipV="1">
            <a:off x="1840156" y="3348698"/>
            <a:ext cx="404446" cy="748811"/>
            <a:chOff x="5945126" y="2205433"/>
            <a:chExt cx="437664" cy="811078"/>
          </a:xfrm>
        </p:grpSpPr>
        <p:sp>
          <p:nvSpPr>
            <p:cNvPr id="112"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13"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 name="Groupe 41"/>
            <p:cNvGrpSpPr>
              <a:grpSpLocks/>
            </p:cNvGrpSpPr>
            <p:nvPr/>
          </p:nvGrpSpPr>
          <p:grpSpPr bwMode="auto">
            <a:xfrm>
              <a:off x="5945126" y="2386263"/>
              <a:ext cx="285946" cy="67227"/>
              <a:chOff x="5597450" y="2207968"/>
              <a:chExt cx="344450" cy="68680"/>
            </a:xfrm>
          </p:grpSpPr>
          <p:cxnSp>
            <p:nvCxnSpPr>
              <p:cNvPr id="115"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17" name="Forme libre 3"/>
          <p:cNvSpPr>
            <a:spLocks/>
          </p:cNvSpPr>
          <p:nvPr/>
        </p:nvSpPr>
        <p:spPr bwMode="auto">
          <a:xfrm>
            <a:off x="1840156" y="1874521"/>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18" name="Connecteur droit 6"/>
          <p:cNvCxnSpPr>
            <a:cxnSpLocks noChangeShapeType="1"/>
          </p:cNvCxnSpPr>
          <p:nvPr/>
        </p:nvCxnSpPr>
        <p:spPr bwMode="auto">
          <a:xfrm>
            <a:off x="1840155" y="1875987"/>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Connecteur droit 7"/>
          <p:cNvCxnSpPr>
            <a:cxnSpLocks noChangeShapeType="1"/>
            <a:endCxn id="112" idx="3"/>
          </p:cNvCxnSpPr>
          <p:nvPr/>
        </p:nvCxnSpPr>
        <p:spPr bwMode="auto">
          <a:xfrm>
            <a:off x="2127371" y="2532479"/>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Connecteur droit 12"/>
          <p:cNvCxnSpPr>
            <a:cxnSpLocks noChangeShapeType="1"/>
            <a:stCxn id="117" idx="5"/>
          </p:cNvCxnSpPr>
          <p:nvPr/>
        </p:nvCxnSpPr>
        <p:spPr bwMode="auto">
          <a:xfrm>
            <a:off x="2244602" y="2623333"/>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Connecteur droit 24"/>
          <p:cNvCxnSpPr>
            <a:cxnSpLocks noChangeShapeType="1"/>
          </p:cNvCxnSpPr>
          <p:nvPr/>
        </p:nvCxnSpPr>
        <p:spPr bwMode="auto">
          <a:xfrm>
            <a:off x="1843087" y="2107517"/>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3" name="Groupe 32"/>
          <p:cNvGrpSpPr>
            <a:grpSpLocks/>
          </p:cNvGrpSpPr>
          <p:nvPr/>
        </p:nvGrpSpPr>
        <p:grpSpPr bwMode="auto">
          <a:xfrm>
            <a:off x="1840156" y="2041576"/>
            <a:ext cx="263769" cy="61546"/>
            <a:chOff x="5597450" y="2207968"/>
            <a:chExt cx="344450" cy="68680"/>
          </a:xfrm>
        </p:grpSpPr>
        <p:cxnSp>
          <p:nvCxnSpPr>
            <p:cNvPr id="124"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6" name="Connecteur droit 48"/>
          <p:cNvCxnSpPr>
            <a:cxnSpLocks noChangeShapeType="1"/>
          </p:cNvCxnSpPr>
          <p:nvPr/>
        </p:nvCxnSpPr>
        <p:spPr bwMode="auto">
          <a:xfrm>
            <a:off x="1695083" y="2983817"/>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Connecteur droit avec flèche 60"/>
          <p:cNvCxnSpPr>
            <a:cxnSpLocks noChangeShapeType="1"/>
          </p:cNvCxnSpPr>
          <p:nvPr/>
        </p:nvCxnSpPr>
        <p:spPr bwMode="auto">
          <a:xfrm>
            <a:off x="1969110" y="3100315"/>
            <a:ext cx="244719" cy="28868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Connecteur droit 61"/>
          <p:cNvCxnSpPr>
            <a:cxnSpLocks noChangeShapeType="1"/>
          </p:cNvCxnSpPr>
          <p:nvPr/>
        </p:nvCxnSpPr>
        <p:spPr bwMode="auto">
          <a:xfrm>
            <a:off x="1355511" y="3084196"/>
            <a:ext cx="614331"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Rectangle 728"/>
          <p:cNvSpPr>
            <a:spLocks noChangeArrowheads="1"/>
          </p:cNvSpPr>
          <p:nvPr/>
        </p:nvSpPr>
        <p:spPr bwMode="auto">
          <a:xfrm>
            <a:off x="369643" y="2951034"/>
            <a:ext cx="975647"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a:latin typeface="Arial" panose="020B0604020202020204" pitchFamily="34" charset="0"/>
              </a:rPr>
              <a:t>0,1    A    B</a:t>
            </a:r>
          </a:p>
        </p:txBody>
      </p:sp>
      <p:sp>
        <p:nvSpPr>
          <p:cNvPr id="131" name="Line 730"/>
          <p:cNvSpPr>
            <a:spLocks noChangeShapeType="1"/>
          </p:cNvSpPr>
          <p:nvPr/>
        </p:nvSpPr>
        <p:spPr bwMode="auto">
          <a:xfrm>
            <a:off x="407743" y="295103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132" name="Group 731"/>
          <p:cNvGrpSpPr>
            <a:grpSpLocks/>
          </p:cNvGrpSpPr>
          <p:nvPr/>
        </p:nvGrpSpPr>
        <p:grpSpPr bwMode="auto">
          <a:xfrm>
            <a:off x="155697" y="3037491"/>
            <a:ext cx="213946" cy="106974"/>
            <a:chOff x="468" y="3046"/>
            <a:chExt cx="146" cy="73"/>
          </a:xfrm>
        </p:grpSpPr>
        <p:sp>
          <p:nvSpPr>
            <p:cNvPr id="133"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4"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135" name="Line 734"/>
          <p:cNvSpPr>
            <a:spLocks noChangeShapeType="1"/>
          </p:cNvSpPr>
          <p:nvPr/>
        </p:nvSpPr>
        <p:spPr bwMode="auto">
          <a:xfrm>
            <a:off x="771158" y="295103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6" name="Line 735"/>
          <p:cNvSpPr>
            <a:spLocks noChangeShapeType="1"/>
          </p:cNvSpPr>
          <p:nvPr/>
        </p:nvSpPr>
        <p:spPr bwMode="auto">
          <a:xfrm>
            <a:off x="1052512" y="295103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37" name="ZoneTexte 1"/>
          <p:cNvSpPr txBox="1">
            <a:spLocks noChangeArrowheads="1"/>
          </p:cNvSpPr>
          <p:nvPr/>
        </p:nvSpPr>
        <p:spPr bwMode="auto">
          <a:xfrm>
            <a:off x="407743" y="2691661"/>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t1e</a:t>
            </a:r>
          </a:p>
        </p:txBody>
      </p:sp>
    </p:spTree>
    <p:extLst>
      <p:ext uri="{BB962C8B-B14F-4D97-AF65-F5344CB8AC3E}">
        <p14:creationId xmlns:p14="http://schemas.microsoft.com/office/powerpoint/2010/main" val="4113888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1" name="ZoneTexte 107"/>
          <p:cNvSpPr txBox="1">
            <a:spLocks noChangeArrowheads="1"/>
          </p:cNvSpPr>
          <p:nvPr/>
        </p:nvSpPr>
        <p:spPr bwMode="auto">
          <a:xfrm>
            <a:off x="2982058" y="4942742"/>
            <a:ext cx="1856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solidFill>
                  <a:srgbClr val="0070C0"/>
                </a:solidFill>
                <a:latin typeface="Arial" panose="020B0604020202020204" pitchFamily="34" charset="0"/>
              </a:rPr>
              <a:t>La droite coupe la liaison primaire</a:t>
            </a:r>
          </a:p>
        </p:txBody>
      </p:sp>
      <p:sp>
        <p:nvSpPr>
          <p:cNvPr id="18510" name="ZoneTexte 118"/>
          <p:cNvSpPr txBox="1">
            <a:spLocks noChangeArrowheads="1"/>
          </p:cNvSpPr>
          <p:nvPr/>
        </p:nvSpPr>
        <p:spPr bwMode="auto">
          <a:xfrm>
            <a:off x="2454202" y="1260208"/>
            <a:ext cx="1462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Droite d'analyse</a:t>
            </a:r>
          </a:p>
        </p:txBody>
      </p:sp>
      <p:grpSp>
        <p:nvGrpSpPr>
          <p:cNvPr id="2" name="Groupe 1"/>
          <p:cNvGrpSpPr/>
          <p:nvPr/>
        </p:nvGrpSpPr>
        <p:grpSpPr>
          <a:xfrm>
            <a:off x="3897923" y="996461"/>
            <a:ext cx="4886400" cy="5455628"/>
            <a:chOff x="3897923" y="996461"/>
            <a:chExt cx="4886400" cy="5455628"/>
          </a:xfrm>
        </p:grpSpPr>
        <p:sp>
          <p:nvSpPr>
            <p:cNvPr id="18434" name="Forme libre 116"/>
            <p:cNvSpPr>
              <a:spLocks/>
            </p:cNvSpPr>
            <p:nvPr/>
          </p:nvSpPr>
          <p:spPr bwMode="auto">
            <a:xfrm flipV="1">
              <a:off x="5550877" y="4974981"/>
              <a:ext cx="1279281" cy="1477108"/>
            </a:xfrm>
            <a:custGeom>
              <a:avLst/>
              <a:gdLst>
                <a:gd name="T0" fmla="*/ 0 w 1385047"/>
                <a:gd name="T1" fmla="*/ 13448 h 1600200"/>
                <a:gd name="T2" fmla="*/ 13472 w 1385047"/>
                <a:gd name="T3" fmla="*/ 336177 h 1600200"/>
                <a:gd name="T4" fmla="*/ 848709 w 1385047"/>
                <a:gd name="T5" fmla="*/ 336177 h 1600200"/>
                <a:gd name="T6" fmla="*/ 848709 w 1385047"/>
                <a:gd name="T7" fmla="*/ 1223683 h 1600200"/>
                <a:gd name="T8" fmla="*/ 1387572 w 1385047"/>
                <a:gd name="T9" fmla="*/ 1600200 h 1600200"/>
                <a:gd name="T10" fmla="*/ 1387572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18435" name="Forme libre 2"/>
            <p:cNvSpPr>
              <a:spLocks/>
            </p:cNvSpPr>
            <p:nvPr/>
          </p:nvSpPr>
          <p:spPr bwMode="auto">
            <a:xfrm>
              <a:off x="5523036" y="996461"/>
              <a:ext cx="1279280" cy="1477108"/>
            </a:xfrm>
            <a:custGeom>
              <a:avLst/>
              <a:gdLst>
                <a:gd name="T0" fmla="*/ 0 w 1385047"/>
                <a:gd name="T1" fmla="*/ 13448 h 1600200"/>
                <a:gd name="T2" fmla="*/ 13472 w 1385047"/>
                <a:gd name="T3" fmla="*/ 336177 h 1600200"/>
                <a:gd name="T4" fmla="*/ 848707 w 1385047"/>
                <a:gd name="T5" fmla="*/ 336177 h 1600200"/>
                <a:gd name="T6" fmla="*/ 848707 w 1385047"/>
                <a:gd name="T7" fmla="*/ 1223683 h 1600200"/>
                <a:gd name="T8" fmla="*/ 1387569 w 1385047"/>
                <a:gd name="T9" fmla="*/ 1600200 h 1600200"/>
                <a:gd name="T10" fmla="*/ 1387569 w 1385047"/>
                <a:gd name="T11" fmla="*/ 0 h 1600200"/>
                <a:gd name="T12" fmla="*/ 0 w 1385047"/>
                <a:gd name="T13" fmla="*/ 13448 h 1600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5047" h="1600200">
                  <a:moveTo>
                    <a:pt x="0" y="13448"/>
                  </a:moveTo>
                  <a:lnTo>
                    <a:pt x="13448" y="336177"/>
                  </a:lnTo>
                  <a:lnTo>
                    <a:pt x="847165" y="336177"/>
                  </a:lnTo>
                  <a:lnTo>
                    <a:pt x="847165" y="1223683"/>
                  </a:lnTo>
                  <a:lnTo>
                    <a:pt x="1385047" y="1600200"/>
                  </a:lnTo>
                  <a:lnTo>
                    <a:pt x="1385047" y="0"/>
                  </a:lnTo>
                  <a:lnTo>
                    <a:pt x="0" y="13448"/>
                  </a:lnTo>
                  <a:close/>
                </a:path>
              </a:pathLst>
            </a:custGeom>
            <a:pattFill prst="ltUpDiag">
              <a:fgClr>
                <a:schemeClr val="tx1"/>
              </a:fgClr>
              <a:bgClr>
                <a:schemeClr val="bg1"/>
              </a:bgClr>
            </a:pattFill>
            <a:ln w="9525" cap="flat" cmpd="sng" algn="ctr">
              <a:solidFill>
                <a:schemeClr val="tx1"/>
              </a:solidFill>
              <a:prstDash val="solid"/>
              <a:round/>
              <a:headEnd type="none" w="med" len="med"/>
              <a:tailEnd type="none" w="med" len="med"/>
            </a:ln>
          </p:spPr>
          <p:txBody>
            <a:bodyPr/>
            <a:lstStyle/>
            <a:p>
              <a:endParaRPr lang="fr-FR" sz="1662"/>
            </a:p>
          </p:txBody>
        </p:sp>
        <p:sp>
          <p:nvSpPr>
            <p:cNvPr id="69" name="Arc 68"/>
            <p:cNvSpPr/>
            <p:nvPr/>
          </p:nvSpPr>
          <p:spPr bwMode="auto">
            <a:xfrm>
              <a:off x="3897923" y="3279531"/>
              <a:ext cx="801566"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65" name="Arc 64"/>
            <p:cNvSpPr/>
            <p:nvPr/>
          </p:nvSpPr>
          <p:spPr bwMode="auto">
            <a:xfrm rot="16200000">
              <a:off x="5130312" y="3097823"/>
              <a:ext cx="1197220"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478" name="Forme libre 65"/>
            <p:cNvSpPr>
              <a:spLocks/>
            </p:cNvSpPr>
            <p:nvPr/>
          </p:nvSpPr>
          <p:spPr bwMode="auto">
            <a:xfrm>
              <a:off x="4223239" y="2750528"/>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79" name="Connecteur droit 67"/>
            <p:cNvCxnSpPr>
              <a:cxnSpLocks noChangeShapeType="1"/>
              <a:endCxn id="18478" idx="4"/>
            </p:cNvCxnSpPr>
            <p:nvPr/>
          </p:nvCxnSpPr>
          <p:spPr bwMode="auto">
            <a:xfrm flipV="1">
              <a:off x="4532436" y="3256084"/>
              <a:ext cx="306265"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0" name="ZoneTexte 69"/>
            <p:cNvSpPr txBox="1">
              <a:spLocks noChangeArrowheads="1"/>
            </p:cNvSpPr>
            <p:nvPr/>
          </p:nvSpPr>
          <p:spPr bwMode="auto">
            <a:xfrm rot="-5400000">
              <a:off x="4277085" y="3587734"/>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18481" name="Connecteur droit 73"/>
            <p:cNvCxnSpPr>
              <a:cxnSpLocks noChangeShapeType="1"/>
            </p:cNvCxnSpPr>
            <p:nvPr/>
          </p:nvCxnSpPr>
          <p:spPr bwMode="auto">
            <a:xfrm flipV="1">
              <a:off x="5112728" y="2677258"/>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2" name="Forme libre 75"/>
            <p:cNvSpPr>
              <a:spLocks/>
            </p:cNvSpPr>
            <p:nvPr/>
          </p:nvSpPr>
          <p:spPr bwMode="auto">
            <a:xfrm flipV="1">
              <a:off x="4217378" y="4126523"/>
              <a:ext cx="895350" cy="511420"/>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483" name="Connecteur droit 78"/>
            <p:cNvCxnSpPr>
              <a:cxnSpLocks noChangeShapeType="1"/>
              <a:stCxn id="18478" idx="4"/>
            </p:cNvCxnSpPr>
            <p:nvPr/>
          </p:nvCxnSpPr>
          <p:spPr bwMode="auto">
            <a:xfrm flipH="1">
              <a:off x="4838700" y="3256085"/>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4" name="Connecteur droit 80"/>
            <p:cNvCxnSpPr>
              <a:cxnSpLocks noChangeShapeType="1"/>
            </p:cNvCxnSpPr>
            <p:nvPr/>
          </p:nvCxnSpPr>
          <p:spPr bwMode="auto">
            <a:xfrm>
              <a:off x="4552951" y="3916974"/>
              <a:ext cx="296008" cy="21541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5" name="Connecteur droit avec flèche 85"/>
            <p:cNvCxnSpPr>
              <a:cxnSpLocks noChangeShapeType="1"/>
            </p:cNvCxnSpPr>
            <p:nvPr/>
          </p:nvCxnSpPr>
          <p:spPr bwMode="auto">
            <a:xfrm>
              <a:off x="5351585" y="2829658"/>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86" name="Connecteur droit 87"/>
            <p:cNvCxnSpPr>
              <a:cxnSpLocks noChangeShapeType="1"/>
            </p:cNvCxnSpPr>
            <p:nvPr/>
          </p:nvCxnSpPr>
          <p:spPr bwMode="auto">
            <a:xfrm flipV="1">
              <a:off x="5262197" y="2961543"/>
              <a:ext cx="411773"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87" name="ZoneTexte 88"/>
            <p:cNvSpPr txBox="1">
              <a:spLocks noChangeArrowheads="1"/>
            </p:cNvSpPr>
            <p:nvPr/>
          </p:nvSpPr>
          <p:spPr bwMode="auto">
            <a:xfrm>
              <a:off x="5594838" y="2677259"/>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X</a:t>
              </a:r>
            </a:p>
          </p:txBody>
        </p:sp>
        <p:grpSp>
          <p:nvGrpSpPr>
            <p:cNvPr id="18488" name="Groupe 59"/>
            <p:cNvGrpSpPr>
              <a:grpSpLocks/>
            </p:cNvGrpSpPr>
            <p:nvPr/>
          </p:nvGrpSpPr>
          <p:grpSpPr bwMode="auto">
            <a:xfrm>
              <a:off x="3985846" y="2007577"/>
              <a:ext cx="3834912" cy="3408485"/>
              <a:chOff x="4523417" y="3443960"/>
              <a:chExt cx="1285946" cy="1143699"/>
            </a:xfrm>
          </p:grpSpPr>
          <p:sp>
            <p:nvSpPr>
              <p:cNvPr id="90" name="Arc 89"/>
              <p:cNvSpPr/>
              <p:nvPr/>
            </p:nvSpPr>
            <p:spPr bwMode="auto">
              <a:xfrm>
                <a:off x="4675745" y="3602780"/>
                <a:ext cx="826996" cy="826059"/>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1" name="Arc 90"/>
              <p:cNvSpPr/>
              <p:nvPr/>
            </p:nvSpPr>
            <p:spPr bwMode="auto">
              <a:xfrm>
                <a:off x="4675745" y="3597863"/>
                <a:ext cx="826996" cy="827534"/>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8523"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4"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8525"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26"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27"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28"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29"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0"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31"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8532" name="Connecteur droit 47"/>
              <p:cNvCxnSpPr>
                <a:cxnSpLocks noChangeShapeType="1"/>
                <a:stCxn id="18533"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33"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8534"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35"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Arc 104"/>
              <p:cNvSpPr/>
              <p:nvPr/>
            </p:nvSpPr>
            <p:spPr bwMode="auto">
              <a:xfrm>
                <a:off x="4523417" y="3450352"/>
                <a:ext cx="1132143" cy="1130915"/>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6" name="Arc 105"/>
              <p:cNvSpPr/>
              <p:nvPr/>
            </p:nvSpPr>
            <p:spPr bwMode="auto">
              <a:xfrm>
                <a:off x="4523417" y="3443960"/>
                <a:ext cx="1132143" cy="1130915"/>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8489" name="Groupe 3"/>
            <p:cNvGrpSpPr>
              <a:grpSpLocks/>
            </p:cNvGrpSpPr>
            <p:nvPr/>
          </p:nvGrpSpPr>
          <p:grpSpPr bwMode="auto">
            <a:xfrm>
              <a:off x="5694484" y="2722685"/>
              <a:ext cx="716574" cy="2029558"/>
              <a:chOff x="2197486" y="2425531"/>
              <a:chExt cx="255587" cy="673100"/>
            </a:xfrm>
          </p:grpSpPr>
          <p:cxnSp>
            <p:nvCxnSpPr>
              <p:cNvPr id="18515"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6"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17"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8"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8519"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18520"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18490" name="Connecteur droit 85"/>
            <p:cNvCxnSpPr>
              <a:cxnSpLocks noChangeShapeType="1"/>
            </p:cNvCxnSpPr>
            <p:nvPr/>
          </p:nvCxnSpPr>
          <p:spPr bwMode="auto">
            <a:xfrm>
              <a:off x="4999893" y="3692769"/>
              <a:ext cx="354476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1" name="Connecteur droit 13"/>
            <p:cNvCxnSpPr>
              <a:cxnSpLocks noChangeShapeType="1"/>
            </p:cNvCxnSpPr>
            <p:nvPr/>
          </p:nvCxnSpPr>
          <p:spPr bwMode="auto">
            <a:xfrm>
              <a:off x="6217627" y="2022231"/>
              <a:ext cx="2237642"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92" name="Connecteur droit 124"/>
            <p:cNvCxnSpPr>
              <a:cxnSpLocks noChangeShapeType="1"/>
            </p:cNvCxnSpPr>
            <p:nvPr/>
          </p:nvCxnSpPr>
          <p:spPr bwMode="auto">
            <a:xfrm flipV="1">
              <a:off x="6267451" y="3700097"/>
              <a:ext cx="2187819" cy="166760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Arc 128"/>
            <p:cNvSpPr/>
            <p:nvPr/>
          </p:nvSpPr>
          <p:spPr bwMode="auto">
            <a:xfrm flipH="1">
              <a:off x="7957039" y="3292719"/>
              <a:ext cx="801566" cy="767862"/>
            </a:xfrm>
            <a:prstGeom prst="arc">
              <a:avLst>
                <a:gd name="adj1" fmla="val 18947503"/>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18494" name="ZoneTexte 18"/>
            <p:cNvSpPr txBox="1">
              <a:spLocks noChangeArrowheads="1"/>
            </p:cNvSpPr>
            <p:nvPr/>
          </p:nvSpPr>
          <p:spPr bwMode="auto">
            <a:xfrm rot="-5400000">
              <a:off x="7621826" y="3541572"/>
              <a:ext cx="397866" cy="262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sp>
          <p:nvSpPr>
            <p:cNvPr id="18495" name="ZoneTexte 19"/>
            <p:cNvSpPr txBox="1">
              <a:spLocks noChangeArrowheads="1"/>
            </p:cNvSpPr>
            <p:nvPr/>
          </p:nvSpPr>
          <p:spPr bwMode="auto">
            <a:xfrm>
              <a:off x="7156954" y="2172900"/>
              <a:ext cx="16273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dirty="0">
                  <a:latin typeface="Arial" panose="020B0604020202020204" pitchFamily="34" charset="0"/>
                </a:rPr>
                <a:t>Angle des portées</a:t>
              </a:r>
            </a:p>
          </p:txBody>
        </p:sp>
        <p:sp>
          <p:nvSpPr>
            <p:cNvPr id="18496" name="Forme libre 1"/>
            <p:cNvSpPr>
              <a:spLocks/>
            </p:cNvSpPr>
            <p:nvPr/>
          </p:nvSpPr>
          <p:spPr bwMode="auto">
            <a:xfrm>
              <a:off x="4381500" y="1282213"/>
              <a:ext cx="1924050" cy="669680"/>
            </a:xfrm>
            <a:custGeom>
              <a:avLst/>
              <a:gdLst>
                <a:gd name="T0" fmla="*/ 0 w 2084294"/>
                <a:gd name="T1" fmla="*/ 724181 h 726141"/>
                <a:gd name="T2" fmla="*/ 2084576 w 2084294"/>
                <a:gd name="T3" fmla="*/ 724181 h 726141"/>
                <a:gd name="T4" fmla="*/ 2084576 w 2084294"/>
                <a:gd name="T5" fmla="*/ 0 h 726141"/>
                <a:gd name="T6" fmla="*/ 1116256 w 2084294"/>
                <a:gd name="T7" fmla="*/ 0 h 726141"/>
                <a:gd name="T8" fmla="*/ 1116256 w 2084294"/>
                <a:gd name="T9" fmla="*/ 362090 h 726141"/>
                <a:gd name="T10" fmla="*/ 53794 w 2084294"/>
                <a:gd name="T11" fmla="*/ 362090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18497" name="Forme libre 114"/>
            <p:cNvSpPr>
              <a:spLocks/>
            </p:cNvSpPr>
            <p:nvPr/>
          </p:nvSpPr>
          <p:spPr bwMode="auto">
            <a:xfrm flipV="1">
              <a:off x="4407877" y="5468816"/>
              <a:ext cx="1924050" cy="669681"/>
            </a:xfrm>
            <a:custGeom>
              <a:avLst/>
              <a:gdLst>
                <a:gd name="T0" fmla="*/ 0 w 2084294"/>
                <a:gd name="T1" fmla="*/ 724184 h 726141"/>
                <a:gd name="T2" fmla="*/ 2084576 w 2084294"/>
                <a:gd name="T3" fmla="*/ 724184 h 726141"/>
                <a:gd name="T4" fmla="*/ 2084576 w 2084294"/>
                <a:gd name="T5" fmla="*/ 0 h 726141"/>
                <a:gd name="T6" fmla="*/ 1116256 w 2084294"/>
                <a:gd name="T7" fmla="*/ 0 h 726141"/>
                <a:gd name="T8" fmla="*/ 1116256 w 2084294"/>
                <a:gd name="T9" fmla="*/ 362092 h 726141"/>
                <a:gd name="T10" fmla="*/ 53794 w 2084294"/>
                <a:gd name="T11" fmla="*/ 362092 h 726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4294" h="726141">
                  <a:moveTo>
                    <a:pt x="0" y="726141"/>
                  </a:moveTo>
                  <a:lnTo>
                    <a:pt x="2084294" y="726141"/>
                  </a:lnTo>
                  <a:lnTo>
                    <a:pt x="2084294" y="0"/>
                  </a:lnTo>
                  <a:lnTo>
                    <a:pt x="1116106" y="0"/>
                  </a:lnTo>
                  <a:lnTo>
                    <a:pt x="1116106" y="363070"/>
                  </a:lnTo>
                  <a:lnTo>
                    <a:pt x="53788" y="363070"/>
                  </a:lnTo>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18500" name="Connecteur droit avec flèche 106"/>
            <p:cNvCxnSpPr>
              <a:cxnSpLocks noChangeShapeType="1"/>
            </p:cNvCxnSpPr>
            <p:nvPr/>
          </p:nvCxnSpPr>
          <p:spPr bwMode="auto">
            <a:xfrm flipV="1">
              <a:off x="4665785" y="4570535"/>
              <a:ext cx="1666143" cy="5084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2" name="Connecteur droit 108"/>
            <p:cNvCxnSpPr>
              <a:cxnSpLocks noChangeShapeType="1"/>
            </p:cNvCxnSpPr>
            <p:nvPr/>
          </p:nvCxnSpPr>
          <p:spPr bwMode="auto">
            <a:xfrm flipV="1">
              <a:off x="5014547" y="3130062"/>
              <a:ext cx="490904" cy="424962"/>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3" name="Connecteur droit 109"/>
            <p:cNvCxnSpPr>
              <a:cxnSpLocks noChangeShapeType="1"/>
            </p:cNvCxnSpPr>
            <p:nvPr/>
          </p:nvCxnSpPr>
          <p:spPr bwMode="auto">
            <a:xfrm flipV="1">
              <a:off x="4791808" y="2875084"/>
              <a:ext cx="490904" cy="423497"/>
            </a:xfrm>
            <a:prstGeom prst="line">
              <a:avLst/>
            </a:prstGeom>
            <a:noFill/>
            <a:ln w="57150" algn="ctr">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4" name="Connecteur droit 110"/>
            <p:cNvCxnSpPr>
              <a:cxnSpLocks noChangeShapeType="1"/>
            </p:cNvCxnSpPr>
            <p:nvPr/>
          </p:nvCxnSpPr>
          <p:spPr bwMode="auto">
            <a:xfrm flipV="1">
              <a:off x="6491654" y="4806461"/>
              <a:ext cx="490904" cy="42349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5" name="Connecteur droit 111"/>
            <p:cNvCxnSpPr>
              <a:cxnSpLocks noChangeShapeType="1"/>
            </p:cNvCxnSpPr>
            <p:nvPr/>
          </p:nvCxnSpPr>
          <p:spPr bwMode="auto">
            <a:xfrm flipV="1">
              <a:off x="6419850" y="2727081"/>
              <a:ext cx="0" cy="198559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6" name="Connecteur droit 112"/>
            <p:cNvCxnSpPr>
              <a:cxnSpLocks noChangeShapeType="1"/>
            </p:cNvCxnSpPr>
            <p:nvPr/>
          </p:nvCxnSpPr>
          <p:spPr bwMode="auto">
            <a:xfrm flipH="1" flipV="1">
              <a:off x="5895243" y="4722936"/>
              <a:ext cx="523142" cy="7326"/>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7" name="Connecteur droit 113"/>
            <p:cNvCxnSpPr>
              <a:cxnSpLocks noChangeShapeType="1"/>
            </p:cNvCxnSpPr>
            <p:nvPr/>
          </p:nvCxnSpPr>
          <p:spPr bwMode="auto">
            <a:xfrm flipH="1" flipV="1">
              <a:off x="5852746" y="2710962"/>
              <a:ext cx="524608" cy="732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08" name="Connecteur droit 115"/>
            <p:cNvCxnSpPr>
              <a:cxnSpLocks noChangeShapeType="1"/>
            </p:cNvCxnSpPr>
            <p:nvPr/>
          </p:nvCxnSpPr>
          <p:spPr bwMode="auto">
            <a:xfrm>
              <a:off x="6342185" y="2101362"/>
              <a:ext cx="526074" cy="351692"/>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1" name="Connecteur droit 119"/>
            <p:cNvCxnSpPr>
              <a:cxnSpLocks noChangeShapeType="1"/>
              <a:stCxn id="18496" idx="1"/>
            </p:cNvCxnSpPr>
            <p:nvPr/>
          </p:nvCxnSpPr>
          <p:spPr bwMode="auto">
            <a:xfrm flipH="1" flipV="1">
              <a:off x="6305550" y="1269024"/>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2" name="Connecteur droit 120"/>
            <p:cNvCxnSpPr>
              <a:cxnSpLocks noChangeShapeType="1"/>
              <a:stCxn id="18434" idx="2"/>
            </p:cNvCxnSpPr>
            <p:nvPr/>
          </p:nvCxnSpPr>
          <p:spPr bwMode="auto">
            <a:xfrm flipH="1" flipV="1">
              <a:off x="5569928" y="6131169"/>
              <a:ext cx="763465" cy="11723"/>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3" name="Connecteur droit 121"/>
            <p:cNvCxnSpPr>
              <a:cxnSpLocks noChangeShapeType="1"/>
            </p:cNvCxnSpPr>
            <p:nvPr/>
          </p:nvCxnSpPr>
          <p:spPr bwMode="auto">
            <a:xfrm flipH="1" flipV="1">
              <a:off x="5550877" y="1282212"/>
              <a:ext cx="763466" cy="10257"/>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14" name="Connecteur droit 122"/>
            <p:cNvCxnSpPr>
              <a:cxnSpLocks noChangeShapeType="1"/>
            </p:cNvCxnSpPr>
            <p:nvPr/>
          </p:nvCxnSpPr>
          <p:spPr bwMode="auto">
            <a:xfrm flipH="1" flipV="1">
              <a:off x="6345115" y="5455628"/>
              <a:ext cx="0" cy="682869"/>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9" name="ZoneTexte 51"/>
          <p:cNvSpPr txBox="1">
            <a:spLocks noChangeArrowheads="1"/>
          </p:cNvSpPr>
          <p:nvPr/>
        </p:nvSpPr>
        <p:spPr bwMode="auto">
          <a:xfrm>
            <a:off x="0" y="122360"/>
            <a:ext cx="44760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dirty="0" smtClean="0">
                <a:latin typeface="Arial" panose="020B0604020202020204" pitchFamily="34" charset="0"/>
              </a:rPr>
              <a:t>Déplacement du point F dû à la rotule</a:t>
            </a:r>
            <a:endParaRPr lang="fr-FR" altLang="fr-FR" sz="1600" dirty="0">
              <a:latin typeface="Arial" panose="020B0604020202020204" pitchFamily="34" charset="0"/>
            </a:endParaRPr>
          </a:p>
        </p:txBody>
      </p:sp>
      <p:cxnSp>
        <p:nvCxnSpPr>
          <p:cNvPr id="18509" name="Connecteur droit 117"/>
          <p:cNvCxnSpPr>
            <a:cxnSpLocks noChangeShapeType="1"/>
          </p:cNvCxnSpPr>
          <p:nvPr/>
        </p:nvCxnSpPr>
        <p:spPr bwMode="auto">
          <a:xfrm>
            <a:off x="3817327" y="1592874"/>
            <a:ext cx="3152042" cy="3653203"/>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oneTexte 2"/>
          <p:cNvSpPr txBox="1"/>
          <p:nvPr/>
        </p:nvSpPr>
        <p:spPr>
          <a:xfrm rot="3138577">
            <a:off x="5175887" y="3127459"/>
            <a:ext cx="284052" cy="369332"/>
          </a:xfrm>
          <a:prstGeom prst="rect">
            <a:avLst/>
          </a:prstGeom>
          <a:noFill/>
        </p:spPr>
        <p:txBody>
          <a:bodyPr wrap="none" rtlCol="0">
            <a:spAutoFit/>
          </a:bodyPr>
          <a:lstStyle/>
          <a:p>
            <a:r>
              <a:rPr lang="fr-FR" dirty="0" smtClean="0"/>
              <a:t>x</a:t>
            </a:r>
            <a:endParaRPr lang="fr-FR" dirty="0"/>
          </a:p>
        </p:txBody>
      </p:sp>
      <p:sp>
        <p:nvSpPr>
          <p:cNvPr id="4" name="ZoneTexte 3"/>
          <p:cNvSpPr txBox="1"/>
          <p:nvPr/>
        </p:nvSpPr>
        <p:spPr>
          <a:xfrm>
            <a:off x="5498856" y="3134458"/>
            <a:ext cx="290464" cy="369332"/>
          </a:xfrm>
          <a:prstGeom prst="rect">
            <a:avLst/>
          </a:prstGeom>
          <a:noFill/>
        </p:spPr>
        <p:txBody>
          <a:bodyPr wrap="none" rtlCol="0">
            <a:spAutoFit/>
          </a:bodyPr>
          <a:lstStyle/>
          <a:p>
            <a:r>
              <a:rPr lang="fr-FR" dirty="0" smtClean="0"/>
              <a:t>F</a:t>
            </a:r>
            <a:endParaRPr lang="fr-FR" dirty="0"/>
          </a:p>
        </p:txBody>
      </p:sp>
      <p:cxnSp>
        <p:nvCxnSpPr>
          <p:cNvPr id="6" name="Connecteur droit avec flèche 5"/>
          <p:cNvCxnSpPr/>
          <p:nvPr/>
        </p:nvCxnSpPr>
        <p:spPr>
          <a:xfrm rot="10800000" flipH="1" flipV="1">
            <a:off x="3817548" y="4094228"/>
            <a:ext cx="197827" cy="200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498087" y="4176423"/>
            <a:ext cx="412292" cy="369332"/>
          </a:xfrm>
          <a:prstGeom prst="rect">
            <a:avLst/>
          </a:prstGeom>
          <a:noFill/>
        </p:spPr>
        <p:txBody>
          <a:bodyPr wrap="none" rtlCol="0">
            <a:spAutoFit/>
          </a:bodyPr>
          <a:lstStyle/>
          <a:p>
            <a:r>
              <a:rPr lang="fr-FR" dirty="0" err="1" smtClean="0"/>
              <a:t>dF</a:t>
            </a:r>
            <a:endParaRPr lang="fr-FR" dirty="0"/>
          </a:p>
        </p:txBody>
      </p:sp>
      <p:sp>
        <p:nvSpPr>
          <p:cNvPr id="13" name="ZoneTexte 12"/>
          <p:cNvSpPr txBox="1"/>
          <p:nvPr/>
        </p:nvSpPr>
        <p:spPr>
          <a:xfrm>
            <a:off x="428805" y="4455447"/>
            <a:ext cx="1208792" cy="369332"/>
          </a:xfrm>
          <a:prstGeom prst="rect">
            <a:avLst/>
          </a:prstGeom>
          <a:noFill/>
        </p:spPr>
        <p:txBody>
          <a:bodyPr wrap="none" rtlCol="0">
            <a:spAutoFit/>
          </a:bodyPr>
          <a:lstStyle/>
          <a:p>
            <a:r>
              <a:rPr lang="fr-FR" dirty="0" err="1" smtClean="0"/>
              <a:t>dF</a:t>
            </a:r>
            <a:r>
              <a:rPr lang="fr-FR" sz="2400" baseline="30000" dirty="0" err="1" smtClean="0"/>
              <a:t>b</a:t>
            </a:r>
            <a:r>
              <a:rPr lang="fr-FR" dirty="0" smtClean="0"/>
              <a:t>= t1b/2</a:t>
            </a:r>
            <a:endParaRPr lang="fr-FR" dirty="0"/>
          </a:p>
        </p:txBody>
      </p:sp>
      <p:cxnSp>
        <p:nvCxnSpPr>
          <p:cNvPr id="108" name="Connecteur droit 109"/>
          <p:cNvCxnSpPr>
            <a:cxnSpLocks noChangeShapeType="1"/>
          </p:cNvCxnSpPr>
          <p:nvPr/>
        </p:nvCxnSpPr>
        <p:spPr bwMode="auto">
          <a:xfrm flipV="1">
            <a:off x="6415676" y="4671991"/>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Connecteur droit 109"/>
          <p:cNvCxnSpPr>
            <a:cxnSpLocks noChangeShapeType="1"/>
          </p:cNvCxnSpPr>
          <p:nvPr/>
        </p:nvCxnSpPr>
        <p:spPr bwMode="auto">
          <a:xfrm flipV="1">
            <a:off x="6584706" y="4894731"/>
            <a:ext cx="490904" cy="423497"/>
          </a:xfrm>
          <a:prstGeom prst="line">
            <a:avLst/>
          </a:prstGeom>
          <a:noFill/>
          <a:ln w="571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9" name="Groupe 59"/>
          <p:cNvGrpSpPr>
            <a:grpSpLocks/>
          </p:cNvGrpSpPr>
          <p:nvPr/>
        </p:nvGrpSpPr>
        <p:grpSpPr bwMode="auto">
          <a:xfrm>
            <a:off x="450635" y="2248611"/>
            <a:ext cx="1186962" cy="1055077"/>
            <a:chOff x="4523417" y="3443960"/>
            <a:chExt cx="1285946" cy="1143699"/>
          </a:xfrm>
        </p:grpSpPr>
        <p:sp>
          <p:nvSpPr>
            <p:cNvPr id="100" name="Arc 99"/>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1" name="Arc 100"/>
            <p:cNvSpPr/>
            <p:nvPr/>
          </p:nvSpPr>
          <p:spPr bwMode="auto">
            <a:xfrm>
              <a:off x="4675825" y="3598042"/>
              <a:ext cx="827133" cy="827593"/>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2"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03"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04"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07"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40"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42"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43" name="Connecteur droit 47"/>
            <p:cNvCxnSpPr>
              <a:cxnSpLocks noChangeShapeType="1"/>
              <a:stCxn id="144"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45"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Arc 146"/>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48" name="Arc 147"/>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cxnSp>
        <p:nvCxnSpPr>
          <p:cNvPr id="149" name="Connecteur droit 85"/>
          <p:cNvCxnSpPr>
            <a:cxnSpLocks noChangeShapeType="1"/>
          </p:cNvCxnSpPr>
          <p:nvPr/>
        </p:nvCxnSpPr>
        <p:spPr bwMode="auto">
          <a:xfrm>
            <a:off x="764227" y="2770288"/>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Connecteur droit avec flèche 9"/>
          <p:cNvCxnSpPr>
            <a:cxnSpLocks noChangeShapeType="1"/>
          </p:cNvCxnSpPr>
          <p:nvPr/>
        </p:nvCxnSpPr>
        <p:spPr bwMode="auto">
          <a:xfrm flipH="1" flipV="1">
            <a:off x="1319608" y="3192319"/>
            <a:ext cx="161192" cy="22127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Connecteur droit 11"/>
          <p:cNvCxnSpPr>
            <a:cxnSpLocks noChangeShapeType="1"/>
          </p:cNvCxnSpPr>
          <p:nvPr/>
        </p:nvCxnSpPr>
        <p:spPr bwMode="auto">
          <a:xfrm>
            <a:off x="1488128" y="3413593"/>
            <a:ext cx="26083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Rectangle 729"/>
          <p:cNvSpPr>
            <a:spLocks noChangeArrowheads="1"/>
          </p:cNvSpPr>
          <p:nvPr/>
        </p:nvSpPr>
        <p:spPr bwMode="auto">
          <a:xfrm>
            <a:off x="1755725" y="3297826"/>
            <a:ext cx="1232389" cy="269631"/>
          </a:xfrm>
          <a:prstGeom prst="rect">
            <a:avLst/>
          </a:prstGeom>
          <a:solidFill>
            <a:srgbClr val="FFCC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292">
              <a:latin typeface="Arial Unicode MS" panose="020B0604020202020204" pitchFamily="34" charset="-128"/>
            </a:endParaRPr>
          </a:p>
        </p:txBody>
      </p:sp>
      <p:sp>
        <p:nvSpPr>
          <p:cNvPr id="157" name="Rectangle 728"/>
          <p:cNvSpPr>
            <a:spLocks noChangeArrowheads="1"/>
          </p:cNvSpPr>
          <p:nvPr/>
        </p:nvSpPr>
        <p:spPr bwMode="auto">
          <a:xfrm>
            <a:off x="2016564" y="3291965"/>
            <a:ext cx="1003603" cy="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992" tIns="42497" rIns="84992" bIns="4249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92" dirty="0">
                <a:latin typeface="Arial" panose="020B0604020202020204" pitchFamily="34" charset="0"/>
              </a:rPr>
              <a:t>0,1    </a:t>
            </a:r>
            <a:r>
              <a:rPr lang="fr-FR" altLang="fr-FR" sz="1292" dirty="0" smtClean="0">
                <a:latin typeface="Arial" panose="020B0604020202020204" pitchFamily="34" charset="0"/>
              </a:rPr>
              <a:t>D    E</a:t>
            </a:r>
            <a:endParaRPr lang="fr-FR" altLang="fr-FR" sz="1292" dirty="0">
              <a:latin typeface="Arial" panose="020B0604020202020204" pitchFamily="34" charset="0"/>
            </a:endParaRPr>
          </a:p>
        </p:txBody>
      </p:sp>
      <p:sp>
        <p:nvSpPr>
          <p:cNvPr id="158" name="Line 730"/>
          <p:cNvSpPr>
            <a:spLocks noChangeShapeType="1"/>
          </p:cNvSpPr>
          <p:nvPr/>
        </p:nvSpPr>
        <p:spPr bwMode="auto">
          <a:xfrm>
            <a:off x="2054663" y="329196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nvGrpSpPr>
          <p:cNvPr id="159" name="Group 731"/>
          <p:cNvGrpSpPr>
            <a:grpSpLocks/>
          </p:cNvGrpSpPr>
          <p:nvPr/>
        </p:nvGrpSpPr>
        <p:grpSpPr bwMode="auto">
          <a:xfrm>
            <a:off x="1802618" y="3378423"/>
            <a:ext cx="213946" cy="106973"/>
            <a:chOff x="468" y="3046"/>
            <a:chExt cx="146" cy="73"/>
          </a:xfrm>
        </p:grpSpPr>
        <p:sp>
          <p:nvSpPr>
            <p:cNvPr id="160" name="Arc 732"/>
            <p:cNvSpPr>
              <a:spLocks/>
            </p:cNvSpPr>
            <p:nvPr/>
          </p:nvSpPr>
          <p:spPr bwMode="auto">
            <a:xfrm>
              <a:off x="469" y="3046"/>
              <a:ext cx="145" cy="73"/>
            </a:xfrm>
            <a:custGeom>
              <a:avLst/>
              <a:gdLst>
                <a:gd name="T0" fmla="*/ 0 w 43148"/>
                <a:gd name="T1" fmla="*/ 0 h 21600"/>
                <a:gd name="T2" fmla="*/ 0 w 43148"/>
                <a:gd name="T3" fmla="*/ 0 h 21600"/>
                <a:gd name="T4" fmla="*/ 0 w 43148"/>
                <a:gd name="T5" fmla="*/ 0 h 21600"/>
                <a:gd name="T6" fmla="*/ 0 60000 65536"/>
                <a:gd name="T7" fmla="*/ 0 60000 65536"/>
                <a:gd name="T8" fmla="*/ 0 60000 65536"/>
              </a:gdLst>
              <a:ahLst/>
              <a:cxnLst>
                <a:cxn ang="T6">
                  <a:pos x="T0" y="T1"/>
                </a:cxn>
                <a:cxn ang="T7">
                  <a:pos x="T2" y="T3"/>
                </a:cxn>
                <a:cxn ang="T8">
                  <a:pos x="T4" y="T5"/>
                </a:cxn>
              </a:cxnLst>
              <a:rect l="0" t="0" r="r" b="b"/>
              <a:pathLst>
                <a:path w="43148" h="21600" fill="none" extrusionOk="0">
                  <a:moveTo>
                    <a:pt x="0" y="20124"/>
                  </a:moveTo>
                  <a:cubicBezTo>
                    <a:pt x="776" y="8794"/>
                    <a:pt x="10193" y="-1"/>
                    <a:pt x="21550" y="0"/>
                  </a:cubicBezTo>
                  <a:cubicBezTo>
                    <a:pt x="33362" y="0"/>
                    <a:pt x="42983" y="9488"/>
                    <a:pt x="43147" y="21300"/>
                  </a:cubicBezTo>
                </a:path>
                <a:path w="43148" h="21600" stroke="0" extrusionOk="0">
                  <a:moveTo>
                    <a:pt x="0" y="20124"/>
                  </a:moveTo>
                  <a:cubicBezTo>
                    <a:pt x="776" y="8794"/>
                    <a:pt x="10193" y="-1"/>
                    <a:pt x="21550" y="0"/>
                  </a:cubicBezTo>
                  <a:cubicBezTo>
                    <a:pt x="33362" y="0"/>
                    <a:pt x="42983" y="9488"/>
                    <a:pt x="43147" y="21300"/>
                  </a:cubicBezTo>
                  <a:lnTo>
                    <a:pt x="21550" y="21600"/>
                  </a:lnTo>
                  <a:lnTo>
                    <a:pt x="0" y="20124"/>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1" name="Line 733"/>
            <p:cNvSpPr>
              <a:spLocks noChangeShapeType="1"/>
            </p:cNvSpPr>
            <p:nvPr/>
          </p:nvSpPr>
          <p:spPr bwMode="auto">
            <a:xfrm>
              <a:off x="468" y="3117"/>
              <a:ext cx="14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grpSp>
      <p:sp>
        <p:nvSpPr>
          <p:cNvPr id="162" name="Line 734"/>
          <p:cNvSpPr>
            <a:spLocks noChangeShapeType="1"/>
          </p:cNvSpPr>
          <p:nvPr/>
        </p:nvSpPr>
        <p:spPr bwMode="auto">
          <a:xfrm>
            <a:off x="2378514" y="329196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3" name="Line 735"/>
          <p:cNvSpPr>
            <a:spLocks noChangeShapeType="1"/>
          </p:cNvSpPr>
          <p:nvPr/>
        </p:nvSpPr>
        <p:spPr bwMode="auto">
          <a:xfrm>
            <a:off x="2659868" y="3291964"/>
            <a:ext cx="0" cy="2813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662"/>
          </a:p>
        </p:txBody>
      </p:sp>
      <p:sp>
        <p:nvSpPr>
          <p:cNvPr id="164" name="ZoneTexte 1"/>
          <p:cNvSpPr txBox="1">
            <a:spLocks noChangeArrowheads="1"/>
          </p:cNvSpPr>
          <p:nvPr/>
        </p:nvSpPr>
        <p:spPr bwMode="auto">
          <a:xfrm>
            <a:off x="2006628" y="3013921"/>
            <a:ext cx="38183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t1b</a:t>
            </a:r>
            <a:endParaRPr lang="fr-FR" altLang="fr-FR" sz="1108" dirty="0">
              <a:latin typeface="Arial" panose="020B0604020202020204" pitchFamily="34" charset="0"/>
            </a:endParaRPr>
          </a:p>
        </p:txBody>
      </p:sp>
    </p:spTree>
    <p:extLst>
      <p:ext uri="{BB962C8B-B14F-4D97-AF65-F5344CB8AC3E}">
        <p14:creationId xmlns:p14="http://schemas.microsoft.com/office/powerpoint/2010/main" val="693549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89"/>
          <p:cNvSpPr txBox="1">
            <a:spLocks noChangeArrowheads="1"/>
          </p:cNvSpPr>
          <p:nvPr/>
        </p:nvSpPr>
        <p:spPr bwMode="auto">
          <a:xfrm>
            <a:off x="38101" y="0"/>
            <a:ext cx="7782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200" dirty="0">
                <a:latin typeface="Arial" panose="020B0604020202020204" pitchFamily="34" charset="0"/>
              </a:rPr>
              <a:t>Question </a:t>
            </a:r>
            <a:r>
              <a:rPr lang="fr-FR" altLang="fr-FR" sz="1200" dirty="0" smtClean="0">
                <a:latin typeface="Arial" panose="020B0604020202020204" pitchFamily="34" charset="0"/>
              </a:rPr>
              <a:t>7-2 </a:t>
            </a:r>
            <a:r>
              <a:rPr lang="fr-FR" altLang="fr-FR" sz="1200" dirty="0">
                <a:latin typeface="Arial" panose="020B0604020202020204" pitchFamily="34" charset="0"/>
              </a:rPr>
              <a:t>: </a:t>
            </a:r>
            <a:r>
              <a:rPr lang="fr-FR" altLang="fr-FR" sz="1200" dirty="0" smtClean="0">
                <a:latin typeface="Arial" panose="020B0604020202020204" pitchFamily="34" charset="0"/>
              </a:rPr>
              <a:t>Déterminer la valeur Y maxi en la rotule et le corps</a:t>
            </a:r>
            <a:endParaRPr lang="fr-FR" altLang="fr-FR" sz="1200" dirty="0">
              <a:latin typeface="Arial" panose="020B0604020202020204" pitchFamily="34" charset="0"/>
            </a:endParaRPr>
          </a:p>
        </p:txBody>
      </p:sp>
      <p:sp>
        <p:nvSpPr>
          <p:cNvPr id="109" name="Arc 108"/>
          <p:cNvSpPr/>
          <p:nvPr/>
        </p:nvSpPr>
        <p:spPr bwMode="auto">
          <a:xfrm rot="16200000">
            <a:off x="2309048" y="1328012"/>
            <a:ext cx="1197219" cy="1197219"/>
          </a:xfrm>
          <a:prstGeom prst="arc">
            <a:avLst>
              <a:gd name="adj1" fmla="val 10800000"/>
              <a:gd name="adj2" fmla="val 0"/>
            </a:avLst>
          </a:prstGeom>
          <a:solidFill>
            <a:srgbClr val="FFCCFF"/>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7177" name="Forme libre 65"/>
          <p:cNvSpPr>
            <a:spLocks/>
          </p:cNvSpPr>
          <p:nvPr/>
        </p:nvSpPr>
        <p:spPr bwMode="auto">
          <a:xfrm>
            <a:off x="1400509" y="980716"/>
            <a:ext cx="895350" cy="512885"/>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78" name="Connecteur droit 67"/>
          <p:cNvCxnSpPr>
            <a:cxnSpLocks noChangeShapeType="1"/>
            <a:endCxn id="7177" idx="4"/>
          </p:cNvCxnSpPr>
          <p:nvPr/>
        </p:nvCxnSpPr>
        <p:spPr bwMode="auto">
          <a:xfrm flipV="1">
            <a:off x="1709705" y="1486273"/>
            <a:ext cx="306266" cy="24618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9" name="ZoneTexte 69"/>
          <p:cNvSpPr txBox="1">
            <a:spLocks noChangeArrowheads="1"/>
          </p:cNvSpPr>
          <p:nvPr/>
        </p:nvSpPr>
        <p:spPr bwMode="auto">
          <a:xfrm rot="-5400000">
            <a:off x="1454356" y="1817920"/>
            <a:ext cx="397866"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a:latin typeface="Arial" panose="020B0604020202020204" pitchFamily="34" charset="0"/>
              </a:rPr>
              <a:t>80°</a:t>
            </a:r>
          </a:p>
        </p:txBody>
      </p:sp>
      <p:cxnSp>
        <p:nvCxnSpPr>
          <p:cNvPr id="7180" name="Connecteur droit 73"/>
          <p:cNvCxnSpPr>
            <a:cxnSpLocks noChangeShapeType="1"/>
          </p:cNvCxnSpPr>
          <p:nvPr/>
        </p:nvCxnSpPr>
        <p:spPr bwMode="auto">
          <a:xfrm flipV="1">
            <a:off x="2289997" y="907446"/>
            <a:ext cx="411774" cy="3443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Forme libre 75"/>
          <p:cNvSpPr>
            <a:spLocks/>
          </p:cNvSpPr>
          <p:nvPr/>
        </p:nvSpPr>
        <p:spPr bwMode="auto">
          <a:xfrm flipV="1">
            <a:off x="1396113" y="2356712"/>
            <a:ext cx="893885" cy="511419"/>
          </a:xfrm>
          <a:custGeom>
            <a:avLst/>
            <a:gdLst>
              <a:gd name="T0" fmla="*/ 0 w 318770"/>
              <a:gd name="T1" fmla="*/ 2147483647 h 107781"/>
              <a:gd name="T2" fmla="*/ 0 w 318770"/>
              <a:gd name="T3" fmla="*/ 0 h 107781"/>
              <a:gd name="T4" fmla="*/ 2147483647 w 318770"/>
              <a:gd name="T5" fmla="*/ 0 h 107781"/>
              <a:gd name="T6" fmla="*/ 2147483647 w 318770"/>
              <a:gd name="T7" fmla="*/ 2147483647 h 107781"/>
              <a:gd name="T8" fmla="*/ 2147483647 w 318770"/>
              <a:gd name="T9" fmla="*/ 2147483647 h 107781"/>
              <a:gd name="T10" fmla="*/ 0 w 318770"/>
              <a:gd name="T11" fmla="*/ 2147483647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7182" name="Connecteur droit 78"/>
          <p:cNvCxnSpPr>
            <a:cxnSpLocks noChangeShapeType="1"/>
            <a:stCxn id="7177" idx="4"/>
          </p:cNvCxnSpPr>
          <p:nvPr/>
        </p:nvCxnSpPr>
        <p:spPr bwMode="auto">
          <a:xfrm flipH="1">
            <a:off x="2015971" y="1486274"/>
            <a:ext cx="0" cy="8704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3" name="Connecteur droit 80"/>
          <p:cNvCxnSpPr>
            <a:cxnSpLocks noChangeShapeType="1"/>
          </p:cNvCxnSpPr>
          <p:nvPr/>
        </p:nvCxnSpPr>
        <p:spPr bwMode="auto">
          <a:xfrm>
            <a:off x="1731687" y="2147162"/>
            <a:ext cx="294542" cy="2154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Connecteur droit avec flèche 85"/>
          <p:cNvCxnSpPr>
            <a:cxnSpLocks noChangeShapeType="1"/>
          </p:cNvCxnSpPr>
          <p:nvPr/>
        </p:nvCxnSpPr>
        <p:spPr bwMode="auto">
          <a:xfrm>
            <a:off x="2528856" y="1059846"/>
            <a:ext cx="172915" cy="240323"/>
          </a:xfrm>
          <a:prstGeom prst="straightConnector1">
            <a:avLst/>
          </a:prstGeom>
          <a:noFill/>
          <a:ln w="38100" cmpd="dbl"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Connecteur droit 87"/>
          <p:cNvCxnSpPr>
            <a:cxnSpLocks noChangeShapeType="1"/>
          </p:cNvCxnSpPr>
          <p:nvPr/>
        </p:nvCxnSpPr>
        <p:spPr bwMode="auto">
          <a:xfrm flipV="1">
            <a:off x="2440932" y="1191731"/>
            <a:ext cx="410308" cy="34583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6" name="ZoneTexte 88"/>
          <p:cNvSpPr txBox="1">
            <a:spLocks noChangeArrowheads="1"/>
          </p:cNvSpPr>
          <p:nvPr/>
        </p:nvSpPr>
        <p:spPr bwMode="auto">
          <a:xfrm>
            <a:off x="2701771" y="903576"/>
            <a:ext cx="27924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8" dirty="0" smtClean="0">
                <a:latin typeface="Arial" panose="020B0604020202020204" pitchFamily="34" charset="0"/>
              </a:rPr>
              <a:t>Y</a:t>
            </a:r>
            <a:endParaRPr lang="fr-FR" altLang="fr-FR" sz="1108" dirty="0">
              <a:latin typeface="Arial" panose="020B0604020202020204" pitchFamily="34" charset="0"/>
            </a:endParaRPr>
          </a:p>
        </p:txBody>
      </p:sp>
      <p:grpSp>
        <p:nvGrpSpPr>
          <p:cNvPr id="7187" name="Groupe 3"/>
          <p:cNvGrpSpPr>
            <a:grpSpLocks/>
          </p:cNvGrpSpPr>
          <p:nvPr/>
        </p:nvGrpSpPr>
        <p:grpSpPr bwMode="auto">
          <a:xfrm>
            <a:off x="2873220" y="952874"/>
            <a:ext cx="716574" cy="2029557"/>
            <a:chOff x="2197486" y="2425531"/>
            <a:chExt cx="255587" cy="673100"/>
          </a:xfrm>
        </p:grpSpPr>
        <p:cxnSp>
          <p:nvCxnSpPr>
            <p:cNvPr id="7191" name="Connecteur droit 12"/>
            <p:cNvCxnSpPr>
              <a:cxnSpLocks noChangeShapeType="1"/>
            </p:cNvCxnSpPr>
            <p:nvPr/>
          </p:nvCxnSpPr>
          <p:spPr bwMode="auto">
            <a:xfrm>
              <a:off x="2451486"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Connecteur droit 17"/>
            <p:cNvCxnSpPr>
              <a:cxnSpLocks noChangeShapeType="1"/>
            </p:cNvCxnSpPr>
            <p:nvPr/>
          </p:nvCxnSpPr>
          <p:spPr bwMode="auto">
            <a:xfrm>
              <a:off x="2321311" y="2425531"/>
              <a:ext cx="0" cy="663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3" name="Rectangle 23"/>
            <p:cNvSpPr>
              <a:spLocks noChangeArrowheads="1"/>
            </p:cNvSpPr>
            <p:nvPr/>
          </p:nvSpPr>
          <p:spPr bwMode="auto">
            <a:xfrm>
              <a:off x="2197486" y="2554119"/>
              <a:ext cx="153987" cy="395287"/>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4" name="Rectangle 24"/>
            <p:cNvSpPr>
              <a:spLocks noChangeArrowheads="1"/>
            </p:cNvSpPr>
            <p:nvPr/>
          </p:nvSpPr>
          <p:spPr bwMode="auto">
            <a:xfrm>
              <a:off x="2249873" y="2425531"/>
              <a:ext cx="201613" cy="661988"/>
            </a:xfrm>
            <a:prstGeom prst="rect">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7195" name="Forme libre 47"/>
            <p:cNvSpPr>
              <a:spLocks/>
            </p:cNvSpPr>
            <p:nvPr/>
          </p:nvSpPr>
          <p:spPr bwMode="auto">
            <a:xfrm>
              <a:off x="2251461" y="2425531"/>
              <a:ext cx="200025" cy="185738"/>
            </a:xfrm>
            <a:custGeom>
              <a:avLst/>
              <a:gdLst>
                <a:gd name="T0" fmla="*/ 0 w 200665"/>
                <a:gd name="T1" fmla="*/ 0 h 186743"/>
                <a:gd name="T2" fmla="*/ 196227 w 200665"/>
                <a:gd name="T3" fmla="*/ 3351 h 186743"/>
                <a:gd name="T4" fmla="*/ 196227 w 200665"/>
                <a:gd name="T5" fmla="*/ 179820 h 186743"/>
                <a:gd name="T6" fmla="*/ 507 w 200665"/>
                <a:gd name="T7" fmla="*/ 93011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7196" name="Forme libre 48"/>
            <p:cNvSpPr>
              <a:spLocks/>
            </p:cNvSpPr>
            <p:nvPr/>
          </p:nvSpPr>
          <p:spPr bwMode="auto">
            <a:xfrm flipV="1">
              <a:off x="2253048" y="2911306"/>
              <a:ext cx="200025" cy="18732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cxnSp>
        <p:nvCxnSpPr>
          <p:cNvPr id="7188" name="Connecteur droit 2"/>
          <p:cNvCxnSpPr>
            <a:cxnSpLocks noChangeShapeType="1"/>
          </p:cNvCxnSpPr>
          <p:nvPr/>
        </p:nvCxnSpPr>
        <p:spPr bwMode="auto">
          <a:xfrm>
            <a:off x="1202683" y="1936146"/>
            <a:ext cx="298059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rc 129"/>
          <p:cNvSpPr/>
          <p:nvPr/>
        </p:nvSpPr>
        <p:spPr bwMode="auto">
          <a:xfrm>
            <a:off x="1122086" y="1537561"/>
            <a:ext cx="801565" cy="767862"/>
          </a:xfrm>
          <a:prstGeom prst="arc">
            <a:avLst>
              <a:gd name="adj1" fmla="val 19213304"/>
              <a:gd name="adj2" fmla="val 2701580"/>
            </a:avLst>
          </a:prstGeom>
          <a:noFill/>
          <a:ln w="9525" cap="flat" cmpd="sng" algn="ctr">
            <a:solidFill>
              <a:schemeClr val="tx1"/>
            </a:solidFill>
            <a:prstDash val="solid"/>
            <a:round/>
            <a:headEnd type="arrow" w="med" len="med"/>
            <a:tailEnd type="arrow" w="med" len="med"/>
          </a:ln>
          <a:effectLst/>
          <a:extLst/>
        </p:spPr>
        <p:txBody>
          <a:bodyPr/>
          <a:lstStyle/>
          <a:p>
            <a:pPr>
              <a:defRPr/>
            </a:pPr>
            <a:endParaRPr lang="fr-FR" sz="1662">
              <a:latin typeface="Arial" charset="0"/>
            </a:endParaRPr>
          </a:p>
        </p:txBody>
      </p:sp>
      <p:sp>
        <p:nvSpPr>
          <p:cNvPr id="4" name="ZoneTexte 3"/>
          <p:cNvSpPr txBox="1"/>
          <p:nvPr/>
        </p:nvSpPr>
        <p:spPr>
          <a:xfrm>
            <a:off x="2022413" y="1132318"/>
            <a:ext cx="284052" cy="369332"/>
          </a:xfrm>
          <a:prstGeom prst="rect">
            <a:avLst/>
          </a:prstGeom>
          <a:noFill/>
        </p:spPr>
        <p:txBody>
          <a:bodyPr wrap="none" rtlCol="0">
            <a:spAutoFit/>
          </a:bodyPr>
          <a:lstStyle/>
          <a:p>
            <a:r>
              <a:rPr lang="fr-FR" dirty="0" smtClean="0"/>
              <a:t>x</a:t>
            </a:r>
            <a:endParaRPr lang="fr-FR" dirty="0"/>
          </a:p>
        </p:txBody>
      </p:sp>
      <p:sp>
        <p:nvSpPr>
          <p:cNvPr id="32" name="ZoneTexte 31"/>
          <p:cNvSpPr txBox="1"/>
          <p:nvPr/>
        </p:nvSpPr>
        <p:spPr>
          <a:xfrm>
            <a:off x="2331261" y="1316984"/>
            <a:ext cx="284052" cy="369332"/>
          </a:xfrm>
          <a:prstGeom prst="rect">
            <a:avLst/>
          </a:prstGeom>
          <a:noFill/>
        </p:spPr>
        <p:txBody>
          <a:bodyPr wrap="none" rtlCol="0">
            <a:spAutoFit/>
          </a:bodyPr>
          <a:lstStyle/>
          <a:p>
            <a:r>
              <a:rPr lang="fr-FR" dirty="0" smtClean="0"/>
              <a:t>x</a:t>
            </a:r>
            <a:endParaRPr lang="fr-FR" dirty="0"/>
          </a:p>
        </p:txBody>
      </p:sp>
      <p:sp>
        <p:nvSpPr>
          <p:cNvPr id="5" name="ZoneTexte 4"/>
          <p:cNvSpPr txBox="1"/>
          <p:nvPr/>
        </p:nvSpPr>
        <p:spPr>
          <a:xfrm>
            <a:off x="2502796" y="1424699"/>
            <a:ext cx="290464" cy="369332"/>
          </a:xfrm>
          <a:prstGeom prst="rect">
            <a:avLst/>
          </a:prstGeom>
          <a:noFill/>
        </p:spPr>
        <p:txBody>
          <a:bodyPr wrap="none" rtlCol="0">
            <a:spAutoFit/>
          </a:bodyPr>
          <a:lstStyle/>
          <a:p>
            <a:r>
              <a:rPr lang="fr-FR" dirty="0" smtClean="0"/>
              <a:t>F</a:t>
            </a:r>
            <a:endParaRPr lang="fr-FR" dirty="0"/>
          </a:p>
        </p:txBody>
      </p:sp>
      <p:sp>
        <p:nvSpPr>
          <p:cNvPr id="34" name="ZoneTexte 33"/>
          <p:cNvSpPr txBox="1"/>
          <p:nvPr/>
        </p:nvSpPr>
        <p:spPr>
          <a:xfrm>
            <a:off x="1843055" y="1025783"/>
            <a:ext cx="330540" cy="369332"/>
          </a:xfrm>
          <a:prstGeom prst="rect">
            <a:avLst/>
          </a:prstGeom>
          <a:noFill/>
        </p:spPr>
        <p:txBody>
          <a:bodyPr wrap="none" rtlCol="0">
            <a:spAutoFit/>
          </a:bodyPr>
          <a:lstStyle/>
          <a:p>
            <a:r>
              <a:rPr lang="fr-FR" dirty="0" smtClean="0"/>
              <a:t>G</a:t>
            </a:r>
            <a:endParaRPr lang="fr-FR" dirty="0"/>
          </a:p>
        </p:txBody>
      </p:sp>
      <p:sp>
        <p:nvSpPr>
          <p:cNvPr id="2" name="ZoneTexte 1"/>
          <p:cNvSpPr txBox="1"/>
          <p:nvPr/>
        </p:nvSpPr>
        <p:spPr>
          <a:xfrm>
            <a:off x="2026229" y="3429000"/>
            <a:ext cx="4125488" cy="646331"/>
          </a:xfrm>
          <a:prstGeom prst="rect">
            <a:avLst/>
          </a:prstGeom>
          <a:noFill/>
        </p:spPr>
        <p:txBody>
          <a:bodyPr wrap="none" rtlCol="0">
            <a:spAutoFit/>
          </a:bodyPr>
          <a:lstStyle/>
          <a:p>
            <a:r>
              <a:rPr lang="fr-FR" dirty="0" smtClean="0"/>
              <a:t>Y maxi = Y nominal + </a:t>
            </a:r>
            <a:r>
              <a:rPr lang="fr-FR" dirty="0" err="1" smtClean="0"/>
              <a:t>dG</a:t>
            </a:r>
            <a:r>
              <a:rPr lang="fr-FR" sz="2400" baseline="30000" dirty="0" err="1" smtClean="0"/>
              <a:t>c</a:t>
            </a:r>
            <a:r>
              <a:rPr lang="fr-FR" dirty="0" smtClean="0"/>
              <a:t> + </a:t>
            </a:r>
            <a:r>
              <a:rPr lang="fr-FR" dirty="0" err="1" smtClean="0"/>
              <a:t>dF</a:t>
            </a:r>
            <a:r>
              <a:rPr lang="fr-FR" sz="2400" baseline="30000" dirty="0" err="1" smtClean="0"/>
              <a:t>r</a:t>
            </a:r>
            <a:r>
              <a:rPr lang="fr-FR" dirty="0" err="1" smtClean="0"/>
              <a:t>+dF</a:t>
            </a:r>
            <a:r>
              <a:rPr lang="fr-FR" sz="2400" baseline="30000" dirty="0" err="1" smtClean="0"/>
              <a:t>b</a:t>
            </a:r>
            <a:r>
              <a:rPr lang="fr-FR" dirty="0" err="1" smtClean="0"/>
              <a:t>+dF</a:t>
            </a:r>
            <a:r>
              <a:rPr lang="fr-FR" sz="2400" baseline="30000" dirty="0" err="1" smtClean="0"/>
              <a:t>e</a:t>
            </a:r>
            <a:endParaRPr lang="fr-FR" sz="2400" baseline="30000" dirty="0" smtClean="0"/>
          </a:p>
          <a:p>
            <a:r>
              <a:rPr lang="fr-FR" dirty="0" smtClean="0"/>
              <a:t>             = </a:t>
            </a:r>
            <a:r>
              <a:rPr lang="fr-FR" dirty="0"/>
              <a:t>Y nominal </a:t>
            </a:r>
            <a:r>
              <a:rPr lang="fr-FR" dirty="0" smtClean="0"/>
              <a:t> + (t1c+t1r+t1b+t1e)/2</a:t>
            </a:r>
            <a:endParaRPr lang="fr-FR" dirty="0"/>
          </a:p>
        </p:txBody>
      </p:sp>
      <p:sp>
        <p:nvSpPr>
          <p:cNvPr id="28" name="ZoneTexte 27"/>
          <p:cNvSpPr txBox="1"/>
          <p:nvPr/>
        </p:nvSpPr>
        <p:spPr>
          <a:xfrm>
            <a:off x="2026229" y="4495800"/>
            <a:ext cx="4125488" cy="646331"/>
          </a:xfrm>
          <a:prstGeom prst="rect">
            <a:avLst/>
          </a:prstGeom>
          <a:noFill/>
        </p:spPr>
        <p:txBody>
          <a:bodyPr wrap="none" rtlCol="0">
            <a:spAutoFit/>
          </a:bodyPr>
          <a:lstStyle/>
          <a:p>
            <a:r>
              <a:rPr lang="fr-FR" dirty="0" smtClean="0"/>
              <a:t>Y mini = Y nominal + </a:t>
            </a:r>
            <a:r>
              <a:rPr lang="fr-FR" dirty="0" err="1" smtClean="0"/>
              <a:t>dG</a:t>
            </a:r>
            <a:r>
              <a:rPr lang="fr-FR" sz="2400" baseline="30000" dirty="0" err="1" smtClean="0"/>
              <a:t>c</a:t>
            </a:r>
            <a:r>
              <a:rPr lang="fr-FR" dirty="0" smtClean="0"/>
              <a:t> + </a:t>
            </a:r>
            <a:r>
              <a:rPr lang="fr-FR" dirty="0" err="1" smtClean="0"/>
              <a:t>dF</a:t>
            </a:r>
            <a:r>
              <a:rPr lang="fr-FR" sz="2400" baseline="30000" dirty="0" err="1" smtClean="0"/>
              <a:t>r</a:t>
            </a:r>
            <a:r>
              <a:rPr lang="fr-FR" dirty="0" err="1" smtClean="0"/>
              <a:t>+dF</a:t>
            </a:r>
            <a:r>
              <a:rPr lang="fr-FR" sz="2400" baseline="30000" dirty="0" err="1" smtClean="0"/>
              <a:t>b</a:t>
            </a:r>
            <a:r>
              <a:rPr lang="fr-FR" dirty="0" err="1" smtClean="0"/>
              <a:t>+dF</a:t>
            </a:r>
            <a:r>
              <a:rPr lang="fr-FR" sz="2400" baseline="30000" dirty="0" err="1" smtClean="0"/>
              <a:t>e</a:t>
            </a:r>
            <a:endParaRPr lang="fr-FR" sz="2400" baseline="30000" dirty="0" smtClean="0"/>
          </a:p>
          <a:p>
            <a:r>
              <a:rPr lang="fr-FR" dirty="0" smtClean="0"/>
              <a:t>             = </a:t>
            </a:r>
            <a:r>
              <a:rPr lang="fr-FR" dirty="0"/>
              <a:t>Y nominal </a:t>
            </a:r>
            <a:r>
              <a:rPr lang="fr-FR" dirty="0" smtClean="0"/>
              <a:t> - (t1c+t1r+t1b+t1e)/2</a:t>
            </a:r>
            <a:endParaRPr lang="fr-FR" dirty="0"/>
          </a:p>
        </p:txBody>
      </p:sp>
    </p:spTree>
    <p:extLst>
      <p:ext uri="{BB962C8B-B14F-4D97-AF65-F5344CB8AC3E}">
        <p14:creationId xmlns:p14="http://schemas.microsoft.com/office/powerpoint/2010/main" val="2157849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llipse 34"/>
          <p:cNvSpPr>
            <a:spLocks noChangeArrowheads="1"/>
          </p:cNvSpPr>
          <p:nvPr/>
        </p:nvSpPr>
        <p:spPr bwMode="auto">
          <a:xfrm>
            <a:off x="1191358" y="2171700"/>
            <a:ext cx="1887415" cy="1888881"/>
          </a:xfrm>
          <a:prstGeom prst="ellipse">
            <a:avLst/>
          </a:prstGeom>
          <a:solidFill>
            <a:schemeClr val="bg1"/>
          </a:solidFill>
          <a:ln w="2857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8195" name="Groupe 61"/>
          <p:cNvGrpSpPr>
            <a:grpSpLocks/>
          </p:cNvGrpSpPr>
          <p:nvPr/>
        </p:nvGrpSpPr>
        <p:grpSpPr bwMode="auto">
          <a:xfrm>
            <a:off x="4457700" y="2107223"/>
            <a:ext cx="2438400" cy="1888881"/>
            <a:chOff x="5432677" y="1962804"/>
            <a:chExt cx="2641600" cy="2045300"/>
          </a:xfrm>
        </p:grpSpPr>
        <p:grpSp>
          <p:nvGrpSpPr>
            <p:cNvPr id="8214" name="Groupe 3"/>
            <p:cNvGrpSpPr>
              <a:grpSpLocks/>
            </p:cNvGrpSpPr>
            <p:nvPr/>
          </p:nvGrpSpPr>
          <p:grpSpPr bwMode="auto">
            <a:xfrm>
              <a:off x="5565422" y="1962804"/>
              <a:ext cx="2340244" cy="873071"/>
              <a:chOff x="3048000" y="1973451"/>
              <a:chExt cx="2340244" cy="873071"/>
            </a:xfrm>
          </p:grpSpPr>
          <p:sp>
            <p:nvSpPr>
              <p:cNvPr id="8236" name="Forme libre 4"/>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8237" name="Rectangle 5"/>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238" name="Rectangle 6"/>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239" name="Rectangle 7"/>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8215" name="Groupe 8"/>
            <p:cNvGrpSpPr>
              <a:grpSpLocks/>
            </p:cNvGrpSpPr>
            <p:nvPr/>
          </p:nvGrpSpPr>
          <p:grpSpPr bwMode="auto">
            <a:xfrm flipV="1">
              <a:off x="5565422" y="3135033"/>
              <a:ext cx="2340244" cy="873071"/>
              <a:chOff x="3048000" y="1973451"/>
              <a:chExt cx="2340244" cy="873071"/>
            </a:xfrm>
          </p:grpSpPr>
          <p:sp>
            <p:nvSpPr>
              <p:cNvPr id="8232" name="Forme libre 9"/>
              <p:cNvSpPr>
                <a:spLocks/>
              </p:cNvSpPr>
              <p:nvPr/>
            </p:nvSpPr>
            <p:spPr bwMode="auto">
              <a:xfrm>
                <a:off x="3048000" y="1973451"/>
                <a:ext cx="2340244" cy="873071"/>
              </a:xfrm>
              <a:custGeom>
                <a:avLst/>
                <a:gdLst>
                  <a:gd name="T0" fmla="*/ 2340244 w 2340244"/>
                  <a:gd name="T1" fmla="*/ 428786 h 873071"/>
                  <a:gd name="T2" fmla="*/ 2340244 w 2340244"/>
                  <a:gd name="T3" fmla="*/ 0 h 873071"/>
                  <a:gd name="T4" fmla="*/ 1937288 w 2340244"/>
                  <a:gd name="T5" fmla="*/ 0 h 873071"/>
                  <a:gd name="T6" fmla="*/ 1937288 w 2340244"/>
                  <a:gd name="T7" fmla="*/ 227308 h 873071"/>
                  <a:gd name="T8" fmla="*/ 433953 w 2340244"/>
                  <a:gd name="T9" fmla="*/ 227308 h 873071"/>
                  <a:gd name="T10" fmla="*/ 433953 w 2340244"/>
                  <a:gd name="T11" fmla="*/ 712922 h 873071"/>
                  <a:gd name="T12" fmla="*/ 180814 w 2340244"/>
                  <a:gd name="T13" fmla="*/ 712922 h 873071"/>
                  <a:gd name="T14" fmla="*/ 180814 w 2340244"/>
                  <a:gd name="T15" fmla="*/ 666427 h 873071"/>
                  <a:gd name="T16" fmla="*/ 0 w 2340244"/>
                  <a:gd name="T17" fmla="*/ 718088 h 873071"/>
                  <a:gd name="T18" fmla="*/ 0 w 2340244"/>
                  <a:gd name="T19" fmla="*/ 873071 h 873071"/>
                  <a:gd name="T20" fmla="*/ 1885627 w 2340244"/>
                  <a:gd name="T21" fmla="*/ 873071 h 873071"/>
                  <a:gd name="T22" fmla="*/ 1978617 w 2340244"/>
                  <a:gd name="T23" fmla="*/ 821410 h 873071"/>
                  <a:gd name="T24" fmla="*/ 1978617 w 2340244"/>
                  <a:gd name="T25" fmla="*/ 754251 h 873071"/>
                  <a:gd name="T26" fmla="*/ 635431 w 2340244"/>
                  <a:gd name="T27" fmla="*/ 754251 h 873071"/>
                  <a:gd name="T28" fmla="*/ 635431 w 2340244"/>
                  <a:gd name="T29" fmla="*/ 433952 h 873071"/>
                  <a:gd name="T30" fmla="*/ 2340244 w 2340244"/>
                  <a:gd name="T31" fmla="*/ 428786 h 8730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40244" h="873071">
                    <a:moveTo>
                      <a:pt x="2340244" y="428786"/>
                    </a:moveTo>
                    <a:lnTo>
                      <a:pt x="2340244" y="0"/>
                    </a:lnTo>
                    <a:lnTo>
                      <a:pt x="1937288" y="0"/>
                    </a:lnTo>
                    <a:lnTo>
                      <a:pt x="1937288" y="227308"/>
                    </a:lnTo>
                    <a:lnTo>
                      <a:pt x="433953" y="227308"/>
                    </a:lnTo>
                    <a:lnTo>
                      <a:pt x="433953" y="712922"/>
                    </a:lnTo>
                    <a:lnTo>
                      <a:pt x="180814" y="712922"/>
                    </a:lnTo>
                    <a:lnTo>
                      <a:pt x="180814" y="666427"/>
                    </a:lnTo>
                    <a:lnTo>
                      <a:pt x="0" y="718088"/>
                    </a:lnTo>
                    <a:lnTo>
                      <a:pt x="0" y="873071"/>
                    </a:lnTo>
                    <a:lnTo>
                      <a:pt x="1885627" y="873071"/>
                    </a:lnTo>
                    <a:lnTo>
                      <a:pt x="1978617" y="821410"/>
                    </a:lnTo>
                    <a:lnTo>
                      <a:pt x="1978617" y="754251"/>
                    </a:lnTo>
                    <a:lnTo>
                      <a:pt x="635431" y="754251"/>
                    </a:lnTo>
                    <a:lnTo>
                      <a:pt x="635431" y="433952"/>
                    </a:lnTo>
                    <a:lnTo>
                      <a:pt x="2340244" y="428786"/>
                    </a:lnTo>
                    <a:close/>
                  </a:path>
                </a:pathLst>
              </a:custGeom>
              <a:solidFill>
                <a:srgbClr val="FFFF00"/>
              </a:solidFill>
              <a:ln w="9525" cap="flat" cmpd="sng" algn="ctr">
                <a:solidFill>
                  <a:schemeClr val="tx1"/>
                </a:solidFill>
                <a:prstDash val="solid"/>
                <a:round/>
                <a:headEnd type="none" w="med" len="med"/>
                <a:tailEnd type="none" w="med" len="med"/>
              </a:ln>
            </p:spPr>
            <p:txBody>
              <a:bodyPr/>
              <a:lstStyle/>
              <a:p>
                <a:endParaRPr lang="fr-FR" sz="1662"/>
              </a:p>
            </p:txBody>
          </p:sp>
          <p:sp>
            <p:nvSpPr>
              <p:cNvPr id="8233" name="Rectangle 10"/>
              <p:cNvSpPr>
                <a:spLocks noChangeArrowheads="1"/>
              </p:cNvSpPr>
              <p:nvPr/>
            </p:nvSpPr>
            <p:spPr bwMode="auto">
              <a:xfrm>
                <a:off x="39004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234" name="Rectangle 11"/>
              <p:cNvSpPr>
                <a:spLocks noChangeArrowheads="1"/>
              </p:cNvSpPr>
              <p:nvPr/>
            </p:nvSpPr>
            <p:spPr bwMode="auto">
              <a:xfrm>
                <a:off x="42052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235" name="Rectangle 12"/>
              <p:cNvSpPr>
                <a:spLocks noChangeArrowheads="1"/>
              </p:cNvSpPr>
              <p:nvPr/>
            </p:nvSpPr>
            <p:spPr bwMode="auto">
              <a:xfrm>
                <a:off x="4510007" y="2722536"/>
                <a:ext cx="98156" cy="123986"/>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8216" name="Connecteur droit 13"/>
            <p:cNvCxnSpPr>
              <a:cxnSpLocks noChangeShapeType="1"/>
            </p:cNvCxnSpPr>
            <p:nvPr/>
          </p:nvCxnSpPr>
          <p:spPr bwMode="auto">
            <a:xfrm>
              <a:off x="7513042" y="2019630"/>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7" name="Connecteur droit 14"/>
            <p:cNvCxnSpPr>
              <a:cxnSpLocks noChangeShapeType="1"/>
            </p:cNvCxnSpPr>
            <p:nvPr/>
          </p:nvCxnSpPr>
          <p:spPr bwMode="auto">
            <a:xfrm>
              <a:off x="7513042" y="3949169"/>
              <a:ext cx="38229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18" name="Groupe 15"/>
            <p:cNvGrpSpPr>
              <a:grpSpLocks/>
            </p:cNvGrpSpPr>
            <p:nvPr/>
          </p:nvGrpSpPr>
          <p:grpSpPr bwMode="auto">
            <a:xfrm>
              <a:off x="6001971" y="2199452"/>
              <a:ext cx="1129442" cy="58146"/>
              <a:chOff x="3493116" y="3228888"/>
              <a:chExt cx="1217398" cy="51047"/>
            </a:xfrm>
          </p:grpSpPr>
          <p:cxnSp>
            <p:nvCxnSpPr>
              <p:cNvPr id="8230" name="Connecteur droit 16"/>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31" name="Connecteur droit 17"/>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19" name="Groupe 18"/>
            <p:cNvGrpSpPr>
              <a:grpSpLocks/>
            </p:cNvGrpSpPr>
            <p:nvPr/>
          </p:nvGrpSpPr>
          <p:grpSpPr bwMode="auto">
            <a:xfrm flipV="1">
              <a:off x="5997776" y="3722471"/>
              <a:ext cx="1169773" cy="51047"/>
              <a:chOff x="3493116" y="3228888"/>
              <a:chExt cx="1217398" cy="51047"/>
            </a:xfrm>
          </p:grpSpPr>
          <p:cxnSp>
            <p:nvCxnSpPr>
              <p:cNvPr id="8228" name="Connecteur droit 19"/>
              <p:cNvCxnSpPr>
                <a:cxnSpLocks noChangeShapeType="1"/>
              </p:cNvCxnSpPr>
              <p:nvPr/>
            </p:nvCxnSpPr>
            <p:spPr bwMode="auto">
              <a:xfrm>
                <a:off x="3493116" y="3279935"/>
                <a:ext cx="11681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9" name="Connecteur droit 20"/>
              <p:cNvCxnSpPr>
                <a:cxnSpLocks noChangeShapeType="1"/>
              </p:cNvCxnSpPr>
              <p:nvPr/>
            </p:nvCxnSpPr>
            <p:spPr bwMode="auto">
              <a:xfrm flipV="1">
                <a:off x="4662889" y="3228888"/>
                <a:ext cx="47625" cy="476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220" name="Connecteur droit 22"/>
            <p:cNvCxnSpPr>
              <a:cxnSpLocks noChangeShapeType="1"/>
              <a:stCxn id="8236" idx="9"/>
              <a:endCxn id="8232" idx="9"/>
            </p:cNvCxnSpPr>
            <p:nvPr/>
          </p:nvCxnSpPr>
          <p:spPr bwMode="auto">
            <a:xfrm>
              <a:off x="5565422" y="2835875"/>
              <a:ext cx="0" cy="29915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1" name="Connecteur droit 23"/>
            <p:cNvCxnSpPr>
              <a:cxnSpLocks noChangeShapeType="1"/>
            </p:cNvCxnSpPr>
            <p:nvPr/>
          </p:nvCxnSpPr>
          <p:spPr bwMode="auto">
            <a:xfrm>
              <a:off x="7449341" y="2838058"/>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2" name="Connecteur droit 28"/>
            <p:cNvCxnSpPr>
              <a:cxnSpLocks noChangeShapeType="1"/>
              <a:stCxn id="8236" idx="0"/>
              <a:endCxn id="8232" idx="0"/>
            </p:cNvCxnSpPr>
            <p:nvPr/>
          </p:nvCxnSpPr>
          <p:spPr bwMode="auto">
            <a:xfrm>
              <a:off x="7905666" y="2391590"/>
              <a:ext cx="0" cy="118772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3" name="Forme libre 29"/>
            <p:cNvSpPr>
              <a:spLocks/>
            </p:cNvSpPr>
            <p:nvPr/>
          </p:nvSpPr>
          <p:spPr bwMode="auto">
            <a:xfrm>
              <a:off x="7230358" y="2767234"/>
              <a:ext cx="312912" cy="429791"/>
            </a:xfrm>
            <a:custGeom>
              <a:avLst/>
              <a:gdLst>
                <a:gd name="T0" fmla="*/ 312912 w 312912"/>
                <a:gd name="T1" fmla="*/ 0 h 285098"/>
                <a:gd name="T2" fmla="*/ 312912 w 312912"/>
                <a:gd name="T3" fmla="*/ 2875067 h 285098"/>
                <a:gd name="T4" fmla="*/ 0 w 312912"/>
                <a:gd name="T5" fmla="*/ 2875067 h 285098"/>
                <a:gd name="T6" fmla="*/ 0 w 312912"/>
                <a:gd name="T7" fmla="*/ 5008183 h 285098"/>
                <a:gd name="T8" fmla="*/ 312912 w 312912"/>
                <a:gd name="T9" fmla="*/ 5008183 h 285098"/>
                <a:gd name="T10" fmla="*/ 312912 w 312912"/>
                <a:gd name="T11" fmla="*/ 7605007 h 2850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2912" h="285098">
                  <a:moveTo>
                    <a:pt x="312912" y="0"/>
                  </a:moveTo>
                  <a:lnTo>
                    <a:pt x="312912" y="107781"/>
                  </a:lnTo>
                  <a:lnTo>
                    <a:pt x="0" y="107781"/>
                  </a:lnTo>
                  <a:lnTo>
                    <a:pt x="0" y="187748"/>
                  </a:lnTo>
                  <a:lnTo>
                    <a:pt x="312912" y="187748"/>
                  </a:lnTo>
                  <a:lnTo>
                    <a:pt x="312912" y="285098"/>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8224" name="Forme libre 30"/>
            <p:cNvSpPr>
              <a:spLocks/>
            </p:cNvSpPr>
            <p:nvPr/>
          </p:nvSpPr>
          <p:spPr bwMode="auto">
            <a:xfrm>
              <a:off x="7226882" y="2716652"/>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8225" name="Forme libre 31"/>
            <p:cNvSpPr>
              <a:spLocks/>
            </p:cNvSpPr>
            <p:nvPr/>
          </p:nvSpPr>
          <p:spPr bwMode="auto">
            <a:xfrm flipV="1">
              <a:off x="7226882" y="3134193"/>
              <a:ext cx="318770" cy="121406"/>
            </a:xfrm>
            <a:custGeom>
              <a:avLst/>
              <a:gdLst>
                <a:gd name="T0" fmla="*/ 0 w 318770"/>
                <a:gd name="T1" fmla="*/ 279333 h 107781"/>
                <a:gd name="T2" fmla="*/ 0 w 318770"/>
                <a:gd name="T3" fmla="*/ 0 h 107781"/>
                <a:gd name="T4" fmla="*/ 316389 w 318770"/>
                <a:gd name="T5" fmla="*/ 0 h 107781"/>
                <a:gd name="T6" fmla="*/ 318770 w 318770"/>
                <a:gd name="T7" fmla="*/ 146519 h 107781"/>
                <a:gd name="T8" fmla="*/ 219229 w 318770"/>
                <a:gd name="T9" fmla="*/ 275507 h 107781"/>
                <a:gd name="T10" fmla="*/ 0 w 318770"/>
                <a:gd name="T11" fmla="*/ 279333 h 107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8770" h="107781">
                  <a:moveTo>
                    <a:pt x="0" y="107781"/>
                  </a:moveTo>
                  <a:lnTo>
                    <a:pt x="0" y="0"/>
                  </a:lnTo>
                  <a:lnTo>
                    <a:pt x="316389" y="0"/>
                  </a:lnTo>
                  <a:lnTo>
                    <a:pt x="318770" y="56534"/>
                  </a:lnTo>
                  <a:lnTo>
                    <a:pt x="219229" y="106304"/>
                  </a:lnTo>
                  <a:lnTo>
                    <a:pt x="0" y="107781"/>
                  </a:ln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cxnSp>
          <p:nvCxnSpPr>
            <p:cNvPr id="8226" name="Connecteur droit 33"/>
            <p:cNvCxnSpPr>
              <a:cxnSpLocks noChangeShapeType="1"/>
            </p:cNvCxnSpPr>
            <p:nvPr/>
          </p:nvCxnSpPr>
          <p:spPr bwMode="auto">
            <a:xfrm>
              <a:off x="7453496" y="3052511"/>
              <a:ext cx="0" cy="8252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27" name="Connecteur droit 36"/>
            <p:cNvCxnSpPr>
              <a:cxnSpLocks noChangeShapeType="1"/>
            </p:cNvCxnSpPr>
            <p:nvPr/>
          </p:nvCxnSpPr>
          <p:spPr bwMode="auto">
            <a:xfrm>
              <a:off x="5432677" y="2982129"/>
              <a:ext cx="2641600"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96" name="Ellipse 37"/>
          <p:cNvSpPr>
            <a:spLocks noChangeArrowheads="1"/>
          </p:cNvSpPr>
          <p:nvPr/>
        </p:nvSpPr>
        <p:spPr bwMode="auto">
          <a:xfrm>
            <a:off x="1584081" y="2554166"/>
            <a:ext cx="1101969" cy="1103434"/>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197" name="Ellipse 38"/>
          <p:cNvSpPr>
            <a:spLocks noChangeArrowheads="1"/>
          </p:cNvSpPr>
          <p:nvPr/>
        </p:nvSpPr>
        <p:spPr bwMode="auto">
          <a:xfrm>
            <a:off x="1997320" y="2967405"/>
            <a:ext cx="275492" cy="27695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8198" name="Ellipse 39"/>
          <p:cNvSpPr>
            <a:spLocks noChangeArrowheads="1"/>
          </p:cNvSpPr>
          <p:nvPr/>
        </p:nvSpPr>
        <p:spPr bwMode="auto">
          <a:xfrm>
            <a:off x="1875693" y="2845777"/>
            <a:ext cx="518746" cy="520212"/>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41" name="Arc 40"/>
          <p:cNvSpPr/>
          <p:nvPr/>
        </p:nvSpPr>
        <p:spPr bwMode="auto">
          <a:xfrm>
            <a:off x="1257300" y="2234712"/>
            <a:ext cx="1771650" cy="1771650"/>
          </a:xfrm>
          <a:prstGeom prst="arc">
            <a:avLst>
              <a:gd name="adj1" fmla="val 16200000"/>
              <a:gd name="adj2" fmla="val 10930254"/>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nvGrpSpPr>
          <p:cNvPr id="8200" name="Groupe 48"/>
          <p:cNvGrpSpPr>
            <a:grpSpLocks/>
          </p:cNvGrpSpPr>
          <p:nvPr/>
        </p:nvGrpSpPr>
        <p:grpSpPr bwMode="auto">
          <a:xfrm>
            <a:off x="2094036" y="2845777"/>
            <a:ext cx="84992" cy="520212"/>
            <a:chOff x="1469177" y="3722596"/>
            <a:chExt cx="92868" cy="562440"/>
          </a:xfrm>
        </p:grpSpPr>
        <p:grpSp>
          <p:nvGrpSpPr>
            <p:cNvPr id="8208" name="Groupe 44"/>
            <p:cNvGrpSpPr>
              <a:grpSpLocks/>
            </p:cNvGrpSpPr>
            <p:nvPr/>
          </p:nvGrpSpPr>
          <p:grpSpPr bwMode="auto">
            <a:xfrm>
              <a:off x="1469177" y="3722596"/>
              <a:ext cx="92868" cy="131641"/>
              <a:chOff x="1470963" y="3722596"/>
              <a:chExt cx="92868" cy="131641"/>
            </a:xfrm>
          </p:grpSpPr>
          <p:cxnSp>
            <p:nvCxnSpPr>
              <p:cNvPr id="8212" name="Connecteur droit 4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3" name="Connecteur droit 4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09" name="Groupe 45"/>
            <p:cNvGrpSpPr>
              <a:grpSpLocks/>
            </p:cNvGrpSpPr>
            <p:nvPr/>
          </p:nvGrpSpPr>
          <p:grpSpPr bwMode="auto">
            <a:xfrm>
              <a:off x="1469177" y="4153395"/>
              <a:ext cx="92868" cy="131641"/>
              <a:chOff x="1470963" y="3722596"/>
              <a:chExt cx="92868" cy="131641"/>
            </a:xfrm>
          </p:grpSpPr>
          <p:cxnSp>
            <p:nvCxnSpPr>
              <p:cNvPr id="8210" name="Connecteur droit 46"/>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Connecteur droit 47"/>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8201" name="Groupe 49"/>
          <p:cNvGrpSpPr>
            <a:grpSpLocks/>
          </p:cNvGrpSpPr>
          <p:nvPr/>
        </p:nvGrpSpPr>
        <p:grpSpPr bwMode="auto">
          <a:xfrm rot="-5400000">
            <a:off x="2096233" y="2846510"/>
            <a:ext cx="86458" cy="518746"/>
            <a:chOff x="1469177" y="3722596"/>
            <a:chExt cx="92868" cy="562440"/>
          </a:xfrm>
        </p:grpSpPr>
        <p:grpSp>
          <p:nvGrpSpPr>
            <p:cNvPr id="8202" name="Groupe 50"/>
            <p:cNvGrpSpPr>
              <a:grpSpLocks/>
            </p:cNvGrpSpPr>
            <p:nvPr/>
          </p:nvGrpSpPr>
          <p:grpSpPr bwMode="auto">
            <a:xfrm>
              <a:off x="1469177" y="3722596"/>
              <a:ext cx="92868" cy="131641"/>
              <a:chOff x="1470963" y="3722596"/>
              <a:chExt cx="92868" cy="131641"/>
            </a:xfrm>
          </p:grpSpPr>
          <p:cxnSp>
            <p:nvCxnSpPr>
              <p:cNvPr id="8206" name="Connecteur droit 54"/>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Connecteur droit 55"/>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03" name="Groupe 51"/>
            <p:cNvGrpSpPr>
              <a:grpSpLocks/>
            </p:cNvGrpSpPr>
            <p:nvPr/>
          </p:nvGrpSpPr>
          <p:grpSpPr bwMode="auto">
            <a:xfrm>
              <a:off x="1469177" y="4153395"/>
              <a:ext cx="92868" cy="131641"/>
              <a:chOff x="1470963" y="3722596"/>
              <a:chExt cx="92868" cy="131641"/>
            </a:xfrm>
          </p:grpSpPr>
          <p:cxnSp>
            <p:nvCxnSpPr>
              <p:cNvPr id="8204" name="Connecteur droit 52"/>
              <p:cNvCxnSpPr>
                <a:cxnSpLocks noChangeShapeType="1"/>
              </p:cNvCxnSpPr>
              <p:nvPr/>
            </p:nvCxnSpPr>
            <p:spPr bwMode="auto">
              <a:xfrm>
                <a:off x="1470963"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Connecteur droit 53"/>
              <p:cNvCxnSpPr>
                <a:cxnSpLocks noChangeShapeType="1"/>
              </p:cNvCxnSpPr>
              <p:nvPr/>
            </p:nvCxnSpPr>
            <p:spPr bwMode="auto">
              <a:xfrm>
                <a:off x="1563831" y="3722596"/>
                <a:ext cx="0" cy="1316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075717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4"/>
          <p:cNvSpPr/>
          <p:nvPr/>
        </p:nvSpPr>
        <p:spPr bwMode="auto">
          <a:xfrm rot="16200000">
            <a:off x="2911720" y="3237036"/>
            <a:ext cx="364880" cy="364880"/>
          </a:xfrm>
          <a:prstGeom prst="arc">
            <a:avLst>
              <a:gd name="adj1" fmla="val 10800000"/>
              <a:gd name="adj2" fmla="val 0"/>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219" name="Rectangle 5"/>
          <p:cNvSpPr>
            <a:spLocks noChangeArrowheads="1"/>
          </p:cNvSpPr>
          <p:nvPr/>
        </p:nvSpPr>
        <p:spPr bwMode="auto">
          <a:xfrm>
            <a:off x="3090497" y="3237036"/>
            <a:ext cx="140677" cy="36488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9220" name="Rectangle 6"/>
          <p:cNvSpPr>
            <a:spLocks noChangeArrowheads="1"/>
          </p:cNvSpPr>
          <p:nvPr/>
        </p:nvSpPr>
        <p:spPr bwMode="auto">
          <a:xfrm>
            <a:off x="3135924" y="3118339"/>
            <a:ext cx="184638" cy="612531"/>
          </a:xfrm>
          <a:prstGeom prst="rect">
            <a:avLst/>
          </a:prstGeom>
          <a:pattFill prst="ltUpDiag">
            <a:fgClr>
              <a:schemeClr val="tx1"/>
            </a:fgClr>
            <a:bgClr>
              <a:schemeClr val="bg1"/>
            </a:bgClr>
          </a:patt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9221" name="Forme libre 7"/>
          <p:cNvSpPr>
            <a:spLocks/>
          </p:cNvSpPr>
          <p:nvPr/>
        </p:nvSpPr>
        <p:spPr bwMode="auto">
          <a:xfrm>
            <a:off x="3140320" y="3118339"/>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sp>
        <p:nvSpPr>
          <p:cNvPr id="9222" name="Forme libre 8"/>
          <p:cNvSpPr>
            <a:spLocks/>
          </p:cNvSpPr>
          <p:nvPr/>
        </p:nvSpPr>
        <p:spPr bwMode="auto">
          <a:xfrm flipV="1">
            <a:off x="3141785" y="3566747"/>
            <a:ext cx="184638" cy="172915"/>
          </a:xfrm>
          <a:custGeom>
            <a:avLst/>
            <a:gdLst>
              <a:gd name="T0" fmla="*/ 0 w 200665"/>
              <a:gd name="T1" fmla="*/ 0 h 186743"/>
              <a:gd name="T2" fmla="*/ 196227 w 200665"/>
              <a:gd name="T3" fmla="*/ 3557 h 186743"/>
              <a:gd name="T4" fmla="*/ 196227 w 200665"/>
              <a:gd name="T5" fmla="*/ 190855 h 186743"/>
              <a:gd name="T6" fmla="*/ 507 w 200665"/>
              <a:gd name="T7" fmla="*/ 98719 h 186743"/>
              <a:gd name="T8" fmla="*/ 0 w 200665"/>
              <a:gd name="T9" fmla="*/ 0 h 1867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665" h="186743">
                <a:moveTo>
                  <a:pt x="0" y="0"/>
                </a:moveTo>
                <a:lnTo>
                  <a:pt x="200665" y="3480"/>
                </a:lnTo>
                <a:lnTo>
                  <a:pt x="200665" y="186743"/>
                </a:lnTo>
                <a:lnTo>
                  <a:pt x="521" y="96591"/>
                </a:lnTo>
                <a:cubicBezTo>
                  <a:pt x="347" y="64394"/>
                  <a:pt x="174" y="32197"/>
                  <a:pt x="0" y="0"/>
                </a:cubicBezTo>
                <a:close/>
              </a:path>
            </a:pathLst>
          </a:custGeom>
          <a:solidFill>
            <a:schemeClr val="bg1"/>
          </a:solidFill>
          <a:ln w="9525" cap="flat" cmpd="sng" algn="ctr">
            <a:solidFill>
              <a:schemeClr val="tx1"/>
            </a:solidFill>
            <a:prstDash val="solid"/>
            <a:round/>
            <a:headEnd type="none" w="med" len="med"/>
            <a:tailEnd type="none" w="med" len="med"/>
          </a:ln>
        </p:spPr>
        <p:txBody>
          <a:bodyPr/>
          <a:lstStyle/>
          <a:p>
            <a:endParaRPr lang="fr-FR" sz="1662"/>
          </a:p>
        </p:txBody>
      </p:sp>
      <p:grpSp>
        <p:nvGrpSpPr>
          <p:cNvPr id="17" name="Groupe 16"/>
          <p:cNvGrpSpPr/>
          <p:nvPr/>
        </p:nvGrpSpPr>
        <p:grpSpPr>
          <a:xfrm>
            <a:off x="5369765" y="3154248"/>
            <a:ext cx="613161" cy="614154"/>
            <a:chOff x="5817245" y="3131352"/>
            <a:chExt cx="664258" cy="665334"/>
          </a:xfrm>
          <a:noFill/>
        </p:grpSpPr>
        <p:sp>
          <p:nvSpPr>
            <p:cNvPr id="14" name="Arc 13"/>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15" name="Arc 14"/>
            <p:cNvSpPr/>
            <p:nvPr/>
          </p:nvSpPr>
          <p:spPr bwMode="auto">
            <a:xfrm rot="16200000">
              <a:off x="5817244" y="3132429"/>
              <a:ext cx="664258" cy="664256"/>
            </a:xfrm>
            <a:prstGeom prst="arc">
              <a:avLst>
                <a:gd name="adj1" fmla="val 16768243"/>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18" name="Groupe 17"/>
          <p:cNvGrpSpPr/>
          <p:nvPr/>
        </p:nvGrpSpPr>
        <p:grpSpPr>
          <a:xfrm flipV="1">
            <a:off x="5369765" y="3161987"/>
            <a:ext cx="613161" cy="614154"/>
            <a:chOff x="5817245" y="3131352"/>
            <a:chExt cx="664258" cy="665334"/>
          </a:xfrm>
          <a:noFill/>
        </p:grpSpPr>
        <p:sp>
          <p:nvSpPr>
            <p:cNvPr id="19" name="Arc 18"/>
            <p:cNvSpPr/>
            <p:nvPr/>
          </p:nvSpPr>
          <p:spPr bwMode="auto">
            <a:xfrm>
              <a:off x="5817245" y="3131352"/>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sp>
          <p:nvSpPr>
            <p:cNvPr id="20" name="Arc 19"/>
            <p:cNvSpPr/>
            <p:nvPr/>
          </p:nvSpPr>
          <p:spPr bwMode="auto">
            <a:xfrm rot="16200000">
              <a:off x="5817244" y="3132429"/>
              <a:ext cx="664258" cy="664256"/>
            </a:xfrm>
            <a:prstGeom prst="arc">
              <a:avLst>
                <a:gd name="adj1" fmla="val 16847139"/>
                <a:gd name="adj2" fmla="val 21046657"/>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fr-FR" sz="1662">
                <a:latin typeface="Arial" charset="0"/>
              </a:endParaRPr>
            </a:p>
          </p:txBody>
        </p:sp>
      </p:grpSp>
      <p:grpSp>
        <p:nvGrpSpPr>
          <p:cNvPr id="26" name="Groupe 25"/>
          <p:cNvGrpSpPr/>
          <p:nvPr/>
        </p:nvGrpSpPr>
        <p:grpSpPr>
          <a:xfrm>
            <a:off x="5623129" y="3155240"/>
            <a:ext cx="109263" cy="611588"/>
            <a:chOff x="6091723" y="3132427"/>
            <a:chExt cx="118368" cy="662554"/>
          </a:xfrm>
          <a:noFill/>
        </p:grpSpPr>
        <p:sp>
          <p:nvSpPr>
            <p:cNvPr id="21" name="Forme libre 20"/>
            <p:cNvSpPr/>
            <p:nvPr/>
          </p:nvSpPr>
          <p:spPr bwMode="auto">
            <a:xfrm flipV="1">
              <a:off x="6091723" y="3671896"/>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2" name="Forme libre 21"/>
            <p:cNvSpPr/>
            <p:nvPr/>
          </p:nvSpPr>
          <p:spPr bwMode="auto">
            <a:xfrm>
              <a:off x="6091723" y="3132427"/>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9226" name="Ellipse 10"/>
          <p:cNvSpPr>
            <a:spLocks noChangeArrowheads="1"/>
          </p:cNvSpPr>
          <p:nvPr/>
        </p:nvSpPr>
        <p:spPr bwMode="auto">
          <a:xfrm>
            <a:off x="5489331" y="3275135"/>
            <a:ext cx="373674" cy="373673"/>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25" name="Groupe 24"/>
          <p:cNvGrpSpPr/>
          <p:nvPr/>
        </p:nvGrpSpPr>
        <p:grpSpPr>
          <a:xfrm>
            <a:off x="5369765" y="3414165"/>
            <a:ext cx="613160" cy="109263"/>
            <a:chOff x="5817245" y="3412929"/>
            <a:chExt cx="664257" cy="118368"/>
          </a:xfrm>
          <a:noFill/>
        </p:grpSpPr>
        <p:sp>
          <p:nvSpPr>
            <p:cNvPr id="23" name="Forme libre 22"/>
            <p:cNvSpPr/>
            <p:nvPr/>
          </p:nvSpPr>
          <p:spPr bwMode="auto">
            <a:xfrm rot="16200000">
              <a:off x="5819604"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24" name="Forme libre 23"/>
            <p:cNvSpPr/>
            <p:nvPr/>
          </p:nvSpPr>
          <p:spPr bwMode="auto">
            <a:xfrm rot="5400000" flipH="1">
              <a:off x="6360776" y="3410570"/>
              <a:ext cx="118368" cy="123085"/>
            </a:xfrm>
            <a:custGeom>
              <a:avLst/>
              <a:gdLst>
                <a:gd name="connsiteX0" fmla="*/ 0 w 118368"/>
                <a:gd name="connsiteY0" fmla="*/ 0 h 127247"/>
                <a:gd name="connsiteX1" fmla="*/ 0 w 118368"/>
                <a:gd name="connsiteY1" fmla="*/ 127247 h 127247"/>
                <a:gd name="connsiteX2" fmla="*/ 118368 w 118368"/>
                <a:gd name="connsiteY2" fmla="*/ 127247 h 127247"/>
                <a:gd name="connsiteX3" fmla="*/ 118368 w 118368"/>
                <a:gd name="connsiteY3" fmla="*/ 0 h 127247"/>
              </a:gdLst>
              <a:ahLst/>
              <a:cxnLst>
                <a:cxn ang="0">
                  <a:pos x="connsiteX0" y="connsiteY0"/>
                </a:cxn>
                <a:cxn ang="0">
                  <a:pos x="connsiteX1" y="connsiteY1"/>
                </a:cxn>
                <a:cxn ang="0">
                  <a:pos x="connsiteX2" y="connsiteY2"/>
                </a:cxn>
                <a:cxn ang="0">
                  <a:pos x="connsiteX3" y="connsiteY3"/>
                </a:cxn>
              </a:cxnLst>
              <a:rect l="l" t="t" r="r" b="b"/>
              <a:pathLst>
                <a:path w="118368" h="127247">
                  <a:moveTo>
                    <a:pt x="0" y="0"/>
                  </a:moveTo>
                  <a:lnTo>
                    <a:pt x="0" y="127247"/>
                  </a:lnTo>
                  <a:lnTo>
                    <a:pt x="118368" y="127247"/>
                  </a:lnTo>
                  <a:lnTo>
                    <a:pt x="118368" y="0"/>
                  </a:lnTo>
                </a:path>
              </a:pathLst>
            </a:custGeom>
            <a:grp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
        <p:nvSpPr>
          <p:cNvPr id="9228" name="Forme libre 26"/>
          <p:cNvSpPr>
            <a:spLocks/>
          </p:cNvSpPr>
          <p:nvPr/>
        </p:nvSpPr>
        <p:spPr bwMode="auto">
          <a:xfrm>
            <a:off x="3134458" y="3231174"/>
            <a:ext cx="45426" cy="401515"/>
          </a:xfrm>
          <a:custGeom>
            <a:avLst/>
            <a:gdLst>
              <a:gd name="T0" fmla="*/ 0 w 49741"/>
              <a:gd name="T1" fmla="*/ 0 h 435440"/>
              <a:gd name="T2" fmla="*/ 45657 w 49741"/>
              <a:gd name="T3" fmla="*/ 150586 h 435440"/>
              <a:gd name="T4" fmla="*/ 22829 w 49741"/>
              <a:gd name="T5" fmla="*/ 394780 h 435440"/>
              <a:gd name="T6" fmla="*/ 0 w 49741"/>
              <a:gd name="T7" fmla="*/ 427339 h 435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41" h="435440">
                <a:moveTo>
                  <a:pt x="0" y="0"/>
                </a:moveTo>
                <a:cubicBezTo>
                  <a:pt x="22552" y="42713"/>
                  <a:pt x="45105" y="85426"/>
                  <a:pt x="49205" y="151716"/>
                </a:cubicBezTo>
                <a:cubicBezTo>
                  <a:pt x="53305" y="218006"/>
                  <a:pt x="32804" y="351271"/>
                  <a:pt x="24603" y="397743"/>
                </a:cubicBezTo>
                <a:cubicBezTo>
                  <a:pt x="16402" y="444215"/>
                  <a:pt x="8201" y="437381"/>
                  <a:pt x="0" y="430547"/>
                </a:cubicBezTo>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sz="1662"/>
          </a:p>
        </p:txBody>
      </p:sp>
      <p:grpSp>
        <p:nvGrpSpPr>
          <p:cNvPr id="9229" name="Groupe 61"/>
          <p:cNvGrpSpPr>
            <a:grpSpLocks/>
          </p:cNvGrpSpPr>
          <p:nvPr/>
        </p:nvGrpSpPr>
        <p:grpSpPr bwMode="auto">
          <a:xfrm>
            <a:off x="410308" y="1239715"/>
            <a:ext cx="1293935" cy="980343"/>
            <a:chOff x="689197" y="1736720"/>
            <a:chExt cx="1402250" cy="1061978"/>
          </a:xfrm>
        </p:grpSpPr>
        <p:sp>
          <p:nvSpPr>
            <p:cNvPr id="9230" name="Cylindre 28"/>
            <p:cNvSpPr>
              <a:spLocks noChangeArrowheads="1"/>
            </p:cNvSpPr>
            <p:nvPr/>
          </p:nvSpPr>
          <p:spPr bwMode="auto">
            <a:xfrm>
              <a:off x="1041094" y="1934377"/>
              <a:ext cx="694062" cy="369065"/>
            </a:xfrm>
            <a:prstGeom prst="can">
              <a:avLst>
                <a:gd name="adj"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0" name="Arc 29"/>
            <p:cNvSpPr/>
            <p:nvPr/>
          </p:nvSpPr>
          <p:spPr bwMode="auto">
            <a:xfrm>
              <a:off x="1036981" y="1736720"/>
              <a:ext cx="698743" cy="693699"/>
            </a:xfrm>
            <a:prstGeom prst="arc">
              <a:avLst>
                <a:gd name="adj1" fmla="val 11319152"/>
                <a:gd name="adj2" fmla="val 21210734"/>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9232" name="Forme libre 30"/>
            <p:cNvSpPr>
              <a:spLocks/>
            </p:cNvSpPr>
            <p:nvPr/>
          </p:nvSpPr>
          <p:spPr bwMode="auto">
            <a:xfrm>
              <a:off x="1673157" y="2210357"/>
              <a:ext cx="418290" cy="513388"/>
            </a:xfrm>
            <a:custGeom>
              <a:avLst/>
              <a:gdLst>
                <a:gd name="T0" fmla="*/ 243192 w 418290"/>
                <a:gd name="T1" fmla="*/ 513388 h 513388"/>
                <a:gd name="T2" fmla="*/ 243192 w 418290"/>
                <a:gd name="T3" fmla="*/ 138873 h 513388"/>
                <a:gd name="T4" fmla="*/ 0 w 418290"/>
                <a:gd name="T5" fmla="*/ 95098 h 513388"/>
                <a:gd name="T6" fmla="*/ 199620 w 418290"/>
                <a:gd name="T7" fmla="*/ 0 h 513388"/>
                <a:gd name="T8" fmla="*/ 418290 w 418290"/>
                <a:gd name="T9" fmla="*/ 41596 h 513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290" h="513388">
                  <a:moveTo>
                    <a:pt x="243192" y="513388"/>
                  </a:moveTo>
                  <a:lnTo>
                    <a:pt x="243192" y="138873"/>
                  </a:lnTo>
                  <a:lnTo>
                    <a:pt x="0" y="95098"/>
                  </a:lnTo>
                  <a:lnTo>
                    <a:pt x="199620" y="0"/>
                  </a:lnTo>
                  <a:lnTo>
                    <a:pt x="418290" y="41596"/>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9233" name="Connecteur droit 32"/>
            <p:cNvCxnSpPr>
              <a:cxnSpLocks noChangeShapeType="1"/>
            </p:cNvCxnSpPr>
            <p:nvPr/>
          </p:nvCxnSpPr>
          <p:spPr bwMode="auto">
            <a:xfrm>
              <a:off x="1913259" y="2582912"/>
              <a:ext cx="171045" cy="33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4" name="Connecteur droit 35"/>
            <p:cNvCxnSpPr>
              <a:cxnSpLocks noChangeShapeType="1"/>
            </p:cNvCxnSpPr>
            <p:nvPr/>
          </p:nvCxnSpPr>
          <p:spPr bwMode="auto">
            <a:xfrm flipH="1">
              <a:off x="1802606" y="2210356"/>
              <a:ext cx="79696" cy="1208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Connecteur droit 44"/>
            <p:cNvCxnSpPr>
              <a:cxnSpLocks noChangeShapeType="1"/>
            </p:cNvCxnSpPr>
            <p:nvPr/>
          </p:nvCxnSpPr>
          <p:spPr bwMode="auto">
            <a:xfrm flipV="1">
              <a:off x="828674" y="2264151"/>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6" name="Connecteur droit 45"/>
            <p:cNvCxnSpPr>
              <a:cxnSpLocks noChangeShapeType="1"/>
            </p:cNvCxnSpPr>
            <p:nvPr/>
          </p:nvCxnSpPr>
          <p:spPr bwMode="auto">
            <a:xfrm flipV="1">
              <a:off x="1041094" y="2317728"/>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7" name="Connecteur droit 47"/>
            <p:cNvCxnSpPr>
              <a:cxnSpLocks noChangeShapeType="1"/>
            </p:cNvCxnSpPr>
            <p:nvPr/>
          </p:nvCxnSpPr>
          <p:spPr bwMode="auto">
            <a:xfrm>
              <a:off x="1036229" y="2264151"/>
              <a:ext cx="212420" cy="5357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8" name="Connecteur droit 49"/>
            <p:cNvCxnSpPr>
              <a:cxnSpLocks noChangeShapeType="1"/>
            </p:cNvCxnSpPr>
            <p:nvPr/>
          </p:nvCxnSpPr>
          <p:spPr bwMode="auto">
            <a:xfrm>
              <a:off x="828674" y="2342732"/>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Connecteur droit 50"/>
            <p:cNvCxnSpPr>
              <a:cxnSpLocks noChangeShapeType="1"/>
            </p:cNvCxnSpPr>
            <p:nvPr/>
          </p:nvCxnSpPr>
          <p:spPr bwMode="auto">
            <a:xfrm flipV="1">
              <a:off x="828673" y="2645164"/>
              <a:ext cx="207555" cy="785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Connecteur droit 51"/>
            <p:cNvCxnSpPr>
              <a:cxnSpLocks noChangeShapeType="1"/>
            </p:cNvCxnSpPr>
            <p:nvPr/>
          </p:nvCxnSpPr>
          <p:spPr bwMode="auto">
            <a:xfrm>
              <a:off x="1043474" y="239630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Connecteur droit 53"/>
            <p:cNvCxnSpPr>
              <a:cxnSpLocks noChangeShapeType="1"/>
            </p:cNvCxnSpPr>
            <p:nvPr/>
          </p:nvCxnSpPr>
          <p:spPr bwMode="auto">
            <a:xfrm>
              <a:off x="1036228" y="2270800"/>
              <a:ext cx="56766" cy="8621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rc 54"/>
            <p:cNvSpPr/>
            <p:nvPr/>
          </p:nvSpPr>
          <p:spPr bwMode="auto">
            <a:xfrm>
              <a:off x="693962" y="2049440"/>
              <a:ext cx="1387957" cy="368279"/>
            </a:xfrm>
            <a:prstGeom prst="arc">
              <a:avLst>
                <a:gd name="adj1" fmla="val 794081"/>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6" name="Arc 55"/>
            <p:cNvSpPr/>
            <p:nvPr/>
          </p:nvSpPr>
          <p:spPr bwMode="auto">
            <a:xfrm>
              <a:off x="689197" y="2049440"/>
              <a:ext cx="1387957" cy="368279"/>
            </a:xfrm>
            <a:prstGeom prst="arc">
              <a:avLst>
                <a:gd name="adj1" fmla="val 20181878"/>
                <a:gd name="adj2" fmla="val 52099"/>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7" name="Arc 56"/>
            <p:cNvSpPr/>
            <p:nvPr/>
          </p:nvSpPr>
          <p:spPr bwMode="auto">
            <a:xfrm flipH="1">
              <a:off x="693962" y="2046266"/>
              <a:ext cx="1387957" cy="369866"/>
            </a:xfrm>
            <a:prstGeom prst="arc">
              <a:avLst>
                <a:gd name="adj1" fmla="val 20130104"/>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9245" name="Connecteur droit 57"/>
            <p:cNvCxnSpPr>
              <a:cxnSpLocks noChangeShapeType="1"/>
            </p:cNvCxnSpPr>
            <p:nvPr/>
          </p:nvCxnSpPr>
          <p:spPr bwMode="auto">
            <a:xfrm>
              <a:off x="693857" y="2233669"/>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Arc 58"/>
            <p:cNvSpPr/>
            <p:nvPr/>
          </p:nvSpPr>
          <p:spPr bwMode="auto">
            <a:xfrm flipH="1">
              <a:off x="689197" y="2424069"/>
              <a:ext cx="1387957" cy="369866"/>
            </a:xfrm>
            <a:prstGeom prst="arc">
              <a:avLst>
                <a:gd name="adj1" fmla="val 21588998"/>
                <a:gd name="adj2" fmla="val 705396"/>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9247" name="Connecteur droit 59"/>
            <p:cNvCxnSpPr>
              <a:cxnSpLocks noChangeShapeType="1"/>
            </p:cNvCxnSpPr>
            <p:nvPr/>
          </p:nvCxnSpPr>
          <p:spPr bwMode="auto">
            <a:xfrm>
              <a:off x="2077322" y="2240275"/>
              <a:ext cx="0" cy="3810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p:cNvSpPr/>
            <p:nvPr/>
          </p:nvSpPr>
          <p:spPr bwMode="auto">
            <a:xfrm>
              <a:off x="695549" y="2430419"/>
              <a:ext cx="1389546" cy="368279"/>
            </a:xfrm>
            <a:prstGeom prst="arc">
              <a:avLst>
                <a:gd name="adj1" fmla="val 742588"/>
                <a:gd name="adj2" fmla="val 929380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spTree>
    <p:extLst>
      <p:ext uri="{BB962C8B-B14F-4D97-AF65-F5344CB8AC3E}">
        <p14:creationId xmlns:p14="http://schemas.microsoft.com/office/powerpoint/2010/main" val="2480228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e 59"/>
          <p:cNvGrpSpPr>
            <a:grpSpLocks/>
          </p:cNvGrpSpPr>
          <p:nvPr/>
        </p:nvGrpSpPr>
        <p:grpSpPr bwMode="auto">
          <a:xfrm>
            <a:off x="3837843" y="3373315"/>
            <a:ext cx="1186962" cy="1055077"/>
            <a:chOff x="4523417" y="3443960"/>
            <a:chExt cx="1285946" cy="1143699"/>
          </a:xfrm>
        </p:grpSpPr>
        <p:sp>
          <p:nvSpPr>
            <p:cNvPr id="37" name="Arc 36"/>
            <p:cNvSpPr/>
            <p:nvPr/>
          </p:nvSpPr>
          <p:spPr bwMode="auto">
            <a:xfrm>
              <a:off x="4675825" y="3602807"/>
              <a:ext cx="827133" cy="826005"/>
            </a:xfrm>
            <a:prstGeom prst="arc">
              <a:avLst>
                <a:gd name="adj1" fmla="val 4460427"/>
                <a:gd name="adj2" fmla="val 5432431"/>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38" name="Arc 37"/>
            <p:cNvSpPr/>
            <p:nvPr/>
          </p:nvSpPr>
          <p:spPr bwMode="auto">
            <a:xfrm>
              <a:off x="4675825" y="3598042"/>
              <a:ext cx="827133" cy="827593"/>
            </a:xfrm>
            <a:prstGeom prst="arc">
              <a:avLst>
                <a:gd name="adj1" fmla="val 16200000"/>
                <a:gd name="adj2" fmla="val 17222548"/>
              </a:avLst>
            </a:prstGeom>
            <a:solidFill>
              <a:schemeClr val="bg1"/>
            </a:solid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0266" name="Forme libre 38"/>
            <p:cNvSpPr>
              <a:spLocks/>
            </p:cNvSpPr>
            <p:nvPr/>
          </p:nvSpPr>
          <p:spPr bwMode="auto">
            <a:xfrm flipV="1">
              <a:off x="5092007" y="4346437"/>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0267" name="Forme libre 39"/>
            <p:cNvSpPr>
              <a:spLocks/>
            </p:cNvSpPr>
            <p:nvPr/>
          </p:nvSpPr>
          <p:spPr bwMode="auto">
            <a:xfrm>
              <a:off x="5091060" y="3445035"/>
              <a:ext cx="465615" cy="241222"/>
            </a:xfrm>
            <a:custGeom>
              <a:avLst/>
              <a:gdLst>
                <a:gd name="T0" fmla="*/ 0 w 465615"/>
                <a:gd name="T1" fmla="*/ 0 h 241222"/>
                <a:gd name="T2" fmla="*/ 89757 w 465615"/>
                <a:gd name="T3" fmla="*/ 8415 h 241222"/>
                <a:gd name="T4" fmla="*/ 165490 w 465615"/>
                <a:gd name="T5" fmla="*/ 25245 h 241222"/>
                <a:gd name="T6" fmla="*/ 207563 w 465615"/>
                <a:gd name="T7" fmla="*/ 42074 h 241222"/>
                <a:gd name="T8" fmla="*/ 260857 w 465615"/>
                <a:gd name="T9" fmla="*/ 67318 h 241222"/>
                <a:gd name="T10" fmla="*/ 322565 w 465615"/>
                <a:gd name="T11" fmla="*/ 103782 h 241222"/>
                <a:gd name="T12" fmla="*/ 384273 w 465615"/>
                <a:gd name="T13" fmla="*/ 159880 h 241222"/>
                <a:gd name="T14" fmla="*/ 437566 w 465615"/>
                <a:gd name="T15" fmla="*/ 218783 h 241222"/>
                <a:gd name="T16" fmla="*/ 465615 w 465615"/>
                <a:gd name="T17" fmla="*/ 241222 h 241222"/>
                <a:gd name="T18" fmla="*/ 115001 w 465615"/>
                <a:gd name="T19" fmla="*/ 238418 h 241222"/>
                <a:gd name="T20" fmla="*/ 117806 w 465615"/>
                <a:gd name="T21" fmla="*/ 173905 h 241222"/>
                <a:gd name="T22" fmla="*/ 75733 w 465615"/>
                <a:gd name="T23" fmla="*/ 157075 h 241222"/>
                <a:gd name="T24" fmla="*/ 28049 w 465615"/>
                <a:gd name="T25" fmla="*/ 154270 h 241222"/>
                <a:gd name="T26" fmla="*/ 0 w 465615"/>
                <a:gd name="T27" fmla="*/ 154270 h 241222"/>
                <a:gd name="T28" fmla="*/ 0 w 465615"/>
                <a:gd name="T29" fmla="*/ 0 h 241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5615" h="241222">
                  <a:moveTo>
                    <a:pt x="0" y="0"/>
                  </a:moveTo>
                  <a:lnTo>
                    <a:pt x="89757" y="8415"/>
                  </a:lnTo>
                  <a:lnTo>
                    <a:pt x="165490" y="25245"/>
                  </a:lnTo>
                  <a:lnTo>
                    <a:pt x="207563" y="42074"/>
                  </a:lnTo>
                  <a:lnTo>
                    <a:pt x="260857" y="67318"/>
                  </a:lnTo>
                  <a:lnTo>
                    <a:pt x="322565" y="103782"/>
                  </a:lnTo>
                  <a:lnTo>
                    <a:pt x="384273" y="159880"/>
                  </a:lnTo>
                  <a:lnTo>
                    <a:pt x="437566" y="218783"/>
                  </a:lnTo>
                  <a:lnTo>
                    <a:pt x="465615" y="241222"/>
                  </a:lnTo>
                  <a:lnTo>
                    <a:pt x="115001" y="238418"/>
                  </a:lnTo>
                  <a:lnTo>
                    <a:pt x="117806" y="173905"/>
                  </a:lnTo>
                  <a:lnTo>
                    <a:pt x="75733" y="157075"/>
                  </a:lnTo>
                  <a:lnTo>
                    <a:pt x="28049" y="154270"/>
                  </a:lnTo>
                  <a:lnTo>
                    <a:pt x="0" y="154270"/>
                  </a:lnTo>
                  <a:lnTo>
                    <a:pt x="0" y="0"/>
                  </a:lnTo>
                  <a:close/>
                </a:path>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sp>
          <p:nvSpPr>
            <p:cNvPr id="10268" name="Rectangle 40"/>
            <p:cNvSpPr>
              <a:spLocks noChangeArrowheads="1"/>
            </p:cNvSpPr>
            <p:nvPr/>
          </p:nvSpPr>
          <p:spPr bwMode="auto">
            <a:xfrm>
              <a:off x="5335088" y="3683453"/>
              <a:ext cx="398296" cy="6647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0269" name="Connecteur droit 41"/>
            <p:cNvCxnSpPr>
              <a:cxnSpLocks noChangeShapeType="1"/>
            </p:cNvCxnSpPr>
            <p:nvPr/>
          </p:nvCxnSpPr>
          <p:spPr bwMode="auto">
            <a:xfrm>
              <a:off x="5089202" y="3443960"/>
              <a:ext cx="0" cy="14888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0" name="Connecteur droit 42"/>
            <p:cNvCxnSpPr>
              <a:cxnSpLocks noChangeShapeType="1"/>
            </p:cNvCxnSpPr>
            <p:nvPr/>
          </p:nvCxnSpPr>
          <p:spPr bwMode="auto">
            <a:xfrm>
              <a:off x="5335088" y="3683453"/>
              <a:ext cx="0" cy="6643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1" name="Forme libre 43"/>
            <p:cNvSpPr>
              <a:spLocks/>
            </p:cNvSpPr>
            <p:nvPr/>
          </p:nvSpPr>
          <p:spPr bwMode="auto">
            <a:xfrm>
              <a:off x="5545455" y="3683453"/>
              <a:ext cx="187929" cy="664763"/>
            </a:xfrm>
            <a:custGeom>
              <a:avLst/>
              <a:gdLst>
                <a:gd name="T0" fmla="*/ 0 w 187929"/>
                <a:gd name="T1" fmla="*/ 0 h 664763"/>
                <a:gd name="T2" fmla="*/ 187929 w 187929"/>
                <a:gd name="T3" fmla="*/ 0 h 664763"/>
                <a:gd name="T4" fmla="*/ 187929 w 187929"/>
                <a:gd name="T5" fmla="*/ 664763 h 664763"/>
                <a:gd name="T6" fmla="*/ 0 w 187929"/>
                <a:gd name="T7" fmla="*/ 664763 h 6647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929" h="664763">
                  <a:moveTo>
                    <a:pt x="0" y="0"/>
                  </a:moveTo>
                  <a:lnTo>
                    <a:pt x="187929" y="0"/>
                  </a:lnTo>
                  <a:lnTo>
                    <a:pt x="187929" y="664763"/>
                  </a:lnTo>
                  <a:lnTo>
                    <a:pt x="0" y="664763"/>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0272" name="Connecteur droit 44"/>
            <p:cNvCxnSpPr>
              <a:cxnSpLocks noChangeShapeType="1"/>
            </p:cNvCxnSpPr>
            <p:nvPr/>
          </p:nvCxnSpPr>
          <p:spPr bwMode="auto">
            <a:xfrm flipH="1">
              <a:off x="5083865" y="3592842"/>
              <a:ext cx="5337" cy="98827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3" name="Rectangle 45"/>
            <p:cNvSpPr>
              <a:spLocks noChangeArrowheads="1"/>
            </p:cNvSpPr>
            <p:nvPr/>
          </p:nvSpPr>
          <p:spPr bwMode="auto">
            <a:xfrm>
              <a:off x="5335088" y="3751110"/>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74" name="Rectangle 46"/>
            <p:cNvSpPr>
              <a:spLocks noChangeArrowheads="1"/>
            </p:cNvSpPr>
            <p:nvPr/>
          </p:nvSpPr>
          <p:spPr bwMode="auto">
            <a:xfrm>
              <a:off x="5335088" y="4211062"/>
              <a:ext cx="398296" cy="7573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cxnSp>
          <p:nvCxnSpPr>
            <p:cNvPr id="10275" name="Connecteur droit 47"/>
            <p:cNvCxnSpPr>
              <a:cxnSpLocks noChangeShapeType="1"/>
              <a:stCxn id="10276" idx="1"/>
            </p:cNvCxnSpPr>
            <p:nvPr/>
          </p:nvCxnSpPr>
          <p:spPr bwMode="auto">
            <a:xfrm>
              <a:off x="5206061" y="3683453"/>
              <a:ext cx="0" cy="66476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6" name="Forme libre 48"/>
            <p:cNvSpPr>
              <a:spLocks/>
            </p:cNvSpPr>
            <p:nvPr/>
          </p:nvSpPr>
          <p:spPr bwMode="auto">
            <a:xfrm>
              <a:off x="5206061" y="3616135"/>
              <a:ext cx="131831" cy="796594"/>
            </a:xfrm>
            <a:custGeom>
              <a:avLst/>
              <a:gdLst>
                <a:gd name="T0" fmla="*/ 0 w 131831"/>
                <a:gd name="T1" fmla="*/ 0 h 796594"/>
                <a:gd name="T2" fmla="*/ 0 w 131831"/>
                <a:gd name="T3" fmla="*/ 67318 h 796594"/>
                <a:gd name="T4" fmla="*/ 131831 w 131831"/>
                <a:gd name="T5" fmla="*/ 67318 h 796594"/>
                <a:gd name="T6" fmla="*/ 131831 w 131831"/>
                <a:gd name="T7" fmla="*/ 732081 h 796594"/>
                <a:gd name="T8" fmla="*/ 0 w 131831"/>
                <a:gd name="T9" fmla="*/ 732081 h 796594"/>
                <a:gd name="T10" fmla="*/ 0 w 131831"/>
                <a:gd name="T11" fmla="*/ 796594 h 7965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831" h="796594">
                  <a:moveTo>
                    <a:pt x="0" y="0"/>
                  </a:moveTo>
                  <a:lnTo>
                    <a:pt x="0" y="67318"/>
                  </a:lnTo>
                  <a:lnTo>
                    <a:pt x="131831" y="67318"/>
                  </a:lnTo>
                  <a:lnTo>
                    <a:pt x="131831" y="732081"/>
                  </a:lnTo>
                  <a:lnTo>
                    <a:pt x="0" y="732081"/>
                  </a:lnTo>
                  <a:lnTo>
                    <a:pt x="0" y="796594"/>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662"/>
            </a:p>
          </p:txBody>
        </p:sp>
        <p:cxnSp>
          <p:nvCxnSpPr>
            <p:cNvPr id="10277" name="Connecteur droit 49"/>
            <p:cNvCxnSpPr>
              <a:cxnSpLocks noChangeShapeType="1"/>
            </p:cNvCxnSpPr>
            <p:nvPr/>
          </p:nvCxnSpPr>
          <p:spPr bwMode="auto">
            <a:xfrm>
              <a:off x="5271976" y="3788976"/>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8" name="Connecteur droit 50"/>
            <p:cNvCxnSpPr>
              <a:cxnSpLocks noChangeShapeType="1"/>
            </p:cNvCxnSpPr>
            <p:nvPr/>
          </p:nvCxnSpPr>
          <p:spPr bwMode="auto">
            <a:xfrm>
              <a:off x="5305881" y="4248928"/>
              <a:ext cx="50348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Arc 57"/>
            <p:cNvSpPr/>
            <p:nvPr/>
          </p:nvSpPr>
          <p:spPr bwMode="auto">
            <a:xfrm>
              <a:off x="4523417" y="3450314"/>
              <a:ext cx="1131949" cy="1130991"/>
            </a:xfrm>
            <a:prstGeom prst="arc">
              <a:avLst>
                <a:gd name="adj1" fmla="val 2145478"/>
                <a:gd name="adj2" fmla="val 5432431"/>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59" name="Arc 58"/>
            <p:cNvSpPr/>
            <p:nvPr/>
          </p:nvSpPr>
          <p:spPr bwMode="auto">
            <a:xfrm>
              <a:off x="4523417" y="3443960"/>
              <a:ext cx="1131949" cy="1130991"/>
            </a:xfrm>
            <a:prstGeom prst="arc">
              <a:avLst>
                <a:gd name="adj1" fmla="val 16200000"/>
                <a:gd name="adj2" fmla="val 19503218"/>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grpSp>
      <p:grpSp>
        <p:nvGrpSpPr>
          <p:cNvPr id="10243" name="Groupe 83"/>
          <p:cNvGrpSpPr>
            <a:grpSpLocks/>
          </p:cNvGrpSpPr>
          <p:nvPr/>
        </p:nvGrpSpPr>
        <p:grpSpPr bwMode="auto">
          <a:xfrm>
            <a:off x="1175238" y="3367454"/>
            <a:ext cx="1056543" cy="1055077"/>
            <a:chOff x="3324972" y="3701089"/>
            <a:chExt cx="1143422" cy="1143422"/>
          </a:xfrm>
        </p:grpSpPr>
        <p:sp>
          <p:nvSpPr>
            <p:cNvPr id="10256" name="Ellipse 60"/>
            <p:cNvSpPr>
              <a:spLocks noChangeArrowheads="1"/>
            </p:cNvSpPr>
            <p:nvPr/>
          </p:nvSpPr>
          <p:spPr bwMode="auto">
            <a:xfrm>
              <a:off x="3324972" y="3701089"/>
              <a:ext cx="1143422" cy="1143422"/>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57" name="Ellipse 61"/>
            <p:cNvSpPr>
              <a:spLocks noChangeArrowheads="1"/>
            </p:cNvSpPr>
            <p:nvPr/>
          </p:nvSpPr>
          <p:spPr bwMode="auto">
            <a:xfrm>
              <a:off x="3587668" y="3963785"/>
              <a:ext cx="618030" cy="61803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10258" name="Groupe 64"/>
            <p:cNvGrpSpPr>
              <a:grpSpLocks/>
            </p:cNvGrpSpPr>
            <p:nvPr/>
          </p:nvGrpSpPr>
          <p:grpSpPr bwMode="auto">
            <a:xfrm>
              <a:off x="3849058" y="4006100"/>
              <a:ext cx="95250" cy="533400"/>
              <a:chOff x="5453062" y="3687313"/>
              <a:chExt cx="95250" cy="533400"/>
            </a:xfrm>
          </p:grpSpPr>
          <p:sp>
            <p:nvSpPr>
              <p:cNvPr id="10262" name="Ellipse 62"/>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63" name="Ellipse 63"/>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0259" name="Groupe 65"/>
            <p:cNvGrpSpPr>
              <a:grpSpLocks/>
            </p:cNvGrpSpPr>
            <p:nvPr/>
          </p:nvGrpSpPr>
          <p:grpSpPr bwMode="auto">
            <a:xfrm rot="-5400000">
              <a:off x="3849058" y="4006101"/>
              <a:ext cx="95250" cy="533400"/>
              <a:chOff x="5453062" y="3687313"/>
              <a:chExt cx="95250" cy="533400"/>
            </a:xfrm>
          </p:grpSpPr>
          <p:sp>
            <p:nvSpPr>
              <p:cNvPr id="10260" name="Ellipse 66"/>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61" name="Ellipse 67"/>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nvGrpSpPr>
          <p:cNvPr id="10244" name="Groupe 80"/>
          <p:cNvGrpSpPr>
            <a:grpSpLocks/>
          </p:cNvGrpSpPr>
          <p:nvPr/>
        </p:nvGrpSpPr>
        <p:grpSpPr bwMode="auto">
          <a:xfrm>
            <a:off x="7146681" y="3368920"/>
            <a:ext cx="1055077" cy="1053611"/>
            <a:chOff x="7523601" y="3702267"/>
            <a:chExt cx="1142244" cy="1142244"/>
          </a:xfrm>
        </p:grpSpPr>
        <p:sp>
          <p:nvSpPr>
            <p:cNvPr id="10246" name="Ellipse 69"/>
            <p:cNvSpPr>
              <a:spLocks noChangeArrowheads="1"/>
            </p:cNvSpPr>
            <p:nvPr/>
          </p:nvSpPr>
          <p:spPr bwMode="auto">
            <a:xfrm>
              <a:off x="7523601" y="3702267"/>
              <a:ext cx="1142244" cy="11422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47" name="Ellipse 70"/>
            <p:cNvSpPr>
              <a:spLocks noChangeArrowheads="1"/>
            </p:cNvSpPr>
            <p:nvPr/>
          </p:nvSpPr>
          <p:spPr bwMode="auto">
            <a:xfrm>
              <a:off x="7676001" y="3854667"/>
              <a:ext cx="837444" cy="8374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48" name="Ellipse 71"/>
            <p:cNvSpPr>
              <a:spLocks noChangeArrowheads="1"/>
            </p:cNvSpPr>
            <p:nvPr/>
          </p:nvSpPr>
          <p:spPr bwMode="auto">
            <a:xfrm>
              <a:off x="7786575" y="3965241"/>
              <a:ext cx="616296" cy="6162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nvGrpSpPr>
            <p:cNvPr id="10249" name="Groupe 79"/>
            <p:cNvGrpSpPr>
              <a:grpSpLocks/>
            </p:cNvGrpSpPr>
            <p:nvPr/>
          </p:nvGrpSpPr>
          <p:grpSpPr bwMode="auto">
            <a:xfrm>
              <a:off x="7828023" y="4006689"/>
              <a:ext cx="533400" cy="533400"/>
              <a:chOff x="7565916" y="5311025"/>
              <a:chExt cx="533400" cy="533400"/>
            </a:xfrm>
          </p:grpSpPr>
          <p:grpSp>
            <p:nvGrpSpPr>
              <p:cNvPr id="10250" name="Groupe 73"/>
              <p:cNvGrpSpPr>
                <a:grpSpLocks/>
              </p:cNvGrpSpPr>
              <p:nvPr/>
            </p:nvGrpSpPr>
            <p:grpSpPr bwMode="auto">
              <a:xfrm>
                <a:off x="7784991" y="5311025"/>
                <a:ext cx="95250" cy="533400"/>
                <a:chOff x="5453062" y="3687313"/>
                <a:chExt cx="95250" cy="533400"/>
              </a:xfrm>
            </p:grpSpPr>
            <p:sp>
              <p:nvSpPr>
                <p:cNvPr id="10254" name="Ellipse 74"/>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55" name="Ellipse 75"/>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nvGrpSpPr>
              <p:cNvPr id="10251" name="Groupe 76"/>
              <p:cNvGrpSpPr>
                <a:grpSpLocks/>
              </p:cNvGrpSpPr>
              <p:nvPr/>
            </p:nvGrpSpPr>
            <p:grpSpPr bwMode="auto">
              <a:xfrm rot="-5400000">
                <a:off x="7784991" y="5311026"/>
                <a:ext cx="95250" cy="533400"/>
                <a:chOff x="5453062" y="3687313"/>
                <a:chExt cx="95250" cy="533400"/>
              </a:xfrm>
            </p:grpSpPr>
            <p:sp>
              <p:nvSpPr>
                <p:cNvPr id="10252" name="Ellipse 77"/>
                <p:cNvSpPr>
                  <a:spLocks noChangeArrowheads="1"/>
                </p:cNvSpPr>
                <p:nvPr/>
              </p:nvSpPr>
              <p:spPr bwMode="auto">
                <a:xfrm>
                  <a:off x="5453062" y="368731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0253" name="Ellipse 78"/>
                <p:cNvSpPr>
                  <a:spLocks noChangeArrowheads="1"/>
                </p:cNvSpPr>
                <p:nvPr/>
              </p:nvSpPr>
              <p:spPr bwMode="auto">
                <a:xfrm>
                  <a:off x="5453062" y="4125463"/>
                  <a:ext cx="95250" cy="9525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grpSp>
      </p:grpSp>
      <p:cxnSp>
        <p:nvCxnSpPr>
          <p:cNvPr id="10245" name="Connecteur droit 85"/>
          <p:cNvCxnSpPr>
            <a:cxnSpLocks noChangeShapeType="1"/>
          </p:cNvCxnSpPr>
          <p:nvPr/>
        </p:nvCxnSpPr>
        <p:spPr bwMode="auto">
          <a:xfrm>
            <a:off x="4151435" y="3894992"/>
            <a:ext cx="873369"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2905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e 44"/>
          <p:cNvGrpSpPr>
            <a:grpSpLocks/>
          </p:cNvGrpSpPr>
          <p:nvPr/>
        </p:nvGrpSpPr>
        <p:grpSpPr bwMode="auto">
          <a:xfrm flipV="1">
            <a:off x="5594839" y="3694235"/>
            <a:ext cx="404446" cy="748811"/>
            <a:chOff x="5945126" y="2205433"/>
            <a:chExt cx="437664" cy="811078"/>
          </a:xfrm>
        </p:grpSpPr>
        <p:sp>
          <p:nvSpPr>
            <p:cNvPr id="11286" name="Forme libre 39"/>
            <p:cNvSpPr>
              <a:spLocks/>
            </p:cNvSpPr>
            <p:nvPr/>
          </p:nvSpPr>
          <p:spPr bwMode="auto">
            <a:xfrm>
              <a:off x="5945439" y="2205433"/>
              <a:ext cx="437351" cy="811078"/>
            </a:xfrm>
            <a:custGeom>
              <a:avLst/>
              <a:gdLst>
                <a:gd name="T0" fmla="*/ 0 w 437351"/>
                <a:gd name="T1" fmla="*/ 1344 h 811078"/>
                <a:gd name="T2" fmla="*/ 3399 w 437351"/>
                <a:gd name="T3" fmla="*/ 252198 h 811078"/>
                <a:gd name="T4" fmla="*/ 311657 w 437351"/>
                <a:gd name="T5" fmla="*/ 252199 h 811078"/>
                <a:gd name="T6" fmla="*/ 313365 w 437351"/>
                <a:gd name="T7" fmla="*/ 718089 h 811078"/>
                <a:gd name="T8" fmla="*/ 378142 w 437351"/>
                <a:gd name="T9" fmla="*/ 755058 h 811078"/>
                <a:gd name="T10" fmla="*/ 437351 w 437351"/>
                <a:gd name="T11" fmla="*/ 811078 h 811078"/>
                <a:gd name="T12" fmla="*/ 437351 w 437351"/>
                <a:gd name="T13" fmla="*/ 0 h 811078"/>
                <a:gd name="T14" fmla="*/ 3399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1287" name="Connecteur droit 40"/>
            <p:cNvCxnSpPr>
              <a:cxnSpLocks noChangeShapeType="1"/>
            </p:cNvCxnSpPr>
            <p:nvPr/>
          </p:nvCxnSpPr>
          <p:spPr bwMode="auto">
            <a:xfrm>
              <a:off x="5947988" y="2457478"/>
              <a:ext cx="31367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88" name="Groupe 41"/>
            <p:cNvGrpSpPr>
              <a:grpSpLocks/>
            </p:cNvGrpSpPr>
            <p:nvPr/>
          </p:nvGrpSpPr>
          <p:grpSpPr bwMode="auto">
            <a:xfrm>
              <a:off x="5945126" y="2386263"/>
              <a:ext cx="285946" cy="67227"/>
              <a:chOff x="5597450" y="2207968"/>
              <a:chExt cx="344450" cy="68680"/>
            </a:xfrm>
          </p:grpSpPr>
          <p:cxnSp>
            <p:nvCxnSpPr>
              <p:cNvPr id="11289" name="Connecteur droit 42"/>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0" name="Connecteur droit 43"/>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1267" name="Forme libre 3"/>
          <p:cNvSpPr>
            <a:spLocks/>
          </p:cNvSpPr>
          <p:nvPr/>
        </p:nvSpPr>
        <p:spPr bwMode="auto">
          <a:xfrm>
            <a:off x="5594839" y="2220058"/>
            <a:ext cx="404446" cy="748811"/>
          </a:xfrm>
          <a:custGeom>
            <a:avLst/>
            <a:gdLst>
              <a:gd name="T0" fmla="*/ 0 w 437351"/>
              <a:gd name="T1" fmla="*/ 1344 h 811078"/>
              <a:gd name="T2" fmla="*/ 3441 w 437351"/>
              <a:gd name="T3" fmla="*/ 252492 h 811078"/>
              <a:gd name="T4" fmla="*/ 315664 w 437351"/>
              <a:gd name="T5" fmla="*/ 252493 h 811078"/>
              <a:gd name="T6" fmla="*/ 317396 w 437351"/>
              <a:gd name="T7" fmla="*/ 718922 h 811078"/>
              <a:gd name="T8" fmla="*/ 383004 w 437351"/>
              <a:gd name="T9" fmla="*/ 755933 h 811078"/>
              <a:gd name="T10" fmla="*/ 442974 w 437351"/>
              <a:gd name="T11" fmla="*/ 812016 h 811078"/>
              <a:gd name="T12" fmla="*/ 442974 w 437351"/>
              <a:gd name="T13" fmla="*/ 0 h 811078"/>
              <a:gd name="T14" fmla="*/ 3441 w 437351"/>
              <a:gd name="T15" fmla="*/ 0 h 8110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351" h="811078">
                <a:moveTo>
                  <a:pt x="0" y="1344"/>
                </a:moveTo>
                <a:lnTo>
                  <a:pt x="3399" y="252198"/>
                </a:lnTo>
                <a:lnTo>
                  <a:pt x="311657" y="252199"/>
                </a:lnTo>
                <a:cubicBezTo>
                  <a:pt x="313020" y="409083"/>
                  <a:pt x="312002" y="561205"/>
                  <a:pt x="313365" y="718089"/>
                </a:cubicBezTo>
                <a:lnTo>
                  <a:pt x="378142" y="755058"/>
                </a:lnTo>
                <a:lnTo>
                  <a:pt x="437351" y="811078"/>
                </a:lnTo>
                <a:lnTo>
                  <a:pt x="437351" y="0"/>
                </a:lnTo>
                <a:lnTo>
                  <a:pt x="3399" y="0"/>
                </a:lnTo>
              </a:path>
            </a:pathLst>
          </a:custGeom>
          <a:pattFill prst="ltUpDiag">
            <a:fgClr>
              <a:schemeClr val="accent1"/>
            </a:fgClr>
            <a:bgClr>
              <a:srgbClr val="FFFFFF"/>
            </a:bgClr>
          </a:pattFill>
          <a:ln w="28575" cap="flat" cmpd="sng" algn="ctr">
            <a:solidFill>
              <a:schemeClr val="tx1"/>
            </a:solidFill>
            <a:prstDash val="solid"/>
            <a:round/>
            <a:headEnd type="none" w="med" len="med"/>
            <a:tailEnd type="none" w="med" len="med"/>
          </a:ln>
        </p:spPr>
        <p:txBody>
          <a:bodyPr/>
          <a:lstStyle/>
          <a:p>
            <a:endParaRPr lang="fr-FR" sz="1662"/>
          </a:p>
        </p:txBody>
      </p:sp>
      <p:cxnSp>
        <p:nvCxnSpPr>
          <p:cNvPr id="11268" name="Connecteur droit 6"/>
          <p:cNvCxnSpPr>
            <a:cxnSpLocks noChangeShapeType="1"/>
          </p:cNvCxnSpPr>
          <p:nvPr/>
        </p:nvCxnSpPr>
        <p:spPr bwMode="auto">
          <a:xfrm>
            <a:off x="5594838" y="2221524"/>
            <a:ext cx="0" cy="2054469"/>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69" name="Connecteur droit 7"/>
          <p:cNvCxnSpPr>
            <a:cxnSpLocks noChangeShapeType="1"/>
            <a:endCxn id="11286" idx="3"/>
          </p:cNvCxnSpPr>
          <p:nvPr/>
        </p:nvCxnSpPr>
        <p:spPr bwMode="auto">
          <a:xfrm>
            <a:off x="5882054" y="2878016"/>
            <a:ext cx="2931" cy="901212"/>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p:cNvSpPr/>
          <p:nvPr/>
        </p:nvSpPr>
        <p:spPr bwMode="auto">
          <a:xfrm>
            <a:off x="5083420" y="2798884"/>
            <a:ext cx="1044819" cy="1044820"/>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sp>
        <p:nvSpPr>
          <p:cNvPr id="11" name="Arc 10"/>
          <p:cNvSpPr/>
          <p:nvPr/>
        </p:nvSpPr>
        <p:spPr bwMode="auto">
          <a:xfrm flipV="1">
            <a:off x="5083420" y="2812074"/>
            <a:ext cx="1044819" cy="1044819"/>
          </a:xfrm>
          <a:prstGeom prst="arc">
            <a:avLst>
              <a:gd name="adj1" fmla="val 18114305"/>
              <a:gd name="adj2" fmla="val 19100995"/>
            </a:avLst>
          </a:prstGeom>
          <a:noFill/>
          <a:ln w="9525" cap="flat" cmpd="sng" algn="ctr">
            <a:solidFill>
              <a:schemeClr val="tx1"/>
            </a:solidFill>
            <a:prstDash val="solid"/>
            <a:round/>
            <a:headEnd type="none" w="med" len="med"/>
            <a:tailEnd type="none" w="med" len="med"/>
          </a:ln>
          <a:effectLst/>
          <a:extLst/>
        </p:spPr>
        <p:txBody>
          <a:bodyPr/>
          <a:lstStyle/>
          <a:p>
            <a:pPr>
              <a:defRPr/>
            </a:pPr>
            <a:endParaRPr lang="fr-FR" sz="1662">
              <a:latin typeface="Arial" charset="0"/>
            </a:endParaRPr>
          </a:p>
        </p:txBody>
      </p:sp>
      <p:cxnSp>
        <p:nvCxnSpPr>
          <p:cNvPr id="11272" name="Connecteur droit 12"/>
          <p:cNvCxnSpPr>
            <a:cxnSpLocks noChangeShapeType="1"/>
            <a:stCxn id="11267" idx="5"/>
          </p:cNvCxnSpPr>
          <p:nvPr/>
        </p:nvCxnSpPr>
        <p:spPr bwMode="auto">
          <a:xfrm>
            <a:off x="5999285" y="2968870"/>
            <a:ext cx="0" cy="725366"/>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3" name="Connecteur droit 24"/>
          <p:cNvCxnSpPr>
            <a:cxnSpLocks noChangeShapeType="1"/>
          </p:cNvCxnSpPr>
          <p:nvPr/>
        </p:nvCxnSpPr>
        <p:spPr bwMode="auto">
          <a:xfrm>
            <a:off x="5597770" y="2453054"/>
            <a:ext cx="290146"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74" name="Groupe 32"/>
          <p:cNvGrpSpPr>
            <a:grpSpLocks/>
          </p:cNvGrpSpPr>
          <p:nvPr/>
        </p:nvGrpSpPr>
        <p:grpSpPr bwMode="auto">
          <a:xfrm>
            <a:off x="5594839" y="2387113"/>
            <a:ext cx="263769" cy="61546"/>
            <a:chOff x="5597450" y="2207968"/>
            <a:chExt cx="344450" cy="68680"/>
          </a:xfrm>
        </p:grpSpPr>
        <p:cxnSp>
          <p:nvCxnSpPr>
            <p:cNvPr id="11284" name="Connecteur droit 14"/>
            <p:cNvCxnSpPr>
              <a:cxnSpLocks noChangeShapeType="1"/>
            </p:cNvCxnSpPr>
            <p:nvPr/>
          </p:nvCxnSpPr>
          <p:spPr bwMode="auto">
            <a:xfrm>
              <a:off x="5597450" y="2207968"/>
              <a:ext cx="296861" cy="290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5" name="Connecteur droit 31"/>
            <p:cNvCxnSpPr>
              <a:cxnSpLocks noChangeShapeType="1"/>
            </p:cNvCxnSpPr>
            <p:nvPr/>
          </p:nvCxnSpPr>
          <p:spPr bwMode="auto">
            <a:xfrm>
              <a:off x="5894311" y="2209421"/>
              <a:ext cx="47589" cy="6722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275" name="Connecteur droit 48"/>
          <p:cNvCxnSpPr>
            <a:cxnSpLocks noChangeShapeType="1"/>
          </p:cNvCxnSpPr>
          <p:nvPr/>
        </p:nvCxnSpPr>
        <p:spPr bwMode="auto">
          <a:xfrm>
            <a:off x="5449766" y="3329354"/>
            <a:ext cx="729762"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76" name="Groupe 51"/>
          <p:cNvGrpSpPr>
            <a:grpSpLocks/>
          </p:cNvGrpSpPr>
          <p:nvPr/>
        </p:nvGrpSpPr>
        <p:grpSpPr bwMode="auto">
          <a:xfrm>
            <a:off x="804497" y="2211266"/>
            <a:ext cx="2221523" cy="2221523"/>
            <a:chOff x="5893044" y="2118937"/>
            <a:chExt cx="2405870" cy="2405870"/>
          </a:xfrm>
        </p:grpSpPr>
        <p:sp>
          <p:nvSpPr>
            <p:cNvPr id="11282" name="Ellipse 49"/>
            <p:cNvSpPr>
              <a:spLocks noChangeArrowheads="1"/>
            </p:cNvSpPr>
            <p:nvPr/>
          </p:nvSpPr>
          <p:spPr bwMode="auto">
            <a:xfrm>
              <a:off x="5893044" y="2118937"/>
              <a:ext cx="2405870" cy="240587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1283" name="Ellipse 50"/>
            <p:cNvSpPr>
              <a:spLocks noChangeArrowheads="1"/>
            </p:cNvSpPr>
            <p:nvPr/>
          </p:nvSpPr>
          <p:spPr bwMode="auto">
            <a:xfrm>
              <a:off x="6706179" y="2932072"/>
              <a:ext cx="779600" cy="7796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grpSp>
      <p:cxnSp>
        <p:nvCxnSpPr>
          <p:cNvPr id="11277" name="Connecteur droit 48"/>
          <p:cNvCxnSpPr>
            <a:cxnSpLocks noChangeShapeType="1"/>
          </p:cNvCxnSpPr>
          <p:nvPr/>
        </p:nvCxnSpPr>
        <p:spPr bwMode="auto">
          <a:xfrm>
            <a:off x="656493" y="3322027"/>
            <a:ext cx="2518997"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8" name="Connecteur droit 48"/>
          <p:cNvCxnSpPr>
            <a:cxnSpLocks noChangeShapeType="1"/>
          </p:cNvCxnSpPr>
          <p:nvPr/>
        </p:nvCxnSpPr>
        <p:spPr bwMode="auto">
          <a:xfrm rot="-5400000">
            <a:off x="655760" y="3321294"/>
            <a:ext cx="2518996" cy="0"/>
          </a:xfrm>
          <a:prstGeom prst="line">
            <a:avLst/>
          </a:prstGeom>
          <a:noFill/>
          <a:ln w="9525"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9" name="Ellipse 1"/>
          <p:cNvSpPr>
            <a:spLocks noChangeArrowheads="1"/>
          </p:cNvSpPr>
          <p:nvPr/>
        </p:nvSpPr>
        <p:spPr bwMode="auto">
          <a:xfrm>
            <a:off x="1034562" y="2439866"/>
            <a:ext cx="1762858" cy="1762857"/>
          </a:xfrm>
          <a:prstGeom prst="ellipse">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11280" name="Ellipse 26"/>
          <p:cNvSpPr>
            <a:spLocks noChangeArrowheads="1"/>
          </p:cNvSpPr>
          <p:nvPr/>
        </p:nvSpPr>
        <p:spPr bwMode="auto">
          <a:xfrm>
            <a:off x="1611924" y="3017227"/>
            <a:ext cx="608135" cy="608134"/>
          </a:xfrm>
          <a:prstGeom prst="ellipse">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1108">
              <a:latin typeface="Arial" panose="020B0604020202020204" pitchFamily="34" charset="0"/>
            </a:endParaRPr>
          </a:p>
        </p:txBody>
      </p:sp>
      <p:sp>
        <p:nvSpPr>
          <p:cNvPr id="3" name="Arc 2"/>
          <p:cNvSpPr/>
          <p:nvPr/>
        </p:nvSpPr>
        <p:spPr bwMode="auto">
          <a:xfrm>
            <a:off x="971551" y="2376854"/>
            <a:ext cx="1888880" cy="1888881"/>
          </a:xfrm>
          <a:prstGeom prst="arc">
            <a:avLst>
              <a:gd name="adj1" fmla="val 16200000"/>
              <a:gd name="adj2" fmla="val 10770619"/>
            </a:avLst>
          </a:prstGeom>
          <a:noFill/>
          <a:ln w="9525" cap="flat" cmpd="sng" algn="ctr">
            <a:solidFill>
              <a:schemeClr val="tx1"/>
            </a:solidFill>
            <a:prstDash val="dash"/>
            <a:round/>
            <a:headEnd type="none" w="med" len="med"/>
            <a:tailEnd type="none" w="med" len="med"/>
          </a:ln>
          <a:effectLst/>
          <a:extLst/>
        </p:spPr>
        <p:txBody>
          <a:bodyPr/>
          <a:lstStyle/>
          <a:p>
            <a:pPr>
              <a:defRPr/>
            </a:pPr>
            <a:endParaRPr lang="fr-FR" sz="1662">
              <a:latin typeface="Arial" charset="0"/>
            </a:endParaRPr>
          </a:p>
        </p:txBody>
      </p:sp>
    </p:spTree>
    <p:extLst>
      <p:ext uri="{BB962C8B-B14F-4D97-AF65-F5344CB8AC3E}">
        <p14:creationId xmlns:p14="http://schemas.microsoft.com/office/powerpoint/2010/main" val="8162501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3544888" y="24288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3" name="Line 3"/>
          <p:cNvSpPr>
            <a:spLocks noChangeShapeType="1"/>
          </p:cNvSpPr>
          <p:nvPr/>
        </p:nvSpPr>
        <p:spPr bwMode="auto">
          <a:xfrm>
            <a:off x="6818313" y="2620963"/>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4" name="Freeform 4" descr="noir)"/>
          <p:cNvSpPr>
            <a:spLocks/>
          </p:cNvSpPr>
          <p:nvPr/>
        </p:nvSpPr>
        <p:spPr bwMode="auto">
          <a:xfrm>
            <a:off x="1247775" y="3043238"/>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5" name="Freeform 5" descr="noir)"/>
          <p:cNvSpPr>
            <a:spLocks/>
          </p:cNvSpPr>
          <p:nvPr/>
        </p:nvSpPr>
        <p:spPr bwMode="auto">
          <a:xfrm>
            <a:off x="5754688" y="2852738"/>
            <a:ext cx="876300" cy="817562"/>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6" name="Freeform 6"/>
          <p:cNvSpPr>
            <a:spLocks/>
          </p:cNvSpPr>
          <p:nvPr/>
        </p:nvSpPr>
        <p:spPr bwMode="auto">
          <a:xfrm flipV="1">
            <a:off x="1281113" y="3402013"/>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7" name="Freeform 7"/>
          <p:cNvSpPr>
            <a:spLocks/>
          </p:cNvSpPr>
          <p:nvPr/>
        </p:nvSpPr>
        <p:spPr bwMode="auto">
          <a:xfrm flipV="1">
            <a:off x="2616200" y="1630363"/>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8" name="Line 8"/>
          <p:cNvSpPr>
            <a:spLocks noChangeShapeType="1"/>
          </p:cNvSpPr>
          <p:nvPr/>
        </p:nvSpPr>
        <p:spPr bwMode="auto">
          <a:xfrm>
            <a:off x="5578475" y="24765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49" name="Line 9"/>
          <p:cNvSpPr>
            <a:spLocks noChangeShapeType="1"/>
          </p:cNvSpPr>
          <p:nvPr/>
        </p:nvSpPr>
        <p:spPr bwMode="auto">
          <a:xfrm>
            <a:off x="5573713" y="40005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0" name="Freeform 10"/>
          <p:cNvSpPr>
            <a:spLocks/>
          </p:cNvSpPr>
          <p:nvPr/>
        </p:nvSpPr>
        <p:spPr bwMode="auto">
          <a:xfrm>
            <a:off x="2616200" y="4305300"/>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1" name="Freeform 11"/>
          <p:cNvSpPr>
            <a:spLocks/>
          </p:cNvSpPr>
          <p:nvPr/>
        </p:nvSpPr>
        <p:spPr bwMode="auto">
          <a:xfrm>
            <a:off x="1281113" y="2724150"/>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2" name="Freeform 12"/>
          <p:cNvSpPr>
            <a:spLocks/>
          </p:cNvSpPr>
          <p:nvPr/>
        </p:nvSpPr>
        <p:spPr bwMode="auto">
          <a:xfrm>
            <a:off x="6370638" y="2501900"/>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53" name="Group 13"/>
          <p:cNvGrpSpPr>
            <a:grpSpLocks/>
          </p:cNvGrpSpPr>
          <p:nvPr/>
        </p:nvGrpSpPr>
        <p:grpSpPr bwMode="auto">
          <a:xfrm>
            <a:off x="2736850" y="2413000"/>
            <a:ext cx="366713" cy="381000"/>
            <a:chOff x="1344" y="1382"/>
            <a:chExt cx="240" cy="250"/>
          </a:xfrm>
        </p:grpSpPr>
        <p:sp>
          <p:nvSpPr>
            <p:cNvPr id="36051" name="Freeform 1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52" name="Freeform 1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53" name="Oval 1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54" name="Line 1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55" name="Line 1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5854" name="Group 19"/>
          <p:cNvGrpSpPr>
            <a:grpSpLocks/>
          </p:cNvGrpSpPr>
          <p:nvPr/>
        </p:nvGrpSpPr>
        <p:grpSpPr bwMode="auto">
          <a:xfrm flipH="1">
            <a:off x="3103563" y="2413000"/>
            <a:ext cx="365125" cy="381000"/>
            <a:chOff x="1344" y="1382"/>
            <a:chExt cx="240" cy="250"/>
          </a:xfrm>
        </p:grpSpPr>
        <p:sp>
          <p:nvSpPr>
            <p:cNvPr id="36046" name="Freeform 2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47" name="Freeform 2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48" name="Oval 2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49" name="Line 2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50" name="Line 2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5855" name="Freeform 25" descr="noir)"/>
          <p:cNvSpPr>
            <a:spLocks/>
          </p:cNvSpPr>
          <p:nvPr/>
        </p:nvSpPr>
        <p:spPr bwMode="auto">
          <a:xfrm>
            <a:off x="4979988" y="2508250"/>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6" name="Freeform 26" descr="noir)"/>
          <p:cNvSpPr>
            <a:spLocks/>
          </p:cNvSpPr>
          <p:nvPr/>
        </p:nvSpPr>
        <p:spPr bwMode="auto">
          <a:xfrm>
            <a:off x="4981575" y="27051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57" name="Group 27"/>
          <p:cNvGrpSpPr>
            <a:grpSpLocks/>
          </p:cNvGrpSpPr>
          <p:nvPr/>
        </p:nvGrpSpPr>
        <p:grpSpPr bwMode="auto">
          <a:xfrm>
            <a:off x="5014913" y="2613025"/>
            <a:ext cx="463550" cy="138113"/>
            <a:chOff x="3460" y="1430"/>
            <a:chExt cx="188" cy="56"/>
          </a:xfrm>
        </p:grpSpPr>
        <p:sp>
          <p:nvSpPr>
            <p:cNvPr id="36044" name="Rectangle 2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45" name="Rectangle 2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35858" name="Line 30"/>
          <p:cNvSpPr>
            <a:spLocks noChangeShapeType="1"/>
          </p:cNvSpPr>
          <p:nvPr/>
        </p:nvSpPr>
        <p:spPr bwMode="auto">
          <a:xfrm>
            <a:off x="4984750" y="264160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9" name="Line 31"/>
          <p:cNvSpPr>
            <a:spLocks noChangeShapeType="1"/>
          </p:cNvSpPr>
          <p:nvPr/>
        </p:nvSpPr>
        <p:spPr bwMode="auto">
          <a:xfrm>
            <a:off x="5510213" y="26463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0" name="Rectangle 32" descr="noir)"/>
          <p:cNvSpPr>
            <a:spLocks noChangeArrowheads="1"/>
          </p:cNvSpPr>
          <p:nvPr/>
        </p:nvSpPr>
        <p:spPr bwMode="auto">
          <a:xfrm>
            <a:off x="2506663" y="268922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61" name="Freeform 33"/>
          <p:cNvSpPr>
            <a:spLocks/>
          </p:cNvSpPr>
          <p:nvPr/>
        </p:nvSpPr>
        <p:spPr bwMode="auto">
          <a:xfrm>
            <a:off x="2509838" y="257492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2" name="Freeform 34"/>
          <p:cNvSpPr>
            <a:spLocks/>
          </p:cNvSpPr>
          <p:nvPr/>
        </p:nvSpPr>
        <p:spPr bwMode="auto">
          <a:xfrm>
            <a:off x="2554288" y="2660650"/>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3" name="Line 35"/>
          <p:cNvSpPr>
            <a:spLocks noChangeShapeType="1"/>
          </p:cNvSpPr>
          <p:nvPr/>
        </p:nvSpPr>
        <p:spPr bwMode="auto">
          <a:xfrm>
            <a:off x="2436813" y="28638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4" name="Freeform 36" descr="noir)"/>
          <p:cNvSpPr>
            <a:spLocks/>
          </p:cNvSpPr>
          <p:nvPr/>
        </p:nvSpPr>
        <p:spPr bwMode="auto">
          <a:xfrm>
            <a:off x="2424113" y="2800350"/>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5" name="Rectangle 37"/>
          <p:cNvSpPr>
            <a:spLocks noChangeArrowheads="1"/>
          </p:cNvSpPr>
          <p:nvPr/>
        </p:nvSpPr>
        <p:spPr bwMode="auto">
          <a:xfrm>
            <a:off x="2132013" y="263207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66" name="Line 38"/>
          <p:cNvSpPr>
            <a:spLocks noChangeShapeType="1"/>
          </p:cNvSpPr>
          <p:nvPr/>
        </p:nvSpPr>
        <p:spPr bwMode="auto">
          <a:xfrm>
            <a:off x="2138363" y="263842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7" name="Freeform 39"/>
          <p:cNvSpPr>
            <a:spLocks/>
          </p:cNvSpPr>
          <p:nvPr/>
        </p:nvSpPr>
        <p:spPr bwMode="auto">
          <a:xfrm>
            <a:off x="2058988" y="19780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8" name="Freeform 40"/>
          <p:cNvSpPr>
            <a:spLocks/>
          </p:cNvSpPr>
          <p:nvPr/>
        </p:nvSpPr>
        <p:spPr bwMode="auto">
          <a:xfrm>
            <a:off x="2430463" y="197802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69" name="Group 41"/>
          <p:cNvGrpSpPr>
            <a:grpSpLocks/>
          </p:cNvGrpSpPr>
          <p:nvPr/>
        </p:nvGrpSpPr>
        <p:grpSpPr bwMode="auto">
          <a:xfrm rot="5400000" flipH="1">
            <a:off x="6323807" y="2924969"/>
            <a:ext cx="317500" cy="954087"/>
            <a:chOff x="4501" y="2215"/>
            <a:chExt cx="576" cy="1727"/>
          </a:xfrm>
        </p:grpSpPr>
        <p:sp>
          <p:nvSpPr>
            <p:cNvPr id="36037" name="Freeform 4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6038" name="Group 43"/>
            <p:cNvGrpSpPr>
              <a:grpSpLocks/>
            </p:cNvGrpSpPr>
            <p:nvPr/>
          </p:nvGrpSpPr>
          <p:grpSpPr bwMode="auto">
            <a:xfrm>
              <a:off x="4696" y="2599"/>
              <a:ext cx="186" cy="1343"/>
              <a:chOff x="4134" y="577"/>
              <a:chExt cx="186" cy="1343"/>
            </a:xfrm>
          </p:grpSpPr>
          <p:sp>
            <p:nvSpPr>
              <p:cNvPr id="36042" name="Line 4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43" name="Line 4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039" name="Line 4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40" name="Line 4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41" name="Rectangle 4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5870" name="Group 49"/>
          <p:cNvGrpSpPr>
            <a:grpSpLocks/>
          </p:cNvGrpSpPr>
          <p:nvPr/>
        </p:nvGrpSpPr>
        <p:grpSpPr bwMode="auto">
          <a:xfrm rot="5400000" flipV="1">
            <a:off x="5868988" y="3314700"/>
            <a:ext cx="165100" cy="174625"/>
            <a:chOff x="4554" y="1554"/>
            <a:chExt cx="104" cy="110"/>
          </a:xfrm>
        </p:grpSpPr>
        <p:sp>
          <p:nvSpPr>
            <p:cNvPr id="36034" name="Freeform 5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35" name="Freeform 5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36" name="Line 5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5871" name="Group 53"/>
          <p:cNvGrpSpPr>
            <a:grpSpLocks/>
          </p:cNvGrpSpPr>
          <p:nvPr/>
        </p:nvGrpSpPr>
        <p:grpSpPr bwMode="auto">
          <a:xfrm rot="16200000" flipH="1">
            <a:off x="2359819" y="1407319"/>
            <a:ext cx="317500" cy="954088"/>
            <a:chOff x="4501" y="2215"/>
            <a:chExt cx="576" cy="1727"/>
          </a:xfrm>
        </p:grpSpPr>
        <p:sp>
          <p:nvSpPr>
            <p:cNvPr id="36027" name="Freeform 5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6028" name="Group 55"/>
            <p:cNvGrpSpPr>
              <a:grpSpLocks/>
            </p:cNvGrpSpPr>
            <p:nvPr/>
          </p:nvGrpSpPr>
          <p:grpSpPr bwMode="auto">
            <a:xfrm>
              <a:off x="4696" y="2599"/>
              <a:ext cx="186" cy="1343"/>
              <a:chOff x="4134" y="577"/>
              <a:chExt cx="186" cy="1343"/>
            </a:xfrm>
          </p:grpSpPr>
          <p:sp>
            <p:nvSpPr>
              <p:cNvPr id="36032" name="Line 5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33" name="Line 5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029" name="Line 5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30" name="Line 5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31" name="Rectangle 6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5872" name="Group 61"/>
          <p:cNvGrpSpPr>
            <a:grpSpLocks/>
          </p:cNvGrpSpPr>
          <p:nvPr/>
        </p:nvGrpSpPr>
        <p:grpSpPr bwMode="auto">
          <a:xfrm rot="16200000" flipV="1">
            <a:off x="2971801" y="1798637"/>
            <a:ext cx="165100" cy="174625"/>
            <a:chOff x="4554" y="1554"/>
            <a:chExt cx="104" cy="110"/>
          </a:xfrm>
        </p:grpSpPr>
        <p:sp>
          <p:nvSpPr>
            <p:cNvPr id="36024" name="Freeform 6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25" name="Freeform 6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26" name="Line 6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873" name="Rectangle 65"/>
          <p:cNvSpPr>
            <a:spLocks noChangeArrowheads="1"/>
          </p:cNvSpPr>
          <p:nvPr/>
        </p:nvSpPr>
        <p:spPr bwMode="auto">
          <a:xfrm>
            <a:off x="2233613" y="16351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74" name="Rectangle 66"/>
          <p:cNvSpPr>
            <a:spLocks noChangeArrowheads="1"/>
          </p:cNvSpPr>
          <p:nvPr/>
        </p:nvSpPr>
        <p:spPr bwMode="auto">
          <a:xfrm>
            <a:off x="2430463" y="163512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75" name="Rectangle 67"/>
          <p:cNvSpPr>
            <a:spLocks noChangeArrowheads="1"/>
          </p:cNvSpPr>
          <p:nvPr/>
        </p:nvSpPr>
        <p:spPr bwMode="auto">
          <a:xfrm>
            <a:off x="5519738" y="275431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76" name="Rectangle 68"/>
          <p:cNvSpPr>
            <a:spLocks noChangeArrowheads="1"/>
          </p:cNvSpPr>
          <p:nvPr/>
        </p:nvSpPr>
        <p:spPr bwMode="auto">
          <a:xfrm>
            <a:off x="6400800" y="2814638"/>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77" name="Rectangle 69"/>
          <p:cNvSpPr>
            <a:spLocks noChangeArrowheads="1"/>
          </p:cNvSpPr>
          <p:nvPr/>
        </p:nvSpPr>
        <p:spPr bwMode="auto">
          <a:xfrm>
            <a:off x="6662738" y="2705100"/>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78" name="Freeform 70"/>
          <p:cNvSpPr>
            <a:spLocks/>
          </p:cNvSpPr>
          <p:nvPr/>
        </p:nvSpPr>
        <p:spPr bwMode="auto">
          <a:xfrm>
            <a:off x="6370638" y="3940175"/>
            <a:ext cx="457200" cy="37306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79" name="Group 71"/>
          <p:cNvGrpSpPr>
            <a:grpSpLocks/>
          </p:cNvGrpSpPr>
          <p:nvPr/>
        </p:nvGrpSpPr>
        <p:grpSpPr bwMode="auto">
          <a:xfrm flipV="1">
            <a:off x="2736850" y="4021138"/>
            <a:ext cx="366713" cy="381000"/>
            <a:chOff x="1344" y="1382"/>
            <a:chExt cx="240" cy="250"/>
          </a:xfrm>
        </p:grpSpPr>
        <p:sp>
          <p:nvSpPr>
            <p:cNvPr id="36019" name="Freeform 7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20" name="Freeform 7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21" name="Oval 7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22" name="Line 7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23" name="Line 7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5880" name="Group 77"/>
          <p:cNvGrpSpPr>
            <a:grpSpLocks/>
          </p:cNvGrpSpPr>
          <p:nvPr/>
        </p:nvGrpSpPr>
        <p:grpSpPr bwMode="auto">
          <a:xfrm flipH="1" flipV="1">
            <a:off x="3103563" y="4021138"/>
            <a:ext cx="365125" cy="381000"/>
            <a:chOff x="1344" y="1382"/>
            <a:chExt cx="240" cy="250"/>
          </a:xfrm>
        </p:grpSpPr>
        <p:sp>
          <p:nvSpPr>
            <p:cNvPr id="36014" name="Freeform 78"/>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15" name="Freeform 79"/>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16" name="Oval 80"/>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17" name="Line 81"/>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18" name="Line 82"/>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5881" name="Freeform 83" descr="noir)"/>
          <p:cNvSpPr>
            <a:spLocks/>
          </p:cNvSpPr>
          <p:nvPr/>
        </p:nvSpPr>
        <p:spPr bwMode="auto">
          <a:xfrm flipV="1">
            <a:off x="4979988" y="4168775"/>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82" name="Freeform 84" descr="noir)"/>
          <p:cNvSpPr>
            <a:spLocks/>
          </p:cNvSpPr>
          <p:nvPr/>
        </p:nvSpPr>
        <p:spPr bwMode="auto">
          <a:xfrm flipV="1">
            <a:off x="4981575" y="3935413"/>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83" name="Group 85"/>
          <p:cNvGrpSpPr>
            <a:grpSpLocks/>
          </p:cNvGrpSpPr>
          <p:nvPr/>
        </p:nvGrpSpPr>
        <p:grpSpPr bwMode="auto">
          <a:xfrm flipV="1">
            <a:off x="5014913" y="4064000"/>
            <a:ext cx="463550" cy="138113"/>
            <a:chOff x="3460" y="1430"/>
            <a:chExt cx="188" cy="56"/>
          </a:xfrm>
        </p:grpSpPr>
        <p:sp>
          <p:nvSpPr>
            <p:cNvPr id="36012" name="Rectangle 86"/>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013" name="Rectangle 87"/>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35884" name="Line 88"/>
          <p:cNvSpPr>
            <a:spLocks noChangeShapeType="1"/>
          </p:cNvSpPr>
          <p:nvPr/>
        </p:nvSpPr>
        <p:spPr bwMode="auto">
          <a:xfrm flipV="1">
            <a:off x="4984750" y="40655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85" name="Line 89"/>
          <p:cNvSpPr>
            <a:spLocks noChangeShapeType="1"/>
          </p:cNvSpPr>
          <p:nvPr/>
        </p:nvSpPr>
        <p:spPr bwMode="auto">
          <a:xfrm flipV="1">
            <a:off x="5510213" y="40608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86" name="Rectangle 90" descr="noir)"/>
          <p:cNvSpPr>
            <a:spLocks noChangeArrowheads="1"/>
          </p:cNvSpPr>
          <p:nvPr/>
        </p:nvSpPr>
        <p:spPr bwMode="auto">
          <a:xfrm flipV="1">
            <a:off x="2506663" y="398621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87" name="Freeform 91"/>
          <p:cNvSpPr>
            <a:spLocks/>
          </p:cNvSpPr>
          <p:nvPr/>
        </p:nvSpPr>
        <p:spPr bwMode="auto">
          <a:xfrm flipV="1">
            <a:off x="2509838" y="412591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88" name="Freeform 92"/>
          <p:cNvSpPr>
            <a:spLocks/>
          </p:cNvSpPr>
          <p:nvPr/>
        </p:nvSpPr>
        <p:spPr bwMode="auto">
          <a:xfrm>
            <a:off x="2706688" y="3929063"/>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89" name="Rectangle 93"/>
          <p:cNvSpPr>
            <a:spLocks noChangeArrowheads="1"/>
          </p:cNvSpPr>
          <p:nvPr/>
        </p:nvSpPr>
        <p:spPr bwMode="auto">
          <a:xfrm flipV="1">
            <a:off x="2132013" y="387191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90" name="Line 94"/>
          <p:cNvSpPr>
            <a:spLocks noChangeShapeType="1"/>
          </p:cNvSpPr>
          <p:nvPr/>
        </p:nvSpPr>
        <p:spPr bwMode="auto">
          <a:xfrm flipV="1">
            <a:off x="2138363" y="389731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91" name="Freeform 95"/>
          <p:cNvSpPr>
            <a:spLocks/>
          </p:cNvSpPr>
          <p:nvPr/>
        </p:nvSpPr>
        <p:spPr bwMode="auto">
          <a:xfrm flipV="1">
            <a:off x="2058988" y="389096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92" name="Freeform 96"/>
          <p:cNvSpPr>
            <a:spLocks/>
          </p:cNvSpPr>
          <p:nvPr/>
        </p:nvSpPr>
        <p:spPr bwMode="auto">
          <a:xfrm flipV="1">
            <a:off x="2430463" y="434498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893" name="Group 97"/>
          <p:cNvGrpSpPr>
            <a:grpSpLocks/>
          </p:cNvGrpSpPr>
          <p:nvPr/>
        </p:nvGrpSpPr>
        <p:grpSpPr bwMode="auto">
          <a:xfrm rot="5400000" flipH="1" flipV="1">
            <a:off x="2359819" y="4453731"/>
            <a:ext cx="317500" cy="954088"/>
            <a:chOff x="4501" y="2215"/>
            <a:chExt cx="576" cy="1727"/>
          </a:xfrm>
        </p:grpSpPr>
        <p:sp>
          <p:nvSpPr>
            <p:cNvPr id="36005" name="Freeform 9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6006" name="Group 99"/>
            <p:cNvGrpSpPr>
              <a:grpSpLocks/>
            </p:cNvGrpSpPr>
            <p:nvPr/>
          </p:nvGrpSpPr>
          <p:grpSpPr bwMode="auto">
            <a:xfrm>
              <a:off x="4696" y="2599"/>
              <a:ext cx="186" cy="1343"/>
              <a:chOff x="4134" y="577"/>
              <a:chExt cx="186" cy="1343"/>
            </a:xfrm>
          </p:grpSpPr>
          <p:sp>
            <p:nvSpPr>
              <p:cNvPr id="36010" name="Line 10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11" name="Line 10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007" name="Line 10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08" name="Line 10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09" name="Rectangle 10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5894" name="Group 105"/>
          <p:cNvGrpSpPr>
            <a:grpSpLocks/>
          </p:cNvGrpSpPr>
          <p:nvPr/>
        </p:nvGrpSpPr>
        <p:grpSpPr bwMode="auto">
          <a:xfrm rot="5400000">
            <a:off x="2971801" y="4841875"/>
            <a:ext cx="165100" cy="174625"/>
            <a:chOff x="4554" y="1554"/>
            <a:chExt cx="104" cy="110"/>
          </a:xfrm>
        </p:grpSpPr>
        <p:sp>
          <p:nvSpPr>
            <p:cNvPr id="36002" name="Freeform 10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03" name="Freeform 10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004" name="Line 10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895" name="Rectangle 109"/>
          <p:cNvSpPr>
            <a:spLocks noChangeArrowheads="1"/>
          </p:cNvSpPr>
          <p:nvPr/>
        </p:nvSpPr>
        <p:spPr bwMode="auto">
          <a:xfrm flipV="1">
            <a:off x="2233613" y="503396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96" name="Rectangle 110"/>
          <p:cNvSpPr>
            <a:spLocks noChangeArrowheads="1"/>
          </p:cNvSpPr>
          <p:nvPr/>
        </p:nvSpPr>
        <p:spPr bwMode="auto">
          <a:xfrm flipV="1">
            <a:off x="2430463" y="503396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97" name="Rectangle 111"/>
          <p:cNvSpPr>
            <a:spLocks noChangeArrowheads="1"/>
          </p:cNvSpPr>
          <p:nvPr/>
        </p:nvSpPr>
        <p:spPr bwMode="auto">
          <a:xfrm flipV="1">
            <a:off x="5519738" y="39401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98" name="Rectangle 112"/>
          <p:cNvSpPr>
            <a:spLocks noChangeArrowheads="1"/>
          </p:cNvSpPr>
          <p:nvPr/>
        </p:nvSpPr>
        <p:spPr bwMode="auto">
          <a:xfrm flipV="1">
            <a:off x="6662738" y="3508375"/>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899" name="Line 113"/>
          <p:cNvSpPr>
            <a:spLocks noChangeShapeType="1"/>
          </p:cNvSpPr>
          <p:nvPr/>
        </p:nvSpPr>
        <p:spPr bwMode="auto">
          <a:xfrm>
            <a:off x="1890713" y="3060700"/>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0" name="Line 114"/>
          <p:cNvSpPr>
            <a:spLocks noChangeShapeType="1"/>
          </p:cNvSpPr>
          <p:nvPr/>
        </p:nvSpPr>
        <p:spPr bwMode="auto">
          <a:xfrm>
            <a:off x="2424113" y="2946400"/>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1" name="Line 115"/>
          <p:cNvSpPr>
            <a:spLocks noChangeShapeType="1"/>
          </p:cNvSpPr>
          <p:nvPr/>
        </p:nvSpPr>
        <p:spPr bwMode="auto">
          <a:xfrm>
            <a:off x="2655888" y="305435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2" name="Line 116"/>
          <p:cNvSpPr>
            <a:spLocks noChangeShapeType="1"/>
          </p:cNvSpPr>
          <p:nvPr/>
        </p:nvSpPr>
        <p:spPr bwMode="auto">
          <a:xfrm>
            <a:off x="2754313" y="304800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3" name="Freeform 117" descr="noir)"/>
          <p:cNvSpPr>
            <a:spLocks/>
          </p:cNvSpPr>
          <p:nvPr/>
        </p:nvSpPr>
        <p:spPr bwMode="auto">
          <a:xfrm>
            <a:off x="2424113" y="2803525"/>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4" name="Line 118"/>
          <p:cNvSpPr>
            <a:spLocks noChangeShapeType="1"/>
          </p:cNvSpPr>
          <p:nvPr/>
        </p:nvSpPr>
        <p:spPr bwMode="auto">
          <a:xfrm>
            <a:off x="3475038" y="27940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5" name="Line 119"/>
          <p:cNvSpPr>
            <a:spLocks noChangeShapeType="1"/>
          </p:cNvSpPr>
          <p:nvPr/>
        </p:nvSpPr>
        <p:spPr bwMode="auto">
          <a:xfrm>
            <a:off x="3792538" y="27940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6" name="Line 120"/>
          <p:cNvSpPr>
            <a:spLocks noChangeShapeType="1"/>
          </p:cNvSpPr>
          <p:nvPr/>
        </p:nvSpPr>
        <p:spPr bwMode="auto">
          <a:xfrm>
            <a:off x="4986338" y="2873375"/>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7" name="Line 121"/>
          <p:cNvSpPr>
            <a:spLocks noChangeShapeType="1"/>
          </p:cNvSpPr>
          <p:nvPr/>
        </p:nvSpPr>
        <p:spPr bwMode="auto">
          <a:xfrm>
            <a:off x="5672138" y="2876550"/>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8" name="Line 122"/>
          <p:cNvSpPr>
            <a:spLocks noChangeShapeType="1"/>
          </p:cNvSpPr>
          <p:nvPr/>
        </p:nvSpPr>
        <p:spPr bwMode="auto">
          <a:xfrm>
            <a:off x="5710238" y="2908300"/>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09" name="Line 123"/>
          <p:cNvSpPr>
            <a:spLocks noChangeShapeType="1"/>
          </p:cNvSpPr>
          <p:nvPr/>
        </p:nvSpPr>
        <p:spPr bwMode="auto">
          <a:xfrm>
            <a:off x="1131888" y="3403600"/>
            <a:ext cx="5976937"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0" name="Line 124"/>
          <p:cNvSpPr>
            <a:spLocks noChangeShapeType="1"/>
          </p:cNvSpPr>
          <p:nvPr/>
        </p:nvSpPr>
        <p:spPr bwMode="auto">
          <a:xfrm>
            <a:off x="6313488" y="2452688"/>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1" name="Freeform 125"/>
          <p:cNvSpPr>
            <a:spLocks/>
          </p:cNvSpPr>
          <p:nvPr/>
        </p:nvSpPr>
        <p:spPr bwMode="auto">
          <a:xfrm>
            <a:off x="6373813" y="2405063"/>
            <a:ext cx="457200" cy="96837"/>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5912" name="Group 126"/>
          <p:cNvGrpSpPr>
            <a:grpSpLocks/>
          </p:cNvGrpSpPr>
          <p:nvPr/>
        </p:nvGrpSpPr>
        <p:grpSpPr bwMode="auto">
          <a:xfrm flipV="1">
            <a:off x="6310313" y="4314825"/>
            <a:ext cx="565150" cy="96838"/>
            <a:chOff x="3696" y="1483"/>
            <a:chExt cx="356" cy="61"/>
          </a:xfrm>
        </p:grpSpPr>
        <p:sp>
          <p:nvSpPr>
            <p:cNvPr id="36000" name="Line 127"/>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001" name="Freeform 128"/>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5913" name="Rectangle 129"/>
          <p:cNvSpPr>
            <a:spLocks noChangeArrowheads="1"/>
          </p:cNvSpPr>
          <p:nvPr/>
        </p:nvSpPr>
        <p:spPr bwMode="auto">
          <a:xfrm>
            <a:off x="1401763" y="3040063"/>
            <a:ext cx="384175" cy="84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914" name="Line 130"/>
          <p:cNvSpPr>
            <a:spLocks noChangeShapeType="1"/>
          </p:cNvSpPr>
          <p:nvPr/>
        </p:nvSpPr>
        <p:spPr bwMode="auto">
          <a:xfrm flipV="1">
            <a:off x="1344613" y="3187700"/>
            <a:ext cx="0" cy="576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5" name="Line 131"/>
          <p:cNvSpPr>
            <a:spLocks noChangeShapeType="1"/>
          </p:cNvSpPr>
          <p:nvPr/>
        </p:nvSpPr>
        <p:spPr bwMode="auto">
          <a:xfrm>
            <a:off x="4905375" y="24892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6" name="Line 132"/>
          <p:cNvSpPr>
            <a:spLocks noChangeShapeType="1"/>
          </p:cNvSpPr>
          <p:nvPr/>
        </p:nvSpPr>
        <p:spPr bwMode="auto">
          <a:xfrm>
            <a:off x="4900613" y="40132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17" name="Rectangle 133"/>
          <p:cNvSpPr>
            <a:spLocks noChangeArrowheads="1"/>
          </p:cNvSpPr>
          <p:nvPr/>
        </p:nvSpPr>
        <p:spPr bwMode="auto">
          <a:xfrm>
            <a:off x="7083425" y="1627188"/>
            <a:ext cx="168275" cy="3544887"/>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35918" name="Group 134"/>
          <p:cNvGrpSpPr>
            <a:grpSpLocks/>
          </p:cNvGrpSpPr>
          <p:nvPr/>
        </p:nvGrpSpPr>
        <p:grpSpPr bwMode="auto">
          <a:xfrm>
            <a:off x="6750050" y="4970463"/>
            <a:ext cx="612775" cy="177800"/>
            <a:chOff x="4224" y="3322"/>
            <a:chExt cx="690" cy="200"/>
          </a:xfrm>
        </p:grpSpPr>
        <p:grpSp>
          <p:nvGrpSpPr>
            <p:cNvPr id="35988" name="Group 135"/>
            <p:cNvGrpSpPr>
              <a:grpSpLocks/>
            </p:cNvGrpSpPr>
            <p:nvPr/>
          </p:nvGrpSpPr>
          <p:grpSpPr bwMode="auto">
            <a:xfrm rot="5400000" flipH="1">
              <a:off x="4514" y="3121"/>
              <a:ext cx="200" cy="601"/>
              <a:chOff x="4501" y="2215"/>
              <a:chExt cx="576" cy="1727"/>
            </a:xfrm>
          </p:grpSpPr>
          <p:sp>
            <p:nvSpPr>
              <p:cNvPr id="35993" name="Freeform 13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5994" name="Group 137"/>
              <p:cNvGrpSpPr>
                <a:grpSpLocks/>
              </p:cNvGrpSpPr>
              <p:nvPr/>
            </p:nvGrpSpPr>
            <p:grpSpPr bwMode="auto">
              <a:xfrm>
                <a:off x="4696" y="2599"/>
                <a:ext cx="186" cy="1343"/>
                <a:chOff x="4134" y="577"/>
                <a:chExt cx="186" cy="1343"/>
              </a:xfrm>
            </p:grpSpPr>
            <p:sp>
              <p:nvSpPr>
                <p:cNvPr id="35998" name="Line 13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99" name="Line 13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995" name="Line 14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96" name="Line 14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97" name="Rectangle 14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5989" name="Group 143"/>
            <p:cNvGrpSpPr>
              <a:grpSpLocks/>
            </p:cNvGrpSpPr>
            <p:nvPr/>
          </p:nvGrpSpPr>
          <p:grpSpPr bwMode="auto">
            <a:xfrm rot="5400000" flipV="1">
              <a:off x="4227" y="3367"/>
              <a:ext cx="104" cy="110"/>
              <a:chOff x="4554" y="1554"/>
              <a:chExt cx="104" cy="110"/>
            </a:xfrm>
          </p:grpSpPr>
          <p:sp>
            <p:nvSpPr>
              <p:cNvPr id="35990" name="Freeform 14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91" name="Freeform 14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92" name="Line 14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35919" name="Group 147"/>
          <p:cNvGrpSpPr>
            <a:grpSpLocks/>
          </p:cNvGrpSpPr>
          <p:nvPr/>
        </p:nvGrpSpPr>
        <p:grpSpPr bwMode="auto">
          <a:xfrm>
            <a:off x="6759575" y="1655763"/>
            <a:ext cx="612775" cy="177800"/>
            <a:chOff x="4224" y="3322"/>
            <a:chExt cx="690" cy="200"/>
          </a:xfrm>
        </p:grpSpPr>
        <p:grpSp>
          <p:nvGrpSpPr>
            <p:cNvPr id="35976" name="Group 148"/>
            <p:cNvGrpSpPr>
              <a:grpSpLocks/>
            </p:cNvGrpSpPr>
            <p:nvPr/>
          </p:nvGrpSpPr>
          <p:grpSpPr bwMode="auto">
            <a:xfrm rot="5400000" flipH="1">
              <a:off x="4514" y="3121"/>
              <a:ext cx="200" cy="601"/>
              <a:chOff x="4501" y="2215"/>
              <a:chExt cx="576" cy="1727"/>
            </a:xfrm>
          </p:grpSpPr>
          <p:sp>
            <p:nvSpPr>
              <p:cNvPr id="35981" name="Freeform 149"/>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5982" name="Group 150"/>
              <p:cNvGrpSpPr>
                <a:grpSpLocks/>
              </p:cNvGrpSpPr>
              <p:nvPr/>
            </p:nvGrpSpPr>
            <p:grpSpPr bwMode="auto">
              <a:xfrm>
                <a:off x="4696" y="2599"/>
                <a:ext cx="186" cy="1343"/>
                <a:chOff x="4134" y="577"/>
                <a:chExt cx="186" cy="1343"/>
              </a:xfrm>
            </p:grpSpPr>
            <p:sp>
              <p:nvSpPr>
                <p:cNvPr id="35986" name="Line 151"/>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87" name="Line 152"/>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5983" name="Line 153"/>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84" name="Line 154"/>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85" name="Rectangle 155"/>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5977" name="Group 156"/>
            <p:cNvGrpSpPr>
              <a:grpSpLocks/>
            </p:cNvGrpSpPr>
            <p:nvPr/>
          </p:nvGrpSpPr>
          <p:grpSpPr bwMode="auto">
            <a:xfrm rot="5400000" flipV="1">
              <a:off x="4227" y="3367"/>
              <a:ext cx="104" cy="110"/>
              <a:chOff x="4554" y="1554"/>
              <a:chExt cx="104" cy="110"/>
            </a:xfrm>
          </p:grpSpPr>
          <p:sp>
            <p:nvSpPr>
              <p:cNvPr id="35978" name="Freeform 157"/>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79" name="Freeform 158"/>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80" name="Line 159"/>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5920" name="Line 160"/>
          <p:cNvSpPr>
            <a:spLocks noChangeShapeType="1"/>
          </p:cNvSpPr>
          <p:nvPr/>
        </p:nvSpPr>
        <p:spPr bwMode="auto">
          <a:xfrm>
            <a:off x="6719888" y="50577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1" name="Line 161"/>
          <p:cNvSpPr>
            <a:spLocks noChangeShapeType="1"/>
          </p:cNvSpPr>
          <p:nvPr/>
        </p:nvSpPr>
        <p:spPr bwMode="auto">
          <a:xfrm>
            <a:off x="6732588" y="17430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2" name="Line 162"/>
          <p:cNvSpPr>
            <a:spLocks noChangeShapeType="1"/>
          </p:cNvSpPr>
          <p:nvPr/>
        </p:nvSpPr>
        <p:spPr bwMode="auto">
          <a:xfrm flipV="1">
            <a:off x="6253163" y="3644900"/>
            <a:ext cx="0" cy="239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3" name="Line 163"/>
          <p:cNvSpPr>
            <a:spLocks noChangeShapeType="1"/>
          </p:cNvSpPr>
          <p:nvPr/>
        </p:nvSpPr>
        <p:spPr bwMode="auto">
          <a:xfrm flipV="1">
            <a:off x="6313488" y="36322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4" name="Line 164"/>
          <p:cNvSpPr>
            <a:spLocks noChangeShapeType="1"/>
          </p:cNvSpPr>
          <p:nvPr/>
        </p:nvSpPr>
        <p:spPr bwMode="auto">
          <a:xfrm>
            <a:off x="6265863" y="2898775"/>
            <a:ext cx="0" cy="373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5" name="Line 165"/>
          <p:cNvSpPr>
            <a:spLocks noChangeShapeType="1"/>
          </p:cNvSpPr>
          <p:nvPr/>
        </p:nvSpPr>
        <p:spPr bwMode="auto">
          <a:xfrm>
            <a:off x="6300788" y="2874963"/>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6" name="Text Box 166"/>
          <p:cNvSpPr txBox="1">
            <a:spLocks noChangeArrowheads="1"/>
          </p:cNvSpPr>
          <p:nvPr/>
        </p:nvSpPr>
        <p:spPr bwMode="auto">
          <a:xfrm>
            <a:off x="776288" y="782638"/>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Bâti (b)</a:t>
            </a:r>
          </a:p>
        </p:txBody>
      </p:sp>
      <p:sp>
        <p:nvSpPr>
          <p:cNvPr id="35927" name="Line 167"/>
          <p:cNvSpPr>
            <a:spLocks noChangeShapeType="1"/>
          </p:cNvSpPr>
          <p:nvPr/>
        </p:nvSpPr>
        <p:spPr bwMode="auto">
          <a:xfrm>
            <a:off x="1706563" y="984250"/>
            <a:ext cx="1046162" cy="733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28" name="Text Box 168"/>
          <p:cNvSpPr txBox="1">
            <a:spLocks noChangeArrowheads="1"/>
          </p:cNvSpPr>
          <p:nvPr/>
        </p:nvSpPr>
        <p:spPr bwMode="auto">
          <a:xfrm>
            <a:off x="527050" y="2163763"/>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Douille (d)</a:t>
            </a:r>
          </a:p>
        </p:txBody>
      </p:sp>
      <p:sp>
        <p:nvSpPr>
          <p:cNvPr id="35929" name="Line 169"/>
          <p:cNvSpPr>
            <a:spLocks noChangeShapeType="1"/>
          </p:cNvSpPr>
          <p:nvPr/>
        </p:nvSpPr>
        <p:spPr bwMode="auto">
          <a:xfrm>
            <a:off x="1824038" y="2284413"/>
            <a:ext cx="722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30" name="Text Box 170"/>
          <p:cNvSpPr txBox="1">
            <a:spLocks noChangeArrowheads="1"/>
          </p:cNvSpPr>
          <p:nvPr/>
        </p:nvSpPr>
        <p:spPr bwMode="auto">
          <a:xfrm>
            <a:off x="598488" y="1023938"/>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Flasque (f)</a:t>
            </a:r>
          </a:p>
        </p:txBody>
      </p:sp>
      <p:sp>
        <p:nvSpPr>
          <p:cNvPr id="35931" name="Line 171"/>
          <p:cNvSpPr>
            <a:spLocks noChangeShapeType="1"/>
          </p:cNvSpPr>
          <p:nvPr/>
        </p:nvSpPr>
        <p:spPr bwMode="auto">
          <a:xfrm>
            <a:off x="1812925" y="1287463"/>
            <a:ext cx="40957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32" name="Text Box 172"/>
          <p:cNvSpPr txBox="1">
            <a:spLocks noChangeArrowheads="1"/>
          </p:cNvSpPr>
          <p:nvPr/>
        </p:nvSpPr>
        <p:spPr bwMode="auto">
          <a:xfrm>
            <a:off x="7539038" y="2038350"/>
            <a:ext cx="154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Couvercle (c)</a:t>
            </a:r>
          </a:p>
        </p:txBody>
      </p:sp>
      <p:sp>
        <p:nvSpPr>
          <p:cNvPr id="35933" name="Line 173"/>
          <p:cNvSpPr>
            <a:spLocks noChangeShapeType="1"/>
          </p:cNvSpPr>
          <p:nvPr/>
        </p:nvSpPr>
        <p:spPr bwMode="auto">
          <a:xfrm flipH="1">
            <a:off x="7143750" y="2439988"/>
            <a:ext cx="3730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34" name="Text Box 174"/>
          <p:cNvSpPr txBox="1">
            <a:spLocks noChangeArrowheads="1"/>
          </p:cNvSpPr>
          <p:nvPr/>
        </p:nvSpPr>
        <p:spPr bwMode="auto">
          <a:xfrm>
            <a:off x="6256338" y="993775"/>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Entretoise (e)</a:t>
            </a:r>
          </a:p>
        </p:txBody>
      </p:sp>
      <p:sp>
        <p:nvSpPr>
          <p:cNvPr id="35935" name="Line 175"/>
          <p:cNvSpPr>
            <a:spLocks noChangeShapeType="1"/>
          </p:cNvSpPr>
          <p:nvPr/>
        </p:nvSpPr>
        <p:spPr bwMode="auto">
          <a:xfrm flipH="1">
            <a:off x="5772150" y="1358900"/>
            <a:ext cx="912813" cy="13827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36" name="Text Box 176"/>
          <p:cNvSpPr txBox="1">
            <a:spLocks noChangeArrowheads="1"/>
          </p:cNvSpPr>
          <p:nvPr/>
        </p:nvSpPr>
        <p:spPr bwMode="auto">
          <a:xfrm>
            <a:off x="7691438" y="178435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Pignon (p)</a:t>
            </a:r>
          </a:p>
        </p:txBody>
      </p:sp>
      <p:sp>
        <p:nvSpPr>
          <p:cNvPr id="35937" name="Line 177"/>
          <p:cNvSpPr>
            <a:spLocks noChangeShapeType="1"/>
          </p:cNvSpPr>
          <p:nvPr/>
        </p:nvSpPr>
        <p:spPr bwMode="auto">
          <a:xfrm flipH="1">
            <a:off x="6565900" y="2068513"/>
            <a:ext cx="914400" cy="517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38" name="Text Box 178"/>
          <p:cNvSpPr txBox="1">
            <a:spLocks noChangeArrowheads="1"/>
          </p:cNvSpPr>
          <p:nvPr/>
        </p:nvSpPr>
        <p:spPr bwMode="auto">
          <a:xfrm>
            <a:off x="204788" y="3297238"/>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Arbre (a)</a:t>
            </a:r>
          </a:p>
        </p:txBody>
      </p:sp>
      <p:sp>
        <p:nvSpPr>
          <p:cNvPr id="35939" name="Line 179"/>
          <p:cNvSpPr>
            <a:spLocks noChangeShapeType="1"/>
          </p:cNvSpPr>
          <p:nvPr/>
        </p:nvSpPr>
        <p:spPr bwMode="auto">
          <a:xfrm flipV="1">
            <a:off x="1198563" y="3403600"/>
            <a:ext cx="420687" cy="133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0" name="Line 180"/>
          <p:cNvSpPr>
            <a:spLocks noChangeShapeType="1"/>
          </p:cNvSpPr>
          <p:nvPr/>
        </p:nvSpPr>
        <p:spPr bwMode="auto">
          <a:xfrm>
            <a:off x="3543300" y="40973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1" name="Line 181"/>
          <p:cNvSpPr>
            <a:spLocks noChangeShapeType="1"/>
          </p:cNvSpPr>
          <p:nvPr/>
        </p:nvSpPr>
        <p:spPr bwMode="auto">
          <a:xfrm>
            <a:off x="2409825" y="26003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2" name="Line 182"/>
          <p:cNvSpPr>
            <a:spLocks noChangeShapeType="1"/>
          </p:cNvSpPr>
          <p:nvPr/>
        </p:nvSpPr>
        <p:spPr bwMode="auto">
          <a:xfrm>
            <a:off x="2420938" y="39004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3" name="Line 183"/>
          <p:cNvSpPr>
            <a:spLocks noChangeShapeType="1"/>
          </p:cNvSpPr>
          <p:nvPr/>
        </p:nvSpPr>
        <p:spPr bwMode="auto">
          <a:xfrm flipV="1">
            <a:off x="2474913" y="3036888"/>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4" name="Line 184"/>
          <p:cNvSpPr>
            <a:spLocks noChangeShapeType="1"/>
          </p:cNvSpPr>
          <p:nvPr/>
        </p:nvSpPr>
        <p:spPr bwMode="auto">
          <a:xfrm>
            <a:off x="2430463" y="39385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5" name="Line 185"/>
          <p:cNvSpPr>
            <a:spLocks noChangeShapeType="1"/>
          </p:cNvSpPr>
          <p:nvPr/>
        </p:nvSpPr>
        <p:spPr bwMode="auto">
          <a:xfrm>
            <a:off x="2006600" y="187483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6" name="Line 186"/>
          <p:cNvSpPr>
            <a:spLocks noChangeShapeType="1"/>
          </p:cNvSpPr>
          <p:nvPr/>
        </p:nvSpPr>
        <p:spPr bwMode="auto">
          <a:xfrm>
            <a:off x="2014538" y="4926013"/>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7" name="Text Box 187"/>
          <p:cNvSpPr txBox="1">
            <a:spLocks noChangeArrowheads="1"/>
          </p:cNvSpPr>
          <p:nvPr/>
        </p:nvSpPr>
        <p:spPr bwMode="auto">
          <a:xfrm>
            <a:off x="7621588" y="294798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Rondelle (r)</a:t>
            </a:r>
          </a:p>
        </p:txBody>
      </p:sp>
      <p:sp>
        <p:nvSpPr>
          <p:cNvPr id="35948" name="Line 188"/>
          <p:cNvSpPr>
            <a:spLocks noChangeShapeType="1"/>
          </p:cNvSpPr>
          <p:nvPr/>
        </p:nvSpPr>
        <p:spPr bwMode="auto">
          <a:xfrm flipH="1" flipV="1">
            <a:off x="6699250" y="2982913"/>
            <a:ext cx="709613" cy="168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49" name="Text Box 189"/>
          <p:cNvSpPr txBox="1">
            <a:spLocks noChangeArrowheads="1"/>
          </p:cNvSpPr>
          <p:nvPr/>
        </p:nvSpPr>
        <p:spPr bwMode="auto">
          <a:xfrm>
            <a:off x="4860925" y="831850"/>
            <a:ext cx="135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Roulement </a:t>
            </a:r>
          </a:p>
          <a:p>
            <a:pPr algn="ctr" eaLnBrk="1" hangingPunct="1">
              <a:spcBef>
                <a:spcPct val="0"/>
              </a:spcBef>
              <a:buFontTx/>
              <a:buNone/>
            </a:pPr>
            <a:r>
              <a:rPr lang="fr-FR" altLang="fr-FR" sz="1800">
                <a:latin typeface="Arial" panose="020B0604020202020204" pitchFamily="34" charset="0"/>
              </a:rPr>
              <a:t>rotule (rr)</a:t>
            </a:r>
          </a:p>
        </p:txBody>
      </p:sp>
      <p:sp>
        <p:nvSpPr>
          <p:cNvPr id="35950" name="Text Box 190"/>
          <p:cNvSpPr txBox="1">
            <a:spLocks noChangeArrowheads="1"/>
          </p:cNvSpPr>
          <p:nvPr/>
        </p:nvSpPr>
        <p:spPr bwMode="auto">
          <a:xfrm>
            <a:off x="3497263" y="831850"/>
            <a:ext cx="159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Roulement droit (rd)</a:t>
            </a:r>
          </a:p>
        </p:txBody>
      </p:sp>
      <p:sp>
        <p:nvSpPr>
          <p:cNvPr id="35951" name="Text Box 191"/>
          <p:cNvSpPr txBox="1">
            <a:spLocks noChangeArrowheads="1"/>
          </p:cNvSpPr>
          <p:nvPr/>
        </p:nvSpPr>
        <p:spPr bwMode="auto">
          <a:xfrm>
            <a:off x="2114550" y="831850"/>
            <a:ext cx="159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Roulement gauche (rg)</a:t>
            </a:r>
          </a:p>
        </p:txBody>
      </p:sp>
      <p:sp>
        <p:nvSpPr>
          <p:cNvPr id="35952" name="Line 192"/>
          <p:cNvSpPr>
            <a:spLocks noChangeShapeType="1"/>
          </p:cNvSpPr>
          <p:nvPr/>
        </p:nvSpPr>
        <p:spPr bwMode="auto">
          <a:xfrm flipH="1">
            <a:off x="5230813" y="1489075"/>
            <a:ext cx="107950" cy="950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53" name="Line 193"/>
          <p:cNvSpPr>
            <a:spLocks noChangeShapeType="1"/>
          </p:cNvSpPr>
          <p:nvPr/>
        </p:nvSpPr>
        <p:spPr bwMode="auto">
          <a:xfrm flipH="1">
            <a:off x="3317875" y="1514475"/>
            <a:ext cx="517525" cy="877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54" name="Line 194"/>
          <p:cNvSpPr>
            <a:spLocks noChangeShapeType="1"/>
          </p:cNvSpPr>
          <p:nvPr/>
        </p:nvSpPr>
        <p:spPr bwMode="auto">
          <a:xfrm>
            <a:off x="2800350" y="1501775"/>
            <a:ext cx="107950" cy="892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55" name="Text Box 195"/>
          <p:cNvSpPr txBox="1">
            <a:spLocks noChangeArrowheads="1"/>
          </p:cNvSpPr>
          <p:nvPr/>
        </p:nvSpPr>
        <p:spPr bwMode="auto">
          <a:xfrm>
            <a:off x="612775" y="382905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Joint (j)</a:t>
            </a:r>
          </a:p>
        </p:txBody>
      </p:sp>
      <p:sp>
        <p:nvSpPr>
          <p:cNvPr id="35956" name="Line 196"/>
          <p:cNvSpPr>
            <a:spLocks noChangeShapeType="1"/>
          </p:cNvSpPr>
          <p:nvPr/>
        </p:nvSpPr>
        <p:spPr bwMode="auto">
          <a:xfrm flipV="1">
            <a:off x="1546225" y="4029075"/>
            <a:ext cx="627063"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57" name="Rectangle 197"/>
          <p:cNvSpPr>
            <a:spLocks noChangeArrowheads="1"/>
          </p:cNvSpPr>
          <p:nvPr/>
        </p:nvSpPr>
        <p:spPr bwMode="auto">
          <a:xfrm>
            <a:off x="3413125" y="5292725"/>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958" name="Rectangle 198"/>
          <p:cNvSpPr>
            <a:spLocks noChangeArrowheads="1"/>
          </p:cNvSpPr>
          <p:nvPr/>
        </p:nvSpPr>
        <p:spPr bwMode="auto">
          <a:xfrm>
            <a:off x="6091238" y="5289550"/>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959" name="Line 199"/>
          <p:cNvSpPr>
            <a:spLocks noChangeShapeType="1"/>
          </p:cNvSpPr>
          <p:nvPr/>
        </p:nvSpPr>
        <p:spPr bwMode="auto">
          <a:xfrm>
            <a:off x="3475038" y="5241925"/>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0" name="Line 200"/>
          <p:cNvSpPr>
            <a:spLocks noChangeShapeType="1"/>
          </p:cNvSpPr>
          <p:nvPr/>
        </p:nvSpPr>
        <p:spPr bwMode="auto">
          <a:xfrm>
            <a:off x="6156325" y="524668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1" name="Text Box 201"/>
          <p:cNvSpPr txBox="1">
            <a:spLocks noChangeArrowheads="1"/>
          </p:cNvSpPr>
          <p:nvPr/>
        </p:nvSpPr>
        <p:spPr bwMode="auto">
          <a:xfrm>
            <a:off x="0" y="4291013"/>
            <a:ext cx="2017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Ecrou d'arbre (ea)</a:t>
            </a:r>
          </a:p>
        </p:txBody>
      </p:sp>
      <p:sp>
        <p:nvSpPr>
          <p:cNvPr id="35962" name="Line 202"/>
          <p:cNvSpPr>
            <a:spLocks noChangeShapeType="1"/>
          </p:cNvSpPr>
          <p:nvPr/>
        </p:nvSpPr>
        <p:spPr bwMode="auto">
          <a:xfrm flipV="1">
            <a:off x="2001838" y="4156075"/>
            <a:ext cx="600075"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3" name="Text Box 203"/>
          <p:cNvSpPr txBox="1">
            <a:spLocks noChangeArrowheads="1"/>
          </p:cNvSpPr>
          <p:nvPr/>
        </p:nvSpPr>
        <p:spPr bwMode="auto">
          <a:xfrm>
            <a:off x="7502525" y="3270250"/>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Vis axiale (va)</a:t>
            </a:r>
          </a:p>
        </p:txBody>
      </p:sp>
      <p:sp>
        <p:nvSpPr>
          <p:cNvPr id="35964" name="Line 204"/>
          <p:cNvSpPr>
            <a:spLocks noChangeShapeType="1"/>
          </p:cNvSpPr>
          <p:nvPr/>
        </p:nvSpPr>
        <p:spPr bwMode="auto">
          <a:xfrm flipH="1" flipV="1">
            <a:off x="6851650" y="3471863"/>
            <a:ext cx="709613" cy="168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5" name="Text Box 205"/>
          <p:cNvSpPr txBox="1">
            <a:spLocks noChangeArrowheads="1"/>
          </p:cNvSpPr>
          <p:nvPr/>
        </p:nvSpPr>
        <p:spPr bwMode="auto">
          <a:xfrm>
            <a:off x="7508875" y="1017588"/>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Vis de couvercle (vc)</a:t>
            </a:r>
          </a:p>
        </p:txBody>
      </p:sp>
      <p:sp>
        <p:nvSpPr>
          <p:cNvPr id="35966" name="Line 206"/>
          <p:cNvSpPr>
            <a:spLocks noChangeShapeType="1"/>
          </p:cNvSpPr>
          <p:nvPr/>
        </p:nvSpPr>
        <p:spPr bwMode="auto">
          <a:xfrm flipH="1">
            <a:off x="7316788" y="1579563"/>
            <a:ext cx="300037" cy="168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7" name="Text Box 207"/>
          <p:cNvSpPr txBox="1">
            <a:spLocks noChangeArrowheads="1"/>
          </p:cNvSpPr>
          <p:nvPr/>
        </p:nvSpPr>
        <p:spPr bwMode="auto">
          <a:xfrm>
            <a:off x="204788" y="1503363"/>
            <a:ext cx="14112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fr-FR" altLang="fr-FR" sz="1800">
                <a:latin typeface="Arial" panose="020B0604020202020204" pitchFamily="34" charset="0"/>
              </a:rPr>
              <a:t>Vis de flasque (vf)</a:t>
            </a:r>
          </a:p>
        </p:txBody>
      </p:sp>
      <p:sp>
        <p:nvSpPr>
          <p:cNvPr id="35968" name="Line 208"/>
          <p:cNvSpPr>
            <a:spLocks noChangeShapeType="1"/>
          </p:cNvSpPr>
          <p:nvPr/>
        </p:nvSpPr>
        <p:spPr bwMode="auto">
          <a:xfrm>
            <a:off x="1604963" y="1752600"/>
            <a:ext cx="541337" cy="47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69" name="Text Box 209"/>
          <p:cNvSpPr txBox="1">
            <a:spLocks noChangeArrowheads="1"/>
          </p:cNvSpPr>
          <p:nvPr/>
        </p:nvSpPr>
        <p:spPr bwMode="auto">
          <a:xfrm>
            <a:off x="669925" y="2633663"/>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800">
                <a:latin typeface="Arial" panose="020B0604020202020204" pitchFamily="34" charset="0"/>
              </a:rPr>
              <a:t>Frein (fr)</a:t>
            </a:r>
          </a:p>
        </p:txBody>
      </p:sp>
      <p:sp>
        <p:nvSpPr>
          <p:cNvPr id="35970" name="Line 210"/>
          <p:cNvSpPr>
            <a:spLocks noChangeShapeType="1"/>
          </p:cNvSpPr>
          <p:nvPr/>
        </p:nvSpPr>
        <p:spPr bwMode="auto">
          <a:xfrm flipV="1">
            <a:off x="1770063" y="2781300"/>
            <a:ext cx="912812" cy="60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71" name="Text Box 211"/>
          <p:cNvSpPr txBox="1">
            <a:spLocks noChangeArrowheads="1"/>
          </p:cNvSpPr>
          <p:nvPr/>
        </p:nvSpPr>
        <p:spPr bwMode="auto">
          <a:xfrm>
            <a:off x="7608888" y="2611438"/>
            <a:ext cx="140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Clavette (cl)</a:t>
            </a:r>
          </a:p>
        </p:txBody>
      </p:sp>
      <p:sp>
        <p:nvSpPr>
          <p:cNvPr id="35972" name="Line 212"/>
          <p:cNvSpPr>
            <a:spLocks noChangeShapeType="1"/>
          </p:cNvSpPr>
          <p:nvPr/>
        </p:nvSpPr>
        <p:spPr bwMode="auto">
          <a:xfrm flipH="1">
            <a:off x="6526213" y="2820988"/>
            <a:ext cx="1022350" cy="23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973" name="Rectangle 213"/>
          <p:cNvSpPr>
            <a:spLocks noChangeArrowheads="1"/>
          </p:cNvSpPr>
          <p:nvPr/>
        </p:nvSpPr>
        <p:spPr bwMode="auto">
          <a:xfrm>
            <a:off x="111125" y="101600"/>
            <a:ext cx="2219325"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5974" name="Rectangle 214"/>
          <p:cNvSpPr>
            <a:spLocks noChangeArrowheads="1"/>
          </p:cNvSpPr>
          <p:nvPr/>
        </p:nvSpPr>
        <p:spPr bwMode="auto">
          <a:xfrm>
            <a:off x="122238" y="111125"/>
            <a:ext cx="212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REDUCTEUR</a:t>
            </a:r>
          </a:p>
        </p:txBody>
      </p:sp>
      <p:sp>
        <p:nvSpPr>
          <p:cNvPr id="35975" name="Text Box 216"/>
          <p:cNvSpPr txBox="1">
            <a:spLocks noChangeArrowheads="1"/>
          </p:cNvSpPr>
          <p:nvPr/>
        </p:nvSpPr>
        <p:spPr bwMode="auto">
          <a:xfrm>
            <a:off x="1984375" y="5654675"/>
            <a:ext cx="4516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Quelle défaillance peut-on craindre si :</a:t>
            </a:r>
          </a:p>
          <a:p>
            <a:pPr>
              <a:spcBef>
                <a:spcPct val="0"/>
              </a:spcBef>
              <a:buFontTx/>
              <a:buNone/>
            </a:pPr>
            <a:r>
              <a:rPr lang="fr-FR" altLang="fr-FR" sz="2000">
                <a:latin typeface="Arial" panose="020B0604020202020204" pitchFamily="34" charset="0"/>
              </a:rPr>
              <a:t>- l'entretoise est trop courte ?</a:t>
            </a:r>
          </a:p>
        </p:txBody>
      </p:sp>
    </p:spTree>
    <p:extLst>
      <p:ext uri="{BB962C8B-B14F-4D97-AF65-F5344CB8AC3E}">
        <p14:creationId xmlns:p14="http://schemas.microsoft.com/office/powerpoint/2010/main" val="1642422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122238" y="111125"/>
            <a:ext cx="3581400"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MONTAGE DU PIGNON</a:t>
            </a:r>
          </a:p>
        </p:txBody>
      </p:sp>
      <p:sp>
        <p:nvSpPr>
          <p:cNvPr id="36867" name="Line 5"/>
          <p:cNvSpPr>
            <a:spLocks noChangeShapeType="1"/>
          </p:cNvSpPr>
          <p:nvPr/>
        </p:nvSpPr>
        <p:spPr bwMode="auto">
          <a:xfrm>
            <a:off x="4989513" y="1490663"/>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68" name="Freeform 6" descr="noir)"/>
          <p:cNvSpPr>
            <a:spLocks/>
          </p:cNvSpPr>
          <p:nvPr/>
        </p:nvSpPr>
        <p:spPr bwMode="auto">
          <a:xfrm>
            <a:off x="3925888" y="1722438"/>
            <a:ext cx="876300" cy="817562"/>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69" name="Freeform 10"/>
          <p:cNvSpPr>
            <a:spLocks/>
          </p:cNvSpPr>
          <p:nvPr/>
        </p:nvSpPr>
        <p:spPr bwMode="auto">
          <a:xfrm>
            <a:off x="4541838" y="1371600"/>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70" name="Freeform 11" descr="noir)"/>
          <p:cNvSpPr>
            <a:spLocks/>
          </p:cNvSpPr>
          <p:nvPr/>
        </p:nvSpPr>
        <p:spPr bwMode="auto">
          <a:xfrm>
            <a:off x="3151188" y="1377950"/>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71" name="Freeform 12" descr="noir)"/>
          <p:cNvSpPr>
            <a:spLocks/>
          </p:cNvSpPr>
          <p:nvPr/>
        </p:nvSpPr>
        <p:spPr bwMode="auto">
          <a:xfrm>
            <a:off x="3152775" y="15748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6872" name="Group 13"/>
          <p:cNvGrpSpPr>
            <a:grpSpLocks/>
          </p:cNvGrpSpPr>
          <p:nvPr/>
        </p:nvGrpSpPr>
        <p:grpSpPr bwMode="auto">
          <a:xfrm>
            <a:off x="3186113" y="1482725"/>
            <a:ext cx="463550" cy="138113"/>
            <a:chOff x="3460" y="1430"/>
            <a:chExt cx="188" cy="56"/>
          </a:xfrm>
        </p:grpSpPr>
        <p:sp>
          <p:nvSpPr>
            <p:cNvPr id="36919" name="Rectangle 14"/>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920" name="Rectangle 15"/>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36873" name="Line 16"/>
          <p:cNvSpPr>
            <a:spLocks noChangeShapeType="1"/>
          </p:cNvSpPr>
          <p:nvPr/>
        </p:nvSpPr>
        <p:spPr bwMode="auto">
          <a:xfrm>
            <a:off x="3155950" y="151130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74" name="Line 17"/>
          <p:cNvSpPr>
            <a:spLocks noChangeShapeType="1"/>
          </p:cNvSpPr>
          <p:nvPr/>
        </p:nvSpPr>
        <p:spPr bwMode="auto">
          <a:xfrm>
            <a:off x="3681413" y="15160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6875" name="Group 18"/>
          <p:cNvGrpSpPr>
            <a:grpSpLocks/>
          </p:cNvGrpSpPr>
          <p:nvPr/>
        </p:nvGrpSpPr>
        <p:grpSpPr bwMode="auto">
          <a:xfrm rot="5400000" flipH="1">
            <a:off x="4495007" y="1794669"/>
            <a:ext cx="317500" cy="954087"/>
            <a:chOff x="4501" y="2215"/>
            <a:chExt cx="576" cy="1727"/>
          </a:xfrm>
        </p:grpSpPr>
        <p:sp>
          <p:nvSpPr>
            <p:cNvPr id="36912" name="Freeform 19"/>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6913" name="Group 20"/>
            <p:cNvGrpSpPr>
              <a:grpSpLocks/>
            </p:cNvGrpSpPr>
            <p:nvPr/>
          </p:nvGrpSpPr>
          <p:grpSpPr bwMode="auto">
            <a:xfrm>
              <a:off x="4696" y="2599"/>
              <a:ext cx="186" cy="1343"/>
              <a:chOff x="4134" y="577"/>
              <a:chExt cx="186" cy="1343"/>
            </a:xfrm>
          </p:grpSpPr>
          <p:sp>
            <p:nvSpPr>
              <p:cNvPr id="36917" name="Line 21"/>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18" name="Line 22"/>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914" name="Line 23"/>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15" name="Line 24"/>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16" name="Rectangle 25"/>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36876" name="Group 26"/>
          <p:cNvGrpSpPr>
            <a:grpSpLocks/>
          </p:cNvGrpSpPr>
          <p:nvPr/>
        </p:nvGrpSpPr>
        <p:grpSpPr bwMode="auto">
          <a:xfrm rot="5400000" flipV="1">
            <a:off x="4040188" y="2184400"/>
            <a:ext cx="165100" cy="174625"/>
            <a:chOff x="4554" y="1554"/>
            <a:chExt cx="104" cy="110"/>
          </a:xfrm>
        </p:grpSpPr>
        <p:sp>
          <p:nvSpPr>
            <p:cNvPr id="36909" name="Freeform 27"/>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10" name="Freeform 28"/>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11" name="Line 29"/>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877" name="Rectangle 30"/>
          <p:cNvSpPr>
            <a:spLocks noChangeArrowheads="1"/>
          </p:cNvSpPr>
          <p:nvPr/>
        </p:nvSpPr>
        <p:spPr bwMode="auto">
          <a:xfrm>
            <a:off x="3690938" y="162401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878" name="Rectangle 32"/>
          <p:cNvSpPr>
            <a:spLocks noChangeArrowheads="1"/>
          </p:cNvSpPr>
          <p:nvPr/>
        </p:nvSpPr>
        <p:spPr bwMode="auto">
          <a:xfrm>
            <a:off x="4833938" y="1574800"/>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879" name="Freeform 33"/>
          <p:cNvSpPr>
            <a:spLocks/>
          </p:cNvSpPr>
          <p:nvPr/>
        </p:nvSpPr>
        <p:spPr bwMode="auto">
          <a:xfrm>
            <a:off x="4541838" y="2809875"/>
            <a:ext cx="457200" cy="37306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0" name="Freeform 34" descr="noir)"/>
          <p:cNvSpPr>
            <a:spLocks/>
          </p:cNvSpPr>
          <p:nvPr/>
        </p:nvSpPr>
        <p:spPr bwMode="auto">
          <a:xfrm flipV="1">
            <a:off x="3151188" y="3038475"/>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1" name="Freeform 35" descr="noir)"/>
          <p:cNvSpPr>
            <a:spLocks/>
          </p:cNvSpPr>
          <p:nvPr/>
        </p:nvSpPr>
        <p:spPr bwMode="auto">
          <a:xfrm flipV="1">
            <a:off x="3152775" y="2805113"/>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6882" name="Group 36"/>
          <p:cNvGrpSpPr>
            <a:grpSpLocks/>
          </p:cNvGrpSpPr>
          <p:nvPr/>
        </p:nvGrpSpPr>
        <p:grpSpPr bwMode="auto">
          <a:xfrm flipV="1">
            <a:off x="3186113" y="2933700"/>
            <a:ext cx="463550" cy="138113"/>
            <a:chOff x="3460" y="1430"/>
            <a:chExt cx="188" cy="56"/>
          </a:xfrm>
        </p:grpSpPr>
        <p:sp>
          <p:nvSpPr>
            <p:cNvPr id="36907" name="Rectangle 37"/>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908" name="Rectangle 38"/>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36883" name="Line 39"/>
          <p:cNvSpPr>
            <a:spLocks noChangeShapeType="1"/>
          </p:cNvSpPr>
          <p:nvPr/>
        </p:nvSpPr>
        <p:spPr bwMode="auto">
          <a:xfrm flipV="1">
            <a:off x="3155950" y="29352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4" name="Line 40"/>
          <p:cNvSpPr>
            <a:spLocks noChangeShapeType="1"/>
          </p:cNvSpPr>
          <p:nvPr/>
        </p:nvSpPr>
        <p:spPr bwMode="auto">
          <a:xfrm flipV="1">
            <a:off x="3681413" y="29305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5" name="Rectangle 41"/>
          <p:cNvSpPr>
            <a:spLocks noChangeArrowheads="1"/>
          </p:cNvSpPr>
          <p:nvPr/>
        </p:nvSpPr>
        <p:spPr bwMode="auto">
          <a:xfrm flipV="1">
            <a:off x="3690938" y="28098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886" name="Rectangle 42"/>
          <p:cNvSpPr>
            <a:spLocks noChangeArrowheads="1"/>
          </p:cNvSpPr>
          <p:nvPr/>
        </p:nvSpPr>
        <p:spPr bwMode="auto">
          <a:xfrm flipV="1">
            <a:off x="4833938" y="2378075"/>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887" name="Line 43"/>
          <p:cNvSpPr>
            <a:spLocks noChangeShapeType="1"/>
          </p:cNvSpPr>
          <p:nvPr/>
        </p:nvSpPr>
        <p:spPr bwMode="auto">
          <a:xfrm>
            <a:off x="3157538" y="1743075"/>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8" name="Line 44"/>
          <p:cNvSpPr>
            <a:spLocks noChangeShapeType="1"/>
          </p:cNvSpPr>
          <p:nvPr/>
        </p:nvSpPr>
        <p:spPr bwMode="auto">
          <a:xfrm>
            <a:off x="3843338" y="1746250"/>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89" name="Line 45"/>
          <p:cNvSpPr>
            <a:spLocks noChangeShapeType="1"/>
          </p:cNvSpPr>
          <p:nvPr/>
        </p:nvSpPr>
        <p:spPr bwMode="auto">
          <a:xfrm>
            <a:off x="3881438" y="1778000"/>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0" name="Line 46"/>
          <p:cNvSpPr>
            <a:spLocks noChangeShapeType="1"/>
          </p:cNvSpPr>
          <p:nvPr/>
        </p:nvSpPr>
        <p:spPr bwMode="auto">
          <a:xfrm>
            <a:off x="4484688" y="1322388"/>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1" name="Freeform 47"/>
          <p:cNvSpPr>
            <a:spLocks/>
          </p:cNvSpPr>
          <p:nvPr/>
        </p:nvSpPr>
        <p:spPr bwMode="auto">
          <a:xfrm>
            <a:off x="4545013" y="1274763"/>
            <a:ext cx="457200" cy="96837"/>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6892" name="Group 48"/>
          <p:cNvGrpSpPr>
            <a:grpSpLocks/>
          </p:cNvGrpSpPr>
          <p:nvPr/>
        </p:nvGrpSpPr>
        <p:grpSpPr bwMode="auto">
          <a:xfrm flipV="1">
            <a:off x="4481513" y="3184525"/>
            <a:ext cx="565150" cy="96838"/>
            <a:chOff x="3696" y="1483"/>
            <a:chExt cx="356" cy="61"/>
          </a:xfrm>
        </p:grpSpPr>
        <p:sp>
          <p:nvSpPr>
            <p:cNvPr id="36905" name="Line 49"/>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06" name="Freeform 50"/>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6893" name="Line 53"/>
          <p:cNvSpPr>
            <a:spLocks noChangeShapeType="1"/>
          </p:cNvSpPr>
          <p:nvPr/>
        </p:nvSpPr>
        <p:spPr bwMode="auto">
          <a:xfrm flipV="1">
            <a:off x="4424363" y="2514600"/>
            <a:ext cx="0" cy="239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4" name="Line 54"/>
          <p:cNvSpPr>
            <a:spLocks noChangeShapeType="1"/>
          </p:cNvSpPr>
          <p:nvPr/>
        </p:nvSpPr>
        <p:spPr bwMode="auto">
          <a:xfrm flipV="1">
            <a:off x="4484688" y="25019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5" name="Line 55"/>
          <p:cNvSpPr>
            <a:spLocks noChangeShapeType="1"/>
          </p:cNvSpPr>
          <p:nvPr/>
        </p:nvSpPr>
        <p:spPr bwMode="auto">
          <a:xfrm>
            <a:off x="4437063" y="1768475"/>
            <a:ext cx="0" cy="373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6" name="Line 56"/>
          <p:cNvSpPr>
            <a:spLocks noChangeShapeType="1"/>
          </p:cNvSpPr>
          <p:nvPr/>
        </p:nvSpPr>
        <p:spPr bwMode="auto">
          <a:xfrm>
            <a:off x="4471988" y="1744663"/>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7" name="Freeform 61"/>
          <p:cNvSpPr>
            <a:spLocks/>
          </p:cNvSpPr>
          <p:nvPr/>
        </p:nvSpPr>
        <p:spPr bwMode="auto">
          <a:xfrm>
            <a:off x="1993900" y="1663700"/>
            <a:ext cx="1160463" cy="1212850"/>
          </a:xfrm>
          <a:custGeom>
            <a:avLst/>
            <a:gdLst>
              <a:gd name="T0" fmla="*/ 0 w 731"/>
              <a:gd name="T1" fmla="*/ 0 h 764"/>
              <a:gd name="T2" fmla="*/ 2147483647 w 731"/>
              <a:gd name="T3" fmla="*/ 0 h 764"/>
              <a:gd name="T4" fmla="*/ 2147483647 w 731"/>
              <a:gd name="T5" fmla="*/ 2147483647 h 764"/>
              <a:gd name="T6" fmla="*/ 2147483647 w 731"/>
              <a:gd name="T7" fmla="*/ 2147483647 h 7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1" h="764">
                <a:moveTo>
                  <a:pt x="0" y="0"/>
                </a:moveTo>
                <a:lnTo>
                  <a:pt x="731" y="0"/>
                </a:lnTo>
                <a:lnTo>
                  <a:pt x="731" y="764"/>
                </a:lnTo>
                <a:lnTo>
                  <a:pt x="71" y="76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8" name="Freeform 62"/>
          <p:cNvSpPr>
            <a:spLocks/>
          </p:cNvSpPr>
          <p:nvPr/>
        </p:nvSpPr>
        <p:spPr bwMode="auto">
          <a:xfrm>
            <a:off x="3154363" y="1666875"/>
            <a:ext cx="1647825" cy="615950"/>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899" name="Freeform 64"/>
          <p:cNvSpPr>
            <a:spLocks/>
          </p:cNvSpPr>
          <p:nvPr/>
        </p:nvSpPr>
        <p:spPr bwMode="auto">
          <a:xfrm flipV="1">
            <a:off x="3151188" y="2263775"/>
            <a:ext cx="1647825" cy="615950"/>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00" name="Rectangle 31"/>
          <p:cNvSpPr>
            <a:spLocks noChangeArrowheads="1"/>
          </p:cNvSpPr>
          <p:nvPr/>
        </p:nvSpPr>
        <p:spPr bwMode="auto">
          <a:xfrm>
            <a:off x="4572000" y="1684338"/>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6901" name="Text Box 65"/>
          <p:cNvSpPr txBox="1">
            <a:spLocks noChangeArrowheads="1"/>
          </p:cNvSpPr>
          <p:nvPr/>
        </p:nvSpPr>
        <p:spPr bwMode="auto">
          <a:xfrm>
            <a:off x="155575" y="712788"/>
            <a:ext cx="7567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Quelle défaillance peut-on craindre si l'entretoise est trop courte ?</a:t>
            </a:r>
          </a:p>
        </p:txBody>
      </p:sp>
      <p:sp>
        <p:nvSpPr>
          <p:cNvPr id="36902" name="Text Box 67"/>
          <p:cNvSpPr txBox="1">
            <a:spLocks noChangeArrowheads="1"/>
          </p:cNvSpPr>
          <p:nvPr/>
        </p:nvSpPr>
        <p:spPr bwMode="auto">
          <a:xfrm>
            <a:off x="461963" y="3908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236612" name="Text Box 68"/>
          <p:cNvSpPr txBox="1">
            <a:spLocks noChangeArrowheads="1"/>
          </p:cNvSpPr>
          <p:nvPr/>
        </p:nvSpPr>
        <p:spPr bwMode="auto">
          <a:xfrm>
            <a:off x="227013" y="3917950"/>
            <a:ext cx="6164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La rondelle va être plaquée directement sur l'arbre. Le pignon ne sera pas bloqué.</a:t>
            </a:r>
          </a:p>
        </p:txBody>
      </p:sp>
      <p:sp>
        <p:nvSpPr>
          <p:cNvPr id="36904" name="Line 69"/>
          <p:cNvSpPr>
            <a:spLocks noChangeShapeType="1"/>
          </p:cNvSpPr>
          <p:nvPr/>
        </p:nvSpPr>
        <p:spPr bwMode="auto">
          <a:xfrm>
            <a:off x="1858963" y="2271713"/>
            <a:ext cx="33401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035017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22238" y="111125"/>
            <a:ext cx="4665662"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EXIGENCE DE DISTANCE MINI</a:t>
            </a:r>
          </a:p>
        </p:txBody>
      </p:sp>
      <p:sp>
        <p:nvSpPr>
          <p:cNvPr id="37891" name="Line 3"/>
          <p:cNvSpPr>
            <a:spLocks noChangeShapeType="1"/>
          </p:cNvSpPr>
          <p:nvPr/>
        </p:nvSpPr>
        <p:spPr bwMode="auto">
          <a:xfrm>
            <a:off x="5043488" y="1490663"/>
            <a:ext cx="0" cy="815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892" name="Freeform 4" descr="noir)"/>
          <p:cNvSpPr>
            <a:spLocks/>
          </p:cNvSpPr>
          <p:nvPr/>
        </p:nvSpPr>
        <p:spPr bwMode="auto">
          <a:xfrm>
            <a:off x="4462463" y="1744663"/>
            <a:ext cx="341312" cy="403225"/>
          </a:xfrm>
          <a:custGeom>
            <a:avLst/>
            <a:gdLst>
              <a:gd name="T0" fmla="*/ 2147483647 w 215"/>
              <a:gd name="T1" fmla="*/ 2147483647 h 254"/>
              <a:gd name="T2" fmla="*/ 2147483647 w 215"/>
              <a:gd name="T3" fmla="*/ 2147483647 h 254"/>
              <a:gd name="T4" fmla="*/ 2147483647 w 215"/>
              <a:gd name="T5" fmla="*/ 2147483647 h 254"/>
              <a:gd name="T6" fmla="*/ 2147483647 w 215"/>
              <a:gd name="T7" fmla="*/ 2147483647 h 254"/>
              <a:gd name="T8" fmla="*/ 2147483647 w 215"/>
              <a:gd name="T9" fmla="*/ 2147483647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54">
                <a:moveTo>
                  <a:pt x="215" y="16"/>
                </a:moveTo>
                <a:cubicBezTo>
                  <a:pt x="184" y="16"/>
                  <a:pt x="62" y="15"/>
                  <a:pt x="31" y="18"/>
                </a:cubicBezTo>
                <a:cubicBezTo>
                  <a:pt x="0" y="21"/>
                  <a:pt x="24" y="0"/>
                  <a:pt x="27" y="34"/>
                </a:cubicBezTo>
                <a:cubicBezTo>
                  <a:pt x="30" y="68"/>
                  <a:pt x="24" y="188"/>
                  <a:pt x="50" y="221"/>
                </a:cubicBezTo>
                <a:cubicBezTo>
                  <a:pt x="76" y="254"/>
                  <a:pt x="157" y="231"/>
                  <a:pt x="185" y="234"/>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893" name="Freeform 6" descr="noir)"/>
          <p:cNvSpPr>
            <a:spLocks/>
          </p:cNvSpPr>
          <p:nvPr/>
        </p:nvSpPr>
        <p:spPr bwMode="auto">
          <a:xfrm>
            <a:off x="3151188" y="1377950"/>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894" name="Freeform 7" descr="noir)"/>
          <p:cNvSpPr>
            <a:spLocks/>
          </p:cNvSpPr>
          <p:nvPr/>
        </p:nvSpPr>
        <p:spPr bwMode="auto">
          <a:xfrm>
            <a:off x="3152775" y="15748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7895" name="Group 8"/>
          <p:cNvGrpSpPr>
            <a:grpSpLocks/>
          </p:cNvGrpSpPr>
          <p:nvPr/>
        </p:nvGrpSpPr>
        <p:grpSpPr bwMode="auto">
          <a:xfrm>
            <a:off x="3186113" y="1482725"/>
            <a:ext cx="463550" cy="138113"/>
            <a:chOff x="3460" y="1430"/>
            <a:chExt cx="188" cy="56"/>
          </a:xfrm>
        </p:grpSpPr>
        <p:sp>
          <p:nvSpPr>
            <p:cNvPr id="37920" name="Rectangle 9"/>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7921" name="Rectangle 10"/>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37896" name="Line 11"/>
          <p:cNvSpPr>
            <a:spLocks noChangeShapeType="1"/>
          </p:cNvSpPr>
          <p:nvPr/>
        </p:nvSpPr>
        <p:spPr bwMode="auto">
          <a:xfrm>
            <a:off x="3155950" y="151130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897" name="Line 12"/>
          <p:cNvSpPr>
            <a:spLocks noChangeShapeType="1"/>
          </p:cNvSpPr>
          <p:nvPr/>
        </p:nvSpPr>
        <p:spPr bwMode="auto">
          <a:xfrm>
            <a:off x="3681413" y="15160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898" name="Rectangle 25"/>
          <p:cNvSpPr>
            <a:spLocks noChangeArrowheads="1"/>
          </p:cNvSpPr>
          <p:nvPr/>
        </p:nvSpPr>
        <p:spPr bwMode="auto">
          <a:xfrm>
            <a:off x="3690938" y="162401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7899" name="Rectangle 26"/>
          <p:cNvSpPr>
            <a:spLocks noChangeArrowheads="1"/>
          </p:cNvSpPr>
          <p:nvPr/>
        </p:nvSpPr>
        <p:spPr bwMode="auto">
          <a:xfrm>
            <a:off x="4875213" y="1574800"/>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7900" name="Line 38"/>
          <p:cNvSpPr>
            <a:spLocks noChangeShapeType="1"/>
          </p:cNvSpPr>
          <p:nvPr/>
        </p:nvSpPr>
        <p:spPr bwMode="auto">
          <a:xfrm>
            <a:off x="3843338" y="1746250"/>
            <a:ext cx="0" cy="560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1" name="Line 39"/>
          <p:cNvSpPr>
            <a:spLocks noChangeShapeType="1"/>
          </p:cNvSpPr>
          <p:nvPr/>
        </p:nvSpPr>
        <p:spPr bwMode="auto">
          <a:xfrm>
            <a:off x="3881438" y="1778000"/>
            <a:ext cx="0" cy="517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7902" name="Group 57"/>
          <p:cNvGrpSpPr>
            <a:grpSpLocks/>
          </p:cNvGrpSpPr>
          <p:nvPr/>
        </p:nvGrpSpPr>
        <p:grpSpPr bwMode="auto">
          <a:xfrm>
            <a:off x="4484688" y="1274763"/>
            <a:ext cx="615950" cy="411162"/>
            <a:chOff x="2825" y="803"/>
            <a:chExt cx="356" cy="259"/>
          </a:xfrm>
        </p:grpSpPr>
        <p:sp>
          <p:nvSpPr>
            <p:cNvPr id="37917" name="Freeform 5"/>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8" name="Line 40"/>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9" name="Freeform 41"/>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7903" name="Line 48"/>
          <p:cNvSpPr>
            <a:spLocks noChangeShapeType="1"/>
          </p:cNvSpPr>
          <p:nvPr/>
        </p:nvSpPr>
        <p:spPr bwMode="auto">
          <a:xfrm>
            <a:off x="4471988" y="1744663"/>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4" name="Freeform 50"/>
          <p:cNvSpPr>
            <a:spLocks/>
          </p:cNvSpPr>
          <p:nvPr/>
        </p:nvSpPr>
        <p:spPr bwMode="auto">
          <a:xfrm>
            <a:off x="3154363" y="1666875"/>
            <a:ext cx="1631950" cy="638175"/>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5" name="Rectangle 52"/>
          <p:cNvSpPr>
            <a:spLocks noChangeArrowheads="1"/>
          </p:cNvSpPr>
          <p:nvPr/>
        </p:nvSpPr>
        <p:spPr bwMode="auto">
          <a:xfrm>
            <a:off x="4572000" y="1684338"/>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7906" name="Line 54"/>
          <p:cNvSpPr>
            <a:spLocks noChangeShapeType="1"/>
          </p:cNvSpPr>
          <p:nvPr/>
        </p:nvSpPr>
        <p:spPr bwMode="auto">
          <a:xfrm>
            <a:off x="2571750" y="2301875"/>
            <a:ext cx="26003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7" name="Freeform 55"/>
          <p:cNvSpPr>
            <a:spLocks/>
          </p:cNvSpPr>
          <p:nvPr/>
        </p:nvSpPr>
        <p:spPr bwMode="auto">
          <a:xfrm>
            <a:off x="2609850" y="1654175"/>
            <a:ext cx="533400" cy="647700"/>
          </a:xfrm>
          <a:custGeom>
            <a:avLst/>
            <a:gdLst>
              <a:gd name="T0" fmla="*/ 0 w 724"/>
              <a:gd name="T1" fmla="*/ 0 h 408"/>
              <a:gd name="T2" fmla="*/ 2147483647 w 724"/>
              <a:gd name="T3" fmla="*/ 0 h 408"/>
              <a:gd name="T4" fmla="*/ 2147483647 w 724"/>
              <a:gd name="T5" fmla="*/ 2147483647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8" name="Line 56"/>
          <p:cNvSpPr>
            <a:spLocks noChangeShapeType="1"/>
          </p:cNvSpPr>
          <p:nvPr/>
        </p:nvSpPr>
        <p:spPr bwMode="auto">
          <a:xfrm>
            <a:off x="4421188" y="1789113"/>
            <a:ext cx="0" cy="52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09" name="Line 59"/>
          <p:cNvSpPr>
            <a:spLocks noChangeShapeType="1"/>
          </p:cNvSpPr>
          <p:nvPr/>
        </p:nvSpPr>
        <p:spPr bwMode="auto">
          <a:xfrm>
            <a:off x="4968875" y="2171700"/>
            <a:ext cx="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0" name="Line 60"/>
          <p:cNvSpPr>
            <a:spLocks noChangeShapeType="1"/>
          </p:cNvSpPr>
          <p:nvPr/>
        </p:nvSpPr>
        <p:spPr bwMode="auto">
          <a:xfrm>
            <a:off x="4784725" y="2289175"/>
            <a:ext cx="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1" name="Line 61"/>
          <p:cNvSpPr>
            <a:spLocks noChangeShapeType="1"/>
          </p:cNvSpPr>
          <p:nvPr/>
        </p:nvSpPr>
        <p:spPr bwMode="auto">
          <a:xfrm>
            <a:off x="4781550" y="2305050"/>
            <a:ext cx="1588" cy="263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2" name="Freeform 62"/>
          <p:cNvSpPr>
            <a:spLocks/>
          </p:cNvSpPr>
          <p:nvPr/>
        </p:nvSpPr>
        <p:spPr bwMode="auto">
          <a:xfrm>
            <a:off x="4873625" y="2174875"/>
            <a:ext cx="187325" cy="403225"/>
          </a:xfrm>
          <a:custGeom>
            <a:avLst/>
            <a:gdLst>
              <a:gd name="T0" fmla="*/ 0 w 118"/>
              <a:gd name="T1" fmla="*/ 0 h 254"/>
              <a:gd name="T2" fmla="*/ 0 w 118"/>
              <a:gd name="T3" fmla="*/ 2147483647 h 254"/>
              <a:gd name="T4" fmla="*/ 2147483647 w 118"/>
              <a:gd name="T5" fmla="*/ 2147483647 h 254"/>
              <a:gd name="T6" fmla="*/ 2147483647 w 118"/>
              <a:gd name="T7" fmla="*/ 2147483647 h 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4">
                <a:moveTo>
                  <a:pt x="0" y="0"/>
                </a:moveTo>
                <a:lnTo>
                  <a:pt x="0" y="126"/>
                </a:lnTo>
                <a:lnTo>
                  <a:pt x="118" y="192"/>
                </a:lnTo>
                <a:lnTo>
                  <a:pt x="118" y="2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3" name="Line 67"/>
          <p:cNvSpPr>
            <a:spLocks noChangeShapeType="1"/>
          </p:cNvSpPr>
          <p:nvPr/>
        </p:nvSpPr>
        <p:spPr bwMode="auto">
          <a:xfrm>
            <a:off x="4784725" y="2527300"/>
            <a:ext cx="273050"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914" name="Text Box 68"/>
          <p:cNvSpPr txBox="1">
            <a:spLocks noChangeArrowheads="1"/>
          </p:cNvSpPr>
          <p:nvPr/>
        </p:nvSpPr>
        <p:spPr bwMode="auto">
          <a:xfrm>
            <a:off x="5108575" y="2287588"/>
            <a:ext cx="246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X : distance mini 0,3</a:t>
            </a:r>
          </a:p>
        </p:txBody>
      </p:sp>
      <p:sp>
        <p:nvSpPr>
          <p:cNvPr id="37915" name="Text Box 69"/>
          <p:cNvSpPr txBox="1">
            <a:spLocks noChangeArrowheads="1"/>
          </p:cNvSpPr>
          <p:nvPr/>
        </p:nvSpPr>
        <p:spPr bwMode="auto">
          <a:xfrm>
            <a:off x="238125" y="682625"/>
            <a:ext cx="396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Déterminer la chaîne de cotes 1D</a:t>
            </a:r>
          </a:p>
        </p:txBody>
      </p:sp>
      <p:sp>
        <p:nvSpPr>
          <p:cNvPr id="37916" name="Text Box 70"/>
          <p:cNvSpPr txBox="1">
            <a:spLocks noChangeArrowheads="1"/>
          </p:cNvSpPr>
          <p:nvPr/>
        </p:nvSpPr>
        <p:spPr bwMode="auto">
          <a:xfrm>
            <a:off x="282575" y="2984500"/>
            <a:ext cx="84169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a:latin typeface="Arial" panose="020B0604020202020204" pitchFamily="34" charset="0"/>
              </a:rPr>
              <a:t>Rappel de la méthode : </a:t>
            </a:r>
          </a:p>
          <a:p>
            <a:pPr>
              <a:spcBef>
                <a:spcPct val="0"/>
              </a:spcBef>
              <a:buFontTx/>
              <a:buNone/>
            </a:pPr>
            <a:r>
              <a:rPr lang="fr-FR" altLang="fr-FR" sz="1800">
                <a:latin typeface="Arial" panose="020B0604020202020204" pitchFamily="34" charset="0"/>
              </a:rPr>
              <a:t>- Représenter en bleu la surface terminale et la référence perpendiculaire à la direction d'analyse.</a:t>
            </a:r>
          </a:p>
          <a:p>
            <a:pPr>
              <a:spcBef>
                <a:spcPct val="0"/>
              </a:spcBef>
              <a:buFontTx/>
              <a:buNone/>
            </a:pPr>
            <a:r>
              <a:rPr lang="fr-FR" altLang="fr-FR" sz="1800">
                <a:latin typeface="Arial" panose="020B0604020202020204" pitchFamily="34" charset="0"/>
              </a:rPr>
              <a:t>- Supprimer "mentalement" toutes les pièces en conservant la position relative de la surface terminale par rapport au système de références </a:t>
            </a:r>
          </a:p>
          <a:p>
            <a:pPr>
              <a:spcBef>
                <a:spcPct val="0"/>
              </a:spcBef>
              <a:buFontTx/>
              <a:buNone/>
            </a:pPr>
            <a:r>
              <a:rPr lang="fr-FR" altLang="fr-FR" sz="1800">
                <a:latin typeface="Arial" panose="020B0604020202020204" pitchFamily="34" charset="0"/>
              </a:rPr>
              <a:t>- Représenter en rouge les surfaces de jonction perpendiculaires à la direction d'analyse.</a:t>
            </a:r>
          </a:p>
        </p:txBody>
      </p:sp>
    </p:spTree>
    <p:extLst>
      <p:ext uri="{BB962C8B-B14F-4D97-AF65-F5344CB8AC3E}">
        <p14:creationId xmlns:p14="http://schemas.microsoft.com/office/powerpoint/2010/main" val="4149845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5930900" y="620688"/>
            <a:ext cx="1905000" cy="2486025"/>
            <a:chOff x="5930900" y="565150"/>
            <a:chExt cx="1905000" cy="2486025"/>
          </a:xfrm>
        </p:grpSpPr>
        <p:sp>
          <p:nvSpPr>
            <p:cNvPr id="10279" name="ZoneTexte 49"/>
            <p:cNvSpPr txBox="1">
              <a:spLocks noChangeArrowheads="1"/>
            </p:cNvSpPr>
            <p:nvPr/>
          </p:nvSpPr>
          <p:spPr bwMode="auto">
            <a:xfrm>
              <a:off x="6883826" y="2681288"/>
              <a:ext cx="35076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D</a:t>
              </a:r>
            </a:p>
          </p:txBody>
        </p:sp>
        <p:grpSp>
          <p:nvGrpSpPr>
            <p:cNvPr id="10263" name="Groupe 42"/>
            <p:cNvGrpSpPr>
              <a:grpSpLocks/>
            </p:cNvGrpSpPr>
            <p:nvPr/>
          </p:nvGrpSpPr>
          <p:grpSpPr bwMode="auto">
            <a:xfrm>
              <a:off x="5930900" y="565150"/>
              <a:ext cx="1905000" cy="1736725"/>
              <a:chOff x="4884738" y="1120775"/>
              <a:chExt cx="2867025" cy="2613025"/>
            </a:xfrm>
          </p:grpSpPr>
          <p:sp>
            <p:nvSpPr>
              <p:cNvPr id="10303" name="Forme libre 47"/>
              <p:cNvSpPr>
                <a:spLocks/>
              </p:cNvSpPr>
              <p:nvPr/>
            </p:nvSpPr>
            <p:spPr bwMode="auto">
              <a:xfrm>
                <a:off x="5888038" y="1120775"/>
                <a:ext cx="833437" cy="1752600"/>
              </a:xfrm>
              <a:custGeom>
                <a:avLst/>
                <a:gdLst>
                  <a:gd name="T0" fmla="*/ 0 w 833405"/>
                  <a:gd name="T1" fmla="*/ 1692765 h 1753424"/>
                  <a:gd name="T2" fmla="*/ 77262 w 833405"/>
                  <a:gd name="T3" fmla="*/ 1229609 h 1753424"/>
                  <a:gd name="T4" fmla="*/ 77262 w 833405"/>
                  <a:gd name="T5" fmla="*/ 561799 h 1753424"/>
                  <a:gd name="T6" fmla="*/ 121425 w 833405"/>
                  <a:gd name="T7" fmla="*/ 55562 h 1753424"/>
                  <a:gd name="T8" fmla="*/ 253868 w 833405"/>
                  <a:gd name="T9" fmla="*/ 44799 h 1753424"/>
                  <a:gd name="T10" fmla="*/ 640178 w 833405"/>
                  <a:gd name="T11" fmla="*/ 44799 h 1753424"/>
                  <a:gd name="T12" fmla="*/ 827801 w 833405"/>
                  <a:gd name="T13" fmla="*/ 12471 h 1753424"/>
                  <a:gd name="T14" fmla="*/ 794666 w 833405"/>
                  <a:gd name="T15" fmla="*/ 281752 h 1753424"/>
                  <a:gd name="T16" fmla="*/ 783637 w 833405"/>
                  <a:gd name="T17" fmla="*/ 874162 h 1753424"/>
                  <a:gd name="T18" fmla="*/ 772621 w 833405"/>
                  <a:gd name="T19" fmla="*/ 1574280 h 1753424"/>
                  <a:gd name="T20" fmla="*/ 739474 w 833405"/>
                  <a:gd name="T21" fmla="*/ 1714305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0304" name="Forme libre 48"/>
              <p:cNvSpPr>
                <a:spLocks/>
              </p:cNvSpPr>
              <p:nvPr/>
            </p:nvSpPr>
            <p:spPr bwMode="auto">
              <a:xfrm>
                <a:off x="5456238" y="2836863"/>
                <a:ext cx="1698625" cy="412750"/>
              </a:xfrm>
              <a:custGeom>
                <a:avLst/>
                <a:gdLst>
                  <a:gd name="T0" fmla="*/ 2120 w 1698718"/>
                  <a:gd name="T1" fmla="*/ 432473 h 412310"/>
                  <a:gd name="T2" fmla="*/ 2120 w 1698718"/>
                  <a:gd name="T3" fmla="*/ 200561 h 412310"/>
                  <a:gd name="T4" fmla="*/ 24106 w 1698718"/>
                  <a:gd name="T5" fmla="*/ 49819 h 412310"/>
                  <a:gd name="T6" fmla="*/ 68029 w 1698718"/>
                  <a:gd name="T7" fmla="*/ 3450 h 412310"/>
                  <a:gd name="T8" fmla="*/ 441643 w 1698718"/>
                  <a:gd name="T9" fmla="*/ 3450 h 412310"/>
                  <a:gd name="T10" fmla="*/ 958054 w 1698718"/>
                  <a:gd name="T11" fmla="*/ 3450 h 412310"/>
                  <a:gd name="T12" fmla="*/ 1243762 w 1698718"/>
                  <a:gd name="T13" fmla="*/ 49819 h 412310"/>
                  <a:gd name="T14" fmla="*/ 1639313 w 1698718"/>
                  <a:gd name="T15" fmla="*/ 49819 h 412310"/>
                  <a:gd name="T16" fmla="*/ 1650312 w 1698718"/>
                  <a:gd name="T17" fmla="*/ 188965 h 412310"/>
                  <a:gd name="T18" fmla="*/ 1672268 w 1698718"/>
                  <a:gd name="T19" fmla="*/ 397685 h 412310"/>
                  <a:gd name="T20" fmla="*/ 1694254 w 1698718"/>
                  <a:gd name="T21" fmla="*/ 432473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0305" name="Forme libre 49"/>
              <p:cNvSpPr>
                <a:spLocks/>
              </p:cNvSpPr>
              <p:nvPr/>
            </p:nvSpPr>
            <p:spPr bwMode="auto">
              <a:xfrm>
                <a:off x="4884738" y="3200400"/>
                <a:ext cx="2867025" cy="533400"/>
              </a:xfrm>
              <a:custGeom>
                <a:avLst/>
                <a:gdLst>
                  <a:gd name="T0" fmla="*/ 99832 w 2866859"/>
                  <a:gd name="T1" fmla="*/ 3947 h 534380"/>
                  <a:gd name="T2" fmla="*/ 1292965 w 2866859"/>
                  <a:gd name="T3" fmla="*/ 44298 h 534380"/>
                  <a:gd name="T4" fmla="*/ 1955807 w 2866859"/>
                  <a:gd name="T5" fmla="*/ 44298 h 534380"/>
                  <a:gd name="T6" fmla="*/ 2342465 w 2866859"/>
                  <a:gd name="T7" fmla="*/ 44298 h 534380"/>
                  <a:gd name="T8" fmla="*/ 2695997 w 2866859"/>
                  <a:gd name="T9" fmla="*/ 34211 h 534380"/>
                  <a:gd name="T10" fmla="*/ 2861701 w 2866859"/>
                  <a:gd name="T11" fmla="*/ 24124 h 534380"/>
                  <a:gd name="T12" fmla="*/ 2861701 w 2866859"/>
                  <a:gd name="T13" fmla="*/ 135087 h 534380"/>
                  <a:gd name="T14" fmla="*/ 2839599 w 2866859"/>
                  <a:gd name="T15" fmla="*/ 316667 h 534380"/>
                  <a:gd name="T16" fmla="*/ 2839599 w 2866859"/>
                  <a:gd name="T17" fmla="*/ 467982 h 534380"/>
                  <a:gd name="T18" fmla="*/ 2574480 w 2866859"/>
                  <a:gd name="T19" fmla="*/ 488157 h 534380"/>
                  <a:gd name="T20" fmla="*/ 2022101 w 2866859"/>
                  <a:gd name="T21" fmla="*/ 467982 h 534380"/>
                  <a:gd name="T22" fmla="*/ 1392383 w 2866859"/>
                  <a:gd name="T23" fmla="*/ 467982 h 534380"/>
                  <a:gd name="T24" fmla="*/ 828961 w 2866859"/>
                  <a:gd name="T25" fmla="*/ 467982 h 534380"/>
                  <a:gd name="T26" fmla="*/ 243435 w 2866859"/>
                  <a:gd name="T27" fmla="*/ 467982 h 534380"/>
                  <a:gd name="T28" fmla="*/ 55619 w 2866859"/>
                  <a:gd name="T29" fmla="*/ 437719 h 534380"/>
                  <a:gd name="T30" fmla="*/ 88767 w 2866859"/>
                  <a:gd name="T31" fmla="*/ 357020 h 534380"/>
                  <a:gd name="T32" fmla="*/ 66685 w 2866859"/>
                  <a:gd name="T33" fmla="*/ 155264 h 534380"/>
                  <a:gd name="T34" fmla="*/ 99832 w 2866859"/>
                  <a:gd name="T35" fmla="*/ 3947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6859"/>
                  <a:gd name="T55" fmla="*/ 0 h 534380"/>
                  <a:gd name="T56" fmla="*/ 2866859 w 2866859"/>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6859" h="534380">
                    <a:moveTo>
                      <a:pt x="99544" y="4311"/>
                    </a:moveTo>
                    <a:cubicBezTo>
                      <a:pt x="303356" y="-15886"/>
                      <a:pt x="980893" y="41034"/>
                      <a:pt x="1289365" y="48379"/>
                    </a:cubicBezTo>
                    <a:cubicBezTo>
                      <a:pt x="1597837" y="55724"/>
                      <a:pt x="1950377" y="48379"/>
                      <a:pt x="1950377" y="48379"/>
                    </a:cubicBezTo>
                    <a:lnTo>
                      <a:pt x="2335968" y="48379"/>
                    </a:lnTo>
                    <a:cubicBezTo>
                      <a:pt x="2458990" y="46543"/>
                      <a:pt x="2602209" y="41034"/>
                      <a:pt x="2688508" y="37362"/>
                    </a:cubicBezTo>
                    <a:cubicBezTo>
                      <a:pt x="2774807" y="33690"/>
                      <a:pt x="2826219" y="7984"/>
                      <a:pt x="2853761" y="26345"/>
                    </a:cubicBezTo>
                    <a:cubicBezTo>
                      <a:pt x="2881303" y="44706"/>
                      <a:pt x="2857433" y="94283"/>
                      <a:pt x="2853761" y="147531"/>
                    </a:cubicBezTo>
                    <a:cubicBezTo>
                      <a:pt x="2850089" y="200779"/>
                      <a:pt x="2835399" y="285241"/>
                      <a:pt x="2831727" y="345834"/>
                    </a:cubicBezTo>
                    <a:cubicBezTo>
                      <a:pt x="2828055" y="406427"/>
                      <a:pt x="2875795" y="479873"/>
                      <a:pt x="2831727" y="511087"/>
                    </a:cubicBezTo>
                    <a:cubicBezTo>
                      <a:pt x="2787660" y="542302"/>
                      <a:pt x="2703197" y="533121"/>
                      <a:pt x="2567322" y="533121"/>
                    </a:cubicBezTo>
                    <a:cubicBezTo>
                      <a:pt x="2431447" y="533121"/>
                      <a:pt x="2212946" y="514759"/>
                      <a:pt x="2016479" y="511087"/>
                    </a:cubicBezTo>
                    <a:cubicBezTo>
                      <a:pt x="1820012" y="507415"/>
                      <a:pt x="1388517" y="511087"/>
                      <a:pt x="1388517" y="511087"/>
                    </a:cubicBezTo>
                    <a:lnTo>
                      <a:pt x="826657" y="511087"/>
                    </a:lnTo>
                    <a:cubicBezTo>
                      <a:pt x="635698" y="511087"/>
                      <a:pt x="371293" y="516595"/>
                      <a:pt x="242763" y="511087"/>
                    </a:cubicBezTo>
                    <a:cubicBezTo>
                      <a:pt x="114233" y="505579"/>
                      <a:pt x="81181" y="498234"/>
                      <a:pt x="55475" y="478037"/>
                    </a:cubicBezTo>
                    <a:cubicBezTo>
                      <a:pt x="29769" y="457840"/>
                      <a:pt x="83019" y="441315"/>
                      <a:pt x="88527" y="389903"/>
                    </a:cubicBezTo>
                    <a:cubicBezTo>
                      <a:pt x="94036" y="338491"/>
                      <a:pt x="64657" y="233829"/>
                      <a:pt x="66493" y="169564"/>
                    </a:cubicBezTo>
                    <a:cubicBezTo>
                      <a:pt x="68329" y="105299"/>
                      <a:pt x="-104268" y="24508"/>
                      <a:pt x="99544"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grpSp>
        <p:cxnSp>
          <p:nvCxnSpPr>
            <p:cNvPr id="10280" name="Connecteur droit avec flèche 50"/>
            <p:cNvCxnSpPr>
              <a:cxnSpLocks noChangeShapeType="1"/>
              <a:stCxn id="10279" idx="0"/>
            </p:cNvCxnSpPr>
            <p:nvPr/>
          </p:nvCxnSpPr>
          <p:spPr bwMode="auto">
            <a:xfrm flipH="1" flipV="1">
              <a:off x="6753678" y="2319338"/>
              <a:ext cx="306324" cy="3619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2" name="Group 25"/>
          <p:cNvGrpSpPr>
            <a:grpSpLocks/>
          </p:cNvGrpSpPr>
          <p:nvPr/>
        </p:nvGrpSpPr>
        <p:grpSpPr bwMode="auto">
          <a:xfrm>
            <a:off x="4218282" y="1536523"/>
            <a:ext cx="1054100" cy="304800"/>
            <a:chOff x="436" y="384"/>
            <a:chExt cx="664" cy="192"/>
          </a:xfrm>
          <a:solidFill>
            <a:schemeClr val="accent1">
              <a:lumMod val="60000"/>
              <a:lumOff val="40000"/>
            </a:schemeClr>
          </a:solidFill>
        </p:grpSpPr>
        <p:sp>
          <p:nvSpPr>
            <p:cNvPr id="4" name="Rectangle 26"/>
            <p:cNvSpPr>
              <a:spLocks noChangeArrowheads="1"/>
            </p:cNvSpPr>
            <p:nvPr/>
          </p:nvSpPr>
          <p:spPr bwMode="auto">
            <a:xfrm>
              <a:off x="436" y="388"/>
              <a:ext cx="664" cy="184"/>
            </a:xfrm>
            <a:prstGeom prst="rect">
              <a:avLst/>
            </a:prstGeom>
            <a:grpFill/>
            <a:ln w="12700">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endParaRPr lang="fr-FR" altLang="fr-FR" sz="1400" smtClean="0">
                <a:latin typeface="Arial Unicode MS" pitchFamily="34" charset="-128"/>
                <a:cs typeface="+mn-cs"/>
              </a:endParaRPr>
            </a:p>
          </p:txBody>
        </p:sp>
        <p:sp>
          <p:nvSpPr>
            <p:cNvPr id="5" name="Line 27"/>
            <p:cNvSpPr>
              <a:spLocks noChangeShapeType="1"/>
            </p:cNvSpPr>
            <p:nvPr/>
          </p:nvSpPr>
          <p:spPr bwMode="auto">
            <a:xfrm>
              <a:off x="624" y="384"/>
              <a:ext cx="0" cy="192"/>
            </a:xfrm>
            <a:prstGeom prst="line">
              <a:avLst/>
            </a:prstGeom>
            <a:grpFill/>
            <a:ln w="12700">
              <a:solidFill>
                <a:schemeClr val="tx1"/>
              </a:solidFill>
              <a:round/>
              <a:headEnd type="none" w="sm" len="sm"/>
              <a:tailEnd type="none" w="sm" len="sm"/>
            </a:ln>
            <a:effectLst/>
            <a:extLst/>
          </p:spPr>
          <p:txBody>
            <a:bodyPr wrap="none" anchor="ctr"/>
            <a:lstStyle/>
            <a:p>
              <a:pPr>
                <a:defRPr/>
              </a:pPr>
              <a:endParaRPr lang="fr-FR">
                <a:cs typeface="+mn-cs"/>
              </a:endParaRPr>
            </a:p>
          </p:txBody>
        </p:sp>
        <p:sp>
          <p:nvSpPr>
            <p:cNvPr id="6" name="Line 28"/>
            <p:cNvSpPr>
              <a:spLocks noChangeShapeType="1"/>
            </p:cNvSpPr>
            <p:nvPr/>
          </p:nvSpPr>
          <p:spPr bwMode="auto">
            <a:xfrm>
              <a:off x="912" y="384"/>
              <a:ext cx="0" cy="192"/>
            </a:xfrm>
            <a:prstGeom prst="line">
              <a:avLst/>
            </a:prstGeom>
            <a:grpFill/>
            <a:ln w="12700">
              <a:solidFill>
                <a:schemeClr val="tx1"/>
              </a:solidFill>
              <a:round/>
              <a:headEnd type="none" w="sm" len="sm"/>
              <a:tailEnd type="none" w="sm" len="sm"/>
            </a:ln>
            <a:effectLst/>
            <a:extLst/>
          </p:spPr>
          <p:txBody>
            <a:bodyPr wrap="none" anchor="ctr"/>
            <a:lstStyle/>
            <a:p>
              <a:pPr>
                <a:defRPr/>
              </a:pPr>
              <a:endParaRPr lang="fr-FR">
                <a:cs typeface="+mn-cs"/>
              </a:endParaRPr>
            </a:p>
          </p:txBody>
        </p:sp>
      </p:grpSp>
      <p:sp>
        <p:nvSpPr>
          <p:cNvPr id="7" name="Rectangle 6"/>
          <p:cNvSpPr/>
          <p:nvPr/>
        </p:nvSpPr>
        <p:spPr bwMode="auto">
          <a:xfrm>
            <a:off x="3629025" y="1689100"/>
            <a:ext cx="228600" cy="17145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a:cs typeface="+mn-cs"/>
            </a:endParaRPr>
          </a:p>
        </p:txBody>
      </p:sp>
      <p:pic>
        <p:nvPicPr>
          <p:cNvPr id="10244"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1697038" y="-107950"/>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5" name="Connecteur droit 192"/>
          <p:cNvCxnSpPr>
            <a:cxnSpLocks noChangeShapeType="1"/>
          </p:cNvCxnSpPr>
          <p:nvPr/>
        </p:nvCxnSpPr>
        <p:spPr bwMode="auto">
          <a:xfrm>
            <a:off x="2887663" y="1960563"/>
            <a:ext cx="12827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46" name="Connecteur droit 193"/>
          <p:cNvCxnSpPr>
            <a:cxnSpLocks noChangeShapeType="1"/>
          </p:cNvCxnSpPr>
          <p:nvPr/>
        </p:nvCxnSpPr>
        <p:spPr bwMode="auto">
          <a:xfrm>
            <a:off x="2879725" y="2163763"/>
            <a:ext cx="12827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247" name="ZoneTexte 194"/>
          <p:cNvSpPr txBox="1">
            <a:spLocks noChangeArrowheads="1"/>
          </p:cNvSpPr>
          <p:nvPr/>
        </p:nvSpPr>
        <p:spPr bwMode="auto">
          <a:xfrm rot="-5400000">
            <a:off x="3632994" y="1637506"/>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7</a:t>
            </a:r>
          </a:p>
        </p:txBody>
      </p:sp>
      <p:cxnSp>
        <p:nvCxnSpPr>
          <p:cNvPr id="10248" name="Connecteur droit 197"/>
          <p:cNvCxnSpPr>
            <a:cxnSpLocks noChangeShapeType="1"/>
          </p:cNvCxnSpPr>
          <p:nvPr/>
        </p:nvCxnSpPr>
        <p:spPr bwMode="auto">
          <a:xfrm flipV="1">
            <a:off x="3914775" y="1960563"/>
            <a:ext cx="0" cy="2047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49" name="Connecteur droit avec flèche 200"/>
          <p:cNvCxnSpPr>
            <a:cxnSpLocks noChangeShapeType="1"/>
          </p:cNvCxnSpPr>
          <p:nvPr/>
        </p:nvCxnSpPr>
        <p:spPr bwMode="auto">
          <a:xfrm>
            <a:off x="3914775" y="1714500"/>
            <a:ext cx="0" cy="2682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250" name="Rectangle 2"/>
          <p:cNvSpPr>
            <a:spLocks noChangeArrowheads="1"/>
          </p:cNvSpPr>
          <p:nvPr/>
        </p:nvSpPr>
        <p:spPr bwMode="auto">
          <a:xfrm>
            <a:off x="4957763" y="1558925"/>
            <a:ext cx="315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10251" name="Rectangle 8"/>
          <p:cNvSpPr>
            <a:spLocks noChangeArrowheads="1"/>
          </p:cNvSpPr>
          <p:nvPr/>
        </p:nvSpPr>
        <p:spPr bwMode="auto">
          <a:xfrm>
            <a:off x="4500563" y="1558925"/>
            <a:ext cx="43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0,6</a:t>
            </a:r>
          </a:p>
        </p:txBody>
      </p:sp>
      <p:grpSp>
        <p:nvGrpSpPr>
          <p:cNvPr id="10252" name="Group 631"/>
          <p:cNvGrpSpPr>
            <a:grpSpLocks/>
          </p:cNvGrpSpPr>
          <p:nvPr/>
        </p:nvGrpSpPr>
        <p:grpSpPr bwMode="auto">
          <a:xfrm>
            <a:off x="4265613" y="1593850"/>
            <a:ext cx="190500" cy="190500"/>
            <a:chOff x="4360" y="1124"/>
            <a:chExt cx="120" cy="120"/>
          </a:xfrm>
        </p:grpSpPr>
        <p:sp>
          <p:nvSpPr>
            <p:cNvPr id="10308" name="Oval 632"/>
            <p:cNvSpPr>
              <a:spLocks noChangeArrowheads="1"/>
            </p:cNvSpPr>
            <p:nvPr/>
          </p:nvSpPr>
          <p:spPr bwMode="auto">
            <a:xfrm>
              <a:off x="4376" y="1140"/>
              <a:ext cx="88" cy="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0309" name="Line 633"/>
            <p:cNvSpPr>
              <a:spLocks noChangeShapeType="1"/>
            </p:cNvSpPr>
            <p:nvPr/>
          </p:nvSpPr>
          <p:spPr bwMode="auto">
            <a:xfrm>
              <a:off x="4360" y="1184"/>
              <a:ext cx="1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0310" name="Line 634"/>
            <p:cNvSpPr>
              <a:spLocks noChangeShapeType="1"/>
            </p:cNvSpPr>
            <p:nvPr/>
          </p:nvSpPr>
          <p:spPr bwMode="auto">
            <a:xfrm rot="-5400000">
              <a:off x="4360" y="1184"/>
              <a:ext cx="1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sp>
        <p:nvSpPr>
          <p:cNvPr id="10253" name="Freeform 30"/>
          <p:cNvSpPr>
            <a:spLocks/>
          </p:cNvSpPr>
          <p:nvPr/>
        </p:nvSpPr>
        <p:spPr bwMode="auto">
          <a:xfrm>
            <a:off x="4049713" y="1689100"/>
            <a:ext cx="163512" cy="277813"/>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cxnSp>
        <p:nvCxnSpPr>
          <p:cNvPr id="10254" name="Connecteur droit avec flèche 200"/>
          <p:cNvCxnSpPr>
            <a:cxnSpLocks noChangeShapeType="1"/>
          </p:cNvCxnSpPr>
          <p:nvPr/>
        </p:nvCxnSpPr>
        <p:spPr bwMode="auto">
          <a:xfrm flipV="1">
            <a:off x="3914775" y="2139950"/>
            <a:ext cx="0" cy="13335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257" name="Rectangle 394"/>
          <p:cNvSpPr>
            <a:spLocks noChangeArrowheads="1"/>
          </p:cNvSpPr>
          <p:nvPr/>
        </p:nvSpPr>
        <p:spPr bwMode="auto">
          <a:xfrm>
            <a:off x="3500438" y="2309813"/>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0258" name="Line 402"/>
          <p:cNvSpPr>
            <a:spLocks noChangeShapeType="1"/>
          </p:cNvSpPr>
          <p:nvPr/>
        </p:nvSpPr>
        <p:spPr bwMode="auto">
          <a:xfrm flipV="1">
            <a:off x="3897313" y="2614613"/>
            <a:ext cx="0" cy="2206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0259" name="Freeform 403"/>
          <p:cNvSpPr>
            <a:spLocks/>
          </p:cNvSpPr>
          <p:nvPr/>
        </p:nvSpPr>
        <p:spPr bwMode="auto">
          <a:xfrm flipV="1">
            <a:off x="3819525" y="2611438"/>
            <a:ext cx="153988" cy="77787"/>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0260" name="Rectangle 404"/>
          <p:cNvSpPr>
            <a:spLocks noChangeArrowheads="1"/>
          </p:cNvSpPr>
          <p:nvPr/>
        </p:nvSpPr>
        <p:spPr bwMode="auto">
          <a:xfrm>
            <a:off x="3740150" y="2832100"/>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10261" name="Freeform 405"/>
          <p:cNvSpPr>
            <a:spLocks/>
          </p:cNvSpPr>
          <p:nvPr/>
        </p:nvSpPr>
        <p:spPr bwMode="auto">
          <a:xfrm flipV="1">
            <a:off x="3171825" y="2149475"/>
            <a:ext cx="331788" cy="314325"/>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grpSp>
        <p:nvGrpSpPr>
          <p:cNvPr id="10269" name="Groupe 67"/>
          <p:cNvGrpSpPr>
            <a:grpSpLocks/>
          </p:cNvGrpSpPr>
          <p:nvPr/>
        </p:nvGrpSpPr>
        <p:grpSpPr bwMode="auto">
          <a:xfrm>
            <a:off x="1876425" y="142875"/>
            <a:ext cx="1619250" cy="2030413"/>
            <a:chOff x="2216150" y="4001911"/>
            <a:chExt cx="1619250" cy="2030589"/>
          </a:xfrm>
        </p:grpSpPr>
        <p:sp>
          <p:nvSpPr>
            <p:cNvPr id="10272" name="Rectangle 68"/>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0273" name="Rectangle 69"/>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0274" name="Rectangle 70"/>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0275" name="Rectangle 71"/>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0276" name="Rectangle 72"/>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10270" name="ZoneTexte 1"/>
          <p:cNvSpPr txBox="1">
            <a:spLocks noChangeArrowheads="1"/>
          </p:cNvSpPr>
          <p:nvPr/>
        </p:nvSpPr>
        <p:spPr bwMode="auto">
          <a:xfrm>
            <a:off x="69850" y="66675"/>
            <a:ext cx="422116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LOCALISATION D'UN PLAN</a:t>
            </a:r>
          </a:p>
        </p:txBody>
      </p:sp>
      <p:sp>
        <p:nvSpPr>
          <p:cNvPr id="75" name="ZoneTexte 19"/>
          <p:cNvSpPr txBox="1">
            <a:spLocks noChangeArrowheads="1"/>
          </p:cNvSpPr>
          <p:nvPr/>
        </p:nvSpPr>
        <p:spPr bwMode="auto">
          <a:xfrm>
            <a:off x="304800" y="3046413"/>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grpSp>
        <p:nvGrpSpPr>
          <p:cNvPr id="77" name="Groupe 76"/>
          <p:cNvGrpSpPr/>
          <p:nvPr/>
        </p:nvGrpSpPr>
        <p:grpSpPr>
          <a:xfrm>
            <a:off x="304800" y="287338"/>
            <a:ext cx="8731696" cy="3495795"/>
            <a:chOff x="304800" y="287338"/>
            <a:chExt cx="8731696" cy="3495795"/>
          </a:xfrm>
        </p:grpSpPr>
        <p:sp>
          <p:nvSpPr>
            <p:cNvPr id="78" name="ZoneTexte 91"/>
            <p:cNvSpPr txBox="1">
              <a:spLocks noChangeArrowheads="1"/>
            </p:cNvSpPr>
            <p:nvPr/>
          </p:nvSpPr>
          <p:spPr bwMode="auto">
            <a:xfrm>
              <a:off x="304800" y="3413801"/>
              <a:ext cx="873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Plan D, </a:t>
              </a:r>
              <a:r>
                <a:rPr lang="fr-FR" altLang="fr-FR" sz="1800" b="0" dirty="0">
                  <a:solidFill>
                    <a:srgbClr val="0070C0"/>
                  </a:solidFill>
                  <a:latin typeface="Comic Sans MS" pitchFamily="66" charset="0"/>
                </a:rPr>
                <a:t>critère [GE] plan extérieur matière des moindres carrés </a:t>
              </a:r>
            </a:p>
          </p:txBody>
        </p:sp>
        <p:grpSp>
          <p:nvGrpSpPr>
            <p:cNvPr id="79" name="Groupe 9"/>
            <p:cNvGrpSpPr>
              <a:grpSpLocks/>
            </p:cNvGrpSpPr>
            <p:nvPr/>
          </p:nvGrpSpPr>
          <p:grpSpPr bwMode="auto">
            <a:xfrm>
              <a:off x="5796136" y="287338"/>
              <a:ext cx="2122487" cy="2125662"/>
              <a:chOff x="4935538" y="1824038"/>
              <a:chExt cx="2816225" cy="2819400"/>
            </a:xfrm>
          </p:grpSpPr>
          <p:sp>
            <p:nvSpPr>
              <p:cNvPr id="80"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81"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82"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83"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84"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grpSp>
        <p:nvGrpSpPr>
          <p:cNvPr id="11" name="Groupe 10"/>
          <p:cNvGrpSpPr/>
          <p:nvPr/>
        </p:nvGrpSpPr>
        <p:grpSpPr>
          <a:xfrm>
            <a:off x="3478213" y="823913"/>
            <a:ext cx="5462587" cy="5067547"/>
            <a:chOff x="3478213" y="823913"/>
            <a:chExt cx="5462587" cy="5067547"/>
          </a:xfrm>
        </p:grpSpPr>
        <p:sp>
          <p:nvSpPr>
            <p:cNvPr id="10264" name="Forme libre 48"/>
            <p:cNvSpPr>
              <a:spLocks/>
            </p:cNvSpPr>
            <p:nvPr/>
          </p:nvSpPr>
          <p:spPr bwMode="auto">
            <a:xfrm>
              <a:off x="6396038" y="2120900"/>
              <a:ext cx="944562" cy="174625"/>
            </a:xfrm>
            <a:custGeom>
              <a:avLst/>
              <a:gdLst>
                <a:gd name="T0" fmla="*/ 0 w 944660"/>
                <a:gd name="T1" fmla="*/ 179759 h 174100"/>
                <a:gd name="T2" fmla="*/ 41256 w 944660"/>
                <a:gd name="T3" fmla="*/ 0 h 174100"/>
                <a:gd name="T4" fmla="*/ 940002 w 944660"/>
                <a:gd name="T5" fmla="*/ 6182 h 174100"/>
                <a:gd name="T6" fmla="*/ 939054 w 944660"/>
                <a:gd name="T7" fmla="*/ 56180 h 174100"/>
                <a:gd name="T8" fmla="*/ 936667 w 944660"/>
                <a:gd name="T9" fmla="*/ 200567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cxnSp>
          <p:nvCxnSpPr>
            <p:cNvPr id="10297" name="Connecteur droit 53"/>
            <p:cNvCxnSpPr>
              <a:cxnSpLocks noChangeShapeType="1"/>
            </p:cNvCxnSpPr>
            <p:nvPr/>
          </p:nvCxnSpPr>
          <p:spPr bwMode="auto">
            <a:xfrm>
              <a:off x="5676900" y="2112878"/>
              <a:ext cx="2801938" cy="3651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55" name="Rectangle 54"/>
            <p:cNvSpPr/>
            <p:nvPr/>
          </p:nvSpPr>
          <p:spPr bwMode="auto">
            <a:xfrm>
              <a:off x="5292080" y="1841500"/>
              <a:ext cx="228600" cy="17145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a:extLst/>
          </p:spPr>
          <p:txBody>
            <a:bodyPr/>
            <a:lstStyle/>
            <a:p>
              <a:pPr>
                <a:defRPr/>
              </a:pPr>
              <a:endParaRPr lang="fr-FR">
                <a:cs typeface="+mn-cs"/>
              </a:endParaRPr>
            </a:p>
          </p:txBody>
        </p:sp>
        <p:sp>
          <p:nvSpPr>
            <p:cNvPr id="10299" name="ZoneTexte 194"/>
            <p:cNvSpPr txBox="1">
              <a:spLocks noChangeArrowheads="1"/>
            </p:cNvSpPr>
            <p:nvPr/>
          </p:nvSpPr>
          <p:spPr bwMode="auto">
            <a:xfrm rot="16200000">
              <a:off x="5296058" y="1789833"/>
              <a:ext cx="26985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7</a:t>
              </a:r>
            </a:p>
          </p:txBody>
        </p:sp>
        <p:cxnSp>
          <p:nvCxnSpPr>
            <p:cNvPr id="10300" name="Connecteur droit 197"/>
            <p:cNvCxnSpPr>
              <a:cxnSpLocks noChangeShapeType="1"/>
            </p:cNvCxnSpPr>
            <p:nvPr/>
          </p:nvCxnSpPr>
          <p:spPr bwMode="auto">
            <a:xfrm flipV="1">
              <a:off x="5652120" y="2112878"/>
              <a:ext cx="0" cy="20477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301" name="Connecteur droit avec flèche 200"/>
            <p:cNvCxnSpPr>
              <a:cxnSpLocks noChangeShapeType="1"/>
            </p:cNvCxnSpPr>
            <p:nvPr/>
          </p:nvCxnSpPr>
          <p:spPr bwMode="auto">
            <a:xfrm>
              <a:off x="5652120" y="1866831"/>
              <a:ext cx="0" cy="26827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0302" name="Connecteur droit avec flèche 200"/>
            <p:cNvCxnSpPr>
              <a:cxnSpLocks noChangeShapeType="1"/>
            </p:cNvCxnSpPr>
            <p:nvPr/>
          </p:nvCxnSpPr>
          <p:spPr bwMode="auto">
            <a:xfrm flipV="1">
              <a:off x="5652120" y="2359555"/>
              <a:ext cx="0" cy="133341"/>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0294" name="ZoneTexte 60"/>
            <p:cNvSpPr txBox="1">
              <a:spLocks noChangeArrowheads="1"/>
            </p:cNvSpPr>
            <p:nvPr/>
          </p:nvSpPr>
          <p:spPr bwMode="auto">
            <a:xfrm>
              <a:off x="5038725" y="823913"/>
              <a:ext cx="1279525" cy="64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Surface nominale</a:t>
              </a:r>
            </a:p>
          </p:txBody>
        </p:sp>
        <p:cxnSp>
          <p:nvCxnSpPr>
            <p:cNvPr id="10295" name="Connecteur droit avec flèche 62"/>
            <p:cNvCxnSpPr>
              <a:cxnSpLocks noChangeShapeType="1"/>
            </p:cNvCxnSpPr>
            <p:nvPr/>
          </p:nvCxnSpPr>
          <p:spPr bwMode="auto">
            <a:xfrm>
              <a:off x="5930900" y="1469982"/>
              <a:ext cx="244475" cy="6698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87" name="Rectangle 63"/>
            <p:cNvSpPr>
              <a:spLocks noChangeArrowheads="1"/>
            </p:cNvSpPr>
            <p:nvPr/>
          </p:nvSpPr>
          <p:spPr bwMode="auto">
            <a:xfrm rot="10800000">
              <a:off x="6318250" y="2051050"/>
              <a:ext cx="1084263" cy="176213"/>
            </a:xfrm>
            <a:prstGeom prst="rect">
              <a:avLst/>
            </a:prstGeom>
            <a:solidFill>
              <a:srgbClr val="CCFF99">
                <a:alpha val="34117"/>
              </a:srgbClr>
            </a:solidFill>
            <a:ln w="9525" algn="ctr">
              <a:solidFill>
                <a:schemeClr val="tx1"/>
              </a:solidFill>
              <a:round/>
              <a:headEnd/>
              <a:tailEnd/>
            </a:ln>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nvGrpSpPr>
            <p:cNvPr id="10288" name="Groupe 68"/>
            <p:cNvGrpSpPr>
              <a:grpSpLocks/>
            </p:cNvGrpSpPr>
            <p:nvPr/>
          </p:nvGrpSpPr>
          <p:grpSpPr bwMode="auto">
            <a:xfrm>
              <a:off x="7234238" y="1782763"/>
              <a:ext cx="0" cy="558800"/>
              <a:chOff x="8009340" y="1822170"/>
              <a:chExt cx="0" cy="559504"/>
            </a:xfrm>
          </p:grpSpPr>
          <p:cxnSp>
            <p:nvCxnSpPr>
              <p:cNvPr id="10290" name="Connecteur droit 197"/>
              <p:cNvCxnSpPr>
                <a:cxnSpLocks noChangeShapeType="1"/>
              </p:cNvCxnSpPr>
              <p:nvPr/>
            </p:nvCxnSpPr>
            <p:spPr bwMode="auto">
              <a:xfrm flipV="1">
                <a:off x="8009340" y="2068233"/>
                <a:ext cx="0" cy="2047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291" name="Connecteur droit avec flèche 200"/>
              <p:cNvCxnSpPr>
                <a:cxnSpLocks noChangeShapeType="1"/>
              </p:cNvCxnSpPr>
              <p:nvPr/>
            </p:nvCxnSpPr>
            <p:spPr bwMode="auto">
              <a:xfrm>
                <a:off x="8009340" y="1822170"/>
                <a:ext cx="0" cy="2682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0292" name="Connecteur droit avec flèche 200"/>
              <p:cNvCxnSpPr>
                <a:cxnSpLocks noChangeShapeType="1"/>
              </p:cNvCxnSpPr>
              <p:nvPr/>
            </p:nvCxnSpPr>
            <p:spPr bwMode="auto">
              <a:xfrm flipV="1">
                <a:off x="8009340" y="2247530"/>
                <a:ext cx="0" cy="134144"/>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cxnSp>
          <p:nvCxnSpPr>
            <p:cNvPr id="10289" name="Connecteur droit 72"/>
            <p:cNvCxnSpPr>
              <a:cxnSpLocks noChangeShapeType="1"/>
            </p:cNvCxnSpPr>
            <p:nvPr/>
          </p:nvCxnSpPr>
          <p:spPr bwMode="auto">
            <a:xfrm>
              <a:off x="7234238" y="1784350"/>
              <a:ext cx="711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85" name="ZoneTexte 73"/>
            <p:cNvSpPr txBox="1">
              <a:spLocks noChangeArrowheads="1"/>
            </p:cNvSpPr>
            <p:nvPr/>
          </p:nvSpPr>
          <p:spPr bwMode="auto">
            <a:xfrm>
              <a:off x="7666210" y="143236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t>0,6</a:t>
              </a:r>
            </a:p>
          </p:txBody>
        </p:sp>
        <p:sp>
          <p:nvSpPr>
            <p:cNvPr id="10283" name="Forme libre 1"/>
            <p:cNvSpPr>
              <a:spLocks/>
            </p:cNvSpPr>
            <p:nvPr/>
          </p:nvSpPr>
          <p:spPr bwMode="auto">
            <a:xfrm>
              <a:off x="6430780" y="2117725"/>
              <a:ext cx="899410" cy="15474"/>
            </a:xfrm>
            <a:custGeom>
              <a:avLst/>
              <a:gdLst>
                <a:gd name="T0" fmla="*/ 0 w 899410"/>
                <a:gd name="T1" fmla="*/ 5478 h 15471"/>
                <a:gd name="T2" fmla="*/ 189876 w 899410"/>
                <a:gd name="T3" fmla="*/ 15471 h 15471"/>
                <a:gd name="T4" fmla="*/ 399738 w 899410"/>
                <a:gd name="T5" fmla="*/ 5478 h 15471"/>
                <a:gd name="T6" fmla="*/ 614597 w 899410"/>
                <a:gd name="T7" fmla="*/ 5478 h 15471"/>
                <a:gd name="T8" fmla="*/ 769495 w 899410"/>
                <a:gd name="T9" fmla="*/ 481 h 15471"/>
                <a:gd name="T10" fmla="*/ 899410 w 899410"/>
                <a:gd name="T11" fmla="*/ 481 h 15471"/>
                <a:gd name="T12" fmla="*/ 0 60000 65536"/>
                <a:gd name="T13" fmla="*/ 0 60000 65536"/>
                <a:gd name="T14" fmla="*/ 0 60000 65536"/>
                <a:gd name="T15" fmla="*/ 0 60000 65536"/>
                <a:gd name="T16" fmla="*/ 0 60000 65536"/>
                <a:gd name="T17" fmla="*/ 0 60000 65536"/>
                <a:gd name="T18" fmla="*/ 0 w 899410"/>
                <a:gd name="T19" fmla="*/ 0 h 15471"/>
                <a:gd name="T20" fmla="*/ 899410 w 899410"/>
                <a:gd name="T21" fmla="*/ 15471 h 15471"/>
              </a:gdLst>
              <a:ahLst/>
              <a:cxnLst>
                <a:cxn ang="T12">
                  <a:pos x="T0" y="T1"/>
                </a:cxn>
                <a:cxn ang="T13">
                  <a:pos x="T2" y="T3"/>
                </a:cxn>
                <a:cxn ang="T14">
                  <a:pos x="T4" y="T5"/>
                </a:cxn>
                <a:cxn ang="T15">
                  <a:pos x="T6" y="T7"/>
                </a:cxn>
                <a:cxn ang="T16">
                  <a:pos x="T8" y="T9"/>
                </a:cxn>
                <a:cxn ang="T17">
                  <a:pos x="T10" y="T11"/>
                </a:cxn>
              </a:cxnLst>
              <a:rect l="T18" t="T19" r="T20" b="T21"/>
              <a:pathLst>
                <a:path w="899410" h="15471">
                  <a:moveTo>
                    <a:pt x="0" y="5478"/>
                  </a:moveTo>
                  <a:cubicBezTo>
                    <a:pt x="61626" y="10474"/>
                    <a:pt x="123253" y="15471"/>
                    <a:pt x="189876" y="15471"/>
                  </a:cubicBezTo>
                  <a:cubicBezTo>
                    <a:pt x="256499" y="15471"/>
                    <a:pt x="328951" y="7143"/>
                    <a:pt x="399738" y="5478"/>
                  </a:cubicBezTo>
                  <a:cubicBezTo>
                    <a:pt x="470525" y="3813"/>
                    <a:pt x="552971" y="6311"/>
                    <a:pt x="614597" y="5478"/>
                  </a:cubicBezTo>
                  <a:cubicBezTo>
                    <a:pt x="676223" y="4645"/>
                    <a:pt x="722026" y="1314"/>
                    <a:pt x="769495" y="481"/>
                  </a:cubicBezTo>
                  <a:cubicBezTo>
                    <a:pt x="816964" y="-352"/>
                    <a:pt x="858187" y="64"/>
                    <a:pt x="899410" y="481"/>
                  </a:cubicBezTo>
                </a:path>
              </a:pathLst>
            </a:custGeom>
            <a:noFill/>
            <a:ln w="38100"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85" name="ZoneTexte 92"/>
            <p:cNvSpPr txBox="1">
              <a:spLocks noChangeArrowheads="1"/>
            </p:cNvSpPr>
            <p:nvPr/>
          </p:nvSpPr>
          <p:spPr bwMode="auto">
            <a:xfrm>
              <a:off x="3478213" y="3861048"/>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smtClean="0">
                  <a:solidFill>
                    <a:srgbClr val="0070C0"/>
                  </a:solidFill>
                  <a:latin typeface="Comic Sans MS" pitchFamily="66" charset="0"/>
                </a:rPr>
                <a:t>Localisation</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Plan de fond du lamage</a:t>
              </a:r>
              <a:endParaRPr lang="fr-FR" altLang="fr-FR" sz="1800" b="0" dirty="0">
                <a:solidFill>
                  <a:srgbClr val="0070C0"/>
                </a:solidFill>
                <a:latin typeface="Comic Sans MS" pitchFamily="66" charset="0"/>
              </a:endParaRPr>
            </a:p>
            <a:p>
              <a:pPr eaLnBrk="1" hangingPunct="1">
                <a:lnSpc>
                  <a:spcPct val="150000"/>
                </a:lnSpc>
              </a:pPr>
              <a:r>
                <a:rPr lang="fr-FR" altLang="fr-FR" sz="1800" b="0" dirty="0">
                  <a:solidFill>
                    <a:srgbClr val="0070C0"/>
                  </a:solidFill>
                  <a:latin typeface="Comic Sans MS" pitchFamily="66" charset="0"/>
                </a:rPr>
                <a:t>Tous les points de la surface </a:t>
              </a:r>
              <a:r>
                <a:rPr lang="fr-FR" altLang="fr-FR" sz="1800" b="0" dirty="0" smtClean="0">
                  <a:solidFill>
                    <a:srgbClr val="0070C0"/>
                  </a:solidFill>
                  <a:latin typeface="Comic Sans MS" pitchFamily="66" charset="0"/>
                </a:rPr>
                <a:t>réelle</a:t>
              </a:r>
              <a:endParaRPr lang="fr-FR" altLang="fr-FR" sz="1800" b="0" dirty="0">
                <a:solidFill>
                  <a:srgbClr val="0070C0"/>
                </a:solidFill>
                <a:latin typeface="Comic Sans MS" pitchFamily="66" charset="0"/>
              </a:endParaRPr>
            </a:p>
            <a:p>
              <a:pPr eaLnBrk="1" hangingPunct="1"/>
              <a:r>
                <a:rPr lang="fr-FR" altLang="fr-FR" sz="1800" b="0" dirty="0" smtClean="0">
                  <a:solidFill>
                    <a:srgbClr val="0070C0"/>
                  </a:solidFill>
                  <a:latin typeface="Comic Sans MS" pitchFamily="66" charset="0"/>
                </a:rPr>
                <a:t>Zone cylindrique </a:t>
              </a:r>
              <a:r>
                <a:rPr lang="fr-FR" altLang="fr-FR" sz="1800" b="0" dirty="0" smtClean="0">
                  <a:solidFill>
                    <a:srgbClr val="0070C0"/>
                  </a:solidFill>
                  <a:latin typeface="Comic Sans MS" pitchFamily="66" charset="0"/>
                  <a:sym typeface="Symbol"/>
                </a:rPr>
                <a:t>0,01 </a:t>
              </a:r>
              <a:r>
                <a:rPr lang="fr-FR" altLang="fr-FR" sz="1800" b="0" dirty="0" smtClean="0">
                  <a:solidFill>
                    <a:srgbClr val="0070C0"/>
                  </a:solidFill>
                  <a:latin typeface="Comic Sans MS" pitchFamily="66" charset="0"/>
                </a:rPr>
                <a:t>parallèle </a:t>
              </a:r>
              <a:r>
                <a:rPr lang="fr-FR" altLang="fr-FR" sz="1800" b="0" dirty="0">
                  <a:solidFill>
                    <a:srgbClr val="0070C0"/>
                  </a:solidFill>
                  <a:latin typeface="Comic Sans MS" pitchFamily="66" charset="0"/>
                </a:rPr>
                <a:t>à la surface nominale</a:t>
              </a:r>
            </a:p>
            <a:p>
              <a:pPr eaLnBrk="1" hangingPunct="1"/>
              <a:r>
                <a:rPr lang="fr-FR" altLang="fr-FR" sz="1800" b="0" dirty="0">
                  <a:solidFill>
                    <a:srgbClr val="0070C0"/>
                  </a:solidFill>
                  <a:latin typeface="Comic Sans MS" pitchFamily="66" charset="0"/>
                </a:rPr>
                <a:t>La 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p>
          </p:txBody>
        </p:sp>
      </p:grpSp>
    </p:spTree>
    <p:extLst>
      <p:ext uri="{BB962C8B-B14F-4D97-AF65-F5344CB8AC3E}">
        <p14:creationId xmlns:p14="http://schemas.microsoft.com/office/powerpoint/2010/main" val="204043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11125" y="90488"/>
            <a:ext cx="7086600"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SUPPRESSION DES PIECES NON INFLUENTES</a:t>
            </a:r>
          </a:p>
        </p:txBody>
      </p:sp>
      <p:sp>
        <p:nvSpPr>
          <p:cNvPr id="38915" name="Line 3"/>
          <p:cNvSpPr>
            <a:spLocks noChangeShapeType="1"/>
          </p:cNvSpPr>
          <p:nvPr/>
        </p:nvSpPr>
        <p:spPr bwMode="auto">
          <a:xfrm>
            <a:off x="5645150" y="1854200"/>
            <a:ext cx="0" cy="815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16" name="Freeform 4" descr="noir)"/>
          <p:cNvSpPr>
            <a:spLocks/>
          </p:cNvSpPr>
          <p:nvPr/>
        </p:nvSpPr>
        <p:spPr bwMode="auto">
          <a:xfrm>
            <a:off x="5064125" y="2108200"/>
            <a:ext cx="341313" cy="403225"/>
          </a:xfrm>
          <a:custGeom>
            <a:avLst/>
            <a:gdLst>
              <a:gd name="T0" fmla="*/ 2147483647 w 215"/>
              <a:gd name="T1" fmla="*/ 2147483647 h 254"/>
              <a:gd name="T2" fmla="*/ 2147483647 w 215"/>
              <a:gd name="T3" fmla="*/ 2147483647 h 254"/>
              <a:gd name="T4" fmla="*/ 2147483647 w 215"/>
              <a:gd name="T5" fmla="*/ 2147483647 h 254"/>
              <a:gd name="T6" fmla="*/ 2147483647 w 215"/>
              <a:gd name="T7" fmla="*/ 2147483647 h 254"/>
              <a:gd name="T8" fmla="*/ 2147483647 w 215"/>
              <a:gd name="T9" fmla="*/ 2147483647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54">
                <a:moveTo>
                  <a:pt x="215" y="16"/>
                </a:moveTo>
                <a:cubicBezTo>
                  <a:pt x="184" y="16"/>
                  <a:pt x="62" y="15"/>
                  <a:pt x="31" y="18"/>
                </a:cubicBezTo>
                <a:cubicBezTo>
                  <a:pt x="0" y="21"/>
                  <a:pt x="24" y="0"/>
                  <a:pt x="27" y="34"/>
                </a:cubicBezTo>
                <a:cubicBezTo>
                  <a:pt x="30" y="68"/>
                  <a:pt x="24" y="188"/>
                  <a:pt x="50" y="221"/>
                </a:cubicBezTo>
                <a:cubicBezTo>
                  <a:pt x="76" y="254"/>
                  <a:pt x="157" y="231"/>
                  <a:pt x="185" y="234"/>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17" name="Freeform 6" descr="noir)"/>
          <p:cNvSpPr>
            <a:spLocks/>
          </p:cNvSpPr>
          <p:nvPr/>
        </p:nvSpPr>
        <p:spPr bwMode="auto">
          <a:xfrm>
            <a:off x="3754438" y="1938338"/>
            <a:ext cx="531812"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18" name="Rectangle 12"/>
          <p:cNvSpPr>
            <a:spLocks noChangeArrowheads="1"/>
          </p:cNvSpPr>
          <p:nvPr/>
        </p:nvSpPr>
        <p:spPr bwMode="auto">
          <a:xfrm>
            <a:off x="4292600" y="1987550"/>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8919" name="Rectangle 13"/>
          <p:cNvSpPr>
            <a:spLocks noChangeArrowheads="1"/>
          </p:cNvSpPr>
          <p:nvPr/>
        </p:nvSpPr>
        <p:spPr bwMode="auto">
          <a:xfrm>
            <a:off x="5476875" y="1938338"/>
            <a:ext cx="96838"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8920" name="Line 14"/>
          <p:cNvSpPr>
            <a:spLocks noChangeShapeType="1"/>
          </p:cNvSpPr>
          <p:nvPr/>
        </p:nvSpPr>
        <p:spPr bwMode="auto">
          <a:xfrm>
            <a:off x="4445000" y="2109788"/>
            <a:ext cx="0" cy="560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1" name="Line 15"/>
          <p:cNvSpPr>
            <a:spLocks noChangeShapeType="1"/>
          </p:cNvSpPr>
          <p:nvPr/>
        </p:nvSpPr>
        <p:spPr bwMode="auto">
          <a:xfrm>
            <a:off x="4483100" y="2141538"/>
            <a:ext cx="0" cy="517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8922" name="Group 16"/>
          <p:cNvGrpSpPr>
            <a:grpSpLocks/>
          </p:cNvGrpSpPr>
          <p:nvPr/>
        </p:nvGrpSpPr>
        <p:grpSpPr bwMode="auto">
          <a:xfrm>
            <a:off x="5086350" y="1638300"/>
            <a:ext cx="615950" cy="411163"/>
            <a:chOff x="2825" y="803"/>
            <a:chExt cx="356" cy="259"/>
          </a:xfrm>
        </p:grpSpPr>
        <p:sp>
          <p:nvSpPr>
            <p:cNvPr id="38937" name="Freeform 17"/>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8" name="Line 18"/>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9" name="Freeform 19"/>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8923" name="Line 20"/>
          <p:cNvSpPr>
            <a:spLocks noChangeShapeType="1"/>
          </p:cNvSpPr>
          <p:nvPr/>
        </p:nvSpPr>
        <p:spPr bwMode="auto">
          <a:xfrm>
            <a:off x="5073650" y="2108200"/>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4" name="Freeform 21"/>
          <p:cNvSpPr>
            <a:spLocks/>
          </p:cNvSpPr>
          <p:nvPr/>
        </p:nvSpPr>
        <p:spPr bwMode="auto">
          <a:xfrm>
            <a:off x="3756025" y="2030413"/>
            <a:ext cx="1631950" cy="638175"/>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5" name="Line 23"/>
          <p:cNvSpPr>
            <a:spLocks noChangeShapeType="1"/>
          </p:cNvSpPr>
          <p:nvPr/>
        </p:nvSpPr>
        <p:spPr bwMode="auto">
          <a:xfrm>
            <a:off x="3173413" y="2665413"/>
            <a:ext cx="26003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6" name="Freeform 24"/>
          <p:cNvSpPr>
            <a:spLocks/>
          </p:cNvSpPr>
          <p:nvPr/>
        </p:nvSpPr>
        <p:spPr bwMode="auto">
          <a:xfrm>
            <a:off x="3211513" y="2017713"/>
            <a:ext cx="533400" cy="647700"/>
          </a:xfrm>
          <a:custGeom>
            <a:avLst/>
            <a:gdLst>
              <a:gd name="T0" fmla="*/ 0 w 724"/>
              <a:gd name="T1" fmla="*/ 0 h 408"/>
              <a:gd name="T2" fmla="*/ 2147483647 w 724"/>
              <a:gd name="T3" fmla="*/ 0 h 408"/>
              <a:gd name="T4" fmla="*/ 2147483647 w 724"/>
              <a:gd name="T5" fmla="*/ 2147483647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7" name="Line 25"/>
          <p:cNvSpPr>
            <a:spLocks noChangeShapeType="1"/>
          </p:cNvSpPr>
          <p:nvPr/>
        </p:nvSpPr>
        <p:spPr bwMode="auto">
          <a:xfrm>
            <a:off x="5022850" y="2152650"/>
            <a:ext cx="0" cy="52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8" name="Line 26"/>
          <p:cNvSpPr>
            <a:spLocks noChangeShapeType="1"/>
          </p:cNvSpPr>
          <p:nvPr/>
        </p:nvSpPr>
        <p:spPr bwMode="auto">
          <a:xfrm>
            <a:off x="5570538" y="2535238"/>
            <a:ext cx="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29" name="Line 27"/>
          <p:cNvSpPr>
            <a:spLocks noChangeShapeType="1"/>
          </p:cNvSpPr>
          <p:nvPr/>
        </p:nvSpPr>
        <p:spPr bwMode="auto">
          <a:xfrm>
            <a:off x="5386388" y="2652713"/>
            <a:ext cx="0" cy="12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0" name="Line 28"/>
          <p:cNvSpPr>
            <a:spLocks noChangeShapeType="1"/>
          </p:cNvSpPr>
          <p:nvPr/>
        </p:nvSpPr>
        <p:spPr bwMode="auto">
          <a:xfrm>
            <a:off x="5383213" y="2668588"/>
            <a:ext cx="1587" cy="263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1" name="Freeform 29"/>
          <p:cNvSpPr>
            <a:spLocks/>
          </p:cNvSpPr>
          <p:nvPr/>
        </p:nvSpPr>
        <p:spPr bwMode="auto">
          <a:xfrm>
            <a:off x="5475288" y="2538413"/>
            <a:ext cx="187325" cy="403225"/>
          </a:xfrm>
          <a:custGeom>
            <a:avLst/>
            <a:gdLst>
              <a:gd name="T0" fmla="*/ 0 w 118"/>
              <a:gd name="T1" fmla="*/ 0 h 254"/>
              <a:gd name="T2" fmla="*/ 0 w 118"/>
              <a:gd name="T3" fmla="*/ 2147483647 h 254"/>
              <a:gd name="T4" fmla="*/ 2147483647 w 118"/>
              <a:gd name="T5" fmla="*/ 2147483647 h 254"/>
              <a:gd name="T6" fmla="*/ 2147483647 w 118"/>
              <a:gd name="T7" fmla="*/ 2147483647 h 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4">
                <a:moveTo>
                  <a:pt x="0" y="0"/>
                </a:moveTo>
                <a:lnTo>
                  <a:pt x="0" y="126"/>
                </a:lnTo>
                <a:lnTo>
                  <a:pt x="118" y="192"/>
                </a:lnTo>
                <a:lnTo>
                  <a:pt x="118" y="2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2" name="Line 30"/>
          <p:cNvSpPr>
            <a:spLocks noChangeShapeType="1"/>
          </p:cNvSpPr>
          <p:nvPr/>
        </p:nvSpPr>
        <p:spPr bwMode="auto">
          <a:xfrm>
            <a:off x="5386388" y="2890838"/>
            <a:ext cx="273050"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3" name="Text Box 31"/>
          <p:cNvSpPr txBox="1">
            <a:spLocks noChangeArrowheads="1"/>
          </p:cNvSpPr>
          <p:nvPr/>
        </p:nvSpPr>
        <p:spPr bwMode="auto">
          <a:xfrm>
            <a:off x="5710238" y="2651125"/>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distance mini 0,3</a:t>
            </a:r>
          </a:p>
        </p:txBody>
      </p:sp>
      <p:sp>
        <p:nvSpPr>
          <p:cNvPr id="38934" name="Freeform 34"/>
          <p:cNvSpPr>
            <a:spLocks/>
          </p:cNvSpPr>
          <p:nvPr/>
        </p:nvSpPr>
        <p:spPr bwMode="auto">
          <a:xfrm>
            <a:off x="1173163" y="966788"/>
            <a:ext cx="4540250" cy="2151062"/>
          </a:xfrm>
          <a:custGeom>
            <a:avLst/>
            <a:gdLst>
              <a:gd name="T0" fmla="*/ 0 w 2860"/>
              <a:gd name="T1" fmla="*/ 2147483647 h 1355"/>
              <a:gd name="T2" fmla="*/ 2147483647 w 2860"/>
              <a:gd name="T3" fmla="*/ 2147483647 h 1355"/>
              <a:gd name="T4" fmla="*/ 2147483647 w 2860"/>
              <a:gd name="T5" fmla="*/ 2147483647 h 1355"/>
              <a:gd name="T6" fmla="*/ 2147483647 w 2860"/>
              <a:gd name="T7" fmla="*/ 2147483647 h 1355"/>
              <a:gd name="T8" fmla="*/ 2147483647 w 2860"/>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0" h="1355">
                <a:moveTo>
                  <a:pt x="0" y="1145"/>
                </a:moveTo>
                <a:cubicBezTo>
                  <a:pt x="502" y="1250"/>
                  <a:pt x="1005" y="1355"/>
                  <a:pt x="1217" y="1250"/>
                </a:cubicBezTo>
                <a:cubicBezTo>
                  <a:pt x="1429" y="1145"/>
                  <a:pt x="1038" y="686"/>
                  <a:pt x="1270" y="517"/>
                </a:cubicBezTo>
                <a:cubicBezTo>
                  <a:pt x="1502" y="348"/>
                  <a:pt x="2364" y="321"/>
                  <a:pt x="2612" y="235"/>
                </a:cubicBezTo>
                <a:cubicBezTo>
                  <a:pt x="2860" y="149"/>
                  <a:pt x="2731" y="39"/>
                  <a:pt x="27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935" name="Text Box 35"/>
          <p:cNvSpPr txBox="1">
            <a:spLocks noChangeArrowheads="1"/>
          </p:cNvSpPr>
          <p:nvPr/>
        </p:nvSpPr>
        <p:spPr bwMode="auto">
          <a:xfrm>
            <a:off x="820738" y="1660525"/>
            <a:ext cx="207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partie supprimée</a:t>
            </a:r>
          </a:p>
        </p:txBody>
      </p:sp>
      <p:sp>
        <p:nvSpPr>
          <p:cNvPr id="38936" name="Text Box 36"/>
          <p:cNvSpPr txBox="1">
            <a:spLocks noChangeArrowheads="1"/>
          </p:cNvSpPr>
          <p:nvPr/>
        </p:nvSpPr>
        <p:spPr bwMode="auto">
          <a:xfrm>
            <a:off x="388938" y="3265488"/>
            <a:ext cx="8132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Suppression de la bague extérieure du roulement et de la clavette</a:t>
            </a:r>
          </a:p>
        </p:txBody>
      </p:sp>
    </p:spTree>
    <p:extLst>
      <p:ext uri="{BB962C8B-B14F-4D97-AF65-F5344CB8AC3E}">
        <p14:creationId xmlns:p14="http://schemas.microsoft.com/office/powerpoint/2010/main" val="4131444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22238" y="111125"/>
            <a:ext cx="6596062"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SURFACES TERMINALES ET DE JONCTION</a:t>
            </a:r>
          </a:p>
        </p:txBody>
      </p:sp>
      <p:grpSp>
        <p:nvGrpSpPr>
          <p:cNvPr id="39939" name="Group 56"/>
          <p:cNvGrpSpPr>
            <a:grpSpLocks/>
          </p:cNvGrpSpPr>
          <p:nvPr/>
        </p:nvGrpSpPr>
        <p:grpSpPr bwMode="auto">
          <a:xfrm>
            <a:off x="660400" y="1192213"/>
            <a:ext cx="6729413" cy="2382837"/>
            <a:chOff x="1620" y="803"/>
            <a:chExt cx="2318" cy="821"/>
          </a:xfrm>
        </p:grpSpPr>
        <p:sp>
          <p:nvSpPr>
            <p:cNvPr id="39946" name="Line 34"/>
            <p:cNvSpPr>
              <a:spLocks noChangeShapeType="1"/>
            </p:cNvSpPr>
            <p:nvPr/>
          </p:nvSpPr>
          <p:spPr bwMode="auto">
            <a:xfrm>
              <a:off x="3177" y="939"/>
              <a:ext cx="0" cy="5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7" name="Freeform 35" descr="noir)"/>
            <p:cNvSpPr>
              <a:spLocks/>
            </p:cNvSpPr>
            <p:nvPr/>
          </p:nvSpPr>
          <p:spPr bwMode="auto">
            <a:xfrm>
              <a:off x="2811" y="1099"/>
              <a:ext cx="215" cy="254"/>
            </a:xfrm>
            <a:custGeom>
              <a:avLst/>
              <a:gdLst>
                <a:gd name="T0" fmla="*/ 215 w 215"/>
                <a:gd name="T1" fmla="*/ 16 h 254"/>
                <a:gd name="T2" fmla="*/ 31 w 215"/>
                <a:gd name="T3" fmla="*/ 18 h 254"/>
                <a:gd name="T4" fmla="*/ 27 w 215"/>
                <a:gd name="T5" fmla="*/ 34 h 254"/>
                <a:gd name="T6" fmla="*/ 50 w 215"/>
                <a:gd name="T7" fmla="*/ 221 h 254"/>
                <a:gd name="T8" fmla="*/ 185 w 215"/>
                <a:gd name="T9" fmla="*/ 234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54">
                  <a:moveTo>
                    <a:pt x="215" y="16"/>
                  </a:moveTo>
                  <a:cubicBezTo>
                    <a:pt x="184" y="16"/>
                    <a:pt x="62" y="15"/>
                    <a:pt x="31" y="18"/>
                  </a:cubicBezTo>
                  <a:cubicBezTo>
                    <a:pt x="0" y="21"/>
                    <a:pt x="24" y="0"/>
                    <a:pt x="27" y="34"/>
                  </a:cubicBezTo>
                  <a:cubicBezTo>
                    <a:pt x="30" y="68"/>
                    <a:pt x="24" y="188"/>
                    <a:pt x="50" y="221"/>
                  </a:cubicBezTo>
                  <a:cubicBezTo>
                    <a:pt x="76" y="254"/>
                    <a:pt x="157" y="231"/>
                    <a:pt x="185" y="234"/>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8" name="Freeform 36" descr="noir)"/>
            <p:cNvSpPr>
              <a:spLocks/>
            </p:cNvSpPr>
            <p:nvPr/>
          </p:nvSpPr>
          <p:spPr bwMode="auto">
            <a:xfrm>
              <a:off x="1986" y="992"/>
              <a:ext cx="335" cy="110"/>
            </a:xfrm>
            <a:custGeom>
              <a:avLst/>
              <a:gdLst>
                <a:gd name="T0" fmla="*/ 1515 w 216"/>
                <a:gd name="T1" fmla="*/ 77902 h 71"/>
                <a:gd name="T2" fmla="*/ 242154 w 216"/>
                <a:gd name="T3" fmla="*/ 77902 h 71"/>
                <a:gd name="T4" fmla="*/ 242154 w 216"/>
                <a:gd name="T5" fmla="*/ 18427 h 71"/>
                <a:gd name="T6" fmla="*/ 122013 w 216"/>
                <a:gd name="T7" fmla="*/ 0 h 71"/>
                <a:gd name="T8" fmla="*/ 0 w 216"/>
                <a:gd name="T9" fmla="*/ 19843 h 71"/>
                <a:gd name="T10" fmla="*/ 1515 w 216"/>
                <a:gd name="T11" fmla="*/ 77902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9" name="Rectangle 37"/>
            <p:cNvSpPr>
              <a:spLocks noChangeArrowheads="1"/>
            </p:cNvSpPr>
            <p:nvPr/>
          </p:nvSpPr>
          <p:spPr bwMode="auto">
            <a:xfrm>
              <a:off x="2325" y="1023"/>
              <a:ext cx="538" cy="76"/>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9950" name="Rectangle 38"/>
            <p:cNvSpPr>
              <a:spLocks noChangeArrowheads="1"/>
            </p:cNvSpPr>
            <p:nvPr/>
          </p:nvSpPr>
          <p:spPr bwMode="auto">
            <a:xfrm>
              <a:off x="3071" y="992"/>
              <a:ext cx="61" cy="37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39951" name="Line 39"/>
            <p:cNvSpPr>
              <a:spLocks noChangeShapeType="1"/>
            </p:cNvSpPr>
            <p:nvPr/>
          </p:nvSpPr>
          <p:spPr bwMode="auto">
            <a:xfrm>
              <a:off x="2421" y="1100"/>
              <a:ext cx="0" cy="3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2" name="Line 40"/>
            <p:cNvSpPr>
              <a:spLocks noChangeShapeType="1"/>
            </p:cNvSpPr>
            <p:nvPr/>
          </p:nvSpPr>
          <p:spPr bwMode="auto">
            <a:xfrm>
              <a:off x="2445" y="1120"/>
              <a:ext cx="0" cy="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9953" name="Group 41"/>
            <p:cNvGrpSpPr>
              <a:grpSpLocks/>
            </p:cNvGrpSpPr>
            <p:nvPr/>
          </p:nvGrpSpPr>
          <p:grpSpPr bwMode="auto">
            <a:xfrm>
              <a:off x="2825" y="803"/>
              <a:ext cx="388" cy="259"/>
              <a:chOff x="2825" y="803"/>
              <a:chExt cx="356" cy="259"/>
            </a:xfrm>
          </p:grpSpPr>
          <p:sp>
            <p:nvSpPr>
              <p:cNvPr id="39965" name="Freeform 42"/>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6" name="Line 43"/>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7" name="Freeform 44"/>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9954" name="Line 45"/>
            <p:cNvSpPr>
              <a:spLocks noChangeShapeType="1"/>
            </p:cNvSpPr>
            <p:nvPr/>
          </p:nvSpPr>
          <p:spPr bwMode="auto">
            <a:xfrm>
              <a:off x="2817" y="1099"/>
              <a:ext cx="0" cy="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5" name="Freeform 46"/>
            <p:cNvSpPr>
              <a:spLocks/>
            </p:cNvSpPr>
            <p:nvPr/>
          </p:nvSpPr>
          <p:spPr bwMode="auto">
            <a:xfrm>
              <a:off x="1987" y="1050"/>
              <a:ext cx="1028" cy="402"/>
            </a:xfrm>
            <a:custGeom>
              <a:avLst/>
              <a:gdLst>
                <a:gd name="T0" fmla="*/ 0 w 1038"/>
                <a:gd name="T1" fmla="*/ 0 h 388"/>
                <a:gd name="T2" fmla="*/ 2 w 1038"/>
                <a:gd name="T3" fmla="*/ 88 h 388"/>
                <a:gd name="T4" fmla="*/ 370 w 1038"/>
                <a:gd name="T5" fmla="*/ 91 h 388"/>
                <a:gd name="T6" fmla="*/ 398 w 1038"/>
                <a:gd name="T7" fmla="*/ 125 h 388"/>
                <a:gd name="T8" fmla="*/ 685 w 1038"/>
                <a:gd name="T9" fmla="*/ 125 h 388"/>
                <a:gd name="T10" fmla="*/ 713 w 1038"/>
                <a:gd name="T11" fmla="*/ 88 h 388"/>
                <a:gd name="T12" fmla="*/ 888 w 1038"/>
                <a:gd name="T13" fmla="*/ 85 h 388"/>
                <a:gd name="T14" fmla="*/ 888 w 1038"/>
                <a:gd name="T15" fmla="*/ 685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6" name="Line 47"/>
            <p:cNvSpPr>
              <a:spLocks noChangeShapeType="1"/>
            </p:cNvSpPr>
            <p:nvPr/>
          </p:nvSpPr>
          <p:spPr bwMode="auto">
            <a:xfrm>
              <a:off x="1620" y="1450"/>
              <a:ext cx="16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7" name="Freeform 48"/>
            <p:cNvSpPr>
              <a:spLocks/>
            </p:cNvSpPr>
            <p:nvPr/>
          </p:nvSpPr>
          <p:spPr bwMode="auto">
            <a:xfrm>
              <a:off x="1644" y="1042"/>
              <a:ext cx="336" cy="408"/>
            </a:xfrm>
            <a:custGeom>
              <a:avLst/>
              <a:gdLst>
                <a:gd name="T0" fmla="*/ 0 w 724"/>
                <a:gd name="T1" fmla="*/ 0 h 408"/>
                <a:gd name="T2" fmla="*/ 0 w 724"/>
                <a:gd name="T3" fmla="*/ 0 h 408"/>
                <a:gd name="T4" fmla="*/ 0 w 724"/>
                <a:gd name="T5" fmla="*/ 408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8" name="Line 49"/>
            <p:cNvSpPr>
              <a:spLocks noChangeShapeType="1"/>
            </p:cNvSpPr>
            <p:nvPr/>
          </p:nvSpPr>
          <p:spPr bwMode="auto">
            <a:xfrm>
              <a:off x="2785" y="1127"/>
              <a:ext cx="0" cy="3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59" name="Line 50"/>
            <p:cNvSpPr>
              <a:spLocks noChangeShapeType="1"/>
            </p:cNvSpPr>
            <p:nvPr/>
          </p:nvSpPr>
          <p:spPr bwMode="auto">
            <a:xfrm>
              <a:off x="3130" y="1368"/>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0" name="Line 51"/>
            <p:cNvSpPr>
              <a:spLocks noChangeShapeType="1"/>
            </p:cNvSpPr>
            <p:nvPr/>
          </p:nvSpPr>
          <p:spPr bwMode="auto">
            <a:xfrm>
              <a:off x="3014" y="1442"/>
              <a:ext cx="0" cy="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1" name="Line 52"/>
            <p:cNvSpPr>
              <a:spLocks noChangeShapeType="1"/>
            </p:cNvSpPr>
            <p:nvPr/>
          </p:nvSpPr>
          <p:spPr bwMode="auto">
            <a:xfrm>
              <a:off x="3012" y="1452"/>
              <a:ext cx="1"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2" name="Freeform 53"/>
            <p:cNvSpPr>
              <a:spLocks/>
            </p:cNvSpPr>
            <p:nvPr/>
          </p:nvSpPr>
          <p:spPr bwMode="auto">
            <a:xfrm>
              <a:off x="3070" y="1370"/>
              <a:ext cx="118" cy="254"/>
            </a:xfrm>
            <a:custGeom>
              <a:avLst/>
              <a:gdLst>
                <a:gd name="T0" fmla="*/ 0 w 118"/>
                <a:gd name="T1" fmla="*/ 0 h 254"/>
                <a:gd name="T2" fmla="*/ 0 w 118"/>
                <a:gd name="T3" fmla="*/ 126 h 254"/>
                <a:gd name="T4" fmla="*/ 118 w 118"/>
                <a:gd name="T5" fmla="*/ 192 h 254"/>
                <a:gd name="T6" fmla="*/ 118 w 118"/>
                <a:gd name="T7" fmla="*/ 254 h 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4">
                  <a:moveTo>
                    <a:pt x="0" y="0"/>
                  </a:moveTo>
                  <a:lnTo>
                    <a:pt x="0" y="126"/>
                  </a:lnTo>
                  <a:lnTo>
                    <a:pt x="118" y="192"/>
                  </a:lnTo>
                  <a:lnTo>
                    <a:pt x="118" y="2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3" name="Line 54"/>
            <p:cNvSpPr>
              <a:spLocks noChangeShapeType="1"/>
            </p:cNvSpPr>
            <p:nvPr/>
          </p:nvSpPr>
          <p:spPr bwMode="auto">
            <a:xfrm>
              <a:off x="3014" y="1592"/>
              <a:ext cx="172"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64" name="Text Box 55"/>
            <p:cNvSpPr txBox="1">
              <a:spLocks noChangeArrowheads="1"/>
            </p:cNvSpPr>
            <p:nvPr/>
          </p:nvSpPr>
          <p:spPr bwMode="auto">
            <a:xfrm>
              <a:off x="3218" y="1441"/>
              <a:ext cx="720"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distance mini 0,3</a:t>
              </a:r>
            </a:p>
          </p:txBody>
        </p:sp>
      </p:grpSp>
      <p:sp>
        <p:nvSpPr>
          <p:cNvPr id="39940" name="Line 57"/>
          <p:cNvSpPr>
            <a:spLocks noChangeShapeType="1"/>
          </p:cNvSpPr>
          <p:nvPr/>
        </p:nvSpPr>
        <p:spPr bwMode="auto">
          <a:xfrm>
            <a:off x="4852988" y="1931988"/>
            <a:ext cx="0" cy="11430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1" name="Line 58"/>
          <p:cNvSpPr>
            <a:spLocks noChangeShapeType="1"/>
          </p:cNvSpPr>
          <p:nvPr/>
        </p:nvSpPr>
        <p:spPr bwMode="auto">
          <a:xfrm>
            <a:off x="4695825" y="2074863"/>
            <a:ext cx="0" cy="987425"/>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2" name="Line 59"/>
          <p:cNvSpPr>
            <a:spLocks noChangeShapeType="1"/>
          </p:cNvSpPr>
          <p:nvPr/>
        </p:nvSpPr>
        <p:spPr bwMode="auto">
          <a:xfrm>
            <a:off x="4268788" y="1844675"/>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3" name="Line 60"/>
          <p:cNvSpPr>
            <a:spLocks noChangeShapeType="1"/>
          </p:cNvSpPr>
          <p:nvPr/>
        </p:nvSpPr>
        <p:spPr bwMode="auto">
          <a:xfrm>
            <a:off x="2698750" y="1811338"/>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4" name="Line 61"/>
          <p:cNvSpPr>
            <a:spLocks noChangeShapeType="1"/>
          </p:cNvSpPr>
          <p:nvPr/>
        </p:nvSpPr>
        <p:spPr bwMode="auto">
          <a:xfrm>
            <a:off x="1711325" y="1828800"/>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5" name="Line 62"/>
          <p:cNvSpPr>
            <a:spLocks noChangeShapeType="1"/>
          </p:cNvSpPr>
          <p:nvPr/>
        </p:nvSpPr>
        <p:spPr bwMode="auto">
          <a:xfrm>
            <a:off x="4856163" y="1727200"/>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6530769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22238" y="111125"/>
            <a:ext cx="302418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a:t>
            </a:r>
          </a:p>
        </p:txBody>
      </p:sp>
      <p:sp>
        <p:nvSpPr>
          <p:cNvPr id="40963" name="Line 4"/>
          <p:cNvSpPr>
            <a:spLocks noChangeShapeType="1"/>
          </p:cNvSpPr>
          <p:nvPr/>
        </p:nvSpPr>
        <p:spPr bwMode="auto">
          <a:xfrm>
            <a:off x="5180013" y="1587500"/>
            <a:ext cx="0" cy="1490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4" name="Freeform 5" descr="noir)"/>
          <p:cNvSpPr>
            <a:spLocks/>
          </p:cNvSpPr>
          <p:nvPr/>
        </p:nvSpPr>
        <p:spPr bwMode="auto">
          <a:xfrm>
            <a:off x="4117975" y="2051050"/>
            <a:ext cx="623888" cy="738188"/>
          </a:xfrm>
          <a:custGeom>
            <a:avLst/>
            <a:gdLst>
              <a:gd name="T0" fmla="*/ 2147483647 w 215"/>
              <a:gd name="T1" fmla="*/ 2147483647 h 254"/>
              <a:gd name="T2" fmla="*/ 2147483647 w 215"/>
              <a:gd name="T3" fmla="*/ 2147483647 h 254"/>
              <a:gd name="T4" fmla="*/ 2147483647 w 215"/>
              <a:gd name="T5" fmla="*/ 2147483647 h 254"/>
              <a:gd name="T6" fmla="*/ 2147483647 w 215"/>
              <a:gd name="T7" fmla="*/ 2147483647 h 254"/>
              <a:gd name="T8" fmla="*/ 2147483647 w 215"/>
              <a:gd name="T9" fmla="*/ 2147483647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54">
                <a:moveTo>
                  <a:pt x="215" y="16"/>
                </a:moveTo>
                <a:cubicBezTo>
                  <a:pt x="184" y="16"/>
                  <a:pt x="62" y="15"/>
                  <a:pt x="31" y="18"/>
                </a:cubicBezTo>
                <a:cubicBezTo>
                  <a:pt x="0" y="21"/>
                  <a:pt x="24" y="0"/>
                  <a:pt x="27" y="34"/>
                </a:cubicBezTo>
                <a:cubicBezTo>
                  <a:pt x="30" y="68"/>
                  <a:pt x="24" y="188"/>
                  <a:pt x="50" y="221"/>
                </a:cubicBezTo>
                <a:cubicBezTo>
                  <a:pt x="76" y="254"/>
                  <a:pt x="157" y="231"/>
                  <a:pt x="185" y="234"/>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5" name="Freeform 6"/>
          <p:cNvSpPr>
            <a:spLocks/>
          </p:cNvSpPr>
          <p:nvPr/>
        </p:nvSpPr>
        <p:spPr bwMode="auto">
          <a:xfrm>
            <a:off x="1722438" y="1741488"/>
            <a:ext cx="973137" cy="319087"/>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6" name="Rectangle 7"/>
          <p:cNvSpPr>
            <a:spLocks noChangeArrowheads="1"/>
          </p:cNvSpPr>
          <p:nvPr/>
        </p:nvSpPr>
        <p:spPr bwMode="auto">
          <a:xfrm>
            <a:off x="2706688" y="1830388"/>
            <a:ext cx="1562100" cy="220662"/>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0967" name="Rectangle 8"/>
          <p:cNvSpPr>
            <a:spLocks noChangeArrowheads="1"/>
          </p:cNvSpPr>
          <p:nvPr/>
        </p:nvSpPr>
        <p:spPr bwMode="auto">
          <a:xfrm>
            <a:off x="4872038" y="1741488"/>
            <a:ext cx="177800" cy="1098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0968" name="Line 9"/>
          <p:cNvSpPr>
            <a:spLocks noChangeShapeType="1"/>
          </p:cNvSpPr>
          <p:nvPr/>
        </p:nvSpPr>
        <p:spPr bwMode="auto">
          <a:xfrm>
            <a:off x="2986088" y="2054225"/>
            <a:ext cx="0" cy="1023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69" name="Line 10"/>
          <p:cNvSpPr>
            <a:spLocks noChangeShapeType="1"/>
          </p:cNvSpPr>
          <p:nvPr/>
        </p:nvSpPr>
        <p:spPr bwMode="auto">
          <a:xfrm>
            <a:off x="3055938" y="2112963"/>
            <a:ext cx="0" cy="946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0970" name="Group 11"/>
          <p:cNvGrpSpPr>
            <a:grpSpLocks/>
          </p:cNvGrpSpPr>
          <p:nvPr/>
        </p:nvGrpSpPr>
        <p:grpSpPr bwMode="auto">
          <a:xfrm>
            <a:off x="4159250" y="1192213"/>
            <a:ext cx="1125538" cy="752475"/>
            <a:chOff x="2825" y="803"/>
            <a:chExt cx="356" cy="259"/>
          </a:xfrm>
        </p:grpSpPr>
        <p:sp>
          <p:nvSpPr>
            <p:cNvPr id="41001" name="Freeform 12"/>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02" name="Line 13"/>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03" name="Freeform 14"/>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0971" name="Line 15"/>
          <p:cNvSpPr>
            <a:spLocks noChangeShapeType="1"/>
          </p:cNvSpPr>
          <p:nvPr/>
        </p:nvSpPr>
        <p:spPr bwMode="auto">
          <a:xfrm>
            <a:off x="4135438" y="2051050"/>
            <a:ext cx="0" cy="101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2" name="Freeform 16"/>
          <p:cNvSpPr>
            <a:spLocks/>
          </p:cNvSpPr>
          <p:nvPr/>
        </p:nvSpPr>
        <p:spPr bwMode="auto">
          <a:xfrm>
            <a:off x="1725613" y="1909763"/>
            <a:ext cx="2984500" cy="1166812"/>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3" name="Line 17"/>
          <p:cNvSpPr>
            <a:spLocks noChangeShapeType="1"/>
          </p:cNvSpPr>
          <p:nvPr/>
        </p:nvSpPr>
        <p:spPr bwMode="auto">
          <a:xfrm>
            <a:off x="660400" y="3070225"/>
            <a:ext cx="475456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4" name="Freeform 18"/>
          <p:cNvSpPr>
            <a:spLocks/>
          </p:cNvSpPr>
          <p:nvPr/>
        </p:nvSpPr>
        <p:spPr bwMode="auto">
          <a:xfrm>
            <a:off x="730250" y="1885950"/>
            <a:ext cx="974725" cy="1184275"/>
          </a:xfrm>
          <a:custGeom>
            <a:avLst/>
            <a:gdLst>
              <a:gd name="T0" fmla="*/ 0 w 724"/>
              <a:gd name="T1" fmla="*/ 0 h 408"/>
              <a:gd name="T2" fmla="*/ 2147483647 w 724"/>
              <a:gd name="T3" fmla="*/ 0 h 408"/>
              <a:gd name="T4" fmla="*/ 2147483647 w 724"/>
              <a:gd name="T5" fmla="*/ 2147483647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5" name="Line 19"/>
          <p:cNvSpPr>
            <a:spLocks noChangeShapeType="1"/>
          </p:cNvSpPr>
          <p:nvPr/>
        </p:nvSpPr>
        <p:spPr bwMode="auto">
          <a:xfrm>
            <a:off x="4041775" y="2132013"/>
            <a:ext cx="0" cy="952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6" name="Line 20"/>
          <p:cNvSpPr>
            <a:spLocks noChangeShapeType="1"/>
          </p:cNvSpPr>
          <p:nvPr/>
        </p:nvSpPr>
        <p:spPr bwMode="auto">
          <a:xfrm>
            <a:off x="5043488" y="2832100"/>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7" name="Line 21"/>
          <p:cNvSpPr>
            <a:spLocks noChangeShapeType="1"/>
          </p:cNvSpPr>
          <p:nvPr/>
        </p:nvSpPr>
        <p:spPr bwMode="auto">
          <a:xfrm>
            <a:off x="4706938" y="3046413"/>
            <a:ext cx="0" cy="233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8" name="Line 22"/>
          <p:cNvSpPr>
            <a:spLocks noChangeShapeType="1"/>
          </p:cNvSpPr>
          <p:nvPr/>
        </p:nvSpPr>
        <p:spPr bwMode="auto">
          <a:xfrm>
            <a:off x="4702175" y="3076575"/>
            <a:ext cx="1588" cy="803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79" name="Freeform 23"/>
          <p:cNvSpPr>
            <a:spLocks/>
          </p:cNvSpPr>
          <p:nvPr/>
        </p:nvSpPr>
        <p:spPr bwMode="auto">
          <a:xfrm>
            <a:off x="4870450" y="2838450"/>
            <a:ext cx="341313" cy="736600"/>
          </a:xfrm>
          <a:custGeom>
            <a:avLst/>
            <a:gdLst>
              <a:gd name="T0" fmla="*/ 0 w 118"/>
              <a:gd name="T1" fmla="*/ 0 h 254"/>
              <a:gd name="T2" fmla="*/ 0 w 118"/>
              <a:gd name="T3" fmla="*/ 2147483647 h 254"/>
              <a:gd name="T4" fmla="*/ 2147483647 w 118"/>
              <a:gd name="T5" fmla="*/ 2147483647 h 254"/>
              <a:gd name="T6" fmla="*/ 2147483647 w 118"/>
              <a:gd name="T7" fmla="*/ 2147483647 h 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4">
                <a:moveTo>
                  <a:pt x="0" y="0"/>
                </a:moveTo>
                <a:lnTo>
                  <a:pt x="0" y="126"/>
                </a:lnTo>
                <a:lnTo>
                  <a:pt x="118" y="192"/>
                </a:lnTo>
                <a:lnTo>
                  <a:pt x="118" y="2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0" name="Line 24"/>
          <p:cNvSpPr>
            <a:spLocks noChangeShapeType="1"/>
          </p:cNvSpPr>
          <p:nvPr/>
        </p:nvSpPr>
        <p:spPr bwMode="auto">
          <a:xfrm>
            <a:off x="4706938" y="3481388"/>
            <a:ext cx="500062"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1" name="Text Box 25"/>
          <p:cNvSpPr txBox="1">
            <a:spLocks noChangeArrowheads="1"/>
          </p:cNvSpPr>
          <p:nvPr/>
        </p:nvSpPr>
        <p:spPr bwMode="auto">
          <a:xfrm>
            <a:off x="5299075" y="3043238"/>
            <a:ext cx="246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X : distance mini 0,3</a:t>
            </a:r>
          </a:p>
        </p:txBody>
      </p:sp>
      <p:sp>
        <p:nvSpPr>
          <p:cNvPr id="40982" name="Line 26"/>
          <p:cNvSpPr>
            <a:spLocks noChangeShapeType="1"/>
          </p:cNvSpPr>
          <p:nvPr/>
        </p:nvSpPr>
        <p:spPr bwMode="auto">
          <a:xfrm>
            <a:off x="4852988" y="1931988"/>
            <a:ext cx="0" cy="11430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3" name="Line 27"/>
          <p:cNvSpPr>
            <a:spLocks noChangeShapeType="1"/>
          </p:cNvSpPr>
          <p:nvPr/>
        </p:nvSpPr>
        <p:spPr bwMode="auto">
          <a:xfrm>
            <a:off x="4695825" y="2074863"/>
            <a:ext cx="0" cy="987425"/>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4" name="Line 28"/>
          <p:cNvSpPr>
            <a:spLocks noChangeShapeType="1"/>
          </p:cNvSpPr>
          <p:nvPr/>
        </p:nvSpPr>
        <p:spPr bwMode="auto">
          <a:xfrm>
            <a:off x="4268788" y="1844675"/>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5" name="Line 29"/>
          <p:cNvSpPr>
            <a:spLocks noChangeShapeType="1"/>
          </p:cNvSpPr>
          <p:nvPr/>
        </p:nvSpPr>
        <p:spPr bwMode="auto">
          <a:xfrm>
            <a:off x="2698750" y="1811338"/>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6" name="Line 30"/>
          <p:cNvSpPr>
            <a:spLocks noChangeShapeType="1"/>
          </p:cNvSpPr>
          <p:nvPr/>
        </p:nvSpPr>
        <p:spPr bwMode="auto">
          <a:xfrm>
            <a:off x="1711325" y="1828800"/>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7" name="Line 31"/>
          <p:cNvSpPr>
            <a:spLocks noChangeShapeType="1"/>
          </p:cNvSpPr>
          <p:nvPr/>
        </p:nvSpPr>
        <p:spPr bwMode="auto">
          <a:xfrm>
            <a:off x="1693863" y="3044825"/>
            <a:ext cx="0" cy="1257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8" name="Line 32"/>
          <p:cNvSpPr>
            <a:spLocks noChangeShapeType="1"/>
          </p:cNvSpPr>
          <p:nvPr/>
        </p:nvSpPr>
        <p:spPr bwMode="auto">
          <a:xfrm>
            <a:off x="1693863" y="4176713"/>
            <a:ext cx="996950" cy="0"/>
          </a:xfrm>
          <a:prstGeom prst="line">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89" name="Line 33"/>
          <p:cNvSpPr>
            <a:spLocks noChangeShapeType="1"/>
          </p:cNvSpPr>
          <p:nvPr/>
        </p:nvSpPr>
        <p:spPr bwMode="auto">
          <a:xfrm>
            <a:off x="2690813" y="1963738"/>
            <a:ext cx="0" cy="2327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0" name="Line 34"/>
          <p:cNvSpPr>
            <a:spLocks noChangeShapeType="1"/>
          </p:cNvSpPr>
          <p:nvPr/>
        </p:nvSpPr>
        <p:spPr bwMode="auto">
          <a:xfrm>
            <a:off x="2709863" y="4175125"/>
            <a:ext cx="1516062" cy="0"/>
          </a:xfrm>
          <a:prstGeom prst="line">
            <a:avLst/>
          </a:prstGeom>
          <a:noFill/>
          <a:ln w="381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1" name="Line 35"/>
          <p:cNvSpPr>
            <a:spLocks noChangeShapeType="1"/>
          </p:cNvSpPr>
          <p:nvPr/>
        </p:nvSpPr>
        <p:spPr bwMode="auto">
          <a:xfrm>
            <a:off x="4270375" y="2057400"/>
            <a:ext cx="0" cy="2224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2" name="Line 36"/>
          <p:cNvSpPr>
            <a:spLocks noChangeShapeType="1"/>
          </p:cNvSpPr>
          <p:nvPr/>
        </p:nvSpPr>
        <p:spPr bwMode="auto">
          <a:xfrm>
            <a:off x="4276725" y="4162425"/>
            <a:ext cx="569913" cy="0"/>
          </a:xfrm>
          <a:prstGeom prst="line">
            <a:avLst/>
          </a:prstGeom>
          <a:noFill/>
          <a:ln w="38100">
            <a:solidFill>
              <a:srgbClr val="FF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3" name="Line 37"/>
          <p:cNvSpPr>
            <a:spLocks noChangeShapeType="1"/>
          </p:cNvSpPr>
          <p:nvPr/>
        </p:nvSpPr>
        <p:spPr bwMode="auto">
          <a:xfrm>
            <a:off x="4852988" y="3033713"/>
            <a:ext cx="0" cy="1236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4" name="Line 38"/>
          <p:cNvSpPr>
            <a:spLocks noChangeShapeType="1"/>
          </p:cNvSpPr>
          <p:nvPr/>
        </p:nvSpPr>
        <p:spPr bwMode="auto">
          <a:xfrm flipH="1">
            <a:off x="1673225" y="3824288"/>
            <a:ext cx="3013075"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995" name="Text Box 39"/>
          <p:cNvSpPr txBox="1">
            <a:spLocks noChangeArrowheads="1"/>
          </p:cNvSpPr>
          <p:nvPr/>
        </p:nvSpPr>
        <p:spPr bwMode="auto">
          <a:xfrm>
            <a:off x="2951163" y="34782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40996" name="Text Box 40"/>
          <p:cNvSpPr txBox="1">
            <a:spLocks noChangeArrowheads="1"/>
          </p:cNvSpPr>
          <p:nvPr/>
        </p:nvSpPr>
        <p:spPr bwMode="auto">
          <a:xfrm>
            <a:off x="2022475" y="3787775"/>
            <a:ext cx="35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rr</a:t>
            </a:r>
          </a:p>
        </p:txBody>
      </p:sp>
      <p:sp>
        <p:nvSpPr>
          <p:cNvPr id="40997" name="Text Box 41"/>
          <p:cNvSpPr txBox="1">
            <a:spLocks noChangeArrowheads="1"/>
          </p:cNvSpPr>
          <p:nvPr/>
        </p:nvSpPr>
        <p:spPr bwMode="auto">
          <a:xfrm>
            <a:off x="3295650" y="3830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40998" name="Text Box 42"/>
          <p:cNvSpPr txBox="1">
            <a:spLocks noChangeArrowheads="1"/>
          </p:cNvSpPr>
          <p:nvPr/>
        </p:nvSpPr>
        <p:spPr bwMode="auto">
          <a:xfrm>
            <a:off x="4367213" y="3776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a:t>
            </a:r>
          </a:p>
        </p:txBody>
      </p:sp>
      <p:sp>
        <p:nvSpPr>
          <p:cNvPr id="40999" name="Text Box 43"/>
          <p:cNvSpPr txBox="1">
            <a:spLocks noChangeArrowheads="1"/>
          </p:cNvSpPr>
          <p:nvPr/>
        </p:nvSpPr>
        <p:spPr bwMode="auto">
          <a:xfrm>
            <a:off x="292100" y="5016500"/>
            <a:ext cx="7354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Faire la cotation en supposant que toutes les pièces influentes sont en appui plan primaire. </a:t>
            </a:r>
          </a:p>
        </p:txBody>
      </p:sp>
      <p:sp>
        <p:nvSpPr>
          <p:cNvPr id="41000" name="Line 44"/>
          <p:cNvSpPr>
            <a:spLocks noChangeShapeType="1"/>
          </p:cNvSpPr>
          <p:nvPr/>
        </p:nvSpPr>
        <p:spPr bwMode="auto">
          <a:xfrm>
            <a:off x="4856163" y="1727200"/>
            <a:ext cx="0" cy="2286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655177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2238" y="111125"/>
            <a:ext cx="4476750"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COTATION FONCTIONNELLE</a:t>
            </a:r>
          </a:p>
        </p:txBody>
      </p:sp>
      <p:sp>
        <p:nvSpPr>
          <p:cNvPr id="41987" name="Freeform 3"/>
          <p:cNvSpPr>
            <a:spLocks/>
          </p:cNvSpPr>
          <p:nvPr/>
        </p:nvSpPr>
        <p:spPr bwMode="auto">
          <a:xfrm>
            <a:off x="920750" y="669925"/>
            <a:ext cx="973138" cy="319088"/>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88" name="Rectangle 4"/>
          <p:cNvSpPr>
            <a:spLocks noChangeArrowheads="1"/>
          </p:cNvSpPr>
          <p:nvPr/>
        </p:nvSpPr>
        <p:spPr bwMode="auto">
          <a:xfrm>
            <a:off x="4835525" y="833438"/>
            <a:ext cx="1562100" cy="220662"/>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1989" name="Line 5"/>
          <p:cNvSpPr>
            <a:spLocks noChangeShapeType="1"/>
          </p:cNvSpPr>
          <p:nvPr/>
        </p:nvSpPr>
        <p:spPr bwMode="auto">
          <a:xfrm>
            <a:off x="2625725" y="3549650"/>
            <a:ext cx="0" cy="1023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0" name="Line 6"/>
          <p:cNvSpPr>
            <a:spLocks noChangeShapeType="1"/>
          </p:cNvSpPr>
          <p:nvPr/>
        </p:nvSpPr>
        <p:spPr bwMode="auto">
          <a:xfrm>
            <a:off x="2695575" y="3608388"/>
            <a:ext cx="0" cy="946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1991" name="Group 7"/>
          <p:cNvGrpSpPr>
            <a:grpSpLocks/>
          </p:cNvGrpSpPr>
          <p:nvPr/>
        </p:nvGrpSpPr>
        <p:grpSpPr bwMode="auto">
          <a:xfrm>
            <a:off x="6442075" y="2825750"/>
            <a:ext cx="1125538" cy="752475"/>
            <a:chOff x="2825" y="803"/>
            <a:chExt cx="356" cy="259"/>
          </a:xfrm>
        </p:grpSpPr>
        <p:sp>
          <p:nvSpPr>
            <p:cNvPr id="42006" name="Freeform 8"/>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7" name="Line 9"/>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8" name="Freeform 10"/>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1992" name="Line 11"/>
          <p:cNvSpPr>
            <a:spLocks noChangeShapeType="1"/>
          </p:cNvSpPr>
          <p:nvPr/>
        </p:nvSpPr>
        <p:spPr bwMode="auto">
          <a:xfrm>
            <a:off x="3775075" y="3546475"/>
            <a:ext cx="0" cy="101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3" name="Freeform 12"/>
          <p:cNvSpPr>
            <a:spLocks/>
          </p:cNvSpPr>
          <p:nvPr/>
        </p:nvSpPr>
        <p:spPr bwMode="auto">
          <a:xfrm>
            <a:off x="1365250" y="3405188"/>
            <a:ext cx="2984500" cy="1166812"/>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4" name="Line 13"/>
          <p:cNvSpPr>
            <a:spLocks noChangeShapeType="1"/>
          </p:cNvSpPr>
          <p:nvPr/>
        </p:nvSpPr>
        <p:spPr bwMode="auto">
          <a:xfrm>
            <a:off x="300038" y="4565650"/>
            <a:ext cx="42037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5" name="Freeform 14"/>
          <p:cNvSpPr>
            <a:spLocks/>
          </p:cNvSpPr>
          <p:nvPr/>
        </p:nvSpPr>
        <p:spPr bwMode="auto">
          <a:xfrm>
            <a:off x="381000" y="3381375"/>
            <a:ext cx="974725" cy="1184275"/>
          </a:xfrm>
          <a:custGeom>
            <a:avLst/>
            <a:gdLst>
              <a:gd name="T0" fmla="*/ 0 w 724"/>
              <a:gd name="T1" fmla="*/ 0 h 408"/>
              <a:gd name="T2" fmla="*/ 2147483647 w 724"/>
              <a:gd name="T3" fmla="*/ 0 h 408"/>
              <a:gd name="T4" fmla="*/ 2147483647 w 724"/>
              <a:gd name="T5" fmla="*/ 2147483647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6" name="Line 15"/>
          <p:cNvSpPr>
            <a:spLocks noChangeShapeType="1"/>
          </p:cNvSpPr>
          <p:nvPr/>
        </p:nvSpPr>
        <p:spPr bwMode="auto">
          <a:xfrm>
            <a:off x="3681413" y="3627438"/>
            <a:ext cx="0" cy="952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7" name="Line 20"/>
          <p:cNvSpPr>
            <a:spLocks noChangeShapeType="1"/>
          </p:cNvSpPr>
          <p:nvPr/>
        </p:nvSpPr>
        <p:spPr bwMode="auto">
          <a:xfrm>
            <a:off x="922338" y="9969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8" name="Line 21"/>
          <p:cNvSpPr>
            <a:spLocks noChangeShapeType="1"/>
          </p:cNvSpPr>
          <p:nvPr/>
        </p:nvSpPr>
        <p:spPr bwMode="auto">
          <a:xfrm>
            <a:off x="1897063" y="1014413"/>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999" name="Line 22"/>
          <p:cNvSpPr>
            <a:spLocks noChangeShapeType="1"/>
          </p:cNvSpPr>
          <p:nvPr/>
        </p:nvSpPr>
        <p:spPr bwMode="auto">
          <a:xfrm>
            <a:off x="822325" y="2028825"/>
            <a:ext cx="112871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0" name="Line 58"/>
          <p:cNvSpPr>
            <a:spLocks noChangeShapeType="1"/>
          </p:cNvSpPr>
          <p:nvPr/>
        </p:nvSpPr>
        <p:spPr bwMode="auto">
          <a:xfrm>
            <a:off x="4848225" y="10477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1" name="Line 59"/>
          <p:cNvSpPr>
            <a:spLocks noChangeShapeType="1"/>
          </p:cNvSpPr>
          <p:nvPr/>
        </p:nvSpPr>
        <p:spPr bwMode="auto">
          <a:xfrm>
            <a:off x="6400800" y="1065213"/>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2" name="Line 60"/>
          <p:cNvSpPr>
            <a:spLocks noChangeShapeType="1"/>
          </p:cNvSpPr>
          <p:nvPr/>
        </p:nvSpPr>
        <p:spPr bwMode="auto">
          <a:xfrm>
            <a:off x="4748213" y="2079625"/>
            <a:ext cx="180498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3" name="Line 80"/>
          <p:cNvSpPr>
            <a:spLocks noChangeShapeType="1"/>
          </p:cNvSpPr>
          <p:nvPr/>
        </p:nvSpPr>
        <p:spPr bwMode="auto">
          <a:xfrm>
            <a:off x="6550025" y="3582988"/>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4" name="Line 81"/>
          <p:cNvSpPr>
            <a:spLocks noChangeShapeType="1"/>
          </p:cNvSpPr>
          <p:nvPr/>
        </p:nvSpPr>
        <p:spPr bwMode="auto">
          <a:xfrm>
            <a:off x="7135813" y="36004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005" name="Line 82"/>
          <p:cNvSpPr>
            <a:spLocks noChangeShapeType="1"/>
          </p:cNvSpPr>
          <p:nvPr/>
        </p:nvSpPr>
        <p:spPr bwMode="auto">
          <a:xfrm>
            <a:off x="6450013" y="4614863"/>
            <a:ext cx="11287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724756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22238" y="111125"/>
            <a:ext cx="4476750"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COTATION FONCTIONNELLE</a:t>
            </a:r>
          </a:p>
        </p:txBody>
      </p:sp>
      <p:sp>
        <p:nvSpPr>
          <p:cNvPr id="43011" name="Freeform 5"/>
          <p:cNvSpPr>
            <a:spLocks/>
          </p:cNvSpPr>
          <p:nvPr/>
        </p:nvSpPr>
        <p:spPr bwMode="auto">
          <a:xfrm>
            <a:off x="920750" y="669925"/>
            <a:ext cx="973138" cy="319088"/>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2" name="Rectangle 6"/>
          <p:cNvSpPr>
            <a:spLocks noChangeArrowheads="1"/>
          </p:cNvSpPr>
          <p:nvPr/>
        </p:nvSpPr>
        <p:spPr bwMode="auto">
          <a:xfrm>
            <a:off x="4835525" y="833438"/>
            <a:ext cx="1562100" cy="220662"/>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13" name="Line 8"/>
          <p:cNvSpPr>
            <a:spLocks noChangeShapeType="1"/>
          </p:cNvSpPr>
          <p:nvPr/>
        </p:nvSpPr>
        <p:spPr bwMode="auto">
          <a:xfrm>
            <a:off x="2625725" y="3549650"/>
            <a:ext cx="0" cy="1023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4" name="Line 9"/>
          <p:cNvSpPr>
            <a:spLocks noChangeShapeType="1"/>
          </p:cNvSpPr>
          <p:nvPr/>
        </p:nvSpPr>
        <p:spPr bwMode="auto">
          <a:xfrm>
            <a:off x="2695575" y="3608388"/>
            <a:ext cx="0" cy="946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3015" name="Group 10"/>
          <p:cNvGrpSpPr>
            <a:grpSpLocks/>
          </p:cNvGrpSpPr>
          <p:nvPr/>
        </p:nvGrpSpPr>
        <p:grpSpPr bwMode="auto">
          <a:xfrm>
            <a:off x="6442075" y="2825750"/>
            <a:ext cx="1125538" cy="752475"/>
            <a:chOff x="2825" y="803"/>
            <a:chExt cx="356" cy="259"/>
          </a:xfrm>
        </p:grpSpPr>
        <p:sp>
          <p:nvSpPr>
            <p:cNvPr id="43116" name="Freeform 11"/>
            <p:cNvSpPr>
              <a:spLocks/>
            </p:cNvSpPr>
            <p:nvPr/>
          </p:nvSpPr>
          <p:spPr bwMode="auto">
            <a:xfrm>
              <a:off x="2861" y="864"/>
              <a:ext cx="288" cy="198"/>
            </a:xfrm>
            <a:custGeom>
              <a:avLst/>
              <a:gdLst>
                <a:gd name="T0" fmla="*/ 2 w 288"/>
                <a:gd name="T1" fmla="*/ 198 h 198"/>
                <a:gd name="T2" fmla="*/ 182 w 288"/>
                <a:gd name="T3" fmla="*/ 198 h 198"/>
                <a:gd name="T4" fmla="*/ 182 w 288"/>
                <a:gd name="T5" fmla="*/ 84 h 198"/>
                <a:gd name="T6" fmla="*/ 288 w 288"/>
                <a:gd name="T7" fmla="*/ 84 h 198"/>
                <a:gd name="T8" fmla="*/ 288 w 288"/>
                <a:gd name="T9" fmla="*/ 0 h 198"/>
                <a:gd name="T10" fmla="*/ 0 w 288"/>
                <a:gd name="T11" fmla="*/ 0 h 198"/>
                <a:gd name="T12" fmla="*/ 2 w 288"/>
                <a:gd name="T13" fmla="*/ 19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117" name="Line 12"/>
            <p:cNvSpPr>
              <a:spLocks noChangeShapeType="1"/>
            </p:cNvSpPr>
            <p:nvPr/>
          </p:nvSpPr>
          <p:spPr bwMode="auto">
            <a:xfrm>
              <a:off x="2825" y="833"/>
              <a:ext cx="35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118" name="Freeform 13"/>
            <p:cNvSpPr>
              <a:spLocks/>
            </p:cNvSpPr>
            <p:nvPr/>
          </p:nvSpPr>
          <p:spPr bwMode="auto">
            <a:xfrm>
              <a:off x="2863" y="80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3016" name="Line 14"/>
          <p:cNvSpPr>
            <a:spLocks noChangeShapeType="1"/>
          </p:cNvSpPr>
          <p:nvPr/>
        </p:nvSpPr>
        <p:spPr bwMode="auto">
          <a:xfrm>
            <a:off x="3775075" y="3546475"/>
            <a:ext cx="0" cy="101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7" name="Freeform 15"/>
          <p:cNvSpPr>
            <a:spLocks/>
          </p:cNvSpPr>
          <p:nvPr/>
        </p:nvSpPr>
        <p:spPr bwMode="auto">
          <a:xfrm>
            <a:off x="1365250" y="3405188"/>
            <a:ext cx="2984500" cy="1166812"/>
          </a:xfrm>
          <a:custGeom>
            <a:avLst/>
            <a:gdLst>
              <a:gd name="T0" fmla="*/ 0 w 1038"/>
              <a:gd name="T1" fmla="*/ 0 h 388"/>
              <a:gd name="T2" fmla="*/ 2147483647 w 1038"/>
              <a:gd name="T3" fmla="*/ 2147483647 h 388"/>
              <a:gd name="T4" fmla="*/ 2147483647 w 1038"/>
              <a:gd name="T5" fmla="*/ 2147483647 h 388"/>
              <a:gd name="T6" fmla="*/ 2147483647 w 1038"/>
              <a:gd name="T7" fmla="*/ 2147483647 h 388"/>
              <a:gd name="T8" fmla="*/ 2147483647 w 1038"/>
              <a:gd name="T9" fmla="*/ 2147483647 h 388"/>
              <a:gd name="T10" fmla="*/ 2147483647 w 1038"/>
              <a:gd name="T11" fmla="*/ 2147483647 h 388"/>
              <a:gd name="T12" fmla="*/ 2147483647 w 1038"/>
              <a:gd name="T13" fmla="*/ 2147483647 h 388"/>
              <a:gd name="T14" fmla="*/ 2147483647 w 1038"/>
              <a:gd name="T15" fmla="*/ 2147483647 h 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8" h="388">
                <a:moveTo>
                  <a:pt x="0" y="0"/>
                </a:moveTo>
                <a:lnTo>
                  <a:pt x="2" y="50"/>
                </a:lnTo>
                <a:lnTo>
                  <a:pt x="434" y="52"/>
                </a:lnTo>
                <a:lnTo>
                  <a:pt x="462" y="70"/>
                </a:lnTo>
                <a:lnTo>
                  <a:pt x="800" y="70"/>
                </a:lnTo>
                <a:lnTo>
                  <a:pt x="832" y="50"/>
                </a:lnTo>
                <a:lnTo>
                  <a:pt x="1038" y="48"/>
                </a:lnTo>
                <a:lnTo>
                  <a:pt x="1038" y="38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8" name="Line 16"/>
          <p:cNvSpPr>
            <a:spLocks noChangeShapeType="1"/>
          </p:cNvSpPr>
          <p:nvPr/>
        </p:nvSpPr>
        <p:spPr bwMode="auto">
          <a:xfrm>
            <a:off x="300038" y="4565650"/>
            <a:ext cx="42037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19" name="Freeform 17"/>
          <p:cNvSpPr>
            <a:spLocks/>
          </p:cNvSpPr>
          <p:nvPr/>
        </p:nvSpPr>
        <p:spPr bwMode="auto">
          <a:xfrm>
            <a:off x="381000" y="3381375"/>
            <a:ext cx="974725" cy="1184275"/>
          </a:xfrm>
          <a:custGeom>
            <a:avLst/>
            <a:gdLst>
              <a:gd name="T0" fmla="*/ 0 w 724"/>
              <a:gd name="T1" fmla="*/ 0 h 408"/>
              <a:gd name="T2" fmla="*/ 2147483647 w 724"/>
              <a:gd name="T3" fmla="*/ 0 h 408"/>
              <a:gd name="T4" fmla="*/ 2147483647 w 724"/>
              <a:gd name="T5" fmla="*/ 2147483647 h 408"/>
              <a:gd name="T6" fmla="*/ 0 60000 65536"/>
              <a:gd name="T7" fmla="*/ 0 60000 65536"/>
              <a:gd name="T8" fmla="*/ 0 60000 65536"/>
            </a:gdLst>
            <a:ahLst/>
            <a:cxnLst>
              <a:cxn ang="T6">
                <a:pos x="T0" y="T1"/>
              </a:cxn>
              <a:cxn ang="T7">
                <a:pos x="T2" y="T3"/>
              </a:cxn>
              <a:cxn ang="T8">
                <a:pos x="T4" y="T5"/>
              </a:cxn>
            </a:cxnLst>
            <a:rect l="0" t="0" r="r" b="b"/>
            <a:pathLst>
              <a:path w="724" h="408">
                <a:moveTo>
                  <a:pt x="0" y="0"/>
                </a:moveTo>
                <a:lnTo>
                  <a:pt x="724" y="0"/>
                </a:lnTo>
                <a:lnTo>
                  <a:pt x="724" y="40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0" name="Line 18"/>
          <p:cNvSpPr>
            <a:spLocks noChangeShapeType="1"/>
          </p:cNvSpPr>
          <p:nvPr/>
        </p:nvSpPr>
        <p:spPr bwMode="auto">
          <a:xfrm>
            <a:off x="3681413" y="3627438"/>
            <a:ext cx="0" cy="952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1" name="Line 20"/>
          <p:cNvSpPr>
            <a:spLocks noChangeShapeType="1"/>
          </p:cNvSpPr>
          <p:nvPr/>
        </p:nvSpPr>
        <p:spPr bwMode="auto">
          <a:xfrm>
            <a:off x="4346575" y="4541838"/>
            <a:ext cx="0" cy="233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2" name="Line 21"/>
          <p:cNvSpPr>
            <a:spLocks noChangeShapeType="1"/>
          </p:cNvSpPr>
          <p:nvPr/>
        </p:nvSpPr>
        <p:spPr bwMode="auto">
          <a:xfrm>
            <a:off x="4341813" y="4572000"/>
            <a:ext cx="1587" cy="688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3" name="Line 30"/>
          <p:cNvSpPr>
            <a:spLocks noChangeShapeType="1"/>
          </p:cNvSpPr>
          <p:nvPr/>
        </p:nvSpPr>
        <p:spPr bwMode="auto">
          <a:xfrm>
            <a:off x="1344613" y="4540250"/>
            <a:ext cx="0" cy="706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4" name="Line 37"/>
          <p:cNvSpPr>
            <a:spLocks noChangeShapeType="1"/>
          </p:cNvSpPr>
          <p:nvPr/>
        </p:nvSpPr>
        <p:spPr bwMode="auto">
          <a:xfrm flipH="1">
            <a:off x="1354138" y="4986338"/>
            <a:ext cx="2971800"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5" name="Line 43"/>
          <p:cNvSpPr>
            <a:spLocks noChangeShapeType="1"/>
          </p:cNvSpPr>
          <p:nvPr/>
        </p:nvSpPr>
        <p:spPr bwMode="auto">
          <a:xfrm>
            <a:off x="922338" y="9969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6" name="Line 44"/>
          <p:cNvSpPr>
            <a:spLocks noChangeShapeType="1"/>
          </p:cNvSpPr>
          <p:nvPr/>
        </p:nvSpPr>
        <p:spPr bwMode="auto">
          <a:xfrm>
            <a:off x="1897063" y="1014413"/>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7" name="Line 45"/>
          <p:cNvSpPr>
            <a:spLocks noChangeShapeType="1"/>
          </p:cNvSpPr>
          <p:nvPr/>
        </p:nvSpPr>
        <p:spPr bwMode="auto">
          <a:xfrm>
            <a:off x="822325" y="2028825"/>
            <a:ext cx="112871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8" name="Line 46"/>
          <p:cNvSpPr>
            <a:spLocks noChangeShapeType="1"/>
          </p:cNvSpPr>
          <p:nvPr/>
        </p:nvSpPr>
        <p:spPr bwMode="auto">
          <a:xfrm>
            <a:off x="900113" y="2552700"/>
            <a:ext cx="99695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29" name="Line 47"/>
          <p:cNvSpPr>
            <a:spLocks noChangeShapeType="1"/>
          </p:cNvSpPr>
          <p:nvPr/>
        </p:nvSpPr>
        <p:spPr bwMode="auto">
          <a:xfrm>
            <a:off x="912813" y="1973263"/>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0" name="Line 48"/>
          <p:cNvSpPr>
            <a:spLocks noChangeShapeType="1"/>
          </p:cNvSpPr>
          <p:nvPr/>
        </p:nvSpPr>
        <p:spPr bwMode="auto">
          <a:xfrm>
            <a:off x="1887538" y="2003425"/>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1" name="Line 49"/>
          <p:cNvSpPr>
            <a:spLocks noChangeShapeType="1"/>
          </p:cNvSpPr>
          <p:nvPr/>
        </p:nvSpPr>
        <p:spPr bwMode="auto">
          <a:xfrm>
            <a:off x="677863" y="2271713"/>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32" name="Freeform 50"/>
          <p:cNvSpPr>
            <a:spLocks/>
          </p:cNvSpPr>
          <p:nvPr/>
        </p:nvSpPr>
        <p:spPr bwMode="auto">
          <a:xfrm>
            <a:off x="830263" y="2193925"/>
            <a:ext cx="77787"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33" name="Rectangle 51"/>
          <p:cNvSpPr>
            <a:spLocks noChangeArrowheads="1"/>
          </p:cNvSpPr>
          <p:nvPr/>
        </p:nvSpPr>
        <p:spPr bwMode="auto">
          <a:xfrm>
            <a:off x="363538" y="2119313"/>
            <a:ext cx="3127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34" name="Rectangle 52"/>
          <p:cNvSpPr>
            <a:spLocks noChangeArrowheads="1"/>
          </p:cNvSpPr>
          <p:nvPr/>
        </p:nvSpPr>
        <p:spPr bwMode="auto">
          <a:xfrm>
            <a:off x="5397500" y="5057775"/>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D</a:t>
            </a:r>
          </a:p>
        </p:txBody>
      </p:sp>
      <p:sp>
        <p:nvSpPr>
          <p:cNvPr id="43035" name="Rectangle 53"/>
          <p:cNvSpPr>
            <a:spLocks noChangeArrowheads="1"/>
          </p:cNvSpPr>
          <p:nvPr/>
        </p:nvSpPr>
        <p:spPr bwMode="auto">
          <a:xfrm>
            <a:off x="4940300" y="5057775"/>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t1a</a:t>
            </a:r>
          </a:p>
        </p:txBody>
      </p:sp>
      <p:grpSp>
        <p:nvGrpSpPr>
          <p:cNvPr id="43036" name="Group 54"/>
          <p:cNvGrpSpPr>
            <a:grpSpLocks/>
          </p:cNvGrpSpPr>
          <p:nvPr/>
        </p:nvGrpSpPr>
        <p:grpSpPr bwMode="auto">
          <a:xfrm>
            <a:off x="4657725" y="5035550"/>
            <a:ext cx="1054100" cy="304800"/>
            <a:chOff x="436" y="384"/>
            <a:chExt cx="664" cy="192"/>
          </a:xfrm>
        </p:grpSpPr>
        <p:sp>
          <p:nvSpPr>
            <p:cNvPr id="43113" name="Rectangle 55"/>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114" name="Line 56"/>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15" name="Line 57"/>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3037" name="Rectangle 58"/>
          <p:cNvSpPr>
            <a:spLocks noChangeArrowheads="1"/>
          </p:cNvSpPr>
          <p:nvPr/>
        </p:nvSpPr>
        <p:spPr bwMode="auto">
          <a:xfrm>
            <a:off x="2582863" y="4624388"/>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a1</a:t>
            </a:r>
          </a:p>
        </p:txBody>
      </p:sp>
      <p:sp>
        <p:nvSpPr>
          <p:cNvPr id="43038" name="Rectangle 59"/>
          <p:cNvSpPr>
            <a:spLocks noChangeArrowheads="1"/>
          </p:cNvSpPr>
          <p:nvPr/>
        </p:nvSpPr>
        <p:spPr bwMode="auto">
          <a:xfrm>
            <a:off x="2551113" y="4630738"/>
            <a:ext cx="444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3039" name="Group 60"/>
          <p:cNvGrpSpPr>
            <a:grpSpLocks/>
          </p:cNvGrpSpPr>
          <p:nvPr/>
        </p:nvGrpSpPr>
        <p:grpSpPr bwMode="auto">
          <a:xfrm>
            <a:off x="4705350" y="5092700"/>
            <a:ext cx="190500" cy="190500"/>
            <a:chOff x="4360" y="1124"/>
            <a:chExt cx="120" cy="120"/>
          </a:xfrm>
        </p:grpSpPr>
        <p:sp>
          <p:nvSpPr>
            <p:cNvPr id="43110" name="Oval 61"/>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111" name="Line 62"/>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12" name="Line 63"/>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3040" name="Line 64"/>
          <p:cNvSpPr>
            <a:spLocks noChangeShapeType="1"/>
          </p:cNvSpPr>
          <p:nvPr/>
        </p:nvSpPr>
        <p:spPr bwMode="auto">
          <a:xfrm>
            <a:off x="4337050" y="5184775"/>
            <a:ext cx="290513"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41" name="Line 65"/>
          <p:cNvSpPr>
            <a:spLocks noChangeShapeType="1"/>
          </p:cNvSpPr>
          <p:nvPr/>
        </p:nvSpPr>
        <p:spPr bwMode="auto">
          <a:xfrm>
            <a:off x="1117600" y="5189538"/>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42" name="Freeform 66"/>
          <p:cNvSpPr>
            <a:spLocks/>
          </p:cNvSpPr>
          <p:nvPr/>
        </p:nvSpPr>
        <p:spPr bwMode="auto">
          <a:xfrm>
            <a:off x="1270000" y="5111750"/>
            <a:ext cx="77788"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43" name="Rectangle 67"/>
          <p:cNvSpPr>
            <a:spLocks noChangeArrowheads="1"/>
          </p:cNvSpPr>
          <p:nvPr/>
        </p:nvSpPr>
        <p:spPr bwMode="auto">
          <a:xfrm>
            <a:off x="803275" y="5037138"/>
            <a:ext cx="322263"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D</a:t>
            </a:r>
          </a:p>
        </p:txBody>
      </p:sp>
      <p:sp>
        <p:nvSpPr>
          <p:cNvPr id="43044" name="Rectangle 68"/>
          <p:cNvSpPr>
            <a:spLocks noChangeArrowheads="1"/>
          </p:cNvSpPr>
          <p:nvPr/>
        </p:nvSpPr>
        <p:spPr bwMode="auto">
          <a:xfrm>
            <a:off x="2960688" y="2260600"/>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45" name="Rectangle 69"/>
          <p:cNvSpPr>
            <a:spLocks noChangeArrowheads="1"/>
          </p:cNvSpPr>
          <p:nvPr/>
        </p:nvSpPr>
        <p:spPr bwMode="auto">
          <a:xfrm>
            <a:off x="2503488" y="2260600"/>
            <a:ext cx="449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t1rr</a:t>
            </a:r>
          </a:p>
        </p:txBody>
      </p:sp>
      <p:grpSp>
        <p:nvGrpSpPr>
          <p:cNvPr id="43046" name="Group 70"/>
          <p:cNvGrpSpPr>
            <a:grpSpLocks/>
          </p:cNvGrpSpPr>
          <p:nvPr/>
        </p:nvGrpSpPr>
        <p:grpSpPr bwMode="auto">
          <a:xfrm>
            <a:off x="2220913" y="2238375"/>
            <a:ext cx="1054100" cy="304800"/>
            <a:chOff x="436" y="384"/>
            <a:chExt cx="664" cy="192"/>
          </a:xfrm>
        </p:grpSpPr>
        <p:sp>
          <p:nvSpPr>
            <p:cNvPr id="43107" name="Rectangle 71"/>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108" name="Line 72"/>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09" name="Line 73"/>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3047" name="Group 74"/>
          <p:cNvGrpSpPr>
            <a:grpSpLocks/>
          </p:cNvGrpSpPr>
          <p:nvPr/>
        </p:nvGrpSpPr>
        <p:grpSpPr bwMode="auto">
          <a:xfrm>
            <a:off x="2268538" y="2295525"/>
            <a:ext cx="190500" cy="190500"/>
            <a:chOff x="4360" y="1124"/>
            <a:chExt cx="120" cy="120"/>
          </a:xfrm>
        </p:grpSpPr>
        <p:sp>
          <p:nvSpPr>
            <p:cNvPr id="43104" name="Oval 75"/>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105" name="Line 76"/>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06" name="Line 77"/>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3048" name="Line 78"/>
          <p:cNvSpPr>
            <a:spLocks noChangeShapeType="1"/>
          </p:cNvSpPr>
          <p:nvPr/>
        </p:nvSpPr>
        <p:spPr bwMode="auto">
          <a:xfrm>
            <a:off x="1900238" y="2387600"/>
            <a:ext cx="290512"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49" name="Rectangle 79"/>
          <p:cNvSpPr>
            <a:spLocks noChangeArrowheads="1"/>
          </p:cNvSpPr>
          <p:nvPr/>
        </p:nvSpPr>
        <p:spPr bwMode="auto">
          <a:xfrm>
            <a:off x="1216025" y="2211388"/>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rr1</a:t>
            </a:r>
          </a:p>
        </p:txBody>
      </p:sp>
      <p:sp>
        <p:nvSpPr>
          <p:cNvPr id="43050" name="Rectangle 80"/>
          <p:cNvSpPr>
            <a:spLocks noChangeArrowheads="1"/>
          </p:cNvSpPr>
          <p:nvPr/>
        </p:nvSpPr>
        <p:spPr bwMode="auto">
          <a:xfrm>
            <a:off x="1184275" y="2217738"/>
            <a:ext cx="444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51" name="Line 81"/>
          <p:cNvSpPr>
            <a:spLocks noChangeShapeType="1"/>
          </p:cNvSpPr>
          <p:nvPr/>
        </p:nvSpPr>
        <p:spPr bwMode="auto">
          <a:xfrm>
            <a:off x="4848225" y="10477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2" name="Line 82"/>
          <p:cNvSpPr>
            <a:spLocks noChangeShapeType="1"/>
          </p:cNvSpPr>
          <p:nvPr/>
        </p:nvSpPr>
        <p:spPr bwMode="auto">
          <a:xfrm>
            <a:off x="6400800" y="1065213"/>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3" name="Line 83"/>
          <p:cNvSpPr>
            <a:spLocks noChangeShapeType="1"/>
          </p:cNvSpPr>
          <p:nvPr/>
        </p:nvSpPr>
        <p:spPr bwMode="auto">
          <a:xfrm>
            <a:off x="4748213" y="2079625"/>
            <a:ext cx="180498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4" name="Line 84"/>
          <p:cNvSpPr>
            <a:spLocks noChangeShapeType="1"/>
          </p:cNvSpPr>
          <p:nvPr/>
        </p:nvSpPr>
        <p:spPr bwMode="auto">
          <a:xfrm>
            <a:off x="4826000" y="2603500"/>
            <a:ext cx="156845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5" name="Line 85"/>
          <p:cNvSpPr>
            <a:spLocks noChangeShapeType="1"/>
          </p:cNvSpPr>
          <p:nvPr/>
        </p:nvSpPr>
        <p:spPr bwMode="auto">
          <a:xfrm>
            <a:off x="4838700" y="2024063"/>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6" name="Line 86"/>
          <p:cNvSpPr>
            <a:spLocks noChangeShapeType="1"/>
          </p:cNvSpPr>
          <p:nvPr/>
        </p:nvSpPr>
        <p:spPr bwMode="auto">
          <a:xfrm>
            <a:off x="6391275" y="2054225"/>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7" name="Line 87"/>
          <p:cNvSpPr>
            <a:spLocks noChangeShapeType="1"/>
          </p:cNvSpPr>
          <p:nvPr/>
        </p:nvSpPr>
        <p:spPr bwMode="auto">
          <a:xfrm>
            <a:off x="4603750" y="2322513"/>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58" name="Freeform 88"/>
          <p:cNvSpPr>
            <a:spLocks/>
          </p:cNvSpPr>
          <p:nvPr/>
        </p:nvSpPr>
        <p:spPr bwMode="auto">
          <a:xfrm>
            <a:off x="4756150" y="2244725"/>
            <a:ext cx="77788"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59" name="Rectangle 89"/>
          <p:cNvSpPr>
            <a:spLocks noChangeArrowheads="1"/>
          </p:cNvSpPr>
          <p:nvPr/>
        </p:nvSpPr>
        <p:spPr bwMode="auto">
          <a:xfrm>
            <a:off x="4289425" y="2170113"/>
            <a:ext cx="31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60" name="Rectangle 90"/>
          <p:cNvSpPr>
            <a:spLocks noChangeArrowheads="1"/>
          </p:cNvSpPr>
          <p:nvPr/>
        </p:nvSpPr>
        <p:spPr bwMode="auto">
          <a:xfrm>
            <a:off x="7464425" y="23114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61" name="Rectangle 91"/>
          <p:cNvSpPr>
            <a:spLocks noChangeArrowheads="1"/>
          </p:cNvSpPr>
          <p:nvPr/>
        </p:nvSpPr>
        <p:spPr bwMode="auto">
          <a:xfrm>
            <a:off x="7007225" y="23114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t1e</a:t>
            </a:r>
          </a:p>
        </p:txBody>
      </p:sp>
      <p:grpSp>
        <p:nvGrpSpPr>
          <p:cNvPr id="43062" name="Group 92"/>
          <p:cNvGrpSpPr>
            <a:grpSpLocks/>
          </p:cNvGrpSpPr>
          <p:nvPr/>
        </p:nvGrpSpPr>
        <p:grpSpPr bwMode="auto">
          <a:xfrm>
            <a:off x="6724650" y="2289175"/>
            <a:ext cx="1054100" cy="304800"/>
            <a:chOff x="436" y="384"/>
            <a:chExt cx="664" cy="192"/>
          </a:xfrm>
        </p:grpSpPr>
        <p:sp>
          <p:nvSpPr>
            <p:cNvPr id="43101" name="Rectangle 93"/>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102" name="Line 94"/>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03" name="Line 95"/>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3063" name="Group 96"/>
          <p:cNvGrpSpPr>
            <a:grpSpLocks/>
          </p:cNvGrpSpPr>
          <p:nvPr/>
        </p:nvGrpSpPr>
        <p:grpSpPr bwMode="auto">
          <a:xfrm>
            <a:off x="6772275" y="2346325"/>
            <a:ext cx="190500" cy="190500"/>
            <a:chOff x="4360" y="1124"/>
            <a:chExt cx="120" cy="120"/>
          </a:xfrm>
        </p:grpSpPr>
        <p:sp>
          <p:nvSpPr>
            <p:cNvPr id="43098" name="Oval 97"/>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99" name="Line 98"/>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100" name="Line 99"/>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3064" name="Line 100"/>
          <p:cNvSpPr>
            <a:spLocks noChangeShapeType="1"/>
          </p:cNvSpPr>
          <p:nvPr/>
        </p:nvSpPr>
        <p:spPr bwMode="auto">
          <a:xfrm>
            <a:off x="6403975" y="2438400"/>
            <a:ext cx="290513"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65" name="Rectangle 101"/>
          <p:cNvSpPr>
            <a:spLocks noChangeArrowheads="1"/>
          </p:cNvSpPr>
          <p:nvPr/>
        </p:nvSpPr>
        <p:spPr bwMode="auto">
          <a:xfrm>
            <a:off x="5441950" y="2262188"/>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e1</a:t>
            </a:r>
          </a:p>
        </p:txBody>
      </p:sp>
      <p:sp>
        <p:nvSpPr>
          <p:cNvPr id="43066" name="Rectangle 102"/>
          <p:cNvSpPr>
            <a:spLocks noChangeArrowheads="1"/>
          </p:cNvSpPr>
          <p:nvPr/>
        </p:nvSpPr>
        <p:spPr bwMode="auto">
          <a:xfrm>
            <a:off x="5410200" y="2268538"/>
            <a:ext cx="444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67" name="Line 103"/>
          <p:cNvSpPr>
            <a:spLocks noChangeShapeType="1"/>
          </p:cNvSpPr>
          <p:nvPr/>
        </p:nvSpPr>
        <p:spPr bwMode="auto">
          <a:xfrm>
            <a:off x="6550025" y="3582988"/>
            <a:ext cx="0" cy="1017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68" name="Line 104"/>
          <p:cNvSpPr>
            <a:spLocks noChangeShapeType="1"/>
          </p:cNvSpPr>
          <p:nvPr/>
        </p:nvSpPr>
        <p:spPr bwMode="auto">
          <a:xfrm>
            <a:off x="7135813" y="3600450"/>
            <a:ext cx="0" cy="10175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69" name="Line 105"/>
          <p:cNvSpPr>
            <a:spLocks noChangeShapeType="1"/>
          </p:cNvSpPr>
          <p:nvPr/>
        </p:nvSpPr>
        <p:spPr bwMode="auto">
          <a:xfrm>
            <a:off x="6450013" y="4614863"/>
            <a:ext cx="11287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70" name="Line 106"/>
          <p:cNvSpPr>
            <a:spLocks noChangeShapeType="1"/>
          </p:cNvSpPr>
          <p:nvPr/>
        </p:nvSpPr>
        <p:spPr bwMode="auto">
          <a:xfrm>
            <a:off x="6527800" y="5138738"/>
            <a:ext cx="585788"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71" name="Line 107"/>
          <p:cNvSpPr>
            <a:spLocks noChangeShapeType="1"/>
          </p:cNvSpPr>
          <p:nvPr/>
        </p:nvSpPr>
        <p:spPr bwMode="auto">
          <a:xfrm>
            <a:off x="6540500" y="4559300"/>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72" name="Line 108"/>
          <p:cNvSpPr>
            <a:spLocks noChangeShapeType="1"/>
          </p:cNvSpPr>
          <p:nvPr/>
        </p:nvSpPr>
        <p:spPr bwMode="auto">
          <a:xfrm>
            <a:off x="7126288" y="4589463"/>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73" name="Line 109"/>
          <p:cNvSpPr>
            <a:spLocks noChangeShapeType="1"/>
          </p:cNvSpPr>
          <p:nvPr/>
        </p:nvSpPr>
        <p:spPr bwMode="auto">
          <a:xfrm>
            <a:off x="6305550" y="4857750"/>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74" name="Freeform 110"/>
          <p:cNvSpPr>
            <a:spLocks/>
          </p:cNvSpPr>
          <p:nvPr/>
        </p:nvSpPr>
        <p:spPr bwMode="auto">
          <a:xfrm>
            <a:off x="6457950" y="4779963"/>
            <a:ext cx="77788" cy="153987"/>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75" name="Rectangle 111"/>
          <p:cNvSpPr>
            <a:spLocks noChangeArrowheads="1"/>
          </p:cNvSpPr>
          <p:nvPr/>
        </p:nvSpPr>
        <p:spPr bwMode="auto">
          <a:xfrm>
            <a:off x="5991225" y="4705350"/>
            <a:ext cx="31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76" name="Rectangle 112"/>
          <p:cNvSpPr>
            <a:spLocks noChangeArrowheads="1"/>
          </p:cNvSpPr>
          <p:nvPr/>
        </p:nvSpPr>
        <p:spPr bwMode="auto">
          <a:xfrm>
            <a:off x="8199438" y="4846638"/>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3077" name="Rectangle 113"/>
          <p:cNvSpPr>
            <a:spLocks noChangeArrowheads="1"/>
          </p:cNvSpPr>
          <p:nvPr/>
        </p:nvSpPr>
        <p:spPr bwMode="auto">
          <a:xfrm>
            <a:off x="7742238" y="4846638"/>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t1p</a:t>
            </a:r>
          </a:p>
        </p:txBody>
      </p:sp>
      <p:grpSp>
        <p:nvGrpSpPr>
          <p:cNvPr id="43078" name="Group 114"/>
          <p:cNvGrpSpPr>
            <a:grpSpLocks/>
          </p:cNvGrpSpPr>
          <p:nvPr/>
        </p:nvGrpSpPr>
        <p:grpSpPr bwMode="auto">
          <a:xfrm>
            <a:off x="7459663" y="4824413"/>
            <a:ext cx="1054100" cy="304800"/>
            <a:chOff x="436" y="384"/>
            <a:chExt cx="664" cy="192"/>
          </a:xfrm>
        </p:grpSpPr>
        <p:sp>
          <p:nvSpPr>
            <p:cNvPr id="43095" name="Rectangle 115"/>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96" name="Line 116"/>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97" name="Line 117"/>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3079" name="Group 118"/>
          <p:cNvGrpSpPr>
            <a:grpSpLocks/>
          </p:cNvGrpSpPr>
          <p:nvPr/>
        </p:nvGrpSpPr>
        <p:grpSpPr bwMode="auto">
          <a:xfrm>
            <a:off x="7507288" y="4881563"/>
            <a:ext cx="190500" cy="190500"/>
            <a:chOff x="4360" y="1124"/>
            <a:chExt cx="120" cy="120"/>
          </a:xfrm>
        </p:grpSpPr>
        <p:sp>
          <p:nvSpPr>
            <p:cNvPr id="43092" name="Oval 119"/>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93" name="Line 120"/>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94" name="Line 121"/>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3080" name="Line 122"/>
          <p:cNvSpPr>
            <a:spLocks noChangeShapeType="1"/>
          </p:cNvSpPr>
          <p:nvPr/>
        </p:nvSpPr>
        <p:spPr bwMode="auto">
          <a:xfrm>
            <a:off x="7138988" y="4973638"/>
            <a:ext cx="290512"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81" name="Rectangle 123"/>
          <p:cNvSpPr>
            <a:spLocks noChangeArrowheads="1"/>
          </p:cNvSpPr>
          <p:nvPr/>
        </p:nvSpPr>
        <p:spPr bwMode="auto">
          <a:xfrm>
            <a:off x="6654800" y="479742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p1</a:t>
            </a:r>
          </a:p>
        </p:txBody>
      </p:sp>
      <p:sp>
        <p:nvSpPr>
          <p:cNvPr id="43082" name="Rectangle 124"/>
          <p:cNvSpPr>
            <a:spLocks noChangeArrowheads="1"/>
          </p:cNvSpPr>
          <p:nvPr/>
        </p:nvSpPr>
        <p:spPr bwMode="auto">
          <a:xfrm>
            <a:off x="6623050" y="4803775"/>
            <a:ext cx="444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3083" name="Line 125"/>
          <p:cNvSpPr>
            <a:spLocks noChangeShapeType="1"/>
          </p:cNvSpPr>
          <p:nvPr/>
        </p:nvSpPr>
        <p:spPr bwMode="auto">
          <a:xfrm>
            <a:off x="311150" y="6410325"/>
            <a:ext cx="996950" cy="0"/>
          </a:xfrm>
          <a:prstGeom prst="line">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84" name="Line 126"/>
          <p:cNvSpPr>
            <a:spLocks noChangeShapeType="1"/>
          </p:cNvSpPr>
          <p:nvPr/>
        </p:nvSpPr>
        <p:spPr bwMode="auto">
          <a:xfrm>
            <a:off x="1327150" y="6408738"/>
            <a:ext cx="1516063" cy="0"/>
          </a:xfrm>
          <a:prstGeom prst="line">
            <a:avLst/>
          </a:prstGeom>
          <a:noFill/>
          <a:ln w="381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85" name="Line 127"/>
          <p:cNvSpPr>
            <a:spLocks noChangeShapeType="1"/>
          </p:cNvSpPr>
          <p:nvPr/>
        </p:nvSpPr>
        <p:spPr bwMode="auto">
          <a:xfrm>
            <a:off x="2894013" y="6396038"/>
            <a:ext cx="569912" cy="0"/>
          </a:xfrm>
          <a:prstGeom prst="line">
            <a:avLst/>
          </a:prstGeom>
          <a:noFill/>
          <a:ln w="38100">
            <a:solidFill>
              <a:srgbClr val="FF33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86" name="Line 128"/>
          <p:cNvSpPr>
            <a:spLocks noChangeShapeType="1"/>
          </p:cNvSpPr>
          <p:nvPr/>
        </p:nvSpPr>
        <p:spPr bwMode="auto">
          <a:xfrm flipH="1">
            <a:off x="290513" y="6057900"/>
            <a:ext cx="3013075"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3087" name="Text Box 129"/>
          <p:cNvSpPr txBox="1">
            <a:spLocks noChangeArrowheads="1"/>
          </p:cNvSpPr>
          <p:nvPr/>
        </p:nvSpPr>
        <p:spPr bwMode="auto">
          <a:xfrm>
            <a:off x="1568450" y="5711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43088" name="Text Box 130"/>
          <p:cNvSpPr txBox="1">
            <a:spLocks noChangeArrowheads="1"/>
          </p:cNvSpPr>
          <p:nvPr/>
        </p:nvSpPr>
        <p:spPr bwMode="auto">
          <a:xfrm>
            <a:off x="639763" y="6021388"/>
            <a:ext cx="35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rr</a:t>
            </a:r>
          </a:p>
        </p:txBody>
      </p:sp>
      <p:sp>
        <p:nvSpPr>
          <p:cNvPr id="43089" name="Text Box 131"/>
          <p:cNvSpPr txBox="1">
            <a:spLocks noChangeArrowheads="1"/>
          </p:cNvSpPr>
          <p:nvPr/>
        </p:nvSpPr>
        <p:spPr bwMode="auto">
          <a:xfrm>
            <a:off x="1912938" y="60642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43090" name="Text Box 132"/>
          <p:cNvSpPr txBox="1">
            <a:spLocks noChangeArrowheads="1"/>
          </p:cNvSpPr>
          <p:nvPr/>
        </p:nvSpPr>
        <p:spPr bwMode="auto">
          <a:xfrm>
            <a:off x="2984500" y="601027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a:t>
            </a:r>
          </a:p>
        </p:txBody>
      </p:sp>
      <p:sp>
        <p:nvSpPr>
          <p:cNvPr id="43091" name="Text Box 133"/>
          <p:cNvSpPr txBox="1">
            <a:spLocks noChangeArrowheads="1"/>
          </p:cNvSpPr>
          <p:nvPr/>
        </p:nvSpPr>
        <p:spPr bwMode="auto">
          <a:xfrm>
            <a:off x="3732213" y="5546725"/>
            <a:ext cx="5397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Résultante mini</a:t>
            </a:r>
          </a:p>
          <a:p>
            <a:pPr>
              <a:spcBef>
                <a:spcPct val="0"/>
              </a:spcBef>
              <a:buFontTx/>
              <a:buNone/>
            </a:pPr>
            <a:r>
              <a:rPr lang="fr-FR" altLang="fr-FR" sz="2000">
                <a:latin typeface="Arial" panose="020B0604020202020204" pitchFamily="34" charset="0"/>
              </a:rPr>
              <a:t>X </a:t>
            </a:r>
            <a:r>
              <a:rPr lang="fr-FR" altLang="fr-FR" sz="1600">
                <a:latin typeface="Arial" panose="020B0604020202020204" pitchFamily="34" charset="0"/>
              </a:rPr>
              <a:t>mini</a:t>
            </a:r>
            <a:r>
              <a:rPr lang="fr-FR" altLang="fr-FR" sz="2000">
                <a:latin typeface="Arial" panose="020B0604020202020204" pitchFamily="34" charset="0"/>
              </a:rPr>
              <a:t> = (rr1+e1+p1-a1) – (t1rr+t1e+t1p+t1a)/2 </a:t>
            </a:r>
          </a:p>
          <a:p>
            <a:pPr>
              <a:spcBef>
                <a:spcPct val="0"/>
              </a:spcBef>
              <a:buFontTx/>
              <a:buNone/>
            </a:pPr>
            <a:r>
              <a:rPr lang="fr-FR" altLang="fr-FR" sz="2000">
                <a:latin typeface="Arial" panose="020B0604020202020204" pitchFamily="34" charset="0"/>
              </a:rPr>
              <a:t>Inéquation à respecter</a:t>
            </a:r>
          </a:p>
          <a:p>
            <a:pPr>
              <a:spcBef>
                <a:spcPct val="0"/>
              </a:spcBef>
              <a:buFontTx/>
              <a:buNone/>
            </a:pPr>
            <a:r>
              <a:rPr lang="fr-FR" altLang="fr-FR" sz="2000">
                <a:latin typeface="Arial" panose="020B0604020202020204" pitchFamily="34" charset="0"/>
              </a:rPr>
              <a:t>(rr1+e1+p1-a1) – (t1rr+t1e+t1p+t1a)/2 </a:t>
            </a:r>
            <a:r>
              <a:rPr lang="fr-FR" altLang="fr-FR" sz="2000">
                <a:latin typeface="Arial" panose="020B0604020202020204" pitchFamily="34" charset="0"/>
                <a:cs typeface="Arial" panose="020B0604020202020204" pitchFamily="34" charset="0"/>
              </a:rPr>
              <a:t>≥ 0,3</a:t>
            </a:r>
          </a:p>
        </p:txBody>
      </p:sp>
    </p:spTree>
    <p:extLst>
      <p:ext uri="{BB962C8B-B14F-4D97-AF65-F5344CB8AC3E}">
        <p14:creationId xmlns:p14="http://schemas.microsoft.com/office/powerpoint/2010/main" val="1967306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98"/>
          <p:cNvSpPr>
            <a:spLocks/>
          </p:cNvSpPr>
          <p:nvPr/>
        </p:nvSpPr>
        <p:spPr bwMode="auto">
          <a:xfrm flipV="1">
            <a:off x="2435225" y="5322888"/>
            <a:ext cx="863600" cy="595312"/>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35" name="Freeform 97"/>
          <p:cNvSpPr>
            <a:spLocks/>
          </p:cNvSpPr>
          <p:nvPr/>
        </p:nvSpPr>
        <p:spPr bwMode="auto">
          <a:xfrm>
            <a:off x="2435225" y="2343150"/>
            <a:ext cx="863600" cy="595313"/>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36" name="Line 4"/>
          <p:cNvSpPr>
            <a:spLocks noChangeShapeType="1"/>
          </p:cNvSpPr>
          <p:nvPr/>
        </p:nvSpPr>
        <p:spPr bwMode="auto">
          <a:xfrm>
            <a:off x="3360738" y="314801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037" name="Group 5"/>
          <p:cNvGrpSpPr>
            <a:grpSpLocks/>
          </p:cNvGrpSpPr>
          <p:nvPr/>
        </p:nvGrpSpPr>
        <p:grpSpPr bwMode="auto">
          <a:xfrm>
            <a:off x="2552700" y="3132138"/>
            <a:ext cx="366713" cy="381000"/>
            <a:chOff x="1344" y="1382"/>
            <a:chExt cx="240" cy="250"/>
          </a:xfrm>
        </p:grpSpPr>
        <p:sp>
          <p:nvSpPr>
            <p:cNvPr id="44128" name="Freeform 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9" name="Freeform 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0" name="Oval 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131" name="Line 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32" name="Line 1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038" name="Group 11"/>
          <p:cNvGrpSpPr>
            <a:grpSpLocks/>
          </p:cNvGrpSpPr>
          <p:nvPr/>
        </p:nvGrpSpPr>
        <p:grpSpPr bwMode="auto">
          <a:xfrm flipH="1">
            <a:off x="2919413" y="3132138"/>
            <a:ext cx="365125" cy="381000"/>
            <a:chOff x="1344" y="1382"/>
            <a:chExt cx="240" cy="250"/>
          </a:xfrm>
        </p:grpSpPr>
        <p:sp>
          <p:nvSpPr>
            <p:cNvPr id="44123" name="Freeform 1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4" name="Freeform 1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5" name="Oval 1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126" name="Line 1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27" name="Line 1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039" name="Rectangle 17" descr="noir)"/>
          <p:cNvSpPr>
            <a:spLocks noChangeArrowheads="1"/>
          </p:cNvSpPr>
          <p:nvPr/>
        </p:nvSpPr>
        <p:spPr bwMode="auto">
          <a:xfrm>
            <a:off x="2322513" y="340836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40" name="Freeform 18"/>
          <p:cNvSpPr>
            <a:spLocks/>
          </p:cNvSpPr>
          <p:nvPr/>
        </p:nvSpPr>
        <p:spPr bwMode="auto">
          <a:xfrm>
            <a:off x="2325688" y="329406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1" name="Freeform 19"/>
          <p:cNvSpPr>
            <a:spLocks/>
          </p:cNvSpPr>
          <p:nvPr/>
        </p:nvSpPr>
        <p:spPr bwMode="auto">
          <a:xfrm>
            <a:off x="2370138" y="3379788"/>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2" name="Line 20"/>
          <p:cNvSpPr>
            <a:spLocks noChangeShapeType="1"/>
          </p:cNvSpPr>
          <p:nvPr/>
        </p:nvSpPr>
        <p:spPr bwMode="auto">
          <a:xfrm>
            <a:off x="2252663" y="35829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3" name="Freeform 21" descr="noir)"/>
          <p:cNvSpPr>
            <a:spLocks/>
          </p:cNvSpPr>
          <p:nvPr/>
        </p:nvSpPr>
        <p:spPr bwMode="auto">
          <a:xfrm>
            <a:off x="2239963" y="3519488"/>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4" name="Rectangle 22"/>
          <p:cNvSpPr>
            <a:spLocks noChangeArrowheads="1"/>
          </p:cNvSpPr>
          <p:nvPr/>
        </p:nvSpPr>
        <p:spPr bwMode="auto">
          <a:xfrm>
            <a:off x="1947863" y="335121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45" name="Line 23"/>
          <p:cNvSpPr>
            <a:spLocks noChangeShapeType="1"/>
          </p:cNvSpPr>
          <p:nvPr/>
        </p:nvSpPr>
        <p:spPr bwMode="auto">
          <a:xfrm>
            <a:off x="1954213" y="335756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6" name="Freeform 24"/>
          <p:cNvSpPr>
            <a:spLocks/>
          </p:cNvSpPr>
          <p:nvPr/>
        </p:nvSpPr>
        <p:spPr bwMode="auto">
          <a:xfrm>
            <a:off x="1874838" y="269716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47" name="Freeform 25"/>
          <p:cNvSpPr>
            <a:spLocks/>
          </p:cNvSpPr>
          <p:nvPr/>
        </p:nvSpPr>
        <p:spPr bwMode="auto">
          <a:xfrm>
            <a:off x="2246313" y="2697163"/>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048" name="Group 26"/>
          <p:cNvGrpSpPr>
            <a:grpSpLocks/>
          </p:cNvGrpSpPr>
          <p:nvPr/>
        </p:nvGrpSpPr>
        <p:grpSpPr bwMode="auto">
          <a:xfrm rot="16200000" flipH="1">
            <a:off x="2175669" y="2126456"/>
            <a:ext cx="317500" cy="954088"/>
            <a:chOff x="4501" y="2215"/>
            <a:chExt cx="576" cy="1727"/>
          </a:xfrm>
        </p:grpSpPr>
        <p:sp>
          <p:nvSpPr>
            <p:cNvPr id="44116" name="Freeform 2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4117" name="Group 28"/>
            <p:cNvGrpSpPr>
              <a:grpSpLocks/>
            </p:cNvGrpSpPr>
            <p:nvPr/>
          </p:nvGrpSpPr>
          <p:grpSpPr bwMode="auto">
            <a:xfrm>
              <a:off x="4696" y="2599"/>
              <a:ext cx="186" cy="1343"/>
              <a:chOff x="4134" y="577"/>
              <a:chExt cx="186" cy="1343"/>
            </a:xfrm>
          </p:grpSpPr>
          <p:sp>
            <p:nvSpPr>
              <p:cNvPr id="44121" name="Line 2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22" name="Line 3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4118" name="Line 3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19" name="Line 3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20" name="Rectangle 3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4049" name="Group 34"/>
          <p:cNvGrpSpPr>
            <a:grpSpLocks/>
          </p:cNvGrpSpPr>
          <p:nvPr/>
        </p:nvGrpSpPr>
        <p:grpSpPr bwMode="auto">
          <a:xfrm rot="16200000" flipV="1">
            <a:off x="2787651" y="2517775"/>
            <a:ext cx="165100" cy="174625"/>
            <a:chOff x="4554" y="1554"/>
            <a:chExt cx="104" cy="110"/>
          </a:xfrm>
        </p:grpSpPr>
        <p:sp>
          <p:nvSpPr>
            <p:cNvPr id="44113" name="Freeform 3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14" name="Freeform 3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15" name="Line 3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4050" name="Rectangle 38"/>
          <p:cNvSpPr>
            <a:spLocks noChangeArrowheads="1"/>
          </p:cNvSpPr>
          <p:nvPr/>
        </p:nvSpPr>
        <p:spPr bwMode="auto">
          <a:xfrm>
            <a:off x="2049463" y="235426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51" name="Rectangle 39"/>
          <p:cNvSpPr>
            <a:spLocks noChangeArrowheads="1"/>
          </p:cNvSpPr>
          <p:nvPr/>
        </p:nvSpPr>
        <p:spPr bwMode="auto">
          <a:xfrm>
            <a:off x="2246313" y="235426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4052" name="Group 40"/>
          <p:cNvGrpSpPr>
            <a:grpSpLocks/>
          </p:cNvGrpSpPr>
          <p:nvPr/>
        </p:nvGrpSpPr>
        <p:grpSpPr bwMode="auto">
          <a:xfrm flipV="1">
            <a:off x="2552700" y="4740275"/>
            <a:ext cx="366713" cy="381000"/>
            <a:chOff x="1344" y="1382"/>
            <a:chExt cx="240" cy="250"/>
          </a:xfrm>
        </p:grpSpPr>
        <p:sp>
          <p:nvSpPr>
            <p:cNvPr id="44108" name="Freeform 41"/>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9" name="Freeform 42"/>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0" name="Oval 43"/>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111" name="Line 44"/>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12" name="Line 45"/>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4053" name="Group 46"/>
          <p:cNvGrpSpPr>
            <a:grpSpLocks/>
          </p:cNvGrpSpPr>
          <p:nvPr/>
        </p:nvGrpSpPr>
        <p:grpSpPr bwMode="auto">
          <a:xfrm flipH="1" flipV="1">
            <a:off x="2919413" y="4740275"/>
            <a:ext cx="365125" cy="381000"/>
            <a:chOff x="1344" y="1382"/>
            <a:chExt cx="240" cy="250"/>
          </a:xfrm>
        </p:grpSpPr>
        <p:sp>
          <p:nvSpPr>
            <p:cNvPr id="44103" name="Freeform 47"/>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4" name="Freeform 48"/>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5" name="Oval 49"/>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106" name="Line 50"/>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107" name="Line 51"/>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054" name="Rectangle 52" descr="noir)"/>
          <p:cNvSpPr>
            <a:spLocks noChangeArrowheads="1"/>
          </p:cNvSpPr>
          <p:nvPr/>
        </p:nvSpPr>
        <p:spPr bwMode="auto">
          <a:xfrm flipV="1">
            <a:off x="2322513" y="4705350"/>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55" name="Freeform 53"/>
          <p:cNvSpPr>
            <a:spLocks/>
          </p:cNvSpPr>
          <p:nvPr/>
        </p:nvSpPr>
        <p:spPr bwMode="auto">
          <a:xfrm flipV="1">
            <a:off x="2325688" y="4845050"/>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56" name="Freeform 54"/>
          <p:cNvSpPr>
            <a:spLocks/>
          </p:cNvSpPr>
          <p:nvPr/>
        </p:nvSpPr>
        <p:spPr bwMode="auto">
          <a:xfrm>
            <a:off x="2522538" y="4648200"/>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57" name="Rectangle 55"/>
          <p:cNvSpPr>
            <a:spLocks noChangeArrowheads="1"/>
          </p:cNvSpPr>
          <p:nvPr/>
        </p:nvSpPr>
        <p:spPr bwMode="auto">
          <a:xfrm flipV="1">
            <a:off x="1947863" y="4591050"/>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58" name="Line 56"/>
          <p:cNvSpPr>
            <a:spLocks noChangeShapeType="1"/>
          </p:cNvSpPr>
          <p:nvPr/>
        </p:nvSpPr>
        <p:spPr bwMode="auto">
          <a:xfrm flipV="1">
            <a:off x="1954213" y="4616450"/>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59" name="Freeform 57"/>
          <p:cNvSpPr>
            <a:spLocks/>
          </p:cNvSpPr>
          <p:nvPr/>
        </p:nvSpPr>
        <p:spPr bwMode="auto">
          <a:xfrm flipV="1">
            <a:off x="1874838" y="4610100"/>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60" name="Freeform 58"/>
          <p:cNvSpPr>
            <a:spLocks/>
          </p:cNvSpPr>
          <p:nvPr/>
        </p:nvSpPr>
        <p:spPr bwMode="auto">
          <a:xfrm flipV="1">
            <a:off x="2246313" y="506412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061" name="Group 59"/>
          <p:cNvGrpSpPr>
            <a:grpSpLocks/>
          </p:cNvGrpSpPr>
          <p:nvPr/>
        </p:nvGrpSpPr>
        <p:grpSpPr bwMode="auto">
          <a:xfrm rot="5400000" flipH="1" flipV="1">
            <a:off x="2175669" y="5172869"/>
            <a:ext cx="317500" cy="954088"/>
            <a:chOff x="4501" y="2215"/>
            <a:chExt cx="576" cy="1727"/>
          </a:xfrm>
        </p:grpSpPr>
        <p:sp>
          <p:nvSpPr>
            <p:cNvPr id="44096" name="Freeform 6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4097" name="Group 61"/>
            <p:cNvGrpSpPr>
              <a:grpSpLocks/>
            </p:cNvGrpSpPr>
            <p:nvPr/>
          </p:nvGrpSpPr>
          <p:grpSpPr bwMode="auto">
            <a:xfrm>
              <a:off x="4696" y="2599"/>
              <a:ext cx="186" cy="1343"/>
              <a:chOff x="4134" y="577"/>
              <a:chExt cx="186" cy="1343"/>
            </a:xfrm>
          </p:grpSpPr>
          <p:sp>
            <p:nvSpPr>
              <p:cNvPr id="44101" name="Line 6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02" name="Line 6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4098" name="Line 6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99" name="Line 6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100" name="Rectangle 6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4062" name="Group 67"/>
          <p:cNvGrpSpPr>
            <a:grpSpLocks/>
          </p:cNvGrpSpPr>
          <p:nvPr/>
        </p:nvGrpSpPr>
        <p:grpSpPr bwMode="auto">
          <a:xfrm rot="5400000">
            <a:off x="2787651" y="5561012"/>
            <a:ext cx="165100" cy="174625"/>
            <a:chOff x="4554" y="1554"/>
            <a:chExt cx="104" cy="110"/>
          </a:xfrm>
        </p:grpSpPr>
        <p:sp>
          <p:nvSpPr>
            <p:cNvPr id="44093" name="Freeform 6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94" name="Freeform 6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95" name="Line 7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4063" name="Rectangle 71"/>
          <p:cNvSpPr>
            <a:spLocks noChangeArrowheads="1"/>
          </p:cNvSpPr>
          <p:nvPr/>
        </p:nvSpPr>
        <p:spPr bwMode="auto">
          <a:xfrm flipV="1">
            <a:off x="2049463" y="5753100"/>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64" name="Rectangle 72"/>
          <p:cNvSpPr>
            <a:spLocks noChangeArrowheads="1"/>
          </p:cNvSpPr>
          <p:nvPr/>
        </p:nvSpPr>
        <p:spPr bwMode="auto">
          <a:xfrm flipV="1">
            <a:off x="2246313" y="5753100"/>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4065" name="Line 73"/>
          <p:cNvSpPr>
            <a:spLocks noChangeShapeType="1"/>
          </p:cNvSpPr>
          <p:nvPr/>
        </p:nvSpPr>
        <p:spPr bwMode="auto">
          <a:xfrm>
            <a:off x="1706563" y="3779838"/>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66" name="Line 74"/>
          <p:cNvSpPr>
            <a:spLocks noChangeShapeType="1"/>
          </p:cNvSpPr>
          <p:nvPr/>
        </p:nvSpPr>
        <p:spPr bwMode="auto">
          <a:xfrm>
            <a:off x="2239963" y="3665538"/>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67" name="Line 75"/>
          <p:cNvSpPr>
            <a:spLocks noChangeShapeType="1"/>
          </p:cNvSpPr>
          <p:nvPr/>
        </p:nvSpPr>
        <p:spPr bwMode="auto">
          <a:xfrm>
            <a:off x="2471738" y="377348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68" name="Line 76"/>
          <p:cNvSpPr>
            <a:spLocks noChangeShapeType="1"/>
          </p:cNvSpPr>
          <p:nvPr/>
        </p:nvSpPr>
        <p:spPr bwMode="auto">
          <a:xfrm>
            <a:off x="2570163" y="376713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69" name="Freeform 77" descr="noir)"/>
          <p:cNvSpPr>
            <a:spLocks/>
          </p:cNvSpPr>
          <p:nvPr/>
        </p:nvSpPr>
        <p:spPr bwMode="auto">
          <a:xfrm>
            <a:off x="2239963" y="3522663"/>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0" name="Line 78"/>
          <p:cNvSpPr>
            <a:spLocks noChangeShapeType="1"/>
          </p:cNvSpPr>
          <p:nvPr/>
        </p:nvSpPr>
        <p:spPr bwMode="auto">
          <a:xfrm>
            <a:off x="3290888" y="351313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1" name="Line 79"/>
          <p:cNvSpPr>
            <a:spLocks noChangeShapeType="1"/>
          </p:cNvSpPr>
          <p:nvPr/>
        </p:nvSpPr>
        <p:spPr bwMode="auto">
          <a:xfrm>
            <a:off x="3608388" y="351313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2" name="Line 80"/>
          <p:cNvSpPr>
            <a:spLocks noChangeShapeType="1"/>
          </p:cNvSpPr>
          <p:nvPr/>
        </p:nvSpPr>
        <p:spPr bwMode="auto">
          <a:xfrm>
            <a:off x="3359150" y="48164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3" name="Line 81"/>
          <p:cNvSpPr>
            <a:spLocks noChangeShapeType="1"/>
          </p:cNvSpPr>
          <p:nvPr/>
        </p:nvSpPr>
        <p:spPr bwMode="auto">
          <a:xfrm>
            <a:off x="2225675" y="331946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4" name="Line 82"/>
          <p:cNvSpPr>
            <a:spLocks noChangeShapeType="1"/>
          </p:cNvSpPr>
          <p:nvPr/>
        </p:nvSpPr>
        <p:spPr bwMode="auto">
          <a:xfrm>
            <a:off x="2236788" y="46196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5" name="Line 83"/>
          <p:cNvSpPr>
            <a:spLocks noChangeShapeType="1"/>
          </p:cNvSpPr>
          <p:nvPr/>
        </p:nvSpPr>
        <p:spPr bwMode="auto">
          <a:xfrm flipV="1">
            <a:off x="2290763" y="3756025"/>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6" name="Line 84"/>
          <p:cNvSpPr>
            <a:spLocks noChangeShapeType="1"/>
          </p:cNvSpPr>
          <p:nvPr/>
        </p:nvSpPr>
        <p:spPr bwMode="auto">
          <a:xfrm>
            <a:off x="2246313" y="46577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7" name="Line 85"/>
          <p:cNvSpPr>
            <a:spLocks noChangeShapeType="1"/>
          </p:cNvSpPr>
          <p:nvPr/>
        </p:nvSpPr>
        <p:spPr bwMode="auto">
          <a:xfrm>
            <a:off x="1822450" y="2593975"/>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8" name="Line 86"/>
          <p:cNvSpPr>
            <a:spLocks noChangeShapeType="1"/>
          </p:cNvSpPr>
          <p:nvPr/>
        </p:nvSpPr>
        <p:spPr bwMode="auto">
          <a:xfrm>
            <a:off x="1830388" y="5645150"/>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79" name="Freeform 92"/>
          <p:cNvSpPr>
            <a:spLocks/>
          </p:cNvSpPr>
          <p:nvPr/>
        </p:nvSpPr>
        <p:spPr bwMode="auto">
          <a:xfrm>
            <a:off x="1173163" y="3443288"/>
            <a:ext cx="2824162"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80" name="Freeform 93"/>
          <p:cNvSpPr>
            <a:spLocks/>
          </p:cNvSpPr>
          <p:nvPr/>
        </p:nvSpPr>
        <p:spPr bwMode="auto">
          <a:xfrm flipV="1">
            <a:off x="1174750" y="4479925"/>
            <a:ext cx="2824163"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81" name="Freeform 94"/>
          <p:cNvSpPr>
            <a:spLocks/>
          </p:cNvSpPr>
          <p:nvPr/>
        </p:nvSpPr>
        <p:spPr bwMode="auto">
          <a:xfrm>
            <a:off x="1150938" y="3760788"/>
            <a:ext cx="53975" cy="719137"/>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82" name="Freeform 95"/>
          <p:cNvSpPr>
            <a:spLocks/>
          </p:cNvSpPr>
          <p:nvPr/>
        </p:nvSpPr>
        <p:spPr bwMode="auto">
          <a:xfrm flipV="1">
            <a:off x="3976688" y="3514725"/>
            <a:ext cx="42862" cy="1212850"/>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83" name="Line 96"/>
          <p:cNvSpPr>
            <a:spLocks noChangeShapeType="1"/>
          </p:cNvSpPr>
          <p:nvPr/>
        </p:nvSpPr>
        <p:spPr bwMode="auto">
          <a:xfrm>
            <a:off x="1090613" y="4130675"/>
            <a:ext cx="30607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084" name="Group 198"/>
          <p:cNvGrpSpPr>
            <a:grpSpLocks/>
          </p:cNvGrpSpPr>
          <p:nvPr/>
        </p:nvGrpSpPr>
        <p:grpSpPr bwMode="auto">
          <a:xfrm flipV="1">
            <a:off x="1860550" y="5815013"/>
            <a:ext cx="369888" cy="576262"/>
            <a:chOff x="1178" y="1158"/>
            <a:chExt cx="233" cy="363"/>
          </a:xfrm>
        </p:grpSpPr>
        <p:sp>
          <p:nvSpPr>
            <p:cNvPr id="44090" name="Freeform 99"/>
            <p:cNvSpPr>
              <a:spLocks/>
            </p:cNvSpPr>
            <p:nvPr/>
          </p:nvSpPr>
          <p:spPr bwMode="auto">
            <a:xfrm>
              <a:off x="1178" y="1158"/>
              <a:ext cx="227" cy="363"/>
            </a:xfrm>
            <a:custGeom>
              <a:avLst/>
              <a:gdLst>
                <a:gd name="T0" fmla="*/ 0 w 227"/>
                <a:gd name="T1" fmla="*/ 0 h 395"/>
                <a:gd name="T2" fmla="*/ 0 w 227"/>
                <a:gd name="T3" fmla="*/ 45 h 395"/>
                <a:gd name="T4" fmla="*/ 227 w 227"/>
                <a:gd name="T5" fmla="*/ 71 h 395"/>
                <a:gd name="T6" fmla="*/ 227 w 227"/>
                <a:gd name="T7" fmla="*/ 101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395">
                  <a:moveTo>
                    <a:pt x="0" y="0"/>
                  </a:moveTo>
                  <a:lnTo>
                    <a:pt x="0" y="175"/>
                  </a:lnTo>
                  <a:lnTo>
                    <a:pt x="227" y="272"/>
                  </a:lnTo>
                  <a:lnTo>
                    <a:pt x="227" y="395"/>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91" name="Line 100"/>
            <p:cNvSpPr>
              <a:spLocks noChangeShapeType="1"/>
            </p:cNvSpPr>
            <p:nvPr/>
          </p:nvSpPr>
          <p:spPr bwMode="auto">
            <a:xfrm flipV="1">
              <a:off x="1411" y="1158"/>
              <a:ext cx="0" cy="3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092" name="Line 101"/>
            <p:cNvSpPr>
              <a:spLocks noChangeShapeType="1"/>
            </p:cNvSpPr>
            <p:nvPr/>
          </p:nvSpPr>
          <p:spPr bwMode="auto">
            <a:xfrm>
              <a:off x="1178" y="1204"/>
              <a:ext cx="220"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4085" name="Text Box 102"/>
          <p:cNvSpPr txBox="1">
            <a:spLocks noChangeArrowheads="1"/>
          </p:cNvSpPr>
          <p:nvPr/>
        </p:nvSpPr>
        <p:spPr bwMode="auto">
          <a:xfrm>
            <a:off x="2406650" y="6149975"/>
            <a:ext cx="261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Y : distance mini =0,2</a:t>
            </a:r>
          </a:p>
        </p:txBody>
      </p:sp>
      <p:sp>
        <p:nvSpPr>
          <p:cNvPr id="44086" name="Rectangle 103"/>
          <p:cNvSpPr>
            <a:spLocks noChangeArrowheads="1"/>
          </p:cNvSpPr>
          <p:nvPr/>
        </p:nvSpPr>
        <p:spPr bwMode="auto">
          <a:xfrm>
            <a:off x="122238" y="111125"/>
            <a:ext cx="4665662"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EXIGENCE DE DISTANCE MINI</a:t>
            </a:r>
          </a:p>
        </p:txBody>
      </p:sp>
      <p:sp>
        <p:nvSpPr>
          <p:cNvPr id="44087" name="Text Box 104"/>
          <p:cNvSpPr txBox="1">
            <a:spLocks noChangeArrowheads="1"/>
          </p:cNvSpPr>
          <p:nvPr/>
        </p:nvSpPr>
        <p:spPr bwMode="auto">
          <a:xfrm>
            <a:off x="4932363" y="3251200"/>
            <a:ext cx="38496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Supprimer les pièces inutiles</a:t>
            </a:r>
          </a:p>
          <a:p>
            <a:pPr>
              <a:spcBef>
                <a:spcPct val="0"/>
              </a:spcBef>
              <a:buFontTx/>
              <a:buNone/>
            </a:pPr>
            <a:endParaRPr lang="fr-FR" altLang="fr-FR" sz="2000">
              <a:latin typeface="Arial" panose="020B0604020202020204" pitchFamily="34" charset="0"/>
            </a:endParaRPr>
          </a:p>
          <a:p>
            <a:pPr>
              <a:spcBef>
                <a:spcPct val="0"/>
              </a:spcBef>
              <a:buFontTx/>
              <a:buNone/>
            </a:pPr>
            <a:r>
              <a:rPr lang="fr-FR" altLang="fr-FR" sz="2000">
                <a:latin typeface="Arial" panose="020B0604020202020204" pitchFamily="34" charset="0"/>
              </a:rPr>
              <a:t>Faire le tableau de mise en position du flasque</a:t>
            </a:r>
          </a:p>
          <a:p>
            <a:pPr>
              <a:spcBef>
                <a:spcPct val="0"/>
              </a:spcBef>
              <a:buFontTx/>
              <a:buNone/>
            </a:pPr>
            <a:endParaRPr lang="fr-FR" altLang="fr-FR" sz="2000">
              <a:latin typeface="Arial" panose="020B0604020202020204" pitchFamily="34" charset="0"/>
            </a:endParaRPr>
          </a:p>
          <a:p>
            <a:pPr>
              <a:spcBef>
                <a:spcPct val="0"/>
              </a:spcBef>
              <a:buFontTx/>
              <a:buNone/>
            </a:pPr>
            <a:r>
              <a:rPr lang="fr-FR" altLang="fr-FR" sz="2000">
                <a:latin typeface="Arial" panose="020B0604020202020204" pitchFamily="34" charset="0"/>
              </a:rPr>
              <a:t>Spécifier les pièces influentes.</a:t>
            </a:r>
          </a:p>
        </p:txBody>
      </p:sp>
      <p:sp>
        <p:nvSpPr>
          <p:cNvPr id="44088" name="Text Box 196"/>
          <p:cNvSpPr txBox="1">
            <a:spLocks noChangeArrowheads="1"/>
          </p:cNvSpPr>
          <p:nvPr/>
        </p:nvSpPr>
        <p:spPr bwMode="auto">
          <a:xfrm>
            <a:off x="287338" y="898525"/>
            <a:ext cx="736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Quelle défaillance peut-on craindre si le flasque est trop court ? </a:t>
            </a:r>
          </a:p>
        </p:txBody>
      </p:sp>
      <p:sp>
        <p:nvSpPr>
          <p:cNvPr id="44089" name="Line 197"/>
          <p:cNvSpPr>
            <a:spLocks noChangeShapeType="1"/>
          </p:cNvSpPr>
          <p:nvPr/>
        </p:nvSpPr>
        <p:spPr bwMode="auto">
          <a:xfrm>
            <a:off x="2300288" y="1274763"/>
            <a:ext cx="73025" cy="1817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2804297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574675" y="1617663"/>
            <a:ext cx="3187700" cy="2236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059" name="Line 5"/>
          <p:cNvSpPr>
            <a:spLocks noChangeShapeType="1"/>
          </p:cNvSpPr>
          <p:nvPr/>
        </p:nvSpPr>
        <p:spPr bwMode="auto">
          <a:xfrm>
            <a:off x="577850" y="1916113"/>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0" name="Line 6"/>
          <p:cNvSpPr>
            <a:spLocks noChangeShapeType="1"/>
          </p:cNvSpPr>
          <p:nvPr/>
        </p:nvSpPr>
        <p:spPr bwMode="auto">
          <a:xfrm>
            <a:off x="577850" y="2220913"/>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1" name="Line 7"/>
          <p:cNvSpPr>
            <a:spLocks noChangeShapeType="1"/>
          </p:cNvSpPr>
          <p:nvPr/>
        </p:nvSpPr>
        <p:spPr bwMode="auto">
          <a:xfrm>
            <a:off x="577850" y="3557588"/>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2" name="Line 8"/>
          <p:cNvSpPr>
            <a:spLocks noChangeShapeType="1"/>
          </p:cNvSpPr>
          <p:nvPr/>
        </p:nvSpPr>
        <p:spPr bwMode="auto">
          <a:xfrm>
            <a:off x="577850" y="2525713"/>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3" name="Rectangle 9"/>
          <p:cNvSpPr>
            <a:spLocks noChangeArrowheads="1"/>
          </p:cNvSpPr>
          <p:nvPr/>
        </p:nvSpPr>
        <p:spPr bwMode="auto">
          <a:xfrm>
            <a:off x="552450" y="1435100"/>
            <a:ext cx="1008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Pièce ou bloc :</a:t>
            </a:r>
          </a:p>
        </p:txBody>
      </p:sp>
      <p:sp>
        <p:nvSpPr>
          <p:cNvPr id="45064" name="Line 10"/>
          <p:cNvSpPr>
            <a:spLocks noChangeShapeType="1"/>
          </p:cNvSpPr>
          <p:nvPr/>
        </p:nvSpPr>
        <p:spPr bwMode="auto">
          <a:xfrm>
            <a:off x="1825625"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5" name="Rectangle 11"/>
          <p:cNvSpPr>
            <a:spLocks noChangeArrowheads="1"/>
          </p:cNvSpPr>
          <p:nvPr/>
        </p:nvSpPr>
        <p:spPr bwMode="auto">
          <a:xfrm>
            <a:off x="2305050" y="1435100"/>
            <a:ext cx="423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Etat :</a:t>
            </a:r>
          </a:p>
        </p:txBody>
      </p:sp>
      <p:sp>
        <p:nvSpPr>
          <p:cNvPr id="45066" name="Line 12"/>
          <p:cNvSpPr>
            <a:spLocks noChangeShapeType="1"/>
          </p:cNvSpPr>
          <p:nvPr/>
        </p:nvSpPr>
        <p:spPr bwMode="auto">
          <a:xfrm>
            <a:off x="2320925"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7" name="Rectangle 13"/>
          <p:cNvSpPr>
            <a:spLocks noChangeArrowheads="1"/>
          </p:cNvSpPr>
          <p:nvPr/>
        </p:nvSpPr>
        <p:spPr bwMode="auto">
          <a:xfrm>
            <a:off x="1809750" y="1435100"/>
            <a:ext cx="576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Repère :</a:t>
            </a:r>
          </a:p>
        </p:txBody>
      </p:sp>
      <p:sp>
        <p:nvSpPr>
          <p:cNvPr id="45068" name="Line 14"/>
          <p:cNvSpPr>
            <a:spLocks noChangeShapeType="1"/>
          </p:cNvSpPr>
          <p:nvPr/>
        </p:nvSpPr>
        <p:spPr bwMode="auto">
          <a:xfrm>
            <a:off x="2778125"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69" name="Rectangle 15"/>
          <p:cNvSpPr>
            <a:spLocks noChangeArrowheads="1"/>
          </p:cNvSpPr>
          <p:nvPr/>
        </p:nvSpPr>
        <p:spPr bwMode="auto">
          <a:xfrm>
            <a:off x="2762250" y="1435100"/>
            <a:ext cx="5921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Auteur :</a:t>
            </a:r>
          </a:p>
        </p:txBody>
      </p:sp>
      <p:sp>
        <p:nvSpPr>
          <p:cNvPr id="45070" name="Rectangle 16"/>
          <p:cNvSpPr>
            <a:spLocks noChangeArrowheads="1"/>
          </p:cNvSpPr>
          <p:nvPr/>
        </p:nvSpPr>
        <p:spPr bwMode="auto">
          <a:xfrm rot="-5400000">
            <a:off x="199231" y="2224882"/>
            <a:ext cx="568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45071" name="Rectangle 17"/>
          <p:cNvSpPr>
            <a:spLocks noChangeArrowheads="1"/>
          </p:cNvSpPr>
          <p:nvPr/>
        </p:nvSpPr>
        <p:spPr bwMode="auto">
          <a:xfrm rot="-5400000">
            <a:off x="122238" y="2606675"/>
            <a:ext cx="7254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interface</a:t>
            </a:r>
          </a:p>
        </p:txBody>
      </p:sp>
      <p:sp>
        <p:nvSpPr>
          <p:cNvPr id="45072" name="Rectangle 18"/>
          <p:cNvSpPr>
            <a:spLocks noChangeArrowheads="1"/>
          </p:cNvSpPr>
          <p:nvPr/>
        </p:nvSpPr>
        <p:spPr bwMode="auto">
          <a:xfrm rot="-5400000">
            <a:off x="277019" y="1904206"/>
            <a:ext cx="415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type</a:t>
            </a:r>
          </a:p>
        </p:txBody>
      </p:sp>
      <p:sp>
        <p:nvSpPr>
          <p:cNvPr id="45073" name="Rectangle 19"/>
          <p:cNvSpPr>
            <a:spLocks noChangeArrowheads="1"/>
          </p:cNvSpPr>
          <p:nvPr/>
        </p:nvSpPr>
        <p:spPr bwMode="auto">
          <a:xfrm rot="-5400000">
            <a:off x="214313" y="3605212"/>
            <a:ext cx="5413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45074" name="Rectangle 20"/>
          <p:cNvSpPr>
            <a:spLocks noChangeArrowheads="1"/>
          </p:cNvSpPr>
          <p:nvPr/>
        </p:nvSpPr>
        <p:spPr bwMode="auto">
          <a:xfrm>
            <a:off x="511175" y="3829050"/>
            <a:ext cx="5619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Primaire</a:t>
            </a:r>
          </a:p>
        </p:txBody>
      </p:sp>
      <p:sp>
        <p:nvSpPr>
          <p:cNvPr id="45075" name="Rectangle 21"/>
          <p:cNvSpPr>
            <a:spLocks noChangeArrowheads="1"/>
          </p:cNvSpPr>
          <p:nvPr/>
        </p:nvSpPr>
        <p:spPr bwMode="auto">
          <a:xfrm>
            <a:off x="1701800" y="3829050"/>
            <a:ext cx="701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Secondaire</a:t>
            </a:r>
          </a:p>
        </p:txBody>
      </p:sp>
      <p:sp>
        <p:nvSpPr>
          <p:cNvPr id="45076" name="Rectangle 22"/>
          <p:cNvSpPr>
            <a:spLocks noChangeArrowheads="1"/>
          </p:cNvSpPr>
          <p:nvPr/>
        </p:nvSpPr>
        <p:spPr bwMode="auto">
          <a:xfrm>
            <a:off x="2844800" y="3829050"/>
            <a:ext cx="5572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Tertiaire</a:t>
            </a:r>
          </a:p>
        </p:txBody>
      </p:sp>
      <p:sp>
        <p:nvSpPr>
          <p:cNvPr id="45077" name="Rectangle 23"/>
          <p:cNvSpPr>
            <a:spLocks noChangeArrowheads="1"/>
          </p:cNvSpPr>
          <p:nvPr/>
        </p:nvSpPr>
        <p:spPr bwMode="auto">
          <a:xfrm rot="-5400000">
            <a:off x="3293269" y="2420144"/>
            <a:ext cx="11906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Schéma de la jonction</a:t>
            </a:r>
          </a:p>
        </p:txBody>
      </p:sp>
      <p:sp>
        <p:nvSpPr>
          <p:cNvPr id="45078" name="Line 24"/>
          <p:cNvSpPr>
            <a:spLocks noChangeShapeType="1"/>
          </p:cNvSpPr>
          <p:nvPr/>
        </p:nvSpPr>
        <p:spPr bwMode="auto">
          <a:xfrm>
            <a:off x="566738" y="3074988"/>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079" name="Text Box 25"/>
          <p:cNvSpPr txBox="1">
            <a:spLocks noChangeArrowheads="1"/>
          </p:cNvSpPr>
          <p:nvPr/>
        </p:nvSpPr>
        <p:spPr bwMode="auto">
          <a:xfrm>
            <a:off x="569913" y="21748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45080" name="Line 26"/>
          <p:cNvSpPr>
            <a:spLocks noChangeShapeType="1"/>
          </p:cNvSpPr>
          <p:nvPr/>
        </p:nvSpPr>
        <p:spPr bwMode="auto">
          <a:xfrm>
            <a:off x="898525" y="2227263"/>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1" name="Text Box 27"/>
          <p:cNvSpPr txBox="1">
            <a:spLocks noChangeArrowheads="1"/>
          </p:cNvSpPr>
          <p:nvPr/>
        </p:nvSpPr>
        <p:spPr bwMode="auto">
          <a:xfrm>
            <a:off x="601663" y="1555750"/>
            <a:ext cx="1562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flasque       f</a:t>
            </a:r>
          </a:p>
        </p:txBody>
      </p:sp>
      <p:sp>
        <p:nvSpPr>
          <p:cNvPr id="45082" name="Rectangle 28"/>
          <p:cNvSpPr>
            <a:spLocks noChangeArrowheads="1"/>
          </p:cNvSpPr>
          <p:nvPr/>
        </p:nvSpPr>
        <p:spPr bwMode="auto">
          <a:xfrm>
            <a:off x="122238" y="111125"/>
            <a:ext cx="506888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MISE EN POSITION DU FLASQUE</a:t>
            </a:r>
          </a:p>
        </p:txBody>
      </p:sp>
      <p:sp>
        <p:nvSpPr>
          <p:cNvPr id="45083" name="Freeform 29"/>
          <p:cNvSpPr>
            <a:spLocks/>
          </p:cNvSpPr>
          <p:nvPr/>
        </p:nvSpPr>
        <p:spPr bwMode="auto">
          <a:xfrm flipV="1">
            <a:off x="6019800" y="4254500"/>
            <a:ext cx="863600" cy="595313"/>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4" name="Freeform 30"/>
          <p:cNvSpPr>
            <a:spLocks/>
          </p:cNvSpPr>
          <p:nvPr/>
        </p:nvSpPr>
        <p:spPr bwMode="auto">
          <a:xfrm>
            <a:off x="6019800" y="1274763"/>
            <a:ext cx="863600" cy="595312"/>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85" name="Line 31"/>
          <p:cNvSpPr>
            <a:spLocks noChangeShapeType="1"/>
          </p:cNvSpPr>
          <p:nvPr/>
        </p:nvSpPr>
        <p:spPr bwMode="auto">
          <a:xfrm>
            <a:off x="6945313" y="20796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086" name="Group 32"/>
          <p:cNvGrpSpPr>
            <a:grpSpLocks/>
          </p:cNvGrpSpPr>
          <p:nvPr/>
        </p:nvGrpSpPr>
        <p:grpSpPr bwMode="auto">
          <a:xfrm>
            <a:off x="6137275" y="2063750"/>
            <a:ext cx="366713" cy="381000"/>
            <a:chOff x="1344" y="1382"/>
            <a:chExt cx="240" cy="250"/>
          </a:xfrm>
        </p:grpSpPr>
        <p:sp>
          <p:nvSpPr>
            <p:cNvPr id="45169" name="Freeform 33"/>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70" name="Freeform 34"/>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71" name="Oval 35"/>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72" name="Line 36"/>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73" name="Line 37"/>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5087" name="Group 38"/>
          <p:cNvGrpSpPr>
            <a:grpSpLocks/>
          </p:cNvGrpSpPr>
          <p:nvPr/>
        </p:nvGrpSpPr>
        <p:grpSpPr bwMode="auto">
          <a:xfrm flipH="1">
            <a:off x="6503988" y="2063750"/>
            <a:ext cx="365125" cy="381000"/>
            <a:chOff x="1344" y="1382"/>
            <a:chExt cx="240" cy="250"/>
          </a:xfrm>
        </p:grpSpPr>
        <p:sp>
          <p:nvSpPr>
            <p:cNvPr id="45164" name="Freeform 39"/>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65" name="Freeform 40"/>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66" name="Oval 41"/>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67" name="Line 42"/>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68" name="Line 43"/>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5088" name="Rectangle 44" descr="noir)"/>
          <p:cNvSpPr>
            <a:spLocks noChangeArrowheads="1"/>
          </p:cNvSpPr>
          <p:nvPr/>
        </p:nvSpPr>
        <p:spPr bwMode="auto">
          <a:xfrm>
            <a:off x="5907088" y="233997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089" name="Freeform 45"/>
          <p:cNvSpPr>
            <a:spLocks/>
          </p:cNvSpPr>
          <p:nvPr/>
        </p:nvSpPr>
        <p:spPr bwMode="auto">
          <a:xfrm>
            <a:off x="5910263" y="222567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0" name="Freeform 46"/>
          <p:cNvSpPr>
            <a:spLocks/>
          </p:cNvSpPr>
          <p:nvPr/>
        </p:nvSpPr>
        <p:spPr bwMode="auto">
          <a:xfrm>
            <a:off x="5954713" y="2311400"/>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1" name="Line 47"/>
          <p:cNvSpPr>
            <a:spLocks noChangeShapeType="1"/>
          </p:cNvSpPr>
          <p:nvPr/>
        </p:nvSpPr>
        <p:spPr bwMode="auto">
          <a:xfrm>
            <a:off x="5837238" y="25146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2" name="Freeform 48" descr="noir)"/>
          <p:cNvSpPr>
            <a:spLocks/>
          </p:cNvSpPr>
          <p:nvPr/>
        </p:nvSpPr>
        <p:spPr bwMode="auto">
          <a:xfrm>
            <a:off x="5824538" y="2451100"/>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3" name="Rectangle 49"/>
          <p:cNvSpPr>
            <a:spLocks noChangeArrowheads="1"/>
          </p:cNvSpPr>
          <p:nvPr/>
        </p:nvSpPr>
        <p:spPr bwMode="auto">
          <a:xfrm>
            <a:off x="5532438" y="228282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094" name="Line 50"/>
          <p:cNvSpPr>
            <a:spLocks noChangeShapeType="1"/>
          </p:cNvSpPr>
          <p:nvPr/>
        </p:nvSpPr>
        <p:spPr bwMode="auto">
          <a:xfrm>
            <a:off x="5538788" y="228917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5" name="Freeform 51"/>
          <p:cNvSpPr>
            <a:spLocks/>
          </p:cNvSpPr>
          <p:nvPr/>
        </p:nvSpPr>
        <p:spPr bwMode="auto">
          <a:xfrm>
            <a:off x="5459413" y="162877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6" name="Freeform 52"/>
          <p:cNvSpPr>
            <a:spLocks/>
          </p:cNvSpPr>
          <p:nvPr/>
        </p:nvSpPr>
        <p:spPr bwMode="auto">
          <a:xfrm>
            <a:off x="5830888" y="162877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097" name="Group 53"/>
          <p:cNvGrpSpPr>
            <a:grpSpLocks/>
          </p:cNvGrpSpPr>
          <p:nvPr/>
        </p:nvGrpSpPr>
        <p:grpSpPr bwMode="auto">
          <a:xfrm rot="16200000" flipH="1">
            <a:off x="5760244" y="1058069"/>
            <a:ext cx="317500" cy="954088"/>
            <a:chOff x="4501" y="2215"/>
            <a:chExt cx="576" cy="1727"/>
          </a:xfrm>
        </p:grpSpPr>
        <p:sp>
          <p:nvSpPr>
            <p:cNvPr id="45157" name="Freeform 5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5158" name="Group 55"/>
            <p:cNvGrpSpPr>
              <a:grpSpLocks/>
            </p:cNvGrpSpPr>
            <p:nvPr/>
          </p:nvGrpSpPr>
          <p:grpSpPr bwMode="auto">
            <a:xfrm>
              <a:off x="4696" y="2599"/>
              <a:ext cx="186" cy="1343"/>
              <a:chOff x="4134" y="577"/>
              <a:chExt cx="186" cy="1343"/>
            </a:xfrm>
          </p:grpSpPr>
          <p:sp>
            <p:nvSpPr>
              <p:cNvPr id="45162" name="Line 5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63" name="Line 5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159" name="Line 5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60" name="Line 5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61" name="Rectangle 6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5098" name="Group 61"/>
          <p:cNvGrpSpPr>
            <a:grpSpLocks/>
          </p:cNvGrpSpPr>
          <p:nvPr/>
        </p:nvGrpSpPr>
        <p:grpSpPr bwMode="auto">
          <a:xfrm rot="16200000" flipV="1">
            <a:off x="6372226" y="1449387"/>
            <a:ext cx="165100" cy="174625"/>
            <a:chOff x="4554" y="1554"/>
            <a:chExt cx="104" cy="110"/>
          </a:xfrm>
        </p:grpSpPr>
        <p:sp>
          <p:nvSpPr>
            <p:cNvPr id="45154" name="Freeform 6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55" name="Freeform 6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56" name="Line 6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099" name="Rectangle 65"/>
          <p:cNvSpPr>
            <a:spLocks noChangeArrowheads="1"/>
          </p:cNvSpPr>
          <p:nvPr/>
        </p:nvSpPr>
        <p:spPr bwMode="auto">
          <a:xfrm>
            <a:off x="5634038" y="128587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00" name="Rectangle 66"/>
          <p:cNvSpPr>
            <a:spLocks noChangeArrowheads="1"/>
          </p:cNvSpPr>
          <p:nvPr/>
        </p:nvSpPr>
        <p:spPr bwMode="auto">
          <a:xfrm>
            <a:off x="5830888" y="128587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5101" name="Group 67"/>
          <p:cNvGrpSpPr>
            <a:grpSpLocks/>
          </p:cNvGrpSpPr>
          <p:nvPr/>
        </p:nvGrpSpPr>
        <p:grpSpPr bwMode="auto">
          <a:xfrm flipV="1">
            <a:off x="6137275" y="3671888"/>
            <a:ext cx="366713" cy="381000"/>
            <a:chOff x="1344" y="1382"/>
            <a:chExt cx="240" cy="250"/>
          </a:xfrm>
        </p:grpSpPr>
        <p:sp>
          <p:nvSpPr>
            <p:cNvPr id="45149" name="Freeform 68"/>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50" name="Freeform 69"/>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51" name="Oval 70"/>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52" name="Line 71"/>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53" name="Line 72"/>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5102" name="Group 73"/>
          <p:cNvGrpSpPr>
            <a:grpSpLocks/>
          </p:cNvGrpSpPr>
          <p:nvPr/>
        </p:nvGrpSpPr>
        <p:grpSpPr bwMode="auto">
          <a:xfrm flipH="1" flipV="1">
            <a:off x="6503988" y="3671888"/>
            <a:ext cx="365125" cy="381000"/>
            <a:chOff x="1344" y="1382"/>
            <a:chExt cx="240" cy="250"/>
          </a:xfrm>
        </p:grpSpPr>
        <p:sp>
          <p:nvSpPr>
            <p:cNvPr id="45144" name="Freeform 7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45" name="Freeform 7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46" name="Oval 7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47" name="Line 7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48" name="Line 7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5103" name="Rectangle 79" descr="noir)"/>
          <p:cNvSpPr>
            <a:spLocks noChangeArrowheads="1"/>
          </p:cNvSpPr>
          <p:nvPr/>
        </p:nvSpPr>
        <p:spPr bwMode="auto">
          <a:xfrm flipV="1">
            <a:off x="5907088" y="363696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04" name="Freeform 80"/>
          <p:cNvSpPr>
            <a:spLocks/>
          </p:cNvSpPr>
          <p:nvPr/>
        </p:nvSpPr>
        <p:spPr bwMode="auto">
          <a:xfrm flipV="1">
            <a:off x="5910263" y="377666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05" name="Freeform 81"/>
          <p:cNvSpPr>
            <a:spLocks/>
          </p:cNvSpPr>
          <p:nvPr/>
        </p:nvSpPr>
        <p:spPr bwMode="auto">
          <a:xfrm>
            <a:off x="6107113" y="3579813"/>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06" name="Rectangle 82"/>
          <p:cNvSpPr>
            <a:spLocks noChangeArrowheads="1"/>
          </p:cNvSpPr>
          <p:nvPr/>
        </p:nvSpPr>
        <p:spPr bwMode="auto">
          <a:xfrm flipV="1">
            <a:off x="5532438" y="352266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07" name="Line 83"/>
          <p:cNvSpPr>
            <a:spLocks noChangeShapeType="1"/>
          </p:cNvSpPr>
          <p:nvPr/>
        </p:nvSpPr>
        <p:spPr bwMode="auto">
          <a:xfrm flipV="1">
            <a:off x="5538788" y="354806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08" name="Freeform 84"/>
          <p:cNvSpPr>
            <a:spLocks/>
          </p:cNvSpPr>
          <p:nvPr/>
        </p:nvSpPr>
        <p:spPr bwMode="auto">
          <a:xfrm flipV="1">
            <a:off x="5459413" y="35417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09" name="Freeform 85"/>
          <p:cNvSpPr>
            <a:spLocks/>
          </p:cNvSpPr>
          <p:nvPr/>
        </p:nvSpPr>
        <p:spPr bwMode="auto">
          <a:xfrm flipV="1">
            <a:off x="5830888" y="399573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5110" name="Group 86"/>
          <p:cNvGrpSpPr>
            <a:grpSpLocks/>
          </p:cNvGrpSpPr>
          <p:nvPr/>
        </p:nvGrpSpPr>
        <p:grpSpPr bwMode="auto">
          <a:xfrm rot="5400000" flipH="1" flipV="1">
            <a:off x="5760244" y="4104481"/>
            <a:ext cx="317500" cy="954088"/>
            <a:chOff x="4501" y="2215"/>
            <a:chExt cx="576" cy="1727"/>
          </a:xfrm>
        </p:grpSpPr>
        <p:sp>
          <p:nvSpPr>
            <p:cNvPr id="45137" name="Freeform 8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5138" name="Group 88"/>
            <p:cNvGrpSpPr>
              <a:grpSpLocks/>
            </p:cNvGrpSpPr>
            <p:nvPr/>
          </p:nvGrpSpPr>
          <p:grpSpPr bwMode="auto">
            <a:xfrm>
              <a:off x="4696" y="2599"/>
              <a:ext cx="186" cy="1343"/>
              <a:chOff x="4134" y="577"/>
              <a:chExt cx="186" cy="1343"/>
            </a:xfrm>
          </p:grpSpPr>
          <p:sp>
            <p:nvSpPr>
              <p:cNvPr id="45142" name="Line 8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43" name="Line 9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139" name="Line 9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40" name="Line 9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41" name="Rectangle 9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5111" name="Group 94"/>
          <p:cNvGrpSpPr>
            <a:grpSpLocks/>
          </p:cNvGrpSpPr>
          <p:nvPr/>
        </p:nvGrpSpPr>
        <p:grpSpPr bwMode="auto">
          <a:xfrm rot="5400000">
            <a:off x="6372226" y="4492625"/>
            <a:ext cx="165100" cy="174625"/>
            <a:chOff x="4554" y="1554"/>
            <a:chExt cx="104" cy="110"/>
          </a:xfrm>
        </p:grpSpPr>
        <p:sp>
          <p:nvSpPr>
            <p:cNvPr id="45134" name="Freeform 9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35" name="Freeform 9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5136" name="Line 9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5112" name="Rectangle 98"/>
          <p:cNvSpPr>
            <a:spLocks noChangeArrowheads="1"/>
          </p:cNvSpPr>
          <p:nvPr/>
        </p:nvSpPr>
        <p:spPr bwMode="auto">
          <a:xfrm flipV="1">
            <a:off x="5634038" y="46847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13" name="Rectangle 99"/>
          <p:cNvSpPr>
            <a:spLocks noChangeArrowheads="1"/>
          </p:cNvSpPr>
          <p:nvPr/>
        </p:nvSpPr>
        <p:spPr bwMode="auto">
          <a:xfrm flipV="1">
            <a:off x="5830888" y="468471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5114" name="Line 100"/>
          <p:cNvSpPr>
            <a:spLocks noChangeShapeType="1"/>
          </p:cNvSpPr>
          <p:nvPr/>
        </p:nvSpPr>
        <p:spPr bwMode="auto">
          <a:xfrm>
            <a:off x="5291138" y="2711450"/>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15" name="Line 101"/>
          <p:cNvSpPr>
            <a:spLocks noChangeShapeType="1"/>
          </p:cNvSpPr>
          <p:nvPr/>
        </p:nvSpPr>
        <p:spPr bwMode="auto">
          <a:xfrm>
            <a:off x="5824538" y="2597150"/>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16" name="Line 102"/>
          <p:cNvSpPr>
            <a:spLocks noChangeShapeType="1"/>
          </p:cNvSpPr>
          <p:nvPr/>
        </p:nvSpPr>
        <p:spPr bwMode="auto">
          <a:xfrm>
            <a:off x="6056313" y="270510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17" name="Line 103"/>
          <p:cNvSpPr>
            <a:spLocks noChangeShapeType="1"/>
          </p:cNvSpPr>
          <p:nvPr/>
        </p:nvSpPr>
        <p:spPr bwMode="auto">
          <a:xfrm>
            <a:off x="6154738" y="269875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18" name="Freeform 104" descr="noir)"/>
          <p:cNvSpPr>
            <a:spLocks/>
          </p:cNvSpPr>
          <p:nvPr/>
        </p:nvSpPr>
        <p:spPr bwMode="auto">
          <a:xfrm>
            <a:off x="5824538" y="2454275"/>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19" name="Line 105"/>
          <p:cNvSpPr>
            <a:spLocks noChangeShapeType="1"/>
          </p:cNvSpPr>
          <p:nvPr/>
        </p:nvSpPr>
        <p:spPr bwMode="auto">
          <a:xfrm>
            <a:off x="6875463" y="244475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0" name="Line 106"/>
          <p:cNvSpPr>
            <a:spLocks noChangeShapeType="1"/>
          </p:cNvSpPr>
          <p:nvPr/>
        </p:nvSpPr>
        <p:spPr bwMode="auto">
          <a:xfrm>
            <a:off x="7192963" y="244475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1" name="Line 107"/>
          <p:cNvSpPr>
            <a:spLocks noChangeShapeType="1"/>
          </p:cNvSpPr>
          <p:nvPr/>
        </p:nvSpPr>
        <p:spPr bwMode="auto">
          <a:xfrm>
            <a:off x="6943725" y="37480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2" name="Line 108"/>
          <p:cNvSpPr>
            <a:spLocks noChangeShapeType="1"/>
          </p:cNvSpPr>
          <p:nvPr/>
        </p:nvSpPr>
        <p:spPr bwMode="auto">
          <a:xfrm>
            <a:off x="5810250" y="22510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3" name="Line 109"/>
          <p:cNvSpPr>
            <a:spLocks noChangeShapeType="1"/>
          </p:cNvSpPr>
          <p:nvPr/>
        </p:nvSpPr>
        <p:spPr bwMode="auto">
          <a:xfrm>
            <a:off x="5821363" y="35512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4" name="Line 110"/>
          <p:cNvSpPr>
            <a:spLocks noChangeShapeType="1"/>
          </p:cNvSpPr>
          <p:nvPr/>
        </p:nvSpPr>
        <p:spPr bwMode="auto">
          <a:xfrm flipV="1">
            <a:off x="5875338" y="2687638"/>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5" name="Line 111"/>
          <p:cNvSpPr>
            <a:spLocks noChangeShapeType="1"/>
          </p:cNvSpPr>
          <p:nvPr/>
        </p:nvSpPr>
        <p:spPr bwMode="auto">
          <a:xfrm>
            <a:off x="5830888" y="35893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6" name="Line 112"/>
          <p:cNvSpPr>
            <a:spLocks noChangeShapeType="1"/>
          </p:cNvSpPr>
          <p:nvPr/>
        </p:nvSpPr>
        <p:spPr bwMode="auto">
          <a:xfrm>
            <a:off x="5407025" y="152558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7" name="Line 113"/>
          <p:cNvSpPr>
            <a:spLocks noChangeShapeType="1"/>
          </p:cNvSpPr>
          <p:nvPr/>
        </p:nvSpPr>
        <p:spPr bwMode="auto">
          <a:xfrm>
            <a:off x="5414963" y="4576763"/>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8" name="Line 114"/>
          <p:cNvSpPr>
            <a:spLocks noChangeShapeType="1"/>
          </p:cNvSpPr>
          <p:nvPr/>
        </p:nvSpPr>
        <p:spPr bwMode="auto">
          <a:xfrm flipV="1">
            <a:off x="5402263" y="3806825"/>
            <a:ext cx="600075"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29" name="Freeform 115"/>
          <p:cNvSpPr>
            <a:spLocks/>
          </p:cNvSpPr>
          <p:nvPr/>
        </p:nvSpPr>
        <p:spPr bwMode="auto">
          <a:xfrm>
            <a:off x="4757738" y="2374900"/>
            <a:ext cx="2824162"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30" name="Freeform 116"/>
          <p:cNvSpPr>
            <a:spLocks/>
          </p:cNvSpPr>
          <p:nvPr/>
        </p:nvSpPr>
        <p:spPr bwMode="auto">
          <a:xfrm flipV="1">
            <a:off x="4759325" y="3411538"/>
            <a:ext cx="2824163"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31" name="Freeform 117"/>
          <p:cNvSpPr>
            <a:spLocks/>
          </p:cNvSpPr>
          <p:nvPr/>
        </p:nvSpPr>
        <p:spPr bwMode="auto">
          <a:xfrm>
            <a:off x="4735513" y="2692400"/>
            <a:ext cx="53975" cy="719138"/>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32" name="Freeform 118"/>
          <p:cNvSpPr>
            <a:spLocks/>
          </p:cNvSpPr>
          <p:nvPr/>
        </p:nvSpPr>
        <p:spPr bwMode="auto">
          <a:xfrm flipV="1">
            <a:off x="7561263" y="2446338"/>
            <a:ext cx="42862" cy="1212850"/>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133" name="Line 119"/>
          <p:cNvSpPr>
            <a:spLocks noChangeShapeType="1"/>
          </p:cNvSpPr>
          <p:nvPr/>
        </p:nvSpPr>
        <p:spPr bwMode="auto">
          <a:xfrm>
            <a:off x="4675188" y="3062288"/>
            <a:ext cx="30607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0743634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98450" y="1617663"/>
            <a:ext cx="4008438" cy="25765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083" name="Rectangle 7"/>
          <p:cNvSpPr>
            <a:spLocks noChangeArrowheads="1"/>
          </p:cNvSpPr>
          <p:nvPr/>
        </p:nvSpPr>
        <p:spPr bwMode="auto">
          <a:xfrm>
            <a:off x="276225" y="1435100"/>
            <a:ext cx="1008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Pièce ou bloc :</a:t>
            </a:r>
          </a:p>
        </p:txBody>
      </p:sp>
      <p:sp>
        <p:nvSpPr>
          <p:cNvPr id="46084" name="Line 8"/>
          <p:cNvSpPr>
            <a:spLocks noChangeShapeType="1"/>
          </p:cNvSpPr>
          <p:nvPr/>
        </p:nvSpPr>
        <p:spPr bwMode="auto">
          <a:xfrm>
            <a:off x="1549400"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085" name="Rectangle 9"/>
          <p:cNvSpPr>
            <a:spLocks noChangeArrowheads="1"/>
          </p:cNvSpPr>
          <p:nvPr/>
        </p:nvSpPr>
        <p:spPr bwMode="auto">
          <a:xfrm>
            <a:off x="2028825" y="1435100"/>
            <a:ext cx="423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Etat :</a:t>
            </a:r>
          </a:p>
        </p:txBody>
      </p:sp>
      <p:sp>
        <p:nvSpPr>
          <p:cNvPr id="46086" name="Line 10"/>
          <p:cNvSpPr>
            <a:spLocks noChangeShapeType="1"/>
          </p:cNvSpPr>
          <p:nvPr/>
        </p:nvSpPr>
        <p:spPr bwMode="auto">
          <a:xfrm>
            <a:off x="2044700"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087" name="Rectangle 11"/>
          <p:cNvSpPr>
            <a:spLocks noChangeArrowheads="1"/>
          </p:cNvSpPr>
          <p:nvPr/>
        </p:nvSpPr>
        <p:spPr bwMode="auto">
          <a:xfrm>
            <a:off x="1533525" y="1435100"/>
            <a:ext cx="5762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Repère :</a:t>
            </a:r>
          </a:p>
        </p:txBody>
      </p:sp>
      <p:sp>
        <p:nvSpPr>
          <p:cNvPr id="46088" name="Line 12"/>
          <p:cNvSpPr>
            <a:spLocks noChangeShapeType="1"/>
          </p:cNvSpPr>
          <p:nvPr/>
        </p:nvSpPr>
        <p:spPr bwMode="auto">
          <a:xfrm>
            <a:off x="2501900" y="1620838"/>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089" name="Rectangle 13"/>
          <p:cNvSpPr>
            <a:spLocks noChangeArrowheads="1"/>
          </p:cNvSpPr>
          <p:nvPr/>
        </p:nvSpPr>
        <p:spPr bwMode="auto">
          <a:xfrm>
            <a:off x="2486025" y="1435100"/>
            <a:ext cx="5921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Auteur :</a:t>
            </a:r>
          </a:p>
        </p:txBody>
      </p:sp>
      <p:sp>
        <p:nvSpPr>
          <p:cNvPr id="46090" name="Rectangle 14"/>
          <p:cNvSpPr>
            <a:spLocks noChangeArrowheads="1"/>
          </p:cNvSpPr>
          <p:nvPr/>
        </p:nvSpPr>
        <p:spPr bwMode="auto">
          <a:xfrm rot="-5400000">
            <a:off x="-76994" y="2224882"/>
            <a:ext cx="5683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46091" name="Rectangle 15"/>
          <p:cNvSpPr>
            <a:spLocks noChangeArrowheads="1"/>
          </p:cNvSpPr>
          <p:nvPr/>
        </p:nvSpPr>
        <p:spPr bwMode="auto">
          <a:xfrm rot="-5400000">
            <a:off x="-153987" y="2606675"/>
            <a:ext cx="7254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interface</a:t>
            </a:r>
          </a:p>
        </p:txBody>
      </p:sp>
      <p:sp>
        <p:nvSpPr>
          <p:cNvPr id="46092" name="Rectangle 16"/>
          <p:cNvSpPr>
            <a:spLocks noChangeArrowheads="1"/>
          </p:cNvSpPr>
          <p:nvPr/>
        </p:nvSpPr>
        <p:spPr bwMode="auto">
          <a:xfrm rot="-5400000">
            <a:off x="794" y="1904206"/>
            <a:ext cx="415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type</a:t>
            </a:r>
          </a:p>
        </p:txBody>
      </p:sp>
      <p:sp>
        <p:nvSpPr>
          <p:cNvPr id="46093" name="Rectangle 17"/>
          <p:cNvSpPr>
            <a:spLocks noChangeArrowheads="1"/>
          </p:cNvSpPr>
          <p:nvPr/>
        </p:nvSpPr>
        <p:spPr bwMode="auto">
          <a:xfrm rot="-5400000">
            <a:off x="-61912" y="3919537"/>
            <a:ext cx="5413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46094" name="Rectangle 18"/>
          <p:cNvSpPr>
            <a:spLocks noChangeArrowheads="1"/>
          </p:cNvSpPr>
          <p:nvPr/>
        </p:nvSpPr>
        <p:spPr bwMode="auto">
          <a:xfrm>
            <a:off x="234950" y="4143375"/>
            <a:ext cx="5619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Primaire</a:t>
            </a:r>
          </a:p>
        </p:txBody>
      </p:sp>
      <p:sp>
        <p:nvSpPr>
          <p:cNvPr id="46095" name="Rectangle 19"/>
          <p:cNvSpPr>
            <a:spLocks noChangeArrowheads="1"/>
          </p:cNvSpPr>
          <p:nvPr/>
        </p:nvSpPr>
        <p:spPr bwMode="auto">
          <a:xfrm>
            <a:off x="1711325" y="4143375"/>
            <a:ext cx="701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Secondaire</a:t>
            </a:r>
          </a:p>
        </p:txBody>
      </p:sp>
      <p:sp>
        <p:nvSpPr>
          <p:cNvPr id="46096" name="Rectangle 20"/>
          <p:cNvSpPr>
            <a:spLocks noChangeArrowheads="1"/>
          </p:cNvSpPr>
          <p:nvPr/>
        </p:nvSpPr>
        <p:spPr bwMode="auto">
          <a:xfrm>
            <a:off x="2711450" y="4143375"/>
            <a:ext cx="5572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Tertiaire</a:t>
            </a:r>
          </a:p>
        </p:txBody>
      </p:sp>
      <p:sp>
        <p:nvSpPr>
          <p:cNvPr id="46097" name="Rectangle 21"/>
          <p:cNvSpPr>
            <a:spLocks noChangeArrowheads="1"/>
          </p:cNvSpPr>
          <p:nvPr/>
        </p:nvSpPr>
        <p:spPr bwMode="auto">
          <a:xfrm rot="-5400000">
            <a:off x="4626769" y="2482056"/>
            <a:ext cx="11906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Schéma de la jonction</a:t>
            </a:r>
          </a:p>
        </p:txBody>
      </p:sp>
      <p:grpSp>
        <p:nvGrpSpPr>
          <p:cNvPr id="46098" name="Group 160"/>
          <p:cNvGrpSpPr>
            <a:grpSpLocks/>
          </p:cNvGrpSpPr>
          <p:nvPr/>
        </p:nvGrpSpPr>
        <p:grpSpPr bwMode="auto">
          <a:xfrm>
            <a:off x="290513" y="1916113"/>
            <a:ext cx="4003675" cy="1955800"/>
            <a:chOff x="183" y="1207"/>
            <a:chExt cx="2017" cy="1232"/>
          </a:xfrm>
        </p:grpSpPr>
        <p:sp>
          <p:nvSpPr>
            <p:cNvPr id="46233" name="Line 3"/>
            <p:cNvSpPr>
              <a:spLocks noChangeShapeType="1"/>
            </p:cNvSpPr>
            <p:nvPr/>
          </p:nvSpPr>
          <p:spPr bwMode="auto">
            <a:xfrm>
              <a:off x="190" y="1207"/>
              <a:ext cx="20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34" name="Line 4"/>
            <p:cNvSpPr>
              <a:spLocks noChangeShapeType="1"/>
            </p:cNvSpPr>
            <p:nvPr/>
          </p:nvSpPr>
          <p:spPr bwMode="auto">
            <a:xfrm>
              <a:off x="190" y="1399"/>
              <a:ext cx="20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35" name="Line 5"/>
            <p:cNvSpPr>
              <a:spLocks noChangeShapeType="1"/>
            </p:cNvSpPr>
            <p:nvPr/>
          </p:nvSpPr>
          <p:spPr bwMode="auto">
            <a:xfrm>
              <a:off x="190" y="2439"/>
              <a:ext cx="20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36" name="Line 6"/>
            <p:cNvSpPr>
              <a:spLocks noChangeShapeType="1"/>
            </p:cNvSpPr>
            <p:nvPr/>
          </p:nvSpPr>
          <p:spPr bwMode="auto">
            <a:xfrm>
              <a:off x="190" y="1591"/>
              <a:ext cx="20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37" name="Line 22"/>
            <p:cNvSpPr>
              <a:spLocks noChangeShapeType="1"/>
            </p:cNvSpPr>
            <p:nvPr/>
          </p:nvSpPr>
          <p:spPr bwMode="auto">
            <a:xfrm>
              <a:off x="183" y="2135"/>
              <a:ext cx="201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099" name="Text Box 23"/>
          <p:cNvSpPr txBox="1">
            <a:spLocks noChangeArrowheads="1"/>
          </p:cNvSpPr>
          <p:nvPr/>
        </p:nvSpPr>
        <p:spPr bwMode="auto">
          <a:xfrm>
            <a:off x="293688" y="21748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46100" name="Line 24"/>
          <p:cNvSpPr>
            <a:spLocks noChangeShapeType="1"/>
          </p:cNvSpPr>
          <p:nvPr/>
        </p:nvSpPr>
        <p:spPr bwMode="auto">
          <a:xfrm>
            <a:off x="622300" y="2227263"/>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1" name="Text Box 25"/>
          <p:cNvSpPr txBox="1">
            <a:spLocks noChangeArrowheads="1"/>
          </p:cNvSpPr>
          <p:nvPr/>
        </p:nvSpPr>
        <p:spPr bwMode="auto">
          <a:xfrm>
            <a:off x="325438" y="1555750"/>
            <a:ext cx="1562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flasque       f</a:t>
            </a:r>
          </a:p>
        </p:txBody>
      </p:sp>
      <p:sp>
        <p:nvSpPr>
          <p:cNvPr id="46102" name="Rectangle 26"/>
          <p:cNvSpPr>
            <a:spLocks noChangeArrowheads="1"/>
          </p:cNvSpPr>
          <p:nvPr/>
        </p:nvSpPr>
        <p:spPr bwMode="auto">
          <a:xfrm>
            <a:off x="122238" y="111125"/>
            <a:ext cx="506888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MISE EN POSITION DU FLASQUE</a:t>
            </a:r>
          </a:p>
        </p:txBody>
      </p:sp>
      <p:sp>
        <p:nvSpPr>
          <p:cNvPr id="46103" name="Freeform 27"/>
          <p:cNvSpPr>
            <a:spLocks/>
          </p:cNvSpPr>
          <p:nvPr/>
        </p:nvSpPr>
        <p:spPr bwMode="auto">
          <a:xfrm flipV="1">
            <a:off x="6934200" y="4254500"/>
            <a:ext cx="863600" cy="595313"/>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4" name="Freeform 28"/>
          <p:cNvSpPr>
            <a:spLocks/>
          </p:cNvSpPr>
          <p:nvPr/>
        </p:nvSpPr>
        <p:spPr bwMode="auto">
          <a:xfrm>
            <a:off x="6934200" y="1274763"/>
            <a:ext cx="863600" cy="595312"/>
          </a:xfrm>
          <a:custGeom>
            <a:avLst/>
            <a:gdLst>
              <a:gd name="T0" fmla="*/ 2147483647 w 544"/>
              <a:gd name="T1" fmla="*/ 0 h 375"/>
              <a:gd name="T2" fmla="*/ 0 w 544"/>
              <a:gd name="T3" fmla="*/ 0 h 375"/>
              <a:gd name="T4" fmla="*/ 0 w 544"/>
              <a:gd name="T5" fmla="*/ 2147483647 h 375"/>
              <a:gd name="T6" fmla="*/ 2147483647 w 544"/>
              <a:gd name="T7" fmla="*/ 2147483647 h 375"/>
              <a:gd name="T8" fmla="*/ 2147483647 w 544"/>
              <a:gd name="T9" fmla="*/ 2147483647 h 375"/>
              <a:gd name="T10" fmla="*/ 2147483647 w 544"/>
              <a:gd name="T11" fmla="*/ 2147483647 h 3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375">
                <a:moveTo>
                  <a:pt x="544" y="0"/>
                </a:moveTo>
                <a:lnTo>
                  <a:pt x="0" y="0"/>
                </a:lnTo>
                <a:lnTo>
                  <a:pt x="0" y="375"/>
                </a:lnTo>
                <a:lnTo>
                  <a:pt x="473" y="375"/>
                </a:lnTo>
                <a:lnTo>
                  <a:pt x="473" y="123"/>
                </a:lnTo>
                <a:lnTo>
                  <a:pt x="531" y="123"/>
                </a:lnTo>
              </a:path>
            </a:pathLst>
          </a:custGeom>
          <a:solidFill>
            <a:srgbClr val="66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05" name="Line 29"/>
          <p:cNvSpPr>
            <a:spLocks noChangeShapeType="1"/>
          </p:cNvSpPr>
          <p:nvPr/>
        </p:nvSpPr>
        <p:spPr bwMode="auto">
          <a:xfrm>
            <a:off x="7859713" y="20796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6106" name="Group 30"/>
          <p:cNvGrpSpPr>
            <a:grpSpLocks/>
          </p:cNvGrpSpPr>
          <p:nvPr/>
        </p:nvGrpSpPr>
        <p:grpSpPr bwMode="auto">
          <a:xfrm>
            <a:off x="7051675" y="2063750"/>
            <a:ext cx="366713" cy="381000"/>
            <a:chOff x="1344" y="1382"/>
            <a:chExt cx="240" cy="250"/>
          </a:xfrm>
        </p:grpSpPr>
        <p:sp>
          <p:nvSpPr>
            <p:cNvPr id="46228" name="Freeform 31"/>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29" name="Freeform 32"/>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30" name="Oval 33"/>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231" name="Line 34"/>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32" name="Line 35"/>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6107" name="Group 36"/>
          <p:cNvGrpSpPr>
            <a:grpSpLocks/>
          </p:cNvGrpSpPr>
          <p:nvPr/>
        </p:nvGrpSpPr>
        <p:grpSpPr bwMode="auto">
          <a:xfrm flipH="1">
            <a:off x="7418388" y="2063750"/>
            <a:ext cx="365125" cy="381000"/>
            <a:chOff x="1344" y="1382"/>
            <a:chExt cx="240" cy="250"/>
          </a:xfrm>
        </p:grpSpPr>
        <p:sp>
          <p:nvSpPr>
            <p:cNvPr id="46223" name="Freeform 37"/>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24" name="Freeform 38"/>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25" name="Oval 39"/>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226" name="Line 40"/>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27" name="Line 41"/>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108" name="Rectangle 42" descr="noir)"/>
          <p:cNvSpPr>
            <a:spLocks noChangeArrowheads="1"/>
          </p:cNvSpPr>
          <p:nvPr/>
        </p:nvSpPr>
        <p:spPr bwMode="auto">
          <a:xfrm>
            <a:off x="6821488" y="233997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09" name="Freeform 43"/>
          <p:cNvSpPr>
            <a:spLocks/>
          </p:cNvSpPr>
          <p:nvPr/>
        </p:nvSpPr>
        <p:spPr bwMode="auto">
          <a:xfrm>
            <a:off x="6824663" y="222567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0" name="Freeform 44"/>
          <p:cNvSpPr>
            <a:spLocks/>
          </p:cNvSpPr>
          <p:nvPr/>
        </p:nvSpPr>
        <p:spPr bwMode="auto">
          <a:xfrm>
            <a:off x="6869113" y="2311400"/>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1" name="Line 45"/>
          <p:cNvSpPr>
            <a:spLocks noChangeShapeType="1"/>
          </p:cNvSpPr>
          <p:nvPr/>
        </p:nvSpPr>
        <p:spPr bwMode="auto">
          <a:xfrm>
            <a:off x="6751638" y="25146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2" name="Freeform 46" descr="noir)"/>
          <p:cNvSpPr>
            <a:spLocks/>
          </p:cNvSpPr>
          <p:nvPr/>
        </p:nvSpPr>
        <p:spPr bwMode="auto">
          <a:xfrm>
            <a:off x="6738938" y="2451100"/>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3" name="Rectangle 47"/>
          <p:cNvSpPr>
            <a:spLocks noChangeArrowheads="1"/>
          </p:cNvSpPr>
          <p:nvPr/>
        </p:nvSpPr>
        <p:spPr bwMode="auto">
          <a:xfrm>
            <a:off x="6446838" y="228282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14" name="Line 48"/>
          <p:cNvSpPr>
            <a:spLocks noChangeShapeType="1"/>
          </p:cNvSpPr>
          <p:nvPr/>
        </p:nvSpPr>
        <p:spPr bwMode="auto">
          <a:xfrm>
            <a:off x="6453188" y="228917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5" name="Freeform 49"/>
          <p:cNvSpPr>
            <a:spLocks/>
          </p:cNvSpPr>
          <p:nvPr/>
        </p:nvSpPr>
        <p:spPr bwMode="auto">
          <a:xfrm>
            <a:off x="6373813" y="162877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6" name="Freeform 50"/>
          <p:cNvSpPr>
            <a:spLocks/>
          </p:cNvSpPr>
          <p:nvPr/>
        </p:nvSpPr>
        <p:spPr bwMode="auto">
          <a:xfrm>
            <a:off x="6745288" y="162877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6117" name="Group 51"/>
          <p:cNvGrpSpPr>
            <a:grpSpLocks/>
          </p:cNvGrpSpPr>
          <p:nvPr/>
        </p:nvGrpSpPr>
        <p:grpSpPr bwMode="auto">
          <a:xfrm rot="16200000" flipH="1">
            <a:off x="6674644" y="1058069"/>
            <a:ext cx="317500" cy="954088"/>
            <a:chOff x="4501" y="2215"/>
            <a:chExt cx="576" cy="1727"/>
          </a:xfrm>
        </p:grpSpPr>
        <p:sp>
          <p:nvSpPr>
            <p:cNvPr id="46216" name="Freeform 5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6217" name="Group 53"/>
            <p:cNvGrpSpPr>
              <a:grpSpLocks/>
            </p:cNvGrpSpPr>
            <p:nvPr/>
          </p:nvGrpSpPr>
          <p:grpSpPr bwMode="auto">
            <a:xfrm>
              <a:off x="4696" y="2599"/>
              <a:ext cx="186" cy="1343"/>
              <a:chOff x="4134" y="577"/>
              <a:chExt cx="186" cy="1343"/>
            </a:xfrm>
          </p:grpSpPr>
          <p:sp>
            <p:nvSpPr>
              <p:cNvPr id="46221" name="Line 5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22" name="Line 5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218" name="Line 5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19" name="Line 5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20" name="Rectangle 5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6118" name="Group 59"/>
          <p:cNvGrpSpPr>
            <a:grpSpLocks/>
          </p:cNvGrpSpPr>
          <p:nvPr/>
        </p:nvGrpSpPr>
        <p:grpSpPr bwMode="auto">
          <a:xfrm rot="16200000" flipV="1">
            <a:off x="7286626" y="1449387"/>
            <a:ext cx="165100" cy="174625"/>
            <a:chOff x="4554" y="1554"/>
            <a:chExt cx="104" cy="110"/>
          </a:xfrm>
        </p:grpSpPr>
        <p:sp>
          <p:nvSpPr>
            <p:cNvPr id="46213" name="Freeform 6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14" name="Freeform 6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15" name="Line 6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119" name="Rectangle 63"/>
          <p:cNvSpPr>
            <a:spLocks noChangeArrowheads="1"/>
          </p:cNvSpPr>
          <p:nvPr/>
        </p:nvSpPr>
        <p:spPr bwMode="auto">
          <a:xfrm>
            <a:off x="6548438" y="128587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20" name="Rectangle 64"/>
          <p:cNvSpPr>
            <a:spLocks noChangeArrowheads="1"/>
          </p:cNvSpPr>
          <p:nvPr/>
        </p:nvSpPr>
        <p:spPr bwMode="auto">
          <a:xfrm>
            <a:off x="6745288" y="128587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6121" name="Group 65"/>
          <p:cNvGrpSpPr>
            <a:grpSpLocks/>
          </p:cNvGrpSpPr>
          <p:nvPr/>
        </p:nvGrpSpPr>
        <p:grpSpPr bwMode="auto">
          <a:xfrm flipV="1">
            <a:off x="7051675" y="3671888"/>
            <a:ext cx="366713" cy="381000"/>
            <a:chOff x="1344" y="1382"/>
            <a:chExt cx="240" cy="250"/>
          </a:xfrm>
        </p:grpSpPr>
        <p:sp>
          <p:nvSpPr>
            <p:cNvPr id="46208" name="Freeform 6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09" name="Freeform 6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10" name="Oval 6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211" name="Line 6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12" name="Line 7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6122" name="Group 71"/>
          <p:cNvGrpSpPr>
            <a:grpSpLocks/>
          </p:cNvGrpSpPr>
          <p:nvPr/>
        </p:nvGrpSpPr>
        <p:grpSpPr bwMode="auto">
          <a:xfrm flipH="1" flipV="1">
            <a:off x="7418388" y="3671888"/>
            <a:ext cx="365125" cy="381000"/>
            <a:chOff x="1344" y="1382"/>
            <a:chExt cx="240" cy="250"/>
          </a:xfrm>
        </p:grpSpPr>
        <p:sp>
          <p:nvSpPr>
            <p:cNvPr id="46203" name="Freeform 7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04" name="Freeform 7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05" name="Oval 7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206" name="Line 7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207" name="Line 7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123" name="Rectangle 77" descr="noir)"/>
          <p:cNvSpPr>
            <a:spLocks noChangeArrowheads="1"/>
          </p:cNvSpPr>
          <p:nvPr/>
        </p:nvSpPr>
        <p:spPr bwMode="auto">
          <a:xfrm flipV="1">
            <a:off x="6821488" y="363696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24" name="Freeform 78"/>
          <p:cNvSpPr>
            <a:spLocks/>
          </p:cNvSpPr>
          <p:nvPr/>
        </p:nvSpPr>
        <p:spPr bwMode="auto">
          <a:xfrm flipV="1">
            <a:off x="6824663" y="377666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25" name="Freeform 79"/>
          <p:cNvSpPr>
            <a:spLocks/>
          </p:cNvSpPr>
          <p:nvPr/>
        </p:nvSpPr>
        <p:spPr bwMode="auto">
          <a:xfrm>
            <a:off x="7021513" y="3579813"/>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26" name="Rectangle 80"/>
          <p:cNvSpPr>
            <a:spLocks noChangeArrowheads="1"/>
          </p:cNvSpPr>
          <p:nvPr/>
        </p:nvSpPr>
        <p:spPr bwMode="auto">
          <a:xfrm flipV="1">
            <a:off x="6446838" y="352266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27" name="Line 81"/>
          <p:cNvSpPr>
            <a:spLocks noChangeShapeType="1"/>
          </p:cNvSpPr>
          <p:nvPr/>
        </p:nvSpPr>
        <p:spPr bwMode="auto">
          <a:xfrm flipV="1">
            <a:off x="6453188" y="354806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28" name="Freeform 82"/>
          <p:cNvSpPr>
            <a:spLocks/>
          </p:cNvSpPr>
          <p:nvPr/>
        </p:nvSpPr>
        <p:spPr bwMode="auto">
          <a:xfrm flipV="1">
            <a:off x="6373813" y="35417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29" name="Freeform 83"/>
          <p:cNvSpPr>
            <a:spLocks/>
          </p:cNvSpPr>
          <p:nvPr/>
        </p:nvSpPr>
        <p:spPr bwMode="auto">
          <a:xfrm flipV="1">
            <a:off x="6745288" y="399573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6130" name="Group 84"/>
          <p:cNvGrpSpPr>
            <a:grpSpLocks/>
          </p:cNvGrpSpPr>
          <p:nvPr/>
        </p:nvGrpSpPr>
        <p:grpSpPr bwMode="auto">
          <a:xfrm rot="5400000" flipH="1" flipV="1">
            <a:off x="6674644" y="4104481"/>
            <a:ext cx="317500" cy="954088"/>
            <a:chOff x="4501" y="2215"/>
            <a:chExt cx="576" cy="1727"/>
          </a:xfrm>
        </p:grpSpPr>
        <p:sp>
          <p:nvSpPr>
            <p:cNvPr id="46196" name="Freeform 85"/>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46197" name="Group 86"/>
            <p:cNvGrpSpPr>
              <a:grpSpLocks/>
            </p:cNvGrpSpPr>
            <p:nvPr/>
          </p:nvGrpSpPr>
          <p:grpSpPr bwMode="auto">
            <a:xfrm>
              <a:off x="4696" y="2599"/>
              <a:ext cx="186" cy="1343"/>
              <a:chOff x="4134" y="577"/>
              <a:chExt cx="186" cy="1343"/>
            </a:xfrm>
          </p:grpSpPr>
          <p:sp>
            <p:nvSpPr>
              <p:cNvPr id="46201" name="Line 87"/>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02" name="Line 88"/>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198" name="Line 89"/>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199" name="Line 90"/>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200" name="Rectangle 91"/>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46131" name="Group 92"/>
          <p:cNvGrpSpPr>
            <a:grpSpLocks/>
          </p:cNvGrpSpPr>
          <p:nvPr/>
        </p:nvGrpSpPr>
        <p:grpSpPr bwMode="auto">
          <a:xfrm rot="5400000">
            <a:off x="7286626" y="4492625"/>
            <a:ext cx="165100" cy="174625"/>
            <a:chOff x="4554" y="1554"/>
            <a:chExt cx="104" cy="110"/>
          </a:xfrm>
        </p:grpSpPr>
        <p:sp>
          <p:nvSpPr>
            <p:cNvPr id="46193" name="Freeform 93"/>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194" name="Freeform 94"/>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195" name="Line 95"/>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6132" name="Rectangle 96"/>
          <p:cNvSpPr>
            <a:spLocks noChangeArrowheads="1"/>
          </p:cNvSpPr>
          <p:nvPr/>
        </p:nvSpPr>
        <p:spPr bwMode="auto">
          <a:xfrm flipV="1">
            <a:off x="6548438" y="46847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33" name="Rectangle 97"/>
          <p:cNvSpPr>
            <a:spLocks noChangeArrowheads="1"/>
          </p:cNvSpPr>
          <p:nvPr/>
        </p:nvSpPr>
        <p:spPr bwMode="auto">
          <a:xfrm flipV="1">
            <a:off x="6745288" y="468471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6134" name="Line 98"/>
          <p:cNvSpPr>
            <a:spLocks noChangeShapeType="1"/>
          </p:cNvSpPr>
          <p:nvPr/>
        </p:nvSpPr>
        <p:spPr bwMode="auto">
          <a:xfrm>
            <a:off x="6205538" y="2711450"/>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35" name="Line 99"/>
          <p:cNvSpPr>
            <a:spLocks noChangeShapeType="1"/>
          </p:cNvSpPr>
          <p:nvPr/>
        </p:nvSpPr>
        <p:spPr bwMode="auto">
          <a:xfrm>
            <a:off x="6738938" y="2597150"/>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36" name="Line 100"/>
          <p:cNvSpPr>
            <a:spLocks noChangeShapeType="1"/>
          </p:cNvSpPr>
          <p:nvPr/>
        </p:nvSpPr>
        <p:spPr bwMode="auto">
          <a:xfrm>
            <a:off x="6970713" y="270510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37" name="Line 101"/>
          <p:cNvSpPr>
            <a:spLocks noChangeShapeType="1"/>
          </p:cNvSpPr>
          <p:nvPr/>
        </p:nvSpPr>
        <p:spPr bwMode="auto">
          <a:xfrm>
            <a:off x="7069138" y="269875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38" name="Freeform 102" descr="noir)"/>
          <p:cNvSpPr>
            <a:spLocks/>
          </p:cNvSpPr>
          <p:nvPr/>
        </p:nvSpPr>
        <p:spPr bwMode="auto">
          <a:xfrm>
            <a:off x="6738938" y="2454275"/>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39" name="Line 103"/>
          <p:cNvSpPr>
            <a:spLocks noChangeShapeType="1"/>
          </p:cNvSpPr>
          <p:nvPr/>
        </p:nvSpPr>
        <p:spPr bwMode="auto">
          <a:xfrm>
            <a:off x="7789863" y="244475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0" name="Line 104"/>
          <p:cNvSpPr>
            <a:spLocks noChangeShapeType="1"/>
          </p:cNvSpPr>
          <p:nvPr/>
        </p:nvSpPr>
        <p:spPr bwMode="auto">
          <a:xfrm>
            <a:off x="8107363" y="244475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1" name="Line 105"/>
          <p:cNvSpPr>
            <a:spLocks noChangeShapeType="1"/>
          </p:cNvSpPr>
          <p:nvPr/>
        </p:nvSpPr>
        <p:spPr bwMode="auto">
          <a:xfrm>
            <a:off x="7858125" y="37480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2" name="Line 106"/>
          <p:cNvSpPr>
            <a:spLocks noChangeShapeType="1"/>
          </p:cNvSpPr>
          <p:nvPr/>
        </p:nvSpPr>
        <p:spPr bwMode="auto">
          <a:xfrm>
            <a:off x="6724650" y="22510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3" name="Line 107"/>
          <p:cNvSpPr>
            <a:spLocks noChangeShapeType="1"/>
          </p:cNvSpPr>
          <p:nvPr/>
        </p:nvSpPr>
        <p:spPr bwMode="auto">
          <a:xfrm>
            <a:off x="6735763" y="35512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4" name="Line 108"/>
          <p:cNvSpPr>
            <a:spLocks noChangeShapeType="1"/>
          </p:cNvSpPr>
          <p:nvPr/>
        </p:nvSpPr>
        <p:spPr bwMode="auto">
          <a:xfrm flipV="1">
            <a:off x="6789738" y="2687638"/>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5" name="Line 109"/>
          <p:cNvSpPr>
            <a:spLocks noChangeShapeType="1"/>
          </p:cNvSpPr>
          <p:nvPr/>
        </p:nvSpPr>
        <p:spPr bwMode="auto">
          <a:xfrm>
            <a:off x="6745288" y="35893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6" name="Line 110"/>
          <p:cNvSpPr>
            <a:spLocks noChangeShapeType="1"/>
          </p:cNvSpPr>
          <p:nvPr/>
        </p:nvSpPr>
        <p:spPr bwMode="auto">
          <a:xfrm>
            <a:off x="6321425" y="152558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7" name="Line 111"/>
          <p:cNvSpPr>
            <a:spLocks noChangeShapeType="1"/>
          </p:cNvSpPr>
          <p:nvPr/>
        </p:nvSpPr>
        <p:spPr bwMode="auto">
          <a:xfrm>
            <a:off x="6329363" y="4576763"/>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8" name="Line 112"/>
          <p:cNvSpPr>
            <a:spLocks noChangeShapeType="1"/>
          </p:cNvSpPr>
          <p:nvPr/>
        </p:nvSpPr>
        <p:spPr bwMode="auto">
          <a:xfrm flipV="1">
            <a:off x="6316663" y="3806825"/>
            <a:ext cx="600075" cy="31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49" name="Freeform 113"/>
          <p:cNvSpPr>
            <a:spLocks/>
          </p:cNvSpPr>
          <p:nvPr/>
        </p:nvSpPr>
        <p:spPr bwMode="auto">
          <a:xfrm>
            <a:off x="5672138" y="2374900"/>
            <a:ext cx="2824162"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0" name="Freeform 114"/>
          <p:cNvSpPr>
            <a:spLocks/>
          </p:cNvSpPr>
          <p:nvPr/>
        </p:nvSpPr>
        <p:spPr bwMode="auto">
          <a:xfrm flipV="1">
            <a:off x="5673725" y="3411538"/>
            <a:ext cx="2824163" cy="336550"/>
          </a:xfrm>
          <a:custGeom>
            <a:avLst/>
            <a:gdLst>
              <a:gd name="T0" fmla="*/ 0 w 1779"/>
              <a:gd name="T1" fmla="*/ 2147483647 h 212"/>
              <a:gd name="T2" fmla="*/ 2147483647 w 1779"/>
              <a:gd name="T3" fmla="*/ 2147483647 h 212"/>
              <a:gd name="T4" fmla="*/ 2147483647 w 1779"/>
              <a:gd name="T5" fmla="*/ 2147483647 h 212"/>
              <a:gd name="T6" fmla="*/ 2147483647 w 1779"/>
              <a:gd name="T7" fmla="*/ 2147483647 h 212"/>
              <a:gd name="T8" fmla="*/ 2147483647 w 1779"/>
              <a:gd name="T9" fmla="*/ 2147483647 h 212"/>
              <a:gd name="T10" fmla="*/ 2147483647 w 1779"/>
              <a:gd name="T11" fmla="*/ 2147483647 h 212"/>
              <a:gd name="T12" fmla="*/ 2147483647 w 1779"/>
              <a:gd name="T13" fmla="*/ 2147483647 h 212"/>
              <a:gd name="T14" fmla="*/ 2147483647 w 1779"/>
              <a:gd name="T15" fmla="*/ 2147483647 h 212"/>
              <a:gd name="T16" fmla="*/ 2147483647 w 1779"/>
              <a:gd name="T17" fmla="*/ 2147483647 h 212"/>
              <a:gd name="T18" fmla="*/ 2147483647 w 1779"/>
              <a:gd name="T19" fmla="*/ 2147483647 h 212"/>
              <a:gd name="T20" fmla="*/ 2147483647 w 1779"/>
              <a:gd name="T21" fmla="*/ 2147483647 h 212"/>
              <a:gd name="T22" fmla="*/ 2147483647 w 1779"/>
              <a:gd name="T23" fmla="*/ 0 h 212"/>
              <a:gd name="T24" fmla="*/ 2147483647 w 1779"/>
              <a:gd name="T25" fmla="*/ 0 h 212"/>
              <a:gd name="T26" fmla="*/ 2147483647 w 1779"/>
              <a:gd name="T27" fmla="*/ 2147483647 h 212"/>
              <a:gd name="T28" fmla="*/ 2147483647 w 1779"/>
              <a:gd name="T29" fmla="*/ 2147483647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9" h="212">
                <a:moveTo>
                  <a:pt x="0" y="212"/>
                </a:moveTo>
                <a:lnTo>
                  <a:pt x="336" y="212"/>
                </a:lnTo>
                <a:lnTo>
                  <a:pt x="336" y="144"/>
                </a:lnTo>
                <a:lnTo>
                  <a:pt x="672" y="144"/>
                </a:lnTo>
                <a:lnTo>
                  <a:pt x="672" y="96"/>
                </a:lnTo>
                <a:lnTo>
                  <a:pt x="696" y="68"/>
                </a:lnTo>
                <a:lnTo>
                  <a:pt x="816" y="68"/>
                </a:lnTo>
                <a:lnTo>
                  <a:pt x="818" y="116"/>
                </a:lnTo>
                <a:lnTo>
                  <a:pt x="882" y="116"/>
                </a:lnTo>
                <a:lnTo>
                  <a:pt x="883" y="48"/>
                </a:lnTo>
                <a:lnTo>
                  <a:pt x="1330" y="48"/>
                </a:lnTo>
                <a:lnTo>
                  <a:pt x="1331" y="0"/>
                </a:lnTo>
                <a:lnTo>
                  <a:pt x="1536" y="0"/>
                </a:lnTo>
                <a:lnTo>
                  <a:pt x="1536" y="48"/>
                </a:lnTo>
                <a:lnTo>
                  <a:pt x="1779" y="51"/>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1" name="Freeform 115"/>
          <p:cNvSpPr>
            <a:spLocks/>
          </p:cNvSpPr>
          <p:nvPr/>
        </p:nvSpPr>
        <p:spPr bwMode="auto">
          <a:xfrm>
            <a:off x="5649913" y="2692400"/>
            <a:ext cx="53975" cy="719138"/>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2" name="Freeform 116"/>
          <p:cNvSpPr>
            <a:spLocks/>
          </p:cNvSpPr>
          <p:nvPr/>
        </p:nvSpPr>
        <p:spPr bwMode="auto">
          <a:xfrm flipV="1">
            <a:off x="8475663" y="2446338"/>
            <a:ext cx="42862" cy="1212850"/>
          </a:xfrm>
          <a:custGeom>
            <a:avLst/>
            <a:gdLst>
              <a:gd name="T0" fmla="*/ 0 w 34"/>
              <a:gd name="T1" fmla="*/ 0 h 453"/>
              <a:gd name="T2" fmla="*/ 2147483647 w 34"/>
              <a:gd name="T3" fmla="*/ 2147483647 h 453"/>
              <a:gd name="T4" fmla="*/ 2147483647 w 34"/>
              <a:gd name="T5" fmla="*/ 2147483647 h 453"/>
              <a:gd name="T6" fmla="*/ 0 60000 65536"/>
              <a:gd name="T7" fmla="*/ 0 60000 65536"/>
              <a:gd name="T8" fmla="*/ 0 60000 65536"/>
            </a:gdLst>
            <a:ahLst/>
            <a:cxnLst>
              <a:cxn ang="T6">
                <a:pos x="T0" y="T1"/>
              </a:cxn>
              <a:cxn ang="T7">
                <a:pos x="T2" y="T3"/>
              </a:cxn>
              <a:cxn ang="T8">
                <a:pos x="T4" y="T5"/>
              </a:cxn>
            </a:cxnLst>
            <a:rect l="0" t="0" r="r" b="b"/>
            <a:pathLst>
              <a:path w="34" h="453">
                <a:moveTo>
                  <a:pt x="0" y="0"/>
                </a:moveTo>
                <a:cubicBezTo>
                  <a:pt x="16" y="82"/>
                  <a:pt x="32" y="164"/>
                  <a:pt x="33" y="239"/>
                </a:cubicBezTo>
                <a:cubicBezTo>
                  <a:pt x="34" y="314"/>
                  <a:pt x="20" y="383"/>
                  <a:pt x="7" y="4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3" name="Line 117"/>
          <p:cNvSpPr>
            <a:spLocks noChangeShapeType="1"/>
          </p:cNvSpPr>
          <p:nvPr/>
        </p:nvSpPr>
        <p:spPr bwMode="auto">
          <a:xfrm>
            <a:off x="5589588" y="3062288"/>
            <a:ext cx="30607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4" name="Text Box 118"/>
          <p:cNvSpPr txBox="1">
            <a:spLocks noChangeArrowheads="1"/>
          </p:cNvSpPr>
          <p:nvPr/>
        </p:nvSpPr>
        <p:spPr bwMode="auto">
          <a:xfrm>
            <a:off x="5499100" y="2146300"/>
            <a:ext cx="363538"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46155" name="Text Box 119"/>
          <p:cNvSpPr txBox="1">
            <a:spLocks noChangeArrowheads="1"/>
          </p:cNvSpPr>
          <p:nvPr/>
        </p:nvSpPr>
        <p:spPr bwMode="auto">
          <a:xfrm>
            <a:off x="6081713" y="698500"/>
            <a:ext cx="363537"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46156" name="Line 120"/>
          <p:cNvSpPr>
            <a:spLocks noChangeShapeType="1"/>
          </p:cNvSpPr>
          <p:nvPr/>
        </p:nvSpPr>
        <p:spPr bwMode="auto">
          <a:xfrm>
            <a:off x="6297613" y="1089025"/>
            <a:ext cx="719137" cy="996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7" name="Text Box 121"/>
          <p:cNvSpPr txBox="1">
            <a:spLocks noChangeArrowheads="1"/>
          </p:cNvSpPr>
          <p:nvPr/>
        </p:nvSpPr>
        <p:spPr bwMode="auto">
          <a:xfrm>
            <a:off x="8147050" y="698500"/>
            <a:ext cx="377825"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46158" name="Line 122"/>
          <p:cNvSpPr>
            <a:spLocks noChangeShapeType="1"/>
          </p:cNvSpPr>
          <p:nvPr/>
        </p:nvSpPr>
        <p:spPr bwMode="auto">
          <a:xfrm flipH="1">
            <a:off x="7808913" y="1171575"/>
            <a:ext cx="533400" cy="893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59" name="Line 123"/>
          <p:cNvSpPr>
            <a:spLocks noChangeShapeType="1"/>
          </p:cNvSpPr>
          <p:nvPr/>
        </p:nvSpPr>
        <p:spPr bwMode="auto">
          <a:xfrm flipV="1">
            <a:off x="5835650" y="2085975"/>
            <a:ext cx="935038"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60" name="Text Box 124"/>
          <p:cNvSpPr txBox="1">
            <a:spLocks noChangeArrowheads="1"/>
          </p:cNvSpPr>
          <p:nvPr/>
        </p:nvSpPr>
        <p:spPr bwMode="auto">
          <a:xfrm>
            <a:off x="6823075" y="698500"/>
            <a:ext cx="363538"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46161" name="Line 125"/>
          <p:cNvSpPr>
            <a:spLocks noChangeShapeType="1"/>
          </p:cNvSpPr>
          <p:nvPr/>
        </p:nvSpPr>
        <p:spPr bwMode="auto">
          <a:xfrm flipH="1">
            <a:off x="6862763" y="1109663"/>
            <a:ext cx="165100" cy="92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62" name="Text Box 134"/>
          <p:cNvSpPr txBox="1">
            <a:spLocks noChangeArrowheads="1"/>
          </p:cNvSpPr>
          <p:nvPr/>
        </p:nvSpPr>
        <p:spPr bwMode="auto">
          <a:xfrm>
            <a:off x="498475" y="18526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plan</a:t>
            </a:r>
          </a:p>
        </p:txBody>
      </p:sp>
      <p:sp>
        <p:nvSpPr>
          <p:cNvPr id="46163" name="Text Box 135"/>
          <p:cNvSpPr txBox="1">
            <a:spLocks noChangeArrowheads="1"/>
          </p:cNvSpPr>
          <p:nvPr/>
        </p:nvSpPr>
        <p:spPr bwMode="auto">
          <a:xfrm>
            <a:off x="676275" y="21875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6164" name="Text Box 136"/>
          <p:cNvSpPr txBox="1">
            <a:spLocks noChangeArrowheads="1"/>
          </p:cNvSpPr>
          <p:nvPr/>
        </p:nvSpPr>
        <p:spPr bwMode="auto">
          <a:xfrm>
            <a:off x="285750" y="2471738"/>
            <a:ext cx="1358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600">
                <a:latin typeface="Arial" panose="020B0604020202020204" pitchFamily="34" charset="0"/>
              </a:rPr>
              <a:t>contact</a:t>
            </a:r>
          </a:p>
          <a:p>
            <a:pPr algn="ctr">
              <a:spcBef>
                <a:spcPct val="0"/>
              </a:spcBef>
              <a:buFontTx/>
              <a:buNone/>
            </a:pPr>
            <a:r>
              <a:rPr lang="fr-FR" altLang="fr-FR" sz="1600">
                <a:latin typeface="Arial" panose="020B0604020202020204" pitchFamily="34" charset="0"/>
              </a:rPr>
              <a:t>2 roulements</a:t>
            </a:r>
          </a:p>
          <a:p>
            <a:pPr algn="ctr">
              <a:spcBef>
                <a:spcPct val="0"/>
              </a:spcBef>
              <a:buFontTx/>
              <a:buNone/>
            </a:pPr>
            <a:r>
              <a:rPr lang="fr-FR" altLang="fr-FR" sz="1600">
                <a:latin typeface="Arial" panose="020B0604020202020204" pitchFamily="34" charset="0"/>
              </a:rPr>
              <a:t>contact</a:t>
            </a:r>
          </a:p>
        </p:txBody>
      </p:sp>
      <p:sp>
        <p:nvSpPr>
          <p:cNvPr id="46165" name="Line 137"/>
          <p:cNvSpPr>
            <a:spLocks noChangeShapeType="1"/>
          </p:cNvSpPr>
          <p:nvPr/>
        </p:nvSpPr>
        <p:spPr bwMode="auto">
          <a:xfrm>
            <a:off x="611188" y="3883025"/>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66" name="Text Box 138"/>
          <p:cNvSpPr txBox="1">
            <a:spLocks noChangeArrowheads="1"/>
          </p:cNvSpPr>
          <p:nvPr/>
        </p:nvSpPr>
        <p:spPr bwMode="auto">
          <a:xfrm>
            <a:off x="498475" y="3476625"/>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plan</a:t>
            </a:r>
          </a:p>
        </p:txBody>
      </p:sp>
      <p:sp>
        <p:nvSpPr>
          <p:cNvPr id="46167" name="Text Box 139"/>
          <p:cNvSpPr txBox="1">
            <a:spLocks noChangeArrowheads="1"/>
          </p:cNvSpPr>
          <p:nvPr/>
        </p:nvSpPr>
        <p:spPr bwMode="auto">
          <a:xfrm>
            <a:off x="668338" y="38274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46168" name="Text Box 149"/>
          <p:cNvSpPr txBox="1">
            <a:spLocks noChangeArrowheads="1"/>
          </p:cNvSpPr>
          <p:nvPr/>
        </p:nvSpPr>
        <p:spPr bwMode="auto">
          <a:xfrm>
            <a:off x="284163" y="3816350"/>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46169" name="Line 150"/>
          <p:cNvSpPr>
            <a:spLocks noChangeShapeType="1"/>
          </p:cNvSpPr>
          <p:nvPr/>
        </p:nvSpPr>
        <p:spPr bwMode="auto">
          <a:xfrm flipV="1">
            <a:off x="1695450" y="1901825"/>
            <a:ext cx="0" cy="2281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70" name="Text Box 151"/>
          <p:cNvSpPr txBox="1">
            <a:spLocks noChangeArrowheads="1"/>
          </p:cNvSpPr>
          <p:nvPr/>
        </p:nvSpPr>
        <p:spPr bwMode="auto">
          <a:xfrm>
            <a:off x="1736725" y="1851025"/>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cylindre</a:t>
            </a:r>
          </a:p>
        </p:txBody>
      </p:sp>
      <p:sp>
        <p:nvSpPr>
          <p:cNvPr id="46171" name="Text Box 152"/>
          <p:cNvSpPr txBox="1">
            <a:spLocks noChangeArrowheads="1"/>
          </p:cNvSpPr>
          <p:nvPr/>
        </p:nvSpPr>
        <p:spPr bwMode="auto">
          <a:xfrm>
            <a:off x="1698625" y="215582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46172" name="Line 153"/>
          <p:cNvSpPr>
            <a:spLocks noChangeShapeType="1"/>
          </p:cNvSpPr>
          <p:nvPr/>
        </p:nvSpPr>
        <p:spPr bwMode="auto">
          <a:xfrm>
            <a:off x="2027238" y="220345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73" name="Line 154"/>
          <p:cNvSpPr>
            <a:spLocks noChangeShapeType="1"/>
          </p:cNvSpPr>
          <p:nvPr/>
        </p:nvSpPr>
        <p:spPr bwMode="auto">
          <a:xfrm>
            <a:off x="2027238" y="3862388"/>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74" name="Text Box 155"/>
          <p:cNvSpPr txBox="1">
            <a:spLocks noChangeArrowheads="1"/>
          </p:cNvSpPr>
          <p:nvPr/>
        </p:nvSpPr>
        <p:spPr bwMode="auto">
          <a:xfrm>
            <a:off x="1735138" y="3422650"/>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cylindre</a:t>
            </a:r>
          </a:p>
        </p:txBody>
      </p:sp>
      <p:sp>
        <p:nvSpPr>
          <p:cNvPr id="46175" name="Text Box 156"/>
          <p:cNvSpPr txBox="1">
            <a:spLocks noChangeArrowheads="1"/>
          </p:cNvSpPr>
          <p:nvPr/>
        </p:nvSpPr>
        <p:spPr bwMode="auto">
          <a:xfrm>
            <a:off x="1592263" y="2606675"/>
            <a:ext cx="1254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2000">
                <a:latin typeface="Arial" panose="020B0604020202020204" pitchFamily="34" charset="0"/>
              </a:rPr>
              <a:t>jeu</a:t>
            </a:r>
          </a:p>
        </p:txBody>
      </p:sp>
      <p:sp>
        <p:nvSpPr>
          <p:cNvPr id="46176" name="Text Box 157"/>
          <p:cNvSpPr txBox="1">
            <a:spLocks noChangeArrowheads="1"/>
          </p:cNvSpPr>
          <p:nvPr/>
        </p:nvSpPr>
        <p:spPr bwMode="auto">
          <a:xfrm>
            <a:off x="2103438" y="38068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46177" name="Text Box 158"/>
          <p:cNvSpPr txBox="1">
            <a:spLocks noChangeArrowheads="1"/>
          </p:cNvSpPr>
          <p:nvPr/>
        </p:nvSpPr>
        <p:spPr bwMode="auto">
          <a:xfrm>
            <a:off x="2093913" y="21558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6178" name="Text Box 159"/>
          <p:cNvSpPr txBox="1">
            <a:spLocks noChangeArrowheads="1"/>
          </p:cNvSpPr>
          <p:nvPr/>
        </p:nvSpPr>
        <p:spPr bwMode="auto">
          <a:xfrm>
            <a:off x="1670050" y="3816350"/>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46179" name="Line 161"/>
          <p:cNvSpPr>
            <a:spLocks noChangeShapeType="1"/>
          </p:cNvSpPr>
          <p:nvPr/>
        </p:nvSpPr>
        <p:spPr bwMode="auto">
          <a:xfrm>
            <a:off x="2867025" y="1920875"/>
            <a:ext cx="0" cy="226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80" name="Text Box 163"/>
          <p:cNvSpPr txBox="1">
            <a:spLocks noChangeArrowheads="1"/>
          </p:cNvSpPr>
          <p:nvPr/>
        </p:nvSpPr>
        <p:spPr bwMode="auto">
          <a:xfrm>
            <a:off x="3086100" y="1851025"/>
            <a:ext cx="116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4 trous //</a:t>
            </a:r>
          </a:p>
        </p:txBody>
      </p:sp>
      <p:sp>
        <p:nvSpPr>
          <p:cNvPr id="46181" name="Text Box 164"/>
          <p:cNvSpPr txBox="1">
            <a:spLocks noChangeArrowheads="1"/>
          </p:cNvSpPr>
          <p:nvPr/>
        </p:nvSpPr>
        <p:spPr bwMode="auto">
          <a:xfrm>
            <a:off x="2905125" y="21685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C</a:t>
            </a:r>
          </a:p>
        </p:txBody>
      </p:sp>
      <p:sp>
        <p:nvSpPr>
          <p:cNvPr id="46182" name="Line 165"/>
          <p:cNvSpPr>
            <a:spLocks noChangeShapeType="1"/>
          </p:cNvSpPr>
          <p:nvPr/>
        </p:nvSpPr>
        <p:spPr bwMode="auto">
          <a:xfrm>
            <a:off x="3233738" y="221615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83" name="Line 166"/>
          <p:cNvSpPr>
            <a:spLocks noChangeShapeType="1"/>
          </p:cNvSpPr>
          <p:nvPr/>
        </p:nvSpPr>
        <p:spPr bwMode="auto">
          <a:xfrm>
            <a:off x="3233738" y="3875088"/>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84" name="Text Box 167"/>
          <p:cNvSpPr txBox="1">
            <a:spLocks noChangeArrowheads="1"/>
          </p:cNvSpPr>
          <p:nvPr/>
        </p:nvSpPr>
        <p:spPr bwMode="auto">
          <a:xfrm>
            <a:off x="2846388" y="3455988"/>
            <a:ext cx="157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a:latin typeface="Arial" panose="020B0604020202020204" pitchFamily="34" charset="0"/>
              </a:rPr>
              <a:t>4 taraudages //</a:t>
            </a:r>
          </a:p>
        </p:txBody>
      </p:sp>
      <p:sp>
        <p:nvSpPr>
          <p:cNvPr id="46185" name="Text Box 168"/>
          <p:cNvSpPr txBox="1">
            <a:spLocks noChangeArrowheads="1"/>
          </p:cNvSpPr>
          <p:nvPr/>
        </p:nvSpPr>
        <p:spPr bwMode="auto">
          <a:xfrm>
            <a:off x="2989263" y="2562225"/>
            <a:ext cx="1254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600">
                <a:latin typeface="Arial" panose="020B0604020202020204" pitchFamily="34" charset="0"/>
              </a:rPr>
              <a:t>jeu</a:t>
            </a:r>
          </a:p>
          <a:p>
            <a:pPr algn="ctr">
              <a:spcBef>
                <a:spcPct val="0"/>
              </a:spcBef>
              <a:buFontTx/>
              <a:buNone/>
            </a:pPr>
            <a:r>
              <a:rPr lang="fr-FR" altLang="fr-FR" sz="1600">
                <a:latin typeface="Arial" panose="020B0604020202020204" pitchFamily="34" charset="0"/>
              </a:rPr>
              <a:t>vis</a:t>
            </a:r>
          </a:p>
          <a:p>
            <a:pPr algn="ctr">
              <a:spcBef>
                <a:spcPct val="0"/>
              </a:spcBef>
              <a:buFontTx/>
              <a:buNone/>
            </a:pPr>
            <a:r>
              <a:rPr lang="fr-FR" altLang="fr-FR" sz="1600">
                <a:latin typeface="Arial" panose="020B0604020202020204" pitchFamily="34" charset="0"/>
              </a:rPr>
              <a:t>serrage </a:t>
            </a:r>
          </a:p>
        </p:txBody>
      </p:sp>
      <p:sp>
        <p:nvSpPr>
          <p:cNvPr id="46186" name="Text Box 169"/>
          <p:cNvSpPr txBox="1">
            <a:spLocks noChangeArrowheads="1"/>
          </p:cNvSpPr>
          <p:nvPr/>
        </p:nvSpPr>
        <p:spPr bwMode="auto">
          <a:xfrm>
            <a:off x="3452813" y="38195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46187" name="Text Box 170"/>
          <p:cNvSpPr txBox="1">
            <a:spLocks noChangeArrowheads="1"/>
          </p:cNvSpPr>
          <p:nvPr/>
        </p:nvSpPr>
        <p:spPr bwMode="auto">
          <a:xfrm>
            <a:off x="3443288" y="21685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6188" name="Text Box 171"/>
          <p:cNvSpPr txBox="1">
            <a:spLocks noChangeArrowheads="1"/>
          </p:cNvSpPr>
          <p:nvPr/>
        </p:nvSpPr>
        <p:spPr bwMode="auto">
          <a:xfrm>
            <a:off x="2876550" y="382905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6189" name="Text Box 173"/>
          <p:cNvSpPr txBox="1">
            <a:spLocks noChangeArrowheads="1"/>
          </p:cNvSpPr>
          <p:nvPr/>
        </p:nvSpPr>
        <p:spPr bwMode="auto">
          <a:xfrm>
            <a:off x="5492750" y="1576388"/>
            <a:ext cx="377825"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C</a:t>
            </a:r>
          </a:p>
        </p:txBody>
      </p:sp>
      <p:sp>
        <p:nvSpPr>
          <p:cNvPr id="46190" name="Line 174"/>
          <p:cNvSpPr>
            <a:spLocks noChangeShapeType="1"/>
          </p:cNvSpPr>
          <p:nvPr/>
        </p:nvSpPr>
        <p:spPr bwMode="auto">
          <a:xfrm flipV="1">
            <a:off x="5886450" y="1631950"/>
            <a:ext cx="758825" cy="19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91" name="Text Box 175"/>
          <p:cNvSpPr txBox="1">
            <a:spLocks noChangeArrowheads="1"/>
          </p:cNvSpPr>
          <p:nvPr/>
        </p:nvSpPr>
        <p:spPr bwMode="auto">
          <a:xfrm>
            <a:off x="7512050" y="698500"/>
            <a:ext cx="349250"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6192" name="Line 176"/>
          <p:cNvSpPr>
            <a:spLocks noChangeShapeType="1"/>
          </p:cNvSpPr>
          <p:nvPr/>
        </p:nvSpPr>
        <p:spPr bwMode="auto">
          <a:xfrm flipH="1">
            <a:off x="7202488" y="1068388"/>
            <a:ext cx="369887"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7470965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4"/>
          <p:cNvSpPr>
            <a:spLocks noChangeShapeType="1"/>
          </p:cNvSpPr>
          <p:nvPr/>
        </p:nvSpPr>
        <p:spPr bwMode="auto">
          <a:xfrm>
            <a:off x="3544888" y="2428875"/>
            <a:ext cx="0" cy="1011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07" name="Freeform 7"/>
          <p:cNvSpPr>
            <a:spLocks/>
          </p:cNvSpPr>
          <p:nvPr/>
        </p:nvSpPr>
        <p:spPr bwMode="auto">
          <a:xfrm rot="10800000">
            <a:off x="2736850" y="2413000"/>
            <a:ext cx="366713" cy="146050"/>
          </a:xfrm>
          <a:custGeom>
            <a:avLst/>
            <a:gdLst>
              <a:gd name="T0" fmla="*/ 0 w 240"/>
              <a:gd name="T1" fmla="*/ 0 h 96"/>
              <a:gd name="T2" fmla="*/ 0 w 240"/>
              <a:gd name="T3" fmla="*/ 2147483647 h 96"/>
              <a:gd name="T4" fmla="*/ 2147483647 w 240"/>
              <a:gd name="T5" fmla="*/ 2147483647 h 96"/>
              <a:gd name="T6" fmla="*/ 2147483647 w 240"/>
              <a:gd name="T7" fmla="*/ 2147483647 h 96"/>
              <a:gd name="T8" fmla="*/ 2147483647 w 240"/>
              <a:gd name="T9" fmla="*/ 2147483647 h 96"/>
              <a:gd name="T10" fmla="*/ 2147483647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08" name="Line 9"/>
          <p:cNvSpPr>
            <a:spLocks noChangeShapeType="1"/>
          </p:cNvSpPr>
          <p:nvPr/>
        </p:nvSpPr>
        <p:spPr bwMode="auto">
          <a:xfrm>
            <a:off x="2736850" y="2473325"/>
            <a:ext cx="0" cy="982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09" name="Line 10"/>
          <p:cNvSpPr>
            <a:spLocks noChangeShapeType="1"/>
          </p:cNvSpPr>
          <p:nvPr/>
        </p:nvSpPr>
        <p:spPr bwMode="auto">
          <a:xfrm>
            <a:off x="3103563" y="2549525"/>
            <a:ext cx="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0" name="Freeform 13"/>
          <p:cNvSpPr>
            <a:spLocks/>
          </p:cNvSpPr>
          <p:nvPr/>
        </p:nvSpPr>
        <p:spPr bwMode="auto">
          <a:xfrm rot="10800000" flipH="1">
            <a:off x="3103563" y="2413000"/>
            <a:ext cx="365125" cy="146050"/>
          </a:xfrm>
          <a:custGeom>
            <a:avLst/>
            <a:gdLst>
              <a:gd name="T0" fmla="*/ 0 w 240"/>
              <a:gd name="T1" fmla="*/ 0 h 96"/>
              <a:gd name="T2" fmla="*/ 0 w 240"/>
              <a:gd name="T3" fmla="*/ 2147483647 h 96"/>
              <a:gd name="T4" fmla="*/ 2147483647 w 240"/>
              <a:gd name="T5" fmla="*/ 2147483647 h 96"/>
              <a:gd name="T6" fmla="*/ 2147483647 w 240"/>
              <a:gd name="T7" fmla="*/ 2147483647 h 96"/>
              <a:gd name="T8" fmla="*/ 2147483647 w 240"/>
              <a:gd name="T9" fmla="*/ 2147483647 h 96"/>
              <a:gd name="T10" fmla="*/ 2147483647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1" name="Line 15"/>
          <p:cNvSpPr>
            <a:spLocks noChangeShapeType="1"/>
          </p:cNvSpPr>
          <p:nvPr/>
        </p:nvSpPr>
        <p:spPr bwMode="auto">
          <a:xfrm flipH="1">
            <a:off x="3468688" y="2473325"/>
            <a:ext cx="0" cy="9826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2" name="Line 16"/>
          <p:cNvSpPr>
            <a:spLocks noChangeShapeType="1"/>
          </p:cNvSpPr>
          <p:nvPr/>
        </p:nvSpPr>
        <p:spPr bwMode="auto">
          <a:xfrm flipH="1">
            <a:off x="3103563" y="2549525"/>
            <a:ext cx="0" cy="9096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3" name="Freeform 24"/>
          <p:cNvSpPr>
            <a:spLocks/>
          </p:cNvSpPr>
          <p:nvPr/>
        </p:nvSpPr>
        <p:spPr bwMode="auto">
          <a:xfrm>
            <a:off x="2058988" y="19780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4" name="Rectangle 38"/>
          <p:cNvSpPr>
            <a:spLocks noChangeArrowheads="1"/>
          </p:cNvSpPr>
          <p:nvPr/>
        </p:nvSpPr>
        <p:spPr bwMode="auto">
          <a:xfrm>
            <a:off x="2233613" y="16351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7115" name="Group 103"/>
          <p:cNvGrpSpPr>
            <a:grpSpLocks/>
          </p:cNvGrpSpPr>
          <p:nvPr/>
        </p:nvGrpSpPr>
        <p:grpSpPr bwMode="auto">
          <a:xfrm>
            <a:off x="2501900" y="1635125"/>
            <a:ext cx="1046163" cy="835025"/>
            <a:chOff x="1531" y="1030"/>
            <a:chExt cx="704" cy="526"/>
          </a:xfrm>
        </p:grpSpPr>
        <p:sp>
          <p:nvSpPr>
            <p:cNvPr id="47149" name="Freeform 25"/>
            <p:cNvSpPr>
              <a:spLocks/>
            </p:cNvSpPr>
            <p:nvPr/>
          </p:nvSpPr>
          <p:spPr bwMode="auto">
            <a:xfrm>
              <a:off x="1531" y="1246"/>
              <a:ext cx="704" cy="310"/>
            </a:xfrm>
            <a:custGeom>
              <a:avLst/>
              <a:gdLst>
                <a:gd name="T0" fmla="*/ 0 w 704"/>
                <a:gd name="T1" fmla="*/ 244 h 310"/>
                <a:gd name="T2" fmla="*/ 20 w 704"/>
                <a:gd name="T3" fmla="*/ 270 h 310"/>
                <a:gd name="T4" fmla="*/ 656 w 704"/>
                <a:gd name="T5" fmla="*/ 270 h 310"/>
                <a:gd name="T6" fmla="*/ 656 w 704"/>
                <a:gd name="T7" fmla="*/ 310 h 310"/>
                <a:gd name="T8" fmla="*/ 704 w 704"/>
                <a:gd name="T9" fmla="*/ 310 h 310"/>
                <a:gd name="T10" fmla="*/ 704 w 704"/>
                <a:gd name="T11" fmla="*/ 162 h 310"/>
                <a:gd name="T12" fmla="*/ 692 w 704"/>
                <a:gd name="T13" fmla="*/ 150 h 310"/>
                <a:gd name="T14" fmla="*/ 116 w 704"/>
                <a:gd name="T15" fmla="*/ 150 h 310"/>
                <a:gd name="T16" fmla="*/ 116 w 704"/>
                <a:gd name="T17" fmla="*/ 0 h 310"/>
                <a:gd name="T18" fmla="*/ 0 w 704"/>
                <a:gd name="T19" fmla="*/ 0 h 310"/>
                <a:gd name="T20" fmla="*/ 0 w 704"/>
                <a:gd name="T21" fmla="*/ 244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50" name="Rectangle 39"/>
            <p:cNvSpPr>
              <a:spLocks noChangeArrowheads="1"/>
            </p:cNvSpPr>
            <p:nvPr/>
          </p:nvSpPr>
          <p:spPr bwMode="auto">
            <a:xfrm>
              <a:off x="1531" y="1030"/>
              <a:ext cx="114" cy="92"/>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47116" name="Line 81"/>
          <p:cNvSpPr>
            <a:spLocks noChangeShapeType="1"/>
          </p:cNvSpPr>
          <p:nvPr/>
        </p:nvSpPr>
        <p:spPr bwMode="auto">
          <a:xfrm>
            <a:off x="2409825" y="2600325"/>
            <a:ext cx="0" cy="846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7" name="Freeform 93"/>
          <p:cNvSpPr>
            <a:spLocks/>
          </p:cNvSpPr>
          <p:nvPr/>
        </p:nvSpPr>
        <p:spPr bwMode="auto">
          <a:xfrm>
            <a:off x="2054225" y="1119188"/>
            <a:ext cx="360363" cy="576262"/>
          </a:xfrm>
          <a:custGeom>
            <a:avLst/>
            <a:gdLst>
              <a:gd name="T0" fmla="*/ 0 w 227"/>
              <a:gd name="T1" fmla="*/ 0 h 395"/>
              <a:gd name="T2" fmla="*/ 0 w 227"/>
              <a:gd name="T3" fmla="*/ 2147483647 h 395"/>
              <a:gd name="T4" fmla="*/ 2147483647 w 227"/>
              <a:gd name="T5" fmla="*/ 2147483647 h 395"/>
              <a:gd name="T6" fmla="*/ 2147483647 w 227"/>
              <a:gd name="T7" fmla="*/ 2147483647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7" h="395">
                <a:moveTo>
                  <a:pt x="0" y="0"/>
                </a:moveTo>
                <a:lnTo>
                  <a:pt x="0" y="175"/>
                </a:lnTo>
                <a:lnTo>
                  <a:pt x="227" y="272"/>
                </a:lnTo>
                <a:lnTo>
                  <a:pt x="227" y="395"/>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8" name="Line 94"/>
          <p:cNvSpPr>
            <a:spLocks noChangeShapeType="1"/>
          </p:cNvSpPr>
          <p:nvPr/>
        </p:nvSpPr>
        <p:spPr bwMode="auto">
          <a:xfrm flipV="1">
            <a:off x="2500313" y="1119188"/>
            <a:ext cx="0" cy="525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9" name="Line 95"/>
          <p:cNvSpPr>
            <a:spLocks noChangeShapeType="1"/>
          </p:cNvSpPr>
          <p:nvPr/>
        </p:nvSpPr>
        <p:spPr bwMode="auto">
          <a:xfrm>
            <a:off x="2054225" y="1192213"/>
            <a:ext cx="473075" cy="0"/>
          </a:xfrm>
          <a:prstGeom prst="line">
            <a:avLst/>
          </a:prstGeom>
          <a:noFill/>
          <a:ln w="38100" cmpd="dbl">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0" name="Text Box 96"/>
          <p:cNvSpPr txBox="1">
            <a:spLocks noChangeArrowheads="1"/>
          </p:cNvSpPr>
          <p:nvPr/>
        </p:nvSpPr>
        <p:spPr bwMode="auto">
          <a:xfrm>
            <a:off x="2538413" y="960438"/>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Y mini</a:t>
            </a:r>
          </a:p>
        </p:txBody>
      </p:sp>
      <p:sp>
        <p:nvSpPr>
          <p:cNvPr id="47121" name="Rectangle 97"/>
          <p:cNvSpPr>
            <a:spLocks noChangeArrowheads="1"/>
          </p:cNvSpPr>
          <p:nvPr/>
        </p:nvSpPr>
        <p:spPr bwMode="auto">
          <a:xfrm>
            <a:off x="122238" y="111125"/>
            <a:ext cx="302418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a:t>
            </a:r>
          </a:p>
        </p:txBody>
      </p:sp>
      <p:sp>
        <p:nvSpPr>
          <p:cNvPr id="47122" name="Text Box 98"/>
          <p:cNvSpPr txBox="1">
            <a:spLocks noChangeArrowheads="1"/>
          </p:cNvSpPr>
          <p:nvPr/>
        </p:nvSpPr>
        <p:spPr bwMode="auto">
          <a:xfrm>
            <a:off x="4994275" y="877888"/>
            <a:ext cx="38496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Supprimer les pièces inutiles</a:t>
            </a:r>
          </a:p>
          <a:p>
            <a:pPr>
              <a:spcBef>
                <a:spcPct val="0"/>
              </a:spcBef>
              <a:buFontTx/>
              <a:buNone/>
            </a:pPr>
            <a:r>
              <a:rPr lang="fr-FR" altLang="fr-FR" sz="2000">
                <a:latin typeface="Arial" panose="020B0604020202020204" pitchFamily="34" charset="0"/>
              </a:rPr>
              <a:t>Faire le tableau de mise en position des pièces influentes</a:t>
            </a:r>
          </a:p>
          <a:p>
            <a:pPr>
              <a:spcBef>
                <a:spcPct val="0"/>
              </a:spcBef>
              <a:buFontTx/>
              <a:buNone/>
            </a:pPr>
            <a:r>
              <a:rPr lang="fr-FR" altLang="fr-FR" sz="2000">
                <a:latin typeface="Arial" panose="020B0604020202020204" pitchFamily="34" charset="0"/>
              </a:rPr>
              <a:t>Spécifier les pièces influentes.</a:t>
            </a:r>
          </a:p>
        </p:txBody>
      </p:sp>
      <p:sp>
        <p:nvSpPr>
          <p:cNvPr id="47123" name="Line 99"/>
          <p:cNvSpPr>
            <a:spLocks noChangeShapeType="1"/>
          </p:cNvSpPr>
          <p:nvPr/>
        </p:nvSpPr>
        <p:spPr bwMode="auto">
          <a:xfrm>
            <a:off x="2117725" y="187483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4" name="Line 100"/>
          <p:cNvSpPr>
            <a:spLocks noChangeShapeType="1"/>
          </p:cNvSpPr>
          <p:nvPr/>
        </p:nvSpPr>
        <p:spPr bwMode="auto">
          <a:xfrm>
            <a:off x="1870075" y="3457575"/>
            <a:ext cx="20986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5" name="Line 101"/>
          <p:cNvSpPr>
            <a:spLocks noChangeShapeType="1"/>
          </p:cNvSpPr>
          <p:nvPr/>
        </p:nvSpPr>
        <p:spPr bwMode="auto">
          <a:xfrm>
            <a:off x="2058988" y="2909888"/>
            <a:ext cx="0" cy="5476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6" name="Line 102"/>
          <p:cNvSpPr>
            <a:spLocks noChangeShapeType="1"/>
          </p:cNvSpPr>
          <p:nvPr/>
        </p:nvSpPr>
        <p:spPr bwMode="auto">
          <a:xfrm>
            <a:off x="2132013" y="2921000"/>
            <a:ext cx="0" cy="5476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7" name="Line 104"/>
          <p:cNvSpPr>
            <a:spLocks noChangeShapeType="1"/>
          </p:cNvSpPr>
          <p:nvPr/>
        </p:nvSpPr>
        <p:spPr bwMode="auto">
          <a:xfrm>
            <a:off x="2233613" y="1770063"/>
            <a:ext cx="0" cy="198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8" name="Line 105"/>
          <p:cNvSpPr>
            <a:spLocks noChangeShapeType="1"/>
          </p:cNvSpPr>
          <p:nvPr/>
        </p:nvSpPr>
        <p:spPr bwMode="auto">
          <a:xfrm>
            <a:off x="2427288" y="1771650"/>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29" name="Line 106"/>
          <p:cNvSpPr>
            <a:spLocks noChangeShapeType="1"/>
          </p:cNvSpPr>
          <p:nvPr/>
        </p:nvSpPr>
        <p:spPr bwMode="auto">
          <a:xfrm>
            <a:off x="2668588" y="1773238"/>
            <a:ext cx="0" cy="198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0" name="Line 107"/>
          <p:cNvSpPr>
            <a:spLocks noChangeShapeType="1"/>
          </p:cNvSpPr>
          <p:nvPr/>
        </p:nvSpPr>
        <p:spPr bwMode="auto">
          <a:xfrm>
            <a:off x="2500313" y="1774825"/>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1" name="Line 108"/>
          <p:cNvSpPr>
            <a:spLocks noChangeShapeType="1"/>
          </p:cNvSpPr>
          <p:nvPr/>
        </p:nvSpPr>
        <p:spPr bwMode="auto">
          <a:xfrm>
            <a:off x="3462338" y="3432175"/>
            <a:ext cx="0" cy="708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2" name="Line 109"/>
          <p:cNvSpPr>
            <a:spLocks noChangeShapeType="1"/>
          </p:cNvSpPr>
          <p:nvPr/>
        </p:nvSpPr>
        <p:spPr bwMode="auto">
          <a:xfrm>
            <a:off x="3103563" y="3432175"/>
            <a:ext cx="0"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3" name="Line 110"/>
          <p:cNvSpPr>
            <a:spLocks noChangeShapeType="1"/>
          </p:cNvSpPr>
          <p:nvPr/>
        </p:nvSpPr>
        <p:spPr bwMode="auto">
          <a:xfrm>
            <a:off x="2497138" y="2352675"/>
            <a:ext cx="0" cy="1477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4" name="Freeform 112"/>
          <p:cNvSpPr>
            <a:spLocks/>
          </p:cNvSpPr>
          <p:nvPr/>
        </p:nvSpPr>
        <p:spPr bwMode="auto">
          <a:xfrm>
            <a:off x="2332038" y="2343150"/>
            <a:ext cx="103187" cy="1878013"/>
          </a:xfrm>
          <a:custGeom>
            <a:avLst/>
            <a:gdLst>
              <a:gd name="T0" fmla="*/ 2147483647 w 52"/>
              <a:gd name="T1" fmla="*/ 0 h 1048"/>
              <a:gd name="T2" fmla="*/ 0 w 52"/>
              <a:gd name="T3" fmla="*/ 2147483647 h 1048"/>
              <a:gd name="T4" fmla="*/ 0 w 52"/>
              <a:gd name="T5" fmla="*/ 2147483647 h 1048"/>
              <a:gd name="T6" fmla="*/ 0 60000 65536"/>
              <a:gd name="T7" fmla="*/ 0 60000 65536"/>
              <a:gd name="T8" fmla="*/ 0 60000 65536"/>
            </a:gdLst>
            <a:ahLst/>
            <a:cxnLst>
              <a:cxn ang="T6">
                <a:pos x="T0" y="T1"/>
              </a:cxn>
              <a:cxn ang="T7">
                <a:pos x="T2" y="T3"/>
              </a:cxn>
              <a:cxn ang="T8">
                <a:pos x="T4" y="T5"/>
              </a:cxn>
            </a:cxnLst>
            <a:rect l="0" t="0" r="r" b="b"/>
            <a:pathLst>
              <a:path w="52" h="1048">
                <a:moveTo>
                  <a:pt x="52" y="0"/>
                </a:moveTo>
                <a:lnTo>
                  <a:pt x="0" y="90"/>
                </a:lnTo>
                <a:lnTo>
                  <a:pt x="0" y="104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5" name="Line 113"/>
          <p:cNvSpPr>
            <a:spLocks noChangeShapeType="1"/>
          </p:cNvSpPr>
          <p:nvPr/>
        </p:nvSpPr>
        <p:spPr bwMode="auto">
          <a:xfrm>
            <a:off x="2743200" y="4151313"/>
            <a:ext cx="36036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6" name="Line 114"/>
          <p:cNvSpPr>
            <a:spLocks noChangeShapeType="1"/>
          </p:cNvSpPr>
          <p:nvPr/>
        </p:nvSpPr>
        <p:spPr bwMode="auto">
          <a:xfrm>
            <a:off x="3113088" y="4151313"/>
            <a:ext cx="36036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7" name="Line 115"/>
          <p:cNvSpPr>
            <a:spLocks noChangeShapeType="1"/>
          </p:cNvSpPr>
          <p:nvPr/>
        </p:nvSpPr>
        <p:spPr bwMode="auto">
          <a:xfrm>
            <a:off x="2506663" y="3759200"/>
            <a:ext cx="9779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8" name="Line 116"/>
          <p:cNvSpPr>
            <a:spLocks noChangeShapeType="1"/>
          </p:cNvSpPr>
          <p:nvPr/>
        </p:nvSpPr>
        <p:spPr bwMode="auto">
          <a:xfrm>
            <a:off x="2311400" y="4151313"/>
            <a:ext cx="46355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39" name="Line 117"/>
          <p:cNvSpPr>
            <a:spLocks noChangeShapeType="1"/>
          </p:cNvSpPr>
          <p:nvPr/>
        </p:nvSpPr>
        <p:spPr bwMode="auto">
          <a:xfrm>
            <a:off x="2733675" y="3421063"/>
            <a:ext cx="0" cy="852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0" name="Text Box 118"/>
          <p:cNvSpPr txBox="1">
            <a:spLocks noChangeArrowheads="1"/>
          </p:cNvSpPr>
          <p:nvPr/>
        </p:nvSpPr>
        <p:spPr bwMode="auto">
          <a:xfrm>
            <a:off x="2754313" y="34464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47141" name="Text Box 119"/>
          <p:cNvSpPr txBox="1">
            <a:spLocks noChangeArrowheads="1"/>
          </p:cNvSpPr>
          <p:nvPr/>
        </p:nvSpPr>
        <p:spPr bwMode="auto">
          <a:xfrm>
            <a:off x="2332038" y="37750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t>
            </a:r>
          </a:p>
        </p:txBody>
      </p:sp>
      <p:sp>
        <p:nvSpPr>
          <p:cNvPr id="47142" name="Text Box 120"/>
          <p:cNvSpPr txBox="1">
            <a:spLocks noChangeArrowheads="1"/>
          </p:cNvSpPr>
          <p:nvPr/>
        </p:nvSpPr>
        <p:spPr bwMode="auto">
          <a:xfrm>
            <a:off x="2747963" y="3754438"/>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rg</a:t>
            </a:r>
          </a:p>
        </p:txBody>
      </p:sp>
      <p:sp>
        <p:nvSpPr>
          <p:cNvPr id="47143" name="Text Box 121"/>
          <p:cNvSpPr txBox="1">
            <a:spLocks noChangeArrowheads="1"/>
          </p:cNvSpPr>
          <p:nvPr/>
        </p:nvSpPr>
        <p:spPr bwMode="auto">
          <a:xfrm>
            <a:off x="3087688" y="3765550"/>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rd</a:t>
            </a:r>
          </a:p>
        </p:txBody>
      </p:sp>
      <p:sp>
        <p:nvSpPr>
          <p:cNvPr id="47144" name="Line 146"/>
          <p:cNvSpPr>
            <a:spLocks noChangeShapeType="1"/>
          </p:cNvSpPr>
          <p:nvPr/>
        </p:nvSpPr>
        <p:spPr bwMode="auto">
          <a:xfrm>
            <a:off x="2413000" y="1603375"/>
            <a:ext cx="0" cy="79057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5" name="Line 147"/>
          <p:cNvSpPr>
            <a:spLocks noChangeShapeType="1"/>
          </p:cNvSpPr>
          <p:nvPr/>
        </p:nvSpPr>
        <p:spPr bwMode="auto">
          <a:xfrm>
            <a:off x="2524125" y="1609725"/>
            <a:ext cx="0" cy="79057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6" name="Line 148"/>
          <p:cNvSpPr>
            <a:spLocks noChangeShapeType="1"/>
          </p:cNvSpPr>
          <p:nvPr/>
        </p:nvSpPr>
        <p:spPr bwMode="auto">
          <a:xfrm>
            <a:off x="3468688" y="2427288"/>
            <a:ext cx="0" cy="10271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7" name="Line 149"/>
          <p:cNvSpPr>
            <a:spLocks noChangeShapeType="1"/>
          </p:cNvSpPr>
          <p:nvPr/>
        </p:nvSpPr>
        <p:spPr bwMode="auto">
          <a:xfrm>
            <a:off x="3098800" y="2411413"/>
            <a:ext cx="0" cy="10271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8" name="Line 150"/>
          <p:cNvSpPr>
            <a:spLocks noChangeShapeType="1"/>
          </p:cNvSpPr>
          <p:nvPr/>
        </p:nvSpPr>
        <p:spPr bwMode="auto">
          <a:xfrm>
            <a:off x="2728913" y="2405063"/>
            <a:ext cx="0" cy="10271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7155785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22238" y="111125"/>
            <a:ext cx="371633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COTATION DES PIECES</a:t>
            </a:r>
          </a:p>
        </p:txBody>
      </p:sp>
      <p:sp>
        <p:nvSpPr>
          <p:cNvPr id="48131" name="Line 5"/>
          <p:cNvSpPr>
            <a:spLocks noChangeShapeType="1"/>
          </p:cNvSpPr>
          <p:nvPr/>
        </p:nvSpPr>
        <p:spPr bwMode="auto">
          <a:xfrm>
            <a:off x="5537200" y="2389188"/>
            <a:ext cx="0" cy="1011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2" name="Line 7"/>
          <p:cNvSpPr>
            <a:spLocks noChangeShapeType="1"/>
          </p:cNvSpPr>
          <p:nvPr/>
        </p:nvSpPr>
        <p:spPr bwMode="auto">
          <a:xfrm>
            <a:off x="1606550" y="2462213"/>
            <a:ext cx="0" cy="982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3" name="Line 8"/>
          <p:cNvSpPr>
            <a:spLocks noChangeShapeType="1"/>
          </p:cNvSpPr>
          <p:nvPr/>
        </p:nvSpPr>
        <p:spPr bwMode="auto">
          <a:xfrm>
            <a:off x="7972425" y="2498725"/>
            <a:ext cx="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4" name="Freeform 9"/>
          <p:cNvSpPr>
            <a:spLocks/>
          </p:cNvSpPr>
          <p:nvPr/>
        </p:nvSpPr>
        <p:spPr bwMode="auto">
          <a:xfrm rot="10800000" flipH="1">
            <a:off x="7972425" y="2362200"/>
            <a:ext cx="365125" cy="146050"/>
          </a:xfrm>
          <a:custGeom>
            <a:avLst/>
            <a:gdLst>
              <a:gd name="T0" fmla="*/ 0 w 240"/>
              <a:gd name="T1" fmla="*/ 0 h 96"/>
              <a:gd name="T2" fmla="*/ 0 w 240"/>
              <a:gd name="T3" fmla="*/ 2147483647 h 96"/>
              <a:gd name="T4" fmla="*/ 2147483647 w 240"/>
              <a:gd name="T5" fmla="*/ 2147483647 h 96"/>
              <a:gd name="T6" fmla="*/ 2147483647 w 240"/>
              <a:gd name="T7" fmla="*/ 2147483647 h 96"/>
              <a:gd name="T8" fmla="*/ 2147483647 w 240"/>
              <a:gd name="T9" fmla="*/ 2147483647 h 96"/>
              <a:gd name="T10" fmla="*/ 2147483647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5" name="Line 10"/>
          <p:cNvSpPr>
            <a:spLocks noChangeShapeType="1"/>
          </p:cNvSpPr>
          <p:nvPr/>
        </p:nvSpPr>
        <p:spPr bwMode="auto">
          <a:xfrm flipH="1">
            <a:off x="5470525" y="2433638"/>
            <a:ext cx="0" cy="982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6" name="Line 11"/>
          <p:cNvSpPr>
            <a:spLocks noChangeShapeType="1"/>
          </p:cNvSpPr>
          <p:nvPr/>
        </p:nvSpPr>
        <p:spPr bwMode="auto">
          <a:xfrm flipH="1">
            <a:off x="7972425" y="2498725"/>
            <a:ext cx="0" cy="9096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7" name="Freeform 12"/>
          <p:cNvSpPr>
            <a:spLocks/>
          </p:cNvSpPr>
          <p:nvPr/>
        </p:nvSpPr>
        <p:spPr bwMode="auto">
          <a:xfrm>
            <a:off x="928688" y="19669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38" name="Rectangle 13"/>
          <p:cNvSpPr>
            <a:spLocks noChangeArrowheads="1"/>
          </p:cNvSpPr>
          <p:nvPr/>
        </p:nvSpPr>
        <p:spPr bwMode="auto">
          <a:xfrm>
            <a:off x="1103313" y="16240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8139" name="Group 14"/>
          <p:cNvGrpSpPr>
            <a:grpSpLocks/>
          </p:cNvGrpSpPr>
          <p:nvPr/>
        </p:nvGrpSpPr>
        <p:grpSpPr bwMode="auto">
          <a:xfrm>
            <a:off x="4494213" y="1595438"/>
            <a:ext cx="1046162" cy="835025"/>
            <a:chOff x="1531" y="1030"/>
            <a:chExt cx="704" cy="526"/>
          </a:xfrm>
        </p:grpSpPr>
        <p:sp>
          <p:nvSpPr>
            <p:cNvPr id="48155" name="Freeform 15"/>
            <p:cNvSpPr>
              <a:spLocks/>
            </p:cNvSpPr>
            <p:nvPr/>
          </p:nvSpPr>
          <p:spPr bwMode="auto">
            <a:xfrm>
              <a:off x="1531" y="1246"/>
              <a:ext cx="704" cy="310"/>
            </a:xfrm>
            <a:custGeom>
              <a:avLst/>
              <a:gdLst>
                <a:gd name="T0" fmla="*/ 0 w 704"/>
                <a:gd name="T1" fmla="*/ 244 h 310"/>
                <a:gd name="T2" fmla="*/ 20 w 704"/>
                <a:gd name="T3" fmla="*/ 270 h 310"/>
                <a:gd name="T4" fmla="*/ 656 w 704"/>
                <a:gd name="T5" fmla="*/ 270 h 310"/>
                <a:gd name="T6" fmla="*/ 656 w 704"/>
                <a:gd name="T7" fmla="*/ 310 h 310"/>
                <a:gd name="T8" fmla="*/ 704 w 704"/>
                <a:gd name="T9" fmla="*/ 310 h 310"/>
                <a:gd name="T10" fmla="*/ 704 w 704"/>
                <a:gd name="T11" fmla="*/ 162 h 310"/>
                <a:gd name="T12" fmla="*/ 692 w 704"/>
                <a:gd name="T13" fmla="*/ 150 h 310"/>
                <a:gd name="T14" fmla="*/ 116 w 704"/>
                <a:gd name="T15" fmla="*/ 150 h 310"/>
                <a:gd name="T16" fmla="*/ 116 w 704"/>
                <a:gd name="T17" fmla="*/ 0 h 310"/>
                <a:gd name="T18" fmla="*/ 0 w 704"/>
                <a:gd name="T19" fmla="*/ 0 h 310"/>
                <a:gd name="T20" fmla="*/ 0 w 704"/>
                <a:gd name="T21" fmla="*/ 244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6" name="Rectangle 16"/>
            <p:cNvSpPr>
              <a:spLocks noChangeArrowheads="1"/>
            </p:cNvSpPr>
            <p:nvPr/>
          </p:nvSpPr>
          <p:spPr bwMode="auto">
            <a:xfrm>
              <a:off x="1531" y="1030"/>
              <a:ext cx="114" cy="92"/>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48140" name="Line 17"/>
          <p:cNvSpPr>
            <a:spLocks noChangeShapeType="1"/>
          </p:cNvSpPr>
          <p:nvPr/>
        </p:nvSpPr>
        <p:spPr bwMode="auto">
          <a:xfrm>
            <a:off x="1279525" y="2589213"/>
            <a:ext cx="0" cy="846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1" name="Line 22"/>
          <p:cNvSpPr>
            <a:spLocks noChangeShapeType="1"/>
          </p:cNvSpPr>
          <p:nvPr/>
        </p:nvSpPr>
        <p:spPr bwMode="auto">
          <a:xfrm>
            <a:off x="987425" y="1863725"/>
            <a:ext cx="42386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2" name="Line 23"/>
          <p:cNvSpPr>
            <a:spLocks noChangeShapeType="1"/>
          </p:cNvSpPr>
          <p:nvPr/>
        </p:nvSpPr>
        <p:spPr bwMode="auto">
          <a:xfrm>
            <a:off x="739775" y="3446463"/>
            <a:ext cx="20986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3" name="Line 24"/>
          <p:cNvSpPr>
            <a:spLocks noChangeShapeType="1"/>
          </p:cNvSpPr>
          <p:nvPr/>
        </p:nvSpPr>
        <p:spPr bwMode="auto">
          <a:xfrm>
            <a:off x="928688" y="2898775"/>
            <a:ext cx="0" cy="5476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4" name="Line 25"/>
          <p:cNvSpPr>
            <a:spLocks noChangeShapeType="1"/>
          </p:cNvSpPr>
          <p:nvPr/>
        </p:nvSpPr>
        <p:spPr bwMode="auto">
          <a:xfrm>
            <a:off x="1001713" y="2909888"/>
            <a:ext cx="0" cy="5476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5" name="Line 26"/>
          <p:cNvSpPr>
            <a:spLocks noChangeShapeType="1"/>
          </p:cNvSpPr>
          <p:nvPr/>
        </p:nvSpPr>
        <p:spPr bwMode="auto">
          <a:xfrm>
            <a:off x="1103313" y="1758950"/>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6" name="Line 28"/>
          <p:cNvSpPr>
            <a:spLocks noChangeShapeType="1"/>
          </p:cNvSpPr>
          <p:nvPr/>
        </p:nvSpPr>
        <p:spPr bwMode="auto">
          <a:xfrm>
            <a:off x="4660900" y="1722438"/>
            <a:ext cx="0" cy="198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7" name="Line 29"/>
          <p:cNvSpPr>
            <a:spLocks noChangeShapeType="1"/>
          </p:cNvSpPr>
          <p:nvPr/>
        </p:nvSpPr>
        <p:spPr bwMode="auto">
          <a:xfrm>
            <a:off x="4492625" y="1724025"/>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8" name="Line 43"/>
          <p:cNvSpPr>
            <a:spLocks noChangeShapeType="1"/>
          </p:cNvSpPr>
          <p:nvPr/>
        </p:nvSpPr>
        <p:spPr bwMode="auto">
          <a:xfrm flipH="1">
            <a:off x="4483100" y="2301875"/>
            <a:ext cx="0" cy="1095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49" name="Line 44"/>
          <p:cNvSpPr>
            <a:spLocks noChangeShapeType="1"/>
          </p:cNvSpPr>
          <p:nvPr/>
        </p:nvSpPr>
        <p:spPr bwMode="auto">
          <a:xfrm>
            <a:off x="4243388" y="3386138"/>
            <a:ext cx="15240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0" name="Line 45"/>
          <p:cNvSpPr>
            <a:spLocks noChangeShapeType="1"/>
          </p:cNvSpPr>
          <p:nvPr/>
        </p:nvSpPr>
        <p:spPr bwMode="auto">
          <a:xfrm>
            <a:off x="7716838" y="3406775"/>
            <a:ext cx="11287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1" name="Line 66"/>
          <p:cNvSpPr>
            <a:spLocks noChangeShapeType="1"/>
          </p:cNvSpPr>
          <p:nvPr/>
        </p:nvSpPr>
        <p:spPr bwMode="auto">
          <a:xfrm flipH="1">
            <a:off x="8331200" y="2395538"/>
            <a:ext cx="0" cy="1003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2" name="Line 111"/>
          <p:cNvSpPr>
            <a:spLocks noChangeShapeType="1"/>
          </p:cNvSpPr>
          <p:nvPr/>
        </p:nvSpPr>
        <p:spPr bwMode="auto">
          <a:xfrm>
            <a:off x="1300163" y="1765300"/>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3" name="Line 112"/>
          <p:cNvSpPr>
            <a:spLocks noChangeShapeType="1"/>
          </p:cNvSpPr>
          <p:nvPr/>
        </p:nvSpPr>
        <p:spPr bwMode="auto">
          <a:xfrm>
            <a:off x="8085138" y="25066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8154" name="Line 113"/>
          <p:cNvSpPr>
            <a:spLocks noChangeShapeType="1"/>
          </p:cNvSpPr>
          <p:nvPr/>
        </p:nvSpPr>
        <p:spPr bwMode="auto">
          <a:xfrm>
            <a:off x="8177213" y="24765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881480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795338" y="339725"/>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Line 664"/>
          <p:cNvSpPr>
            <a:spLocks noChangeShapeType="1"/>
          </p:cNvSpPr>
          <p:nvPr/>
        </p:nvSpPr>
        <p:spPr bwMode="auto">
          <a:xfrm rot="5400000">
            <a:off x="1745457" y="600868"/>
            <a:ext cx="0" cy="449263"/>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196" name="Line 668"/>
          <p:cNvSpPr>
            <a:spLocks noChangeShapeType="1"/>
          </p:cNvSpPr>
          <p:nvPr/>
        </p:nvSpPr>
        <p:spPr bwMode="auto">
          <a:xfrm rot="5400000" flipV="1">
            <a:off x="1405732" y="715168"/>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197" name="Freeform 669"/>
          <p:cNvSpPr>
            <a:spLocks/>
          </p:cNvSpPr>
          <p:nvPr/>
        </p:nvSpPr>
        <p:spPr bwMode="auto">
          <a:xfrm rot="5400000">
            <a:off x="1404938" y="787400"/>
            <a:ext cx="153988" cy="77787"/>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198" name="Rectangle 670"/>
          <p:cNvSpPr>
            <a:spLocks noChangeArrowheads="1"/>
          </p:cNvSpPr>
          <p:nvPr/>
        </p:nvSpPr>
        <p:spPr bwMode="auto">
          <a:xfrm rot="5400000">
            <a:off x="1068388" y="681038"/>
            <a:ext cx="292100" cy="292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36199" name="Rectangle 671"/>
          <p:cNvSpPr>
            <a:spLocks noChangeArrowheads="1"/>
          </p:cNvSpPr>
          <p:nvPr/>
        </p:nvSpPr>
        <p:spPr bwMode="auto">
          <a:xfrm>
            <a:off x="1065213" y="674688"/>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A</a:t>
            </a:r>
          </a:p>
        </p:txBody>
      </p:sp>
      <p:sp>
        <p:nvSpPr>
          <p:cNvPr id="136200" name="Line 454"/>
          <p:cNvSpPr>
            <a:spLocks noChangeShapeType="1"/>
          </p:cNvSpPr>
          <p:nvPr/>
        </p:nvSpPr>
        <p:spPr bwMode="auto">
          <a:xfrm>
            <a:off x="2386013" y="1768475"/>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201" name="Freeform 455"/>
          <p:cNvSpPr>
            <a:spLocks/>
          </p:cNvSpPr>
          <p:nvPr/>
        </p:nvSpPr>
        <p:spPr bwMode="auto">
          <a:xfrm>
            <a:off x="2308225" y="191452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202" name="Rectangle 456"/>
          <p:cNvSpPr>
            <a:spLocks noChangeArrowheads="1"/>
          </p:cNvSpPr>
          <p:nvPr/>
        </p:nvSpPr>
        <p:spPr bwMode="auto">
          <a:xfrm>
            <a:off x="2228850" y="1457325"/>
            <a:ext cx="312738"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B</a:t>
            </a:r>
          </a:p>
        </p:txBody>
      </p:sp>
      <p:cxnSp>
        <p:nvCxnSpPr>
          <p:cNvPr id="136203" name="Connecteur droit 36"/>
          <p:cNvCxnSpPr>
            <a:cxnSpLocks noChangeShapeType="1"/>
          </p:cNvCxnSpPr>
          <p:nvPr/>
        </p:nvCxnSpPr>
        <p:spPr bwMode="auto">
          <a:xfrm>
            <a:off x="2085975" y="1995488"/>
            <a:ext cx="1136650"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04" name="Rectangle 241"/>
          <p:cNvSpPr>
            <a:spLocks noChangeArrowheads="1"/>
          </p:cNvSpPr>
          <p:nvPr/>
        </p:nvSpPr>
        <p:spPr bwMode="auto">
          <a:xfrm>
            <a:off x="2725738" y="2162175"/>
            <a:ext cx="228600" cy="284163"/>
          </a:xfrm>
          <a:prstGeom prst="rect">
            <a:avLst/>
          </a:prstGeom>
          <a:solidFill>
            <a:srgbClr val="FFC000"/>
          </a:solidFill>
          <a:ln w="12700" algn="ctr">
            <a:solidFill>
              <a:schemeClr val="tx1"/>
            </a:solidFill>
            <a:round/>
            <a:headEnd type="none" w="sm" len="sm"/>
            <a:tailEnd type="none" w="sm" len="sm"/>
          </a:ln>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800">
              <a:solidFill>
                <a:schemeClr val="tx1"/>
              </a:solidFill>
            </a:endParaRPr>
          </a:p>
        </p:txBody>
      </p:sp>
      <p:cxnSp>
        <p:nvCxnSpPr>
          <p:cNvPr id="136205" name="Connecteur droit avec flèche 238"/>
          <p:cNvCxnSpPr>
            <a:cxnSpLocks noChangeShapeType="1"/>
          </p:cNvCxnSpPr>
          <p:nvPr/>
        </p:nvCxnSpPr>
        <p:spPr bwMode="auto">
          <a:xfrm>
            <a:off x="3005138" y="1993900"/>
            <a:ext cx="0" cy="633413"/>
          </a:xfrm>
          <a:prstGeom prst="straightConnector1">
            <a:avLst/>
          </a:prstGeom>
          <a:noFill/>
          <a:ln w="1270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06" name="ZoneTexte 239"/>
          <p:cNvSpPr txBox="1">
            <a:spLocks noChangeArrowheads="1"/>
          </p:cNvSpPr>
          <p:nvPr/>
        </p:nvSpPr>
        <p:spPr bwMode="auto">
          <a:xfrm rot="-5400000">
            <a:off x="2676526" y="2173287"/>
            <a:ext cx="354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20</a:t>
            </a:r>
          </a:p>
        </p:txBody>
      </p:sp>
      <p:sp>
        <p:nvSpPr>
          <p:cNvPr id="136207" name="Rectangle 26"/>
          <p:cNvSpPr>
            <a:spLocks noChangeArrowheads="1"/>
          </p:cNvSpPr>
          <p:nvPr/>
        </p:nvSpPr>
        <p:spPr bwMode="auto">
          <a:xfrm>
            <a:off x="2413000" y="2711450"/>
            <a:ext cx="1354138" cy="292100"/>
          </a:xfrm>
          <a:prstGeom prst="rect">
            <a:avLst/>
          </a:prstGeom>
          <a:solidFill>
            <a:srgbClr val="FFC0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36208" name="Line 27"/>
          <p:cNvSpPr>
            <a:spLocks noChangeShapeType="1"/>
          </p:cNvSpPr>
          <p:nvPr/>
        </p:nvSpPr>
        <p:spPr bwMode="auto">
          <a:xfrm>
            <a:off x="2711450" y="27051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209" name="Line 28"/>
          <p:cNvSpPr>
            <a:spLocks noChangeShapeType="1"/>
          </p:cNvSpPr>
          <p:nvPr/>
        </p:nvSpPr>
        <p:spPr bwMode="auto">
          <a:xfrm>
            <a:off x="3168650" y="27051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210" name="Rectangle 2"/>
          <p:cNvSpPr>
            <a:spLocks noChangeArrowheads="1"/>
          </p:cNvSpPr>
          <p:nvPr/>
        </p:nvSpPr>
        <p:spPr bwMode="auto">
          <a:xfrm>
            <a:off x="3152775" y="2727325"/>
            <a:ext cx="6143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A    B</a:t>
            </a:r>
          </a:p>
        </p:txBody>
      </p:sp>
      <p:sp>
        <p:nvSpPr>
          <p:cNvPr id="136211" name="Rectangle 8"/>
          <p:cNvSpPr>
            <a:spLocks noChangeArrowheads="1"/>
          </p:cNvSpPr>
          <p:nvPr/>
        </p:nvSpPr>
        <p:spPr bwMode="auto">
          <a:xfrm>
            <a:off x="2695575" y="2727325"/>
            <a:ext cx="4333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0,2</a:t>
            </a:r>
          </a:p>
        </p:txBody>
      </p:sp>
      <p:grpSp>
        <p:nvGrpSpPr>
          <p:cNvPr id="136212" name="Group 631"/>
          <p:cNvGrpSpPr>
            <a:grpSpLocks/>
          </p:cNvGrpSpPr>
          <p:nvPr/>
        </p:nvGrpSpPr>
        <p:grpSpPr bwMode="auto">
          <a:xfrm>
            <a:off x="2460625" y="2762250"/>
            <a:ext cx="190500" cy="190500"/>
            <a:chOff x="4360" y="1124"/>
            <a:chExt cx="120" cy="120"/>
          </a:xfrm>
        </p:grpSpPr>
        <p:sp>
          <p:nvSpPr>
            <p:cNvPr id="136251" name="Oval 63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36252" name="Line 63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253" name="Line 63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36213" name="Line 28"/>
          <p:cNvSpPr>
            <a:spLocks noChangeShapeType="1"/>
          </p:cNvSpPr>
          <p:nvPr/>
        </p:nvSpPr>
        <p:spPr bwMode="auto">
          <a:xfrm>
            <a:off x="3473450" y="27051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cxnSp>
        <p:nvCxnSpPr>
          <p:cNvPr id="136214" name="Connecteur droit 36"/>
          <p:cNvCxnSpPr>
            <a:cxnSpLocks noChangeShapeType="1"/>
          </p:cNvCxnSpPr>
          <p:nvPr/>
        </p:nvCxnSpPr>
        <p:spPr bwMode="auto">
          <a:xfrm>
            <a:off x="2289175" y="2605088"/>
            <a:ext cx="854075" cy="0"/>
          </a:xfrm>
          <a:prstGeom prst="line">
            <a:avLst/>
          </a:prstGeom>
          <a:noFill/>
          <a:ln w="12700"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15" name="Freeform 30"/>
          <p:cNvSpPr>
            <a:spLocks/>
          </p:cNvSpPr>
          <p:nvPr/>
        </p:nvSpPr>
        <p:spPr bwMode="auto">
          <a:xfrm flipV="1">
            <a:off x="2122488" y="2625725"/>
            <a:ext cx="290512" cy="241300"/>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216" name="ZoneTexte 62"/>
          <p:cNvSpPr txBox="1">
            <a:spLocks noChangeArrowheads="1"/>
          </p:cNvSpPr>
          <p:nvPr/>
        </p:nvSpPr>
        <p:spPr bwMode="auto">
          <a:xfrm>
            <a:off x="7510463" y="314325"/>
            <a:ext cx="339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A</a:t>
            </a:r>
          </a:p>
        </p:txBody>
      </p:sp>
      <p:cxnSp>
        <p:nvCxnSpPr>
          <p:cNvPr id="136217" name="Connecteur droit avec flèche 64"/>
          <p:cNvCxnSpPr>
            <a:cxnSpLocks noChangeShapeType="1"/>
          </p:cNvCxnSpPr>
          <p:nvPr/>
        </p:nvCxnSpPr>
        <p:spPr bwMode="auto">
          <a:xfrm flipH="1">
            <a:off x="6734175" y="500063"/>
            <a:ext cx="750888" cy="2206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6218" name="ZoneTexte 65"/>
          <p:cNvSpPr txBox="1">
            <a:spLocks noChangeArrowheads="1"/>
          </p:cNvSpPr>
          <p:nvPr/>
        </p:nvSpPr>
        <p:spPr bwMode="auto">
          <a:xfrm>
            <a:off x="6938963" y="1011238"/>
            <a:ext cx="381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B</a:t>
            </a:r>
          </a:p>
        </p:txBody>
      </p:sp>
      <p:cxnSp>
        <p:nvCxnSpPr>
          <p:cNvPr id="136219" name="Connecteur droit avec flèche 66"/>
          <p:cNvCxnSpPr>
            <a:cxnSpLocks noChangeShapeType="1"/>
          </p:cNvCxnSpPr>
          <p:nvPr/>
        </p:nvCxnSpPr>
        <p:spPr bwMode="auto">
          <a:xfrm flipH="1">
            <a:off x="6973888" y="1384300"/>
            <a:ext cx="93662" cy="196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6220" name="Forme libre 141"/>
          <p:cNvSpPr>
            <a:spLocks/>
          </p:cNvSpPr>
          <p:nvPr/>
        </p:nvSpPr>
        <p:spPr bwMode="auto">
          <a:xfrm rot="-171064">
            <a:off x="6194425" y="347663"/>
            <a:ext cx="628650" cy="1320800"/>
          </a:xfrm>
          <a:custGeom>
            <a:avLst/>
            <a:gdLst>
              <a:gd name="T0" fmla="*/ 0 w 833405"/>
              <a:gd name="T1" fmla="*/ 594 h 1753424"/>
              <a:gd name="T2" fmla="*/ 29 w 833405"/>
              <a:gd name="T3" fmla="*/ 432 h 1753424"/>
              <a:gd name="T4" fmla="*/ 29 w 833405"/>
              <a:gd name="T5" fmla="*/ 197 h 1753424"/>
              <a:gd name="T6" fmla="*/ 45 w 833405"/>
              <a:gd name="T7" fmla="*/ 20 h 1753424"/>
              <a:gd name="T8" fmla="*/ 95 w 833405"/>
              <a:gd name="T9" fmla="*/ 16 h 1753424"/>
              <a:gd name="T10" fmla="*/ 239 w 833405"/>
              <a:gd name="T11" fmla="*/ 16 h 1753424"/>
              <a:gd name="T12" fmla="*/ 309 w 833405"/>
              <a:gd name="T13" fmla="*/ 5 h 1753424"/>
              <a:gd name="T14" fmla="*/ 296 w 833405"/>
              <a:gd name="T15" fmla="*/ 99 h 1753424"/>
              <a:gd name="T16" fmla="*/ 293 w 833405"/>
              <a:gd name="T17" fmla="*/ 307 h 1753424"/>
              <a:gd name="T18" fmla="*/ 288 w 833405"/>
              <a:gd name="T19" fmla="*/ 553 h 1753424"/>
              <a:gd name="T20" fmla="*/ 276 w 833405"/>
              <a:gd name="T21" fmla="*/ 602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6221" name="Forme libre 142"/>
          <p:cNvSpPr>
            <a:spLocks/>
          </p:cNvSpPr>
          <p:nvPr/>
        </p:nvSpPr>
        <p:spPr bwMode="auto">
          <a:xfrm>
            <a:off x="5859463" y="1643063"/>
            <a:ext cx="1281112" cy="309562"/>
          </a:xfrm>
          <a:custGeom>
            <a:avLst/>
            <a:gdLst>
              <a:gd name="T0" fmla="*/ 2 w 1698718"/>
              <a:gd name="T1" fmla="*/ 104 h 412310"/>
              <a:gd name="T2" fmla="*/ 2 w 1698718"/>
              <a:gd name="T3" fmla="*/ 49 h 412310"/>
              <a:gd name="T4" fmla="*/ 8 w 1698718"/>
              <a:gd name="T5" fmla="*/ 13 h 412310"/>
              <a:gd name="T6" fmla="*/ 25 w 1698718"/>
              <a:gd name="T7" fmla="*/ 2 h 412310"/>
              <a:gd name="T8" fmla="*/ 163 w 1698718"/>
              <a:gd name="T9" fmla="*/ 2 h 412310"/>
              <a:gd name="T10" fmla="*/ 354 w 1698718"/>
              <a:gd name="T11" fmla="*/ 2 h 412310"/>
              <a:gd name="T12" fmla="*/ 459 w 1698718"/>
              <a:gd name="T13" fmla="*/ 13 h 412310"/>
              <a:gd name="T14" fmla="*/ 606 w 1698718"/>
              <a:gd name="T15" fmla="*/ 13 h 412310"/>
              <a:gd name="T16" fmla="*/ 609 w 1698718"/>
              <a:gd name="T17" fmla="*/ 45 h 412310"/>
              <a:gd name="T18" fmla="*/ 618 w 1698718"/>
              <a:gd name="T19" fmla="*/ 95 h 412310"/>
              <a:gd name="T20" fmla="*/ 626 w 1698718"/>
              <a:gd name="T21" fmla="*/ 104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6222" name="Forme libre 143"/>
          <p:cNvSpPr>
            <a:spLocks/>
          </p:cNvSpPr>
          <p:nvPr/>
        </p:nvSpPr>
        <p:spPr bwMode="auto">
          <a:xfrm>
            <a:off x="5465763" y="1916113"/>
            <a:ext cx="2124075" cy="401637"/>
          </a:xfrm>
          <a:custGeom>
            <a:avLst/>
            <a:gdLst>
              <a:gd name="T0" fmla="*/ 19 w 2818356"/>
              <a:gd name="T1" fmla="*/ 2 h 533121"/>
              <a:gd name="T2" fmla="*/ 451 w 2818356"/>
              <a:gd name="T3" fmla="*/ 17 h 533121"/>
              <a:gd name="T4" fmla="*/ 693 w 2818356"/>
              <a:gd name="T5" fmla="*/ 17 h 533121"/>
              <a:gd name="T6" fmla="*/ 832 w 2818356"/>
              <a:gd name="T7" fmla="*/ 17 h 533121"/>
              <a:gd name="T8" fmla="*/ 960 w 2818356"/>
              <a:gd name="T9" fmla="*/ 14 h 533121"/>
              <a:gd name="T10" fmla="*/ 1020 w 2818356"/>
              <a:gd name="T11" fmla="*/ 10 h 533121"/>
              <a:gd name="T12" fmla="*/ 1020 w 2818356"/>
              <a:gd name="T13" fmla="*/ 53 h 533121"/>
              <a:gd name="T14" fmla="*/ 1013 w 2818356"/>
              <a:gd name="T15" fmla="*/ 125 h 533121"/>
              <a:gd name="T16" fmla="*/ 1013 w 2818356"/>
              <a:gd name="T17" fmla="*/ 185 h 533121"/>
              <a:gd name="T18" fmla="*/ 916 w 2818356"/>
              <a:gd name="T19" fmla="*/ 192 h 533121"/>
              <a:gd name="T20" fmla="*/ 716 w 2818356"/>
              <a:gd name="T21" fmla="*/ 185 h 533121"/>
              <a:gd name="T22" fmla="*/ 488 w 2818356"/>
              <a:gd name="T23" fmla="*/ 185 h 533121"/>
              <a:gd name="T24" fmla="*/ 278 w 2818356"/>
              <a:gd name="T25" fmla="*/ 179 h 533121"/>
              <a:gd name="T26" fmla="*/ 116 w 2818356"/>
              <a:gd name="T27" fmla="*/ 174 h 533121"/>
              <a:gd name="T28" fmla="*/ 3 w 2818356"/>
              <a:gd name="T29" fmla="*/ 173 h 533121"/>
              <a:gd name="T30" fmla="*/ 15 w 2818356"/>
              <a:gd name="T31" fmla="*/ 140 h 533121"/>
              <a:gd name="T32" fmla="*/ 6 w 2818356"/>
              <a:gd name="T33" fmla="*/ 61 h 533121"/>
              <a:gd name="T34" fmla="*/ 19 w 2818356"/>
              <a:gd name="T35" fmla="*/ 2 h 533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8356" h="533121">
                <a:moveTo>
                  <a:pt x="51041" y="4311"/>
                </a:moveTo>
                <a:cubicBezTo>
                  <a:pt x="254853" y="-15886"/>
                  <a:pt x="932390" y="41034"/>
                  <a:pt x="1240862" y="48379"/>
                </a:cubicBezTo>
                <a:cubicBezTo>
                  <a:pt x="1549334" y="55724"/>
                  <a:pt x="1901874" y="48379"/>
                  <a:pt x="1901874" y="48379"/>
                </a:cubicBezTo>
                <a:lnTo>
                  <a:pt x="2287465" y="48379"/>
                </a:lnTo>
                <a:cubicBezTo>
                  <a:pt x="2410487" y="46543"/>
                  <a:pt x="2553706" y="41034"/>
                  <a:pt x="2640005" y="37362"/>
                </a:cubicBezTo>
                <a:cubicBezTo>
                  <a:pt x="2726304" y="33690"/>
                  <a:pt x="2777716" y="7984"/>
                  <a:pt x="2805258" y="26345"/>
                </a:cubicBezTo>
                <a:cubicBezTo>
                  <a:pt x="2832800" y="44706"/>
                  <a:pt x="2808930" y="94283"/>
                  <a:pt x="2805258" y="147531"/>
                </a:cubicBezTo>
                <a:cubicBezTo>
                  <a:pt x="2801586" y="200779"/>
                  <a:pt x="2786896" y="285241"/>
                  <a:pt x="2783224" y="345834"/>
                </a:cubicBezTo>
                <a:cubicBezTo>
                  <a:pt x="2779552" y="406427"/>
                  <a:pt x="2780134" y="424914"/>
                  <a:pt x="2783224" y="511087"/>
                </a:cubicBezTo>
                <a:cubicBezTo>
                  <a:pt x="2694618" y="526600"/>
                  <a:pt x="2654694" y="533121"/>
                  <a:pt x="2518819" y="533121"/>
                </a:cubicBezTo>
                <a:cubicBezTo>
                  <a:pt x="2382944" y="533121"/>
                  <a:pt x="2164443" y="514759"/>
                  <a:pt x="1967976" y="511087"/>
                </a:cubicBezTo>
                <a:cubicBezTo>
                  <a:pt x="1771509" y="507415"/>
                  <a:pt x="1340014" y="511087"/>
                  <a:pt x="1340014" y="511087"/>
                </a:cubicBezTo>
                <a:lnTo>
                  <a:pt x="765055" y="498001"/>
                </a:lnTo>
                <a:cubicBezTo>
                  <a:pt x="574096" y="498001"/>
                  <a:pt x="446362" y="488243"/>
                  <a:pt x="320015" y="484916"/>
                </a:cubicBezTo>
                <a:cubicBezTo>
                  <a:pt x="193668" y="481589"/>
                  <a:pt x="242271" y="487766"/>
                  <a:pt x="6972" y="478037"/>
                </a:cubicBezTo>
                <a:cubicBezTo>
                  <a:pt x="-18734" y="457840"/>
                  <a:pt x="34516" y="441315"/>
                  <a:pt x="40024" y="389903"/>
                </a:cubicBezTo>
                <a:cubicBezTo>
                  <a:pt x="45533" y="338491"/>
                  <a:pt x="16154" y="233829"/>
                  <a:pt x="17990" y="169564"/>
                </a:cubicBezTo>
                <a:cubicBezTo>
                  <a:pt x="19826" y="105299"/>
                  <a:pt x="35862" y="37593"/>
                  <a:pt x="51041"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136223" name="Forme libre 151"/>
          <p:cNvSpPr>
            <a:spLocks/>
          </p:cNvSpPr>
          <p:nvPr/>
        </p:nvSpPr>
        <p:spPr bwMode="auto">
          <a:xfrm>
            <a:off x="6084888" y="2090738"/>
            <a:ext cx="811212" cy="211137"/>
          </a:xfrm>
          <a:custGeom>
            <a:avLst/>
            <a:gdLst>
              <a:gd name="T0" fmla="*/ 1 w 1346394"/>
              <a:gd name="T1" fmla="*/ 121 h 280318"/>
              <a:gd name="T2" fmla="*/ 1 w 1346394"/>
              <a:gd name="T3" fmla="*/ 3 h 280318"/>
              <a:gd name="T4" fmla="*/ 1 w 1346394"/>
              <a:gd name="T5" fmla="*/ 3 h 280318"/>
              <a:gd name="T6" fmla="*/ 1 w 1346394"/>
              <a:gd name="T7" fmla="*/ 3 h 280318"/>
              <a:gd name="T8" fmla="*/ 1 w 1346394"/>
              <a:gd name="T9" fmla="*/ 32 h 280318"/>
              <a:gd name="T10" fmla="*/ 1 w 1346394"/>
              <a:gd name="T11" fmla="*/ 125 h 280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6394" h="280318">
                <a:moveTo>
                  <a:pt x="28598" y="269301"/>
                </a:moveTo>
                <a:cubicBezTo>
                  <a:pt x="-44848" y="159132"/>
                  <a:pt x="47271" y="70998"/>
                  <a:pt x="39615" y="4897"/>
                </a:cubicBezTo>
                <a:lnTo>
                  <a:pt x="976049" y="4897"/>
                </a:lnTo>
                <a:cubicBezTo>
                  <a:pt x="1189042" y="4897"/>
                  <a:pt x="1258815" y="-6120"/>
                  <a:pt x="1317572" y="4897"/>
                </a:cubicBezTo>
                <a:cubicBezTo>
                  <a:pt x="1376329" y="15914"/>
                  <a:pt x="1326753" y="25095"/>
                  <a:pt x="1328589" y="70998"/>
                </a:cubicBezTo>
                <a:cubicBezTo>
                  <a:pt x="1330425" y="116901"/>
                  <a:pt x="1329507" y="198609"/>
                  <a:pt x="1328589" y="280318"/>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sp>
        <p:nvSpPr>
          <p:cNvPr id="136226" name="Rectangle 3"/>
          <p:cNvSpPr>
            <a:spLocks noChangeArrowheads="1"/>
          </p:cNvSpPr>
          <p:nvPr/>
        </p:nvSpPr>
        <p:spPr bwMode="auto">
          <a:xfrm>
            <a:off x="5202238" y="2247900"/>
            <a:ext cx="2565400" cy="222250"/>
          </a:xfrm>
          <a:prstGeom prst="rect">
            <a:avLst/>
          </a:prstGeom>
          <a:solidFill>
            <a:srgbClr val="CCFF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36227" name="Line 17"/>
          <p:cNvSpPr>
            <a:spLocks noChangeShapeType="1"/>
          </p:cNvSpPr>
          <p:nvPr/>
        </p:nvSpPr>
        <p:spPr bwMode="auto">
          <a:xfrm>
            <a:off x="5202238" y="2262188"/>
            <a:ext cx="2565400" cy="0"/>
          </a:xfrm>
          <a:prstGeom prst="line">
            <a:avLst/>
          </a:prstGeom>
          <a:noFill/>
          <a:ln w="254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6228" name="Line 18"/>
          <p:cNvSpPr>
            <a:spLocks noChangeShapeType="1"/>
          </p:cNvSpPr>
          <p:nvPr/>
        </p:nvSpPr>
        <p:spPr bwMode="auto">
          <a:xfrm>
            <a:off x="5202238" y="2478088"/>
            <a:ext cx="2565400" cy="0"/>
          </a:xfrm>
          <a:prstGeom prst="line">
            <a:avLst/>
          </a:prstGeom>
          <a:noFill/>
          <a:ln w="25400">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6229" name="Line 33"/>
          <p:cNvSpPr>
            <a:spLocks noChangeShapeType="1"/>
          </p:cNvSpPr>
          <p:nvPr/>
        </p:nvSpPr>
        <p:spPr bwMode="auto">
          <a:xfrm>
            <a:off x="6245225" y="2122488"/>
            <a:ext cx="0" cy="1333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36230" name="Line 34"/>
          <p:cNvSpPr>
            <a:spLocks noChangeShapeType="1"/>
          </p:cNvSpPr>
          <p:nvPr/>
        </p:nvSpPr>
        <p:spPr bwMode="auto">
          <a:xfrm>
            <a:off x="6245225" y="2246313"/>
            <a:ext cx="0" cy="2238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6231" name="Line 35"/>
          <p:cNvSpPr>
            <a:spLocks noChangeShapeType="1"/>
          </p:cNvSpPr>
          <p:nvPr/>
        </p:nvSpPr>
        <p:spPr bwMode="auto">
          <a:xfrm>
            <a:off x="6245225" y="2478088"/>
            <a:ext cx="0" cy="27305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6232" name="Line 36"/>
          <p:cNvSpPr>
            <a:spLocks noChangeShapeType="1"/>
          </p:cNvSpPr>
          <p:nvPr/>
        </p:nvSpPr>
        <p:spPr bwMode="auto">
          <a:xfrm flipH="1">
            <a:off x="5888038" y="2747963"/>
            <a:ext cx="3508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36233" name="Rectangle 37"/>
          <p:cNvSpPr>
            <a:spLocks noChangeArrowheads="1"/>
          </p:cNvSpPr>
          <p:nvPr/>
        </p:nvSpPr>
        <p:spPr bwMode="auto">
          <a:xfrm>
            <a:off x="5716588" y="2428875"/>
            <a:ext cx="506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a:solidFill>
                  <a:srgbClr val="00B050"/>
                </a:solidFill>
              </a:rPr>
              <a:t>0,2</a:t>
            </a:r>
            <a:endParaRPr lang="fr-FR" altLang="fr-FR" sz="1400" b="0">
              <a:solidFill>
                <a:srgbClr val="00B050"/>
              </a:solidFill>
            </a:endParaRPr>
          </a:p>
        </p:txBody>
      </p:sp>
      <p:sp>
        <p:nvSpPr>
          <p:cNvPr id="136234" name="ZoneTexte 22"/>
          <p:cNvSpPr txBox="1">
            <a:spLocks noChangeArrowheads="1"/>
          </p:cNvSpPr>
          <p:nvPr/>
        </p:nvSpPr>
        <p:spPr bwMode="auto">
          <a:xfrm>
            <a:off x="6427788" y="2747963"/>
            <a:ext cx="213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800" b="0">
                <a:solidFill>
                  <a:schemeClr val="tx1"/>
                </a:solidFill>
              </a:rPr>
              <a:t>Surface réelle spécifiée</a:t>
            </a:r>
          </a:p>
        </p:txBody>
      </p:sp>
      <p:cxnSp>
        <p:nvCxnSpPr>
          <p:cNvPr id="136235" name="Connecteur droit avec flèche 26"/>
          <p:cNvCxnSpPr>
            <a:cxnSpLocks noChangeShapeType="1"/>
          </p:cNvCxnSpPr>
          <p:nvPr/>
        </p:nvCxnSpPr>
        <p:spPr bwMode="auto">
          <a:xfrm flipH="1" flipV="1">
            <a:off x="6588125" y="2301875"/>
            <a:ext cx="479425" cy="449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6236" name="Forme libre 5"/>
          <p:cNvSpPr>
            <a:spLocks/>
          </p:cNvSpPr>
          <p:nvPr/>
        </p:nvSpPr>
        <p:spPr bwMode="auto">
          <a:xfrm>
            <a:off x="5476875" y="2271713"/>
            <a:ext cx="2085975" cy="39687"/>
          </a:xfrm>
          <a:custGeom>
            <a:avLst/>
            <a:gdLst>
              <a:gd name="T0" fmla="*/ 0 w 1534062"/>
              <a:gd name="T1" fmla="*/ 0 h 26720"/>
              <a:gd name="T2" fmla="*/ 2084942583 w 1534062"/>
              <a:gd name="T3" fmla="*/ 750160054 h 26720"/>
              <a:gd name="T4" fmla="*/ 2147483647 w 1534062"/>
              <a:gd name="T5" fmla="*/ 1500389822 h 26720"/>
              <a:gd name="T6" fmla="*/ 2147483647 w 1534062"/>
              <a:gd name="T7" fmla="*/ 1266112324 h 26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4062" h="26720">
                <a:moveTo>
                  <a:pt x="0" y="0"/>
                </a:moveTo>
                <a:cubicBezTo>
                  <a:pt x="86660" y="3858"/>
                  <a:pt x="254643" y="7716"/>
                  <a:pt x="381965" y="11574"/>
                </a:cubicBezTo>
                <a:cubicBezTo>
                  <a:pt x="507357" y="15432"/>
                  <a:pt x="560338" y="21822"/>
                  <a:pt x="752354" y="23149"/>
                </a:cubicBezTo>
                <a:cubicBezTo>
                  <a:pt x="1012923" y="21944"/>
                  <a:pt x="1418715" y="34004"/>
                  <a:pt x="1534062" y="19534"/>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fr-FR"/>
          </a:p>
        </p:txBody>
      </p:sp>
      <p:cxnSp>
        <p:nvCxnSpPr>
          <p:cNvPr id="136237" name="Connecteur droit avec flèche 26"/>
          <p:cNvCxnSpPr>
            <a:cxnSpLocks noChangeShapeType="1"/>
          </p:cNvCxnSpPr>
          <p:nvPr/>
        </p:nvCxnSpPr>
        <p:spPr bwMode="auto">
          <a:xfrm flipV="1">
            <a:off x="5321300" y="2378075"/>
            <a:ext cx="244475" cy="36988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6238" name="ZoneTexte 22"/>
          <p:cNvSpPr txBox="1">
            <a:spLocks noChangeArrowheads="1"/>
          </p:cNvSpPr>
          <p:nvPr/>
        </p:nvSpPr>
        <p:spPr bwMode="auto">
          <a:xfrm>
            <a:off x="4541838" y="2738438"/>
            <a:ext cx="1979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800" b="0"/>
              <a:t>Surface nominale</a:t>
            </a:r>
          </a:p>
          <a:p>
            <a:pPr algn="ctr" eaLnBrk="1" hangingPunct="1"/>
            <a:r>
              <a:rPr lang="fr-FR" altLang="fr-FR" sz="1800" b="0"/>
              <a:t>spécifiée</a:t>
            </a:r>
          </a:p>
        </p:txBody>
      </p:sp>
      <p:sp>
        <p:nvSpPr>
          <p:cNvPr id="136239" name="ZoneTexte 19"/>
          <p:cNvSpPr txBox="1">
            <a:spLocks noChangeArrowheads="1"/>
          </p:cNvSpPr>
          <p:nvPr/>
        </p:nvSpPr>
        <p:spPr bwMode="auto">
          <a:xfrm>
            <a:off x="134938" y="3441700"/>
            <a:ext cx="31591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a:solidFill>
                  <a:schemeClr val="tx1"/>
                </a:solidFill>
              </a:rPr>
              <a:t>Références</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a:solidFill>
                  <a:schemeClr val="tx1"/>
                </a:solidFill>
              </a:rPr>
              <a:t>Nom 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sp>
        <p:nvSpPr>
          <p:cNvPr id="136240" name="ZoneTexte 2"/>
          <p:cNvSpPr txBox="1">
            <a:spLocks noChangeArrowheads="1"/>
          </p:cNvSpPr>
          <p:nvPr/>
        </p:nvSpPr>
        <p:spPr bwMode="auto">
          <a:xfrm>
            <a:off x="69850" y="66675"/>
            <a:ext cx="4219040" cy="461665"/>
          </a:xfrm>
          <a:prstGeom prst="rect">
            <a:avLst/>
          </a:prstGeom>
          <a:solidFill>
            <a:srgbClr val="FFFF99"/>
          </a:solidFill>
          <a:ln w="28575">
            <a:solidFill>
              <a:srgbClr val="FF0000"/>
            </a:solidFill>
            <a:miter lim="800000"/>
            <a:headEnd/>
            <a:tailEnd/>
          </a:ln>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dirty="0" smtClean="0">
                <a:solidFill>
                  <a:schemeClr val="tx1"/>
                </a:solidFill>
              </a:rPr>
              <a:t>LOCALISATION D'UN PLAN</a:t>
            </a:r>
            <a:endParaRPr lang="fr-FR" altLang="fr-FR" sz="2400" dirty="0">
              <a:solidFill>
                <a:schemeClr val="tx1"/>
              </a:solidFill>
            </a:endParaRPr>
          </a:p>
        </p:txBody>
      </p:sp>
      <p:grpSp>
        <p:nvGrpSpPr>
          <p:cNvPr id="2" name="Groupe 1"/>
          <p:cNvGrpSpPr/>
          <p:nvPr/>
        </p:nvGrpSpPr>
        <p:grpSpPr>
          <a:xfrm>
            <a:off x="1746250" y="287338"/>
            <a:ext cx="7381875" cy="4133850"/>
            <a:chOff x="1746250" y="287338"/>
            <a:chExt cx="7381875" cy="4133850"/>
          </a:xfrm>
        </p:grpSpPr>
        <p:grpSp>
          <p:nvGrpSpPr>
            <p:cNvPr id="136224" name="Groupe 9"/>
            <p:cNvGrpSpPr>
              <a:grpSpLocks/>
            </p:cNvGrpSpPr>
            <p:nvPr/>
          </p:nvGrpSpPr>
          <p:grpSpPr bwMode="auto">
            <a:xfrm>
              <a:off x="5473849" y="287338"/>
              <a:ext cx="2122487" cy="2125662"/>
              <a:chOff x="4935538" y="1824038"/>
              <a:chExt cx="2816225" cy="2819400"/>
            </a:xfrm>
          </p:grpSpPr>
          <p:sp>
            <p:nvSpPr>
              <p:cNvPr id="136246"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6247"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6248"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136249"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136250"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136241" name="ZoneTexte 8"/>
            <p:cNvSpPr txBox="1">
              <a:spLocks noChangeArrowheads="1"/>
            </p:cNvSpPr>
            <p:nvPr/>
          </p:nvSpPr>
          <p:spPr bwMode="auto">
            <a:xfrm>
              <a:off x="1746250" y="3497263"/>
              <a:ext cx="738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cylindre A, critère [GM] moindres carrés moyen</a:t>
              </a:r>
            </a:p>
            <a:p>
              <a:pPr eaLnBrk="1" hangingPunct="1"/>
              <a:r>
                <a:rPr lang="fr-FR" altLang="fr-FR" sz="1800" b="0" dirty="0">
                  <a:solidFill>
                    <a:srgbClr val="0070C0"/>
                  </a:solidFill>
                  <a:latin typeface="Comic Sans MS" pitchFamily="66" charset="0"/>
                </a:rPr>
                <a:t>Secondaire : plan B, critère [GE] plan extérieur matière des moindres carrés </a:t>
              </a:r>
            </a:p>
          </p:txBody>
        </p:sp>
      </p:grpSp>
      <p:sp>
        <p:nvSpPr>
          <p:cNvPr id="136242" name="Line 402"/>
          <p:cNvSpPr>
            <a:spLocks noChangeShapeType="1"/>
          </p:cNvSpPr>
          <p:nvPr/>
        </p:nvSpPr>
        <p:spPr bwMode="auto">
          <a:xfrm flipV="1">
            <a:off x="1271588" y="2603500"/>
            <a:ext cx="0" cy="2206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243" name="Freeform 403"/>
          <p:cNvSpPr>
            <a:spLocks/>
          </p:cNvSpPr>
          <p:nvPr/>
        </p:nvSpPr>
        <p:spPr bwMode="auto">
          <a:xfrm flipV="1">
            <a:off x="1193800" y="260032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6244" name="Rectangle 404"/>
          <p:cNvSpPr>
            <a:spLocks noChangeArrowheads="1"/>
          </p:cNvSpPr>
          <p:nvPr/>
        </p:nvSpPr>
        <p:spPr bwMode="auto">
          <a:xfrm>
            <a:off x="1114425" y="2820988"/>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b="0">
                <a:solidFill>
                  <a:schemeClr val="tx1"/>
                </a:solidFill>
              </a:rPr>
              <a:t>D</a:t>
            </a:r>
          </a:p>
        </p:txBody>
      </p:sp>
      <p:sp>
        <p:nvSpPr>
          <p:cNvPr id="136245" name="ZoneTexte 9"/>
          <p:cNvSpPr txBox="1">
            <a:spLocks noChangeArrowheads="1"/>
          </p:cNvSpPr>
          <p:nvPr/>
        </p:nvSpPr>
        <p:spPr bwMode="auto">
          <a:xfrm>
            <a:off x="3727450" y="4279900"/>
            <a:ext cx="4991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a:solidFill>
                  <a:srgbClr val="0070C0"/>
                </a:solidFill>
                <a:latin typeface="Comic Sans MS" pitchFamily="66" charset="0"/>
              </a:rPr>
              <a:t>Localisation</a:t>
            </a:r>
          </a:p>
          <a:p>
            <a:pPr eaLnBrk="1" hangingPunct="1">
              <a:lnSpc>
                <a:spcPct val="150000"/>
              </a:lnSpc>
            </a:pPr>
            <a:r>
              <a:rPr lang="fr-FR" altLang="fr-FR" sz="1800" b="0" dirty="0">
                <a:solidFill>
                  <a:srgbClr val="0070C0"/>
                </a:solidFill>
                <a:latin typeface="Comic Sans MS" pitchFamily="66" charset="0"/>
              </a:rPr>
              <a:t>Plan D</a:t>
            </a:r>
          </a:p>
          <a:p>
            <a:pPr eaLnBrk="1" hangingPunct="1">
              <a:lnSpc>
                <a:spcPct val="150000"/>
              </a:lnSpc>
            </a:pPr>
            <a:r>
              <a:rPr lang="fr-FR" altLang="fr-FR" sz="1800" b="0" dirty="0">
                <a:solidFill>
                  <a:srgbClr val="0070C0"/>
                </a:solidFill>
                <a:latin typeface="Comic Sans MS" pitchFamily="66" charset="0"/>
              </a:rPr>
              <a:t>Tous les points de la surface réelle D</a:t>
            </a:r>
          </a:p>
          <a:p>
            <a:pPr eaLnBrk="1" hangingPunct="1"/>
            <a:r>
              <a:rPr lang="fr-FR" altLang="fr-FR" sz="1800" b="0" dirty="0">
                <a:solidFill>
                  <a:srgbClr val="0070C0"/>
                </a:solidFill>
                <a:latin typeface="Comic Sans MS" pitchFamily="66" charset="0"/>
              </a:rPr>
              <a:t>Zone comprise entre deux plans distants de</a:t>
            </a:r>
          </a:p>
          <a:p>
            <a:pPr eaLnBrk="1" hangingPunct="1"/>
            <a:r>
              <a:rPr lang="fr-FR" altLang="fr-FR" sz="1800" b="0" dirty="0">
                <a:solidFill>
                  <a:srgbClr val="0070C0"/>
                </a:solidFill>
                <a:latin typeface="Comic Sans MS" pitchFamily="66" charset="0"/>
              </a:rPr>
              <a:t>       0,2, centrée sur la surface nominale</a:t>
            </a:r>
          </a:p>
          <a:p>
            <a:pPr eaLnBrk="1" hangingPunct="1"/>
            <a:r>
              <a:rPr lang="fr-FR" altLang="fr-FR" sz="1800" b="0" dirty="0">
                <a:solidFill>
                  <a:srgbClr val="0070C0"/>
                </a:solidFill>
                <a:latin typeface="Comic Sans MS" pitchFamily="66" charset="0"/>
              </a:rPr>
              <a:t>La spécification est respectée si l'élément</a:t>
            </a:r>
          </a:p>
          <a:p>
            <a:pPr eaLnBrk="1" hangingPunct="1"/>
            <a:r>
              <a:rPr lang="fr-FR" altLang="fr-FR" sz="1800" b="0" dirty="0">
                <a:solidFill>
                  <a:srgbClr val="0070C0"/>
                </a:solidFill>
                <a:latin typeface="Comic Sans MS" pitchFamily="66" charset="0"/>
              </a:rPr>
              <a:t>       tolérancé est dans la zone de tolérance </a:t>
            </a:r>
          </a:p>
        </p:txBody>
      </p:sp>
    </p:spTree>
    <p:extLst>
      <p:ext uri="{BB962C8B-B14F-4D97-AF65-F5344CB8AC3E}">
        <p14:creationId xmlns:p14="http://schemas.microsoft.com/office/powerpoint/2010/main" val="29359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2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2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2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2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2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2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2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62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2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2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2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62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2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6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23" grpId="0" animBg="1"/>
      <p:bldP spid="136226" grpId="0" animBg="1"/>
      <p:bldP spid="136227" grpId="0" animBg="1"/>
      <p:bldP spid="136228" grpId="0" animBg="1"/>
      <p:bldP spid="136229" grpId="0" animBg="1"/>
      <p:bldP spid="136230" grpId="0" animBg="1"/>
      <p:bldP spid="136231" grpId="0" animBg="1"/>
      <p:bldP spid="136232" grpId="0" animBg="1"/>
      <p:bldP spid="136233" grpId="0"/>
      <p:bldP spid="136234" grpId="0"/>
      <p:bldP spid="136236" grpId="0" animBg="1"/>
      <p:bldP spid="136238" grpId="0"/>
      <p:bldP spid="13624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2238" y="111125"/>
            <a:ext cx="3716337" cy="485775"/>
          </a:xfrm>
          <a:prstGeom prst="rect">
            <a:avLst/>
          </a:prstGeom>
          <a:solidFill>
            <a:srgbClr val="FFFFCC"/>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COTATION DES PIECES</a:t>
            </a:r>
          </a:p>
        </p:txBody>
      </p:sp>
      <p:sp>
        <p:nvSpPr>
          <p:cNvPr id="49155" name="Line 3"/>
          <p:cNvSpPr>
            <a:spLocks noChangeShapeType="1"/>
          </p:cNvSpPr>
          <p:nvPr/>
        </p:nvSpPr>
        <p:spPr bwMode="auto">
          <a:xfrm>
            <a:off x="5537200" y="2389188"/>
            <a:ext cx="0" cy="1011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56" name="Line 4"/>
          <p:cNvSpPr>
            <a:spLocks noChangeShapeType="1"/>
          </p:cNvSpPr>
          <p:nvPr/>
        </p:nvSpPr>
        <p:spPr bwMode="auto">
          <a:xfrm>
            <a:off x="1606550" y="2462213"/>
            <a:ext cx="0" cy="982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57" name="Line 5"/>
          <p:cNvSpPr>
            <a:spLocks noChangeShapeType="1"/>
          </p:cNvSpPr>
          <p:nvPr/>
        </p:nvSpPr>
        <p:spPr bwMode="auto">
          <a:xfrm>
            <a:off x="7972425" y="2498725"/>
            <a:ext cx="0" cy="1809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58" name="Freeform 6"/>
          <p:cNvSpPr>
            <a:spLocks/>
          </p:cNvSpPr>
          <p:nvPr/>
        </p:nvSpPr>
        <p:spPr bwMode="auto">
          <a:xfrm rot="10800000" flipH="1">
            <a:off x="7972425" y="2362200"/>
            <a:ext cx="365125" cy="146050"/>
          </a:xfrm>
          <a:custGeom>
            <a:avLst/>
            <a:gdLst>
              <a:gd name="T0" fmla="*/ 0 w 240"/>
              <a:gd name="T1" fmla="*/ 0 h 96"/>
              <a:gd name="T2" fmla="*/ 0 w 240"/>
              <a:gd name="T3" fmla="*/ 2147483647 h 96"/>
              <a:gd name="T4" fmla="*/ 2147483647 w 240"/>
              <a:gd name="T5" fmla="*/ 2147483647 h 96"/>
              <a:gd name="T6" fmla="*/ 2147483647 w 240"/>
              <a:gd name="T7" fmla="*/ 2147483647 h 96"/>
              <a:gd name="T8" fmla="*/ 2147483647 w 240"/>
              <a:gd name="T9" fmla="*/ 2147483647 h 96"/>
              <a:gd name="T10" fmla="*/ 2147483647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59" name="Line 7"/>
          <p:cNvSpPr>
            <a:spLocks noChangeShapeType="1"/>
          </p:cNvSpPr>
          <p:nvPr/>
        </p:nvSpPr>
        <p:spPr bwMode="auto">
          <a:xfrm flipH="1">
            <a:off x="5470525" y="2433638"/>
            <a:ext cx="0" cy="982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0" name="Line 8"/>
          <p:cNvSpPr>
            <a:spLocks noChangeShapeType="1"/>
          </p:cNvSpPr>
          <p:nvPr/>
        </p:nvSpPr>
        <p:spPr bwMode="auto">
          <a:xfrm flipH="1">
            <a:off x="7972425" y="2498725"/>
            <a:ext cx="0" cy="9096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1" name="Freeform 9"/>
          <p:cNvSpPr>
            <a:spLocks/>
          </p:cNvSpPr>
          <p:nvPr/>
        </p:nvSpPr>
        <p:spPr bwMode="auto">
          <a:xfrm>
            <a:off x="928688" y="19669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2" name="Rectangle 10"/>
          <p:cNvSpPr>
            <a:spLocks noChangeArrowheads="1"/>
          </p:cNvSpPr>
          <p:nvPr/>
        </p:nvSpPr>
        <p:spPr bwMode="auto">
          <a:xfrm>
            <a:off x="1103313" y="16240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49163" name="Group 11"/>
          <p:cNvGrpSpPr>
            <a:grpSpLocks/>
          </p:cNvGrpSpPr>
          <p:nvPr/>
        </p:nvGrpSpPr>
        <p:grpSpPr bwMode="auto">
          <a:xfrm>
            <a:off x="4494213" y="1595438"/>
            <a:ext cx="1046162" cy="835025"/>
            <a:chOff x="1531" y="1030"/>
            <a:chExt cx="704" cy="526"/>
          </a:xfrm>
        </p:grpSpPr>
        <p:sp>
          <p:nvSpPr>
            <p:cNvPr id="49237" name="Freeform 12"/>
            <p:cNvSpPr>
              <a:spLocks/>
            </p:cNvSpPr>
            <p:nvPr/>
          </p:nvSpPr>
          <p:spPr bwMode="auto">
            <a:xfrm>
              <a:off x="1531" y="1246"/>
              <a:ext cx="704" cy="310"/>
            </a:xfrm>
            <a:custGeom>
              <a:avLst/>
              <a:gdLst>
                <a:gd name="T0" fmla="*/ 0 w 704"/>
                <a:gd name="T1" fmla="*/ 244 h 310"/>
                <a:gd name="T2" fmla="*/ 20 w 704"/>
                <a:gd name="T3" fmla="*/ 270 h 310"/>
                <a:gd name="T4" fmla="*/ 656 w 704"/>
                <a:gd name="T5" fmla="*/ 270 h 310"/>
                <a:gd name="T6" fmla="*/ 656 w 704"/>
                <a:gd name="T7" fmla="*/ 310 h 310"/>
                <a:gd name="T8" fmla="*/ 704 w 704"/>
                <a:gd name="T9" fmla="*/ 310 h 310"/>
                <a:gd name="T10" fmla="*/ 704 w 704"/>
                <a:gd name="T11" fmla="*/ 162 h 310"/>
                <a:gd name="T12" fmla="*/ 692 w 704"/>
                <a:gd name="T13" fmla="*/ 150 h 310"/>
                <a:gd name="T14" fmla="*/ 116 w 704"/>
                <a:gd name="T15" fmla="*/ 150 h 310"/>
                <a:gd name="T16" fmla="*/ 116 w 704"/>
                <a:gd name="T17" fmla="*/ 0 h 310"/>
                <a:gd name="T18" fmla="*/ 0 w 704"/>
                <a:gd name="T19" fmla="*/ 0 h 310"/>
                <a:gd name="T20" fmla="*/ 0 w 704"/>
                <a:gd name="T21" fmla="*/ 244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38" name="Rectangle 13"/>
            <p:cNvSpPr>
              <a:spLocks noChangeArrowheads="1"/>
            </p:cNvSpPr>
            <p:nvPr/>
          </p:nvSpPr>
          <p:spPr bwMode="auto">
            <a:xfrm>
              <a:off x="1531" y="1030"/>
              <a:ext cx="114" cy="92"/>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49164" name="Line 14"/>
          <p:cNvSpPr>
            <a:spLocks noChangeShapeType="1"/>
          </p:cNvSpPr>
          <p:nvPr/>
        </p:nvSpPr>
        <p:spPr bwMode="auto">
          <a:xfrm>
            <a:off x="1279525" y="2589213"/>
            <a:ext cx="0" cy="846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5" name="Line 15"/>
          <p:cNvSpPr>
            <a:spLocks noChangeShapeType="1"/>
          </p:cNvSpPr>
          <p:nvPr/>
        </p:nvSpPr>
        <p:spPr bwMode="auto">
          <a:xfrm>
            <a:off x="987425" y="1863725"/>
            <a:ext cx="42386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6" name="Line 16"/>
          <p:cNvSpPr>
            <a:spLocks noChangeShapeType="1"/>
          </p:cNvSpPr>
          <p:nvPr/>
        </p:nvSpPr>
        <p:spPr bwMode="auto">
          <a:xfrm>
            <a:off x="739775" y="3446463"/>
            <a:ext cx="20986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7" name="Line 17"/>
          <p:cNvSpPr>
            <a:spLocks noChangeShapeType="1"/>
          </p:cNvSpPr>
          <p:nvPr/>
        </p:nvSpPr>
        <p:spPr bwMode="auto">
          <a:xfrm>
            <a:off x="928688" y="2898775"/>
            <a:ext cx="0" cy="5476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8" name="Line 18"/>
          <p:cNvSpPr>
            <a:spLocks noChangeShapeType="1"/>
          </p:cNvSpPr>
          <p:nvPr/>
        </p:nvSpPr>
        <p:spPr bwMode="auto">
          <a:xfrm>
            <a:off x="1001713" y="2909888"/>
            <a:ext cx="0" cy="5476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69" name="Line 19"/>
          <p:cNvSpPr>
            <a:spLocks noChangeShapeType="1"/>
          </p:cNvSpPr>
          <p:nvPr/>
        </p:nvSpPr>
        <p:spPr bwMode="auto">
          <a:xfrm>
            <a:off x="1103313" y="1758950"/>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0" name="Line 20"/>
          <p:cNvSpPr>
            <a:spLocks noChangeShapeType="1"/>
          </p:cNvSpPr>
          <p:nvPr/>
        </p:nvSpPr>
        <p:spPr bwMode="auto">
          <a:xfrm>
            <a:off x="1296988" y="1760538"/>
            <a:ext cx="0" cy="198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1" name="Line 21"/>
          <p:cNvSpPr>
            <a:spLocks noChangeShapeType="1"/>
          </p:cNvSpPr>
          <p:nvPr/>
        </p:nvSpPr>
        <p:spPr bwMode="auto">
          <a:xfrm>
            <a:off x="4660900" y="1722438"/>
            <a:ext cx="0" cy="198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2" name="Line 22"/>
          <p:cNvSpPr>
            <a:spLocks noChangeShapeType="1"/>
          </p:cNvSpPr>
          <p:nvPr/>
        </p:nvSpPr>
        <p:spPr bwMode="auto">
          <a:xfrm>
            <a:off x="4492625" y="1724025"/>
            <a:ext cx="0" cy="1984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3" name="Line 23"/>
          <p:cNvSpPr>
            <a:spLocks noChangeShapeType="1"/>
          </p:cNvSpPr>
          <p:nvPr/>
        </p:nvSpPr>
        <p:spPr bwMode="auto">
          <a:xfrm flipH="1">
            <a:off x="4483100" y="2301875"/>
            <a:ext cx="0" cy="10953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4" name="Line 24"/>
          <p:cNvSpPr>
            <a:spLocks noChangeShapeType="1"/>
          </p:cNvSpPr>
          <p:nvPr/>
        </p:nvSpPr>
        <p:spPr bwMode="auto">
          <a:xfrm>
            <a:off x="4243388" y="3386138"/>
            <a:ext cx="15240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5" name="Line 25"/>
          <p:cNvSpPr>
            <a:spLocks noChangeShapeType="1"/>
          </p:cNvSpPr>
          <p:nvPr/>
        </p:nvSpPr>
        <p:spPr bwMode="auto">
          <a:xfrm>
            <a:off x="7716838" y="3406775"/>
            <a:ext cx="11287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6" name="Line 26"/>
          <p:cNvSpPr>
            <a:spLocks noChangeShapeType="1"/>
          </p:cNvSpPr>
          <p:nvPr/>
        </p:nvSpPr>
        <p:spPr bwMode="auto">
          <a:xfrm>
            <a:off x="4464050" y="3868738"/>
            <a:ext cx="99695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7" name="Line 27"/>
          <p:cNvSpPr>
            <a:spLocks noChangeShapeType="1"/>
          </p:cNvSpPr>
          <p:nvPr/>
        </p:nvSpPr>
        <p:spPr bwMode="auto">
          <a:xfrm>
            <a:off x="5462588" y="1563688"/>
            <a:ext cx="0" cy="922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8" name="Line 28"/>
          <p:cNvSpPr>
            <a:spLocks noChangeShapeType="1"/>
          </p:cNvSpPr>
          <p:nvPr/>
        </p:nvSpPr>
        <p:spPr bwMode="auto">
          <a:xfrm>
            <a:off x="5462588" y="3309938"/>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79" name="Line 29"/>
          <p:cNvSpPr>
            <a:spLocks noChangeShapeType="1"/>
          </p:cNvSpPr>
          <p:nvPr/>
        </p:nvSpPr>
        <p:spPr bwMode="auto">
          <a:xfrm>
            <a:off x="5214938" y="1712913"/>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180" name="Freeform 30"/>
          <p:cNvSpPr>
            <a:spLocks/>
          </p:cNvSpPr>
          <p:nvPr/>
        </p:nvSpPr>
        <p:spPr bwMode="auto">
          <a:xfrm>
            <a:off x="5367338" y="1635125"/>
            <a:ext cx="77787"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1" name="Rectangle 31"/>
          <p:cNvSpPr>
            <a:spLocks noChangeArrowheads="1"/>
          </p:cNvSpPr>
          <p:nvPr/>
        </p:nvSpPr>
        <p:spPr bwMode="auto">
          <a:xfrm>
            <a:off x="4900613" y="1560513"/>
            <a:ext cx="322262"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D</a:t>
            </a:r>
          </a:p>
        </p:txBody>
      </p:sp>
      <p:sp>
        <p:nvSpPr>
          <p:cNvPr id="49182" name="Rectangle 32"/>
          <p:cNvSpPr>
            <a:spLocks noChangeArrowheads="1"/>
          </p:cNvSpPr>
          <p:nvPr/>
        </p:nvSpPr>
        <p:spPr bwMode="auto">
          <a:xfrm>
            <a:off x="3863975" y="2209800"/>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D</a:t>
            </a:r>
          </a:p>
        </p:txBody>
      </p:sp>
      <p:sp>
        <p:nvSpPr>
          <p:cNvPr id="49183" name="Rectangle 33"/>
          <p:cNvSpPr>
            <a:spLocks noChangeArrowheads="1"/>
          </p:cNvSpPr>
          <p:nvPr/>
        </p:nvSpPr>
        <p:spPr bwMode="auto">
          <a:xfrm>
            <a:off x="3406775" y="2209800"/>
            <a:ext cx="430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t1d</a:t>
            </a:r>
          </a:p>
        </p:txBody>
      </p:sp>
      <p:grpSp>
        <p:nvGrpSpPr>
          <p:cNvPr id="49184" name="Group 34"/>
          <p:cNvGrpSpPr>
            <a:grpSpLocks/>
          </p:cNvGrpSpPr>
          <p:nvPr/>
        </p:nvGrpSpPr>
        <p:grpSpPr bwMode="auto">
          <a:xfrm>
            <a:off x="3124200" y="2187575"/>
            <a:ext cx="1054100" cy="304800"/>
            <a:chOff x="436" y="384"/>
            <a:chExt cx="664" cy="192"/>
          </a:xfrm>
        </p:grpSpPr>
        <p:sp>
          <p:nvSpPr>
            <p:cNvPr id="49234" name="Rectangle 35"/>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35" name="Line 36"/>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36" name="Line 37"/>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9185" name="Group 38"/>
          <p:cNvGrpSpPr>
            <a:grpSpLocks/>
          </p:cNvGrpSpPr>
          <p:nvPr/>
        </p:nvGrpSpPr>
        <p:grpSpPr bwMode="auto">
          <a:xfrm>
            <a:off x="3171825" y="2244725"/>
            <a:ext cx="190500" cy="190500"/>
            <a:chOff x="4360" y="1124"/>
            <a:chExt cx="120" cy="120"/>
          </a:xfrm>
        </p:grpSpPr>
        <p:sp>
          <p:nvSpPr>
            <p:cNvPr id="49231" name="Oval 39"/>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32" name="Line 40"/>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33" name="Line 41"/>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9186" name="Line 42"/>
          <p:cNvSpPr>
            <a:spLocks noChangeShapeType="1"/>
          </p:cNvSpPr>
          <p:nvPr/>
        </p:nvSpPr>
        <p:spPr bwMode="auto">
          <a:xfrm flipH="1">
            <a:off x="4189413" y="2317750"/>
            <a:ext cx="290512"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87" name="Rectangle 43"/>
          <p:cNvSpPr>
            <a:spLocks noChangeArrowheads="1"/>
          </p:cNvSpPr>
          <p:nvPr/>
        </p:nvSpPr>
        <p:spPr bwMode="auto">
          <a:xfrm>
            <a:off x="4779963" y="352742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d1</a:t>
            </a:r>
          </a:p>
        </p:txBody>
      </p:sp>
      <p:sp>
        <p:nvSpPr>
          <p:cNvPr id="49188" name="Rectangle 44"/>
          <p:cNvSpPr>
            <a:spLocks noChangeArrowheads="1"/>
          </p:cNvSpPr>
          <p:nvPr/>
        </p:nvSpPr>
        <p:spPr bwMode="auto">
          <a:xfrm>
            <a:off x="4748213" y="3533775"/>
            <a:ext cx="44450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189" name="Line 45"/>
          <p:cNvSpPr>
            <a:spLocks noChangeShapeType="1"/>
          </p:cNvSpPr>
          <p:nvPr/>
        </p:nvSpPr>
        <p:spPr bwMode="auto">
          <a:xfrm>
            <a:off x="4465638" y="3370263"/>
            <a:ext cx="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0" name="Line 46"/>
          <p:cNvSpPr>
            <a:spLocks noChangeShapeType="1"/>
          </p:cNvSpPr>
          <p:nvPr/>
        </p:nvSpPr>
        <p:spPr bwMode="auto">
          <a:xfrm flipH="1">
            <a:off x="8331200" y="2395538"/>
            <a:ext cx="0" cy="1003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1" name="Line 47"/>
          <p:cNvSpPr>
            <a:spLocks noChangeShapeType="1"/>
          </p:cNvSpPr>
          <p:nvPr/>
        </p:nvSpPr>
        <p:spPr bwMode="auto">
          <a:xfrm>
            <a:off x="7972425" y="2147888"/>
            <a:ext cx="39211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2" name="Line 48"/>
          <p:cNvSpPr>
            <a:spLocks noChangeShapeType="1"/>
          </p:cNvSpPr>
          <p:nvPr/>
        </p:nvSpPr>
        <p:spPr bwMode="auto">
          <a:xfrm flipV="1">
            <a:off x="7962900" y="2065338"/>
            <a:ext cx="0"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3" name="Line 49"/>
          <p:cNvSpPr>
            <a:spLocks noChangeShapeType="1"/>
          </p:cNvSpPr>
          <p:nvPr/>
        </p:nvSpPr>
        <p:spPr bwMode="auto">
          <a:xfrm flipV="1">
            <a:off x="8364538" y="2025650"/>
            <a:ext cx="0"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4" name="Line 50"/>
          <p:cNvSpPr>
            <a:spLocks noChangeShapeType="1"/>
          </p:cNvSpPr>
          <p:nvPr/>
        </p:nvSpPr>
        <p:spPr bwMode="auto">
          <a:xfrm>
            <a:off x="1300163" y="2198688"/>
            <a:ext cx="317500" cy="0"/>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5" name="Line 51"/>
          <p:cNvSpPr>
            <a:spLocks noChangeShapeType="1"/>
          </p:cNvSpPr>
          <p:nvPr/>
        </p:nvSpPr>
        <p:spPr bwMode="auto">
          <a:xfrm flipH="1">
            <a:off x="1616075" y="3417888"/>
            <a:ext cx="0"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6" name="Line 52"/>
          <p:cNvSpPr>
            <a:spLocks noChangeShapeType="1"/>
          </p:cNvSpPr>
          <p:nvPr/>
        </p:nvSpPr>
        <p:spPr bwMode="auto">
          <a:xfrm flipH="1">
            <a:off x="1622425" y="3716338"/>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197" name="Freeform 53"/>
          <p:cNvSpPr>
            <a:spLocks/>
          </p:cNvSpPr>
          <p:nvPr/>
        </p:nvSpPr>
        <p:spPr bwMode="auto">
          <a:xfrm flipH="1">
            <a:off x="1620838" y="3638550"/>
            <a:ext cx="77787" cy="153988"/>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198" name="Rectangle 54"/>
          <p:cNvSpPr>
            <a:spLocks noChangeArrowheads="1"/>
          </p:cNvSpPr>
          <p:nvPr/>
        </p:nvSpPr>
        <p:spPr bwMode="auto">
          <a:xfrm flipH="1">
            <a:off x="1852613" y="3563938"/>
            <a:ext cx="3127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9199" name="Rectangle 55"/>
          <p:cNvSpPr>
            <a:spLocks noChangeArrowheads="1"/>
          </p:cNvSpPr>
          <p:nvPr/>
        </p:nvSpPr>
        <p:spPr bwMode="auto">
          <a:xfrm>
            <a:off x="2363788" y="1527175"/>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9200" name="Rectangle 56"/>
          <p:cNvSpPr>
            <a:spLocks noChangeArrowheads="1"/>
          </p:cNvSpPr>
          <p:nvPr/>
        </p:nvSpPr>
        <p:spPr bwMode="auto">
          <a:xfrm>
            <a:off x="1906588" y="15271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t1f</a:t>
            </a:r>
          </a:p>
        </p:txBody>
      </p:sp>
      <p:grpSp>
        <p:nvGrpSpPr>
          <p:cNvPr id="49201" name="Group 57"/>
          <p:cNvGrpSpPr>
            <a:grpSpLocks/>
          </p:cNvGrpSpPr>
          <p:nvPr/>
        </p:nvGrpSpPr>
        <p:grpSpPr bwMode="auto">
          <a:xfrm>
            <a:off x="1624013" y="1504950"/>
            <a:ext cx="1054100" cy="304800"/>
            <a:chOff x="436" y="384"/>
            <a:chExt cx="664" cy="192"/>
          </a:xfrm>
        </p:grpSpPr>
        <p:sp>
          <p:nvSpPr>
            <p:cNvPr id="49228" name="Rectangle 58"/>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29" name="Line 59"/>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30" name="Line 60"/>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9202" name="Group 61"/>
          <p:cNvGrpSpPr>
            <a:grpSpLocks/>
          </p:cNvGrpSpPr>
          <p:nvPr/>
        </p:nvGrpSpPr>
        <p:grpSpPr bwMode="auto">
          <a:xfrm>
            <a:off x="1671638" y="1562100"/>
            <a:ext cx="190500" cy="190500"/>
            <a:chOff x="4360" y="1124"/>
            <a:chExt cx="120" cy="120"/>
          </a:xfrm>
        </p:grpSpPr>
        <p:sp>
          <p:nvSpPr>
            <p:cNvPr id="49225" name="Oval 6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26" name="Line 6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27" name="Line 6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9203" name="Line 65"/>
          <p:cNvSpPr>
            <a:spLocks noChangeShapeType="1"/>
          </p:cNvSpPr>
          <p:nvPr/>
        </p:nvSpPr>
        <p:spPr bwMode="auto">
          <a:xfrm>
            <a:off x="1303338" y="1654175"/>
            <a:ext cx="290512"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04" name="Rectangle 66"/>
          <p:cNvSpPr>
            <a:spLocks noChangeArrowheads="1"/>
          </p:cNvSpPr>
          <p:nvPr/>
        </p:nvSpPr>
        <p:spPr bwMode="auto">
          <a:xfrm>
            <a:off x="1908175" y="1838325"/>
            <a:ext cx="331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f1</a:t>
            </a:r>
          </a:p>
        </p:txBody>
      </p:sp>
      <p:sp>
        <p:nvSpPr>
          <p:cNvPr id="49205" name="Rectangle 67"/>
          <p:cNvSpPr>
            <a:spLocks noChangeArrowheads="1"/>
          </p:cNvSpPr>
          <p:nvPr/>
        </p:nvSpPr>
        <p:spPr bwMode="auto">
          <a:xfrm>
            <a:off x="1908175" y="1844675"/>
            <a:ext cx="41275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06" name="Line 68"/>
          <p:cNvSpPr>
            <a:spLocks noChangeShapeType="1"/>
          </p:cNvSpPr>
          <p:nvPr/>
        </p:nvSpPr>
        <p:spPr bwMode="auto">
          <a:xfrm flipV="1">
            <a:off x="1603375" y="2095500"/>
            <a:ext cx="0" cy="420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07" name="Line 69"/>
          <p:cNvSpPr>
            <a:spLocks noChangeShapeType="1"/>
          </p:cNvSpPr>
          <p:nvPr/>
        </p:nvSpPr>
        <p:spPr bwMode="auto">
          <a:xfrm>
            <a:off x="1603375" y="2200275"/>
            <a:ext cx="882650"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08" name="Line 70"/>
          <p:cNvSpPr>
            <a:spLocks noChangeShapeType="1"/>
          </p:cNvSpPr>
          <p:nvPr/>
        </p:nvSpPr>
        <p:spPr bwMode="auto">
          <a:xfrm flipH="1">
            <a:off x="8331200" y="2813050"/>
            <a:ext cx="22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09" name="Freeform 71"/>
          <p:cNvSpPr>
            <a:spLocks/>
          </p:cNvSpPr>
          <p:nvPr/>
        </p:nvSpPr>
        <p:spPr bwMode="auto">
          <a:xfrm flipH="1">
            <a:off x="8329613" y="2735263"/>
            <a:ext cx="77787" cy="153987"/>
          </a:xfrm>
          <a:custGeom>
            <a:avLst/>
            <a:gdLst>
              <a:gd name="T0" fmla="*/ 2147483647 w 49"/>
              <a:gd name="T1" fmla="*/ 2147483647 h 97"/>
              <a:gd name="T2" fmla="*/ 2147483647 w 49"/>
              <a:gd name="T3" fmla="*/ 0 h 97"/>
              <a:gd name="T4" fmla="*/ 0 w 49"/>
              <a:gd name="T5" fmla="*/ 2147483647 h 97"/>
              <a:gd name="T6" fmla="*/ 2147483647 w 49"/>
              <a:gd name="T7" fmla="*/ 2147483647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97">
                <a:moveTo>
                  <a:pt x="48" y="96"/>
                </a:moveTo>
                <a:lnTo>
                  <a:pt x="48" y="0"/>
                </a:lnTo>
                <a:lnTo>
                  <a:pt x="0" y="48"/>
                </a:lnTo>
                <a:lnTo>
                  <a:pt x="48" y="96"/>
                </a:lnTo>
              </a:path>
            </a:pathLst>
          </a:custGeom>
          <a:solidFill>
            <a:schemeClr val="tx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10" name="Rectangle 72"/>
          <p:cNvSpPr>
            <a:spLocks noChangeArrowheads="1"/>
          </p:cNvSpPr>
          <p:nvPr/>
        </p:nvSpPr>
        <p:spPr bwMode="auto">
          <a:xfrm flipH="1">
            <a:off x="8561388" y="2660650"/>
            <a:ext cx="3127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9211" name="Rectangle 73"/>
          <p:cNvSpPr>
            <a:spLocks noChangeArrowheads="1"/>
          </p:cNvSpPr>
          <p:nvPr/>
        </p:nvSpPr>
        <p:spPr bwMode="auto">
          <a:xfrm>
            <a:off x="7980363" y="1706563"/>
            <a:ext cx="439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rg1</a:t>
            </a:r>
          </a:p>
        </p:txBody>
      </p:sp>
      <p:sp>
        <p:nvSpPr>
          <p:cNvPr id="49212" name="Rectangle 74"/>
          <p:cNvSpPr>
            <a:spLocks noChangeArrowheads="1"/>
          </p:cNvSpPr>
          <p:nvPr/>
        </p:nvSpPr>
        <p:spPr bwMode="auto">
          <a:xfrm>
            <a:off x="7980363" y="1712913"/>
            <a:ext cx="412750"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13" name="Rectangle 75"/>
          <p:cNvSpPr>
            <a:spLocks noChangeArrowheads="1"/>
          </p:cNvSpPr>
          <p:nvPr/>
        </p:nvSpPr>
        <p:spPr bwMode="auto">
          <a:xfrm>
            <a:off x="7326313" y="2322513"/>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49214" name="Rectangle 76"/>
          <p:cNvSpPr>
            <a:spLocks noChangeArrowheads="1"/>
          </p:cNvSpPr>
          <p:nvPr/>
        </p:nvSpPr>
        <p:spPr bwMode="auto">
          <a:xfrm>
            <a:off x="6869113" y="2322513"/>
            <a:ext cx="488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t1rg</a:t>
            </a:r>
          </a:p>
        </p:txBody>
      </p:sp>
      <p:grpSp>
        <p:nvGrpSpPr>
          <p:cNvPr id="49215" name="Group 77"/>
          <p:cNvGrpSpPr>
            <a:grpSpLocks/>
          </p:cNvGrpSpPr>
          <p:nvPr/>
        </p:nvGrpSpPr>
        <p:grpSpPr bwMode="auto">
          <a:xfrm>
            <a:off x="6586538" y="2300288"/>
            <a:ext cx="1054100" cy="304800"/>
            <a:chOff x="436" y="384"/>
            <a:chExt cx="664" cy="192"/>
          </a:xfrm>
        </p:grpSpPr>
        <p:sp>
          <p:nvSpPr>
            <p:cNvPr id="49222" name="Rectangle 78"/>
            <p:cNvSpPr>
              <a:spLocks noChangeArrowheads="1"/>
            </p:cNvSpPr>
            <p:nvPr/>
          </p:nvSpPr>
          <p:spPr bwMode="auto">
            <a:xfrm>
              <a:off x="436" y="388"/>
              <a:ext cx="664" cy="18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23" name="Line 79"/>
            <p:cNvSpPr>
              <a:spLocks noChangeShapeType="1"/>
            </p:cNvSpPr>
            <p:nvPr/>
          </p:nvSpPr>
          <p:spPr bwMode="auto">
            <a:xfrm>
              <a:off x="624"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24" name="Line 80"/>
            <p:cNvSpPr>
              <a:spLocks noChangeShapeType="1"/>
            </p:cNvSpPr>
            <p:nvPr/>
          </p:nvSpPr>
          <p:spPr bwMode="auto">
            <a:xfrm>
              <a:off x="912" y="384"/>
              <a:ext cx="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49216" name="Group 81"/>
          <p:cNvGrpSpPr>
            <a:grpSpLocks/>
          </p:cNvGrpSpPr>
          <p:nvPr/>
        </p:nvGrpSpPr>
        <p:grpSpPr bwMode="auto">
          <a:xfrm>
            <a:off x="6634163" y="2357438"/>
            <a:ext cx="190500" cy="190500"/>
            <a:chOff x="4360" y="1124"/>
            <a:chExt cx="120" cy="120"/>
          </a:xfrm>
        </p:grpSpPr>
        <p:sp>
          <p:nvSpPr>
            <p:cNvPr id="49219" name="Oval 82"/>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49220" name="Line 83"/>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221" name="Line 84"/>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49217" name="Line 85"/>
          <p:cNvSpPr>
            <a:spLocks noChangeShapeType="1"/>
          </p:cNvSpPr>
          <p:nvPr/>
        </p:nvSpPr>
        <p:spPr bwMode="auto">
          <a:xfrm flipH="1">
            <a:off x="7651750" y="2430463"/>
            <a:ext cx="290513"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9218" name="Text Box 86"/>
          <p:cNvSpPr txBox="1">
            <a:spLocks noChangeArrowheads="1"/>
          </p:cNvSpPr>
          <p:nvPr/>
        </p:nvSpPr>
        <p:spPr bwMode="auto">
          <a:xfrm>
            <a:off x="1633538" y="4751388"/>
            <a:ext cx="5797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Ymini = (f1 + 2.rg1 – d1) - (t1f+t1d+2.t1rg)/2 </a:t>
            </a:r>
            <a:r>
              <a:rPr lang="fr-FR" altLang="fr-FR" sz="2000">
                <a:latin typeface="Arial" panose="020B0604020202020204" pitchFamily="34" charset="0"/>
                <a:cs typeface="Arial" panose="020B0604020202020204" pitchFamily="34" charset="0"/>
              </a:rPr>
              <a:t>≥ 0,2</a:t>
            </a:r>
            <a:r>
              <a:rPr lang="fr-FR" altLang="fr-FR" sz="2000">
                <a:latin typeface="Arial" panose="020B0604020202020204" pitchFamily="34" charset="0"/>
              </a:rPr>
              <a:t> </a:t>
            </a:r>
          </a:p>
        </p:txBody>
      </p:sp>
    </p:spTree>
    <p:extLst>
      <p:ext uri="{BB962C8B-B14F-4D97-AF65-F5344CB8AC3E}">
        <p14:creationId xmlns:p14="http://schemas.microsoft.com/office/powerpoint/2010/main" val="38583483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4"/>
          <p:cNvSpPr>
            <a:spLocks noChangeShapeType="1"/>
          </p:cNvSpPr>
          <p:nvPr/>
        </p:nvSpPr>
        <p:spPr bwMode="auto">
          <a:xfrm>
            <a:off x="3544888" y="210026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79" name="Line 5"/>
          <p:cNvSpPr>
            <a:spLocks noChangeShapeType="1"/>
          </p:cNvSpPr>
          <p:nvPr/>
        </p:nvSpPr>
        <p:spPr bwMode="auto">
          <a:xfrm>
            <a:off x="6818313" y="2292350"/>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0" name="Freeform 6" descr="noir)"/>
          <p:cNvSpPr>
            <a:spLocks/>
          </p:cNvSpPr>
          <p:nvPr/>
        </p:nvSpPr>
        <p:spPr bwMode="auto">
          <a:xfrm>
            <a:off x="1247775" y="2714625"/>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1" name="Freeform 7" descr="noir)"/>
          <p:cNvSpPr>
            <a:spLocks/>
          </p:cNvSpPr>
          <p:nvPr/>
        </p:nvSpPr>
        <p:spPr bwMode="auto">
          <a:xfrm>
            <a:off x="5754688" y="2524125"/>
            <a:ext cx="876300" cy="81756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2" name="Freeform 8"/>
          <p:cNvSpPr>
            <a:spLocks/>
          </p:cNvSpPr>
          <p:nvPr/>
        </p:nvSpPr>
        <p:spPr bwMode="auto">
          <a:xfrm flipV="1">
            <a:off x="1281113" y="3073400"/>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3" name="Freeform 9"/>
          <p:cNvSpPr>
            <a:spLocks/>
          </p:cNvSpPr>
          <p:nvPr/>
        </p:nvSpPr>
        <p:spPr bwMode="auto">
          <a:xfrm flipV="1">
            <a:off x="2616200" y="1301750"/>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4" name="Line 10"/>
          <p:cNvSpPr>
            <a:spLocks noChangeShapeType="1"/>
          </p:cNvSpPr>
          <p:nvPr/>
        </p:nvSpPr>
        <p:spPr bwMode="auto">
          <a:xfrm>
            <a:off x="5578475" y="21478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5" name="Line 11"/>
          <p:cNvSpPr>
            <a:spLocks noChangeShapeType="1"/>
          </p:cNvSpPr>
          <p:nvPr/>
        </p:nvSpPr>
        <p:spPr bwMode="auto">
          <a:xfrm>
            <a:off x="5573713" y="36718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6" name="Freeform 12"/>
          <p:cNvSpPr>
            <a:spLocks/>
          </p:cNvSpPr>
          <p:nvPr/>
        </p:nvSpPr>
        <p:spPr bwMode="auto">
          <a:xfrm>
            <a:off x="2616200" y="3976688"/>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7" name="Freeform 13"/>
          <p:cNvSpPr>
            <a:spLocks/>
          </p:cNvSpPr>
          <p:nvPr/>
        </p:nvSpPr>
        <p:spPr bwMode="auto">
          <a:xfrm>
            <a:off x="1281113" y="2395538"/>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88" name="Freeform 14"/>
          <p:cNvSpPr>
            <a:spLocks/>
          </p:cNvSpPr>
          <p:nvPr/>
        </p:nvSpPr>
        <p:spPr bwMode="auto">
          <a:xfrm>
            <a:off x="6370638" y="2173288"/>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189" name="Group 15"/>
          <p:cNvGrpSpPr>
            <a:grpSpLocks/>
          </p:cNvGrpSpPr>
          <p:nvPr/>
        </p:nvGrpSpPr>
        <p:grpSpPr bwMode="auto">
          <a:xfrm>
            <a:off x="2736850" y="2084388"/>
            <a:ext cx="366713" cy="381000"/>
            <a:chOff x="1344" y="1382"/>
            <a:chExt cx="240" cy="250"/>
          </a:xfrm>
        </p:grpSpPr>
        <p:sp>
          <p:nvSpPr>
            <p:cNvPr id="50357" name="Freeform 1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58" name="Freeform 1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59" name="Oval 1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60" name="Line 1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61" name="Line 2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0190" name="Group 21"/>
          <p:cNvGrpSpPr>
            <a:grpSpLocks/>
          </p:cNvGrpSpPr>
          <p:nvPr/>
        </p:nvGrpSpPr>
        <p:grpSpPr bwMode="auto">
          <a:xfrm flipH="1">
            <a:off x="3103563" y="2084388"/>
            <a:ext cx="365125" cy="381000"/>
            <a:chOff x="1344" y="1382"/>
            <a:chExt cx="240" cy="250"/>
          </a:xfrm>
        </p:grpSpPr>
        <p:sp>
          <p:nvSpPr>
            <p:cNvPr id="50352" name="Freeform 2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53" name="Freeform 2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54" name="Oval 2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55" name="Line 2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56" name="Line 2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0191" name="Freeform 27" descr="noir)"/>
          <p:cNvSpPr>
            <a:spLocks/>
          </p:cNvSpPr>
          <p:nvPr/>
        </p:nvSpPr>
        <p:spPr bwMode="auto">
          <a:xfrm>
            <a:off x="4979988" y="2179638"/>
            <a:ext cx="534987"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2" name="Freeform 28" descr="noir)"/>
          <p:cNvSpPr>
            <a:spLocks/>
          </p:cNvSpPr>
          <p:nvPr/>
        </p:nvSpPr>
        <p:spPr bwMode="auto">
          <a:xfrm>
            <a:off x="4981575" y="2376488"/>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193" name="Group 29"/>
          <p:cNvGrpSpPr>
            <a:grpSpLocks/>
          </p:cNvGrpSpPr>
          <p:nvPr/>
        </p:nvGrpSpPr>
        <p:grpSpPr bwMode="auto">
          <a:xfrm>
            <a:off x="5014913" y="2284413"/>
            <a:ext cx="463550" cy="138112"/>
            <a:chOff x="3460" y="1430"/>
            <a:chExt cx="188" cy="56"/>
          </a:xfrm>
        </p:grpSpPr>
        <p:sp>
          <p:nvSpPr>
            <p:cNvPr id="50350" name="Rectangle 3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51" name="Rectangle 3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0194" name="Line 32"/>
          <p:cNvSpPr>
            <a:spLocks noChangeShapeType="1"/>
          </p:cNvSpPr>
          <p:nvPr/>
        </p:nvSpPr>
        <p:spPr bwMode="auto">
          <a:xfrm>
            <a:off x="4984750" y="23129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5" name="Line 33"/>
          <p:cNvSpPr>
            <a:spLocks noChangeShapeType="1"/>
          </p:cNvSpPr>
          <p:nvPr/>
        </p:nvSpPr>
        <p:spPr bwMode="auto">
          <a:xfrm>
            <a:off x="5510213" y="231775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6" name="Rectangle 34" descr="noir)"/>
          <p:cNvSpPr>
            <a:spLocks noChangeArrowheads="1"/>
          </p:cNvSpPr>
          <p:nvPr/>
        </p:nvSpPr>
        <p:spPr bwMode="auto">
          <a:xfrm>
            <a:off x="2506663" y="236061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197" name="Freeform 35"/>
          <p:cNvSpPr>
            <a:spLocks/>
          </p:cNvSpPr>
          <p:nvPr/>
        </p:nvSpPr>
        <p:spPr bwMode="auto">
          <a:xfrm>
            <a:off x="2509838" y="224631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8" name="Freeform 36"/>
          <p:cNvSpPr>
            <a:spLocks/>
          </p:cNvSpPr>
          <p:nvPr/>
        </p:nvSpPr>
        <p:spPr bwMode="auto">
          <a:xfrm>
            <a:off x="2554288" y="2332038"/>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199" name="Line 37"/>
          <p:cNvSpPr>
            <a:spLocks noChangeShapeType="1"/>
          </p:cNvSpPr>
          <p:nvPr/>
        </p:nvSpPr>
        <p:spPr bwMode="auto">
          <a:xfrm>
            <a:off x="2436813" y="25352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00" name="Freeform 38" descr="noir)"/>
          <p:cNvSpPr>
            <a:spLocks/>
          </p:cNvSpPr>
          <p:nvPr/>
        </p:nvSpPr>
        <p:spPr bwMode="auto">
          <a:xfrm>
            <a:off x="2424113" y="2471738"/>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01" name="Rectangle 39"/>
          <p:cNvSpPr>
            <a:spLocks noChangeArrowheads="1"/>
          </p:cNvSpPr>
          <p:nvPr/>
        </p:nvSpPr>
        <p:spPr bwMode="auto">
          <a:xfrm>
            <a:off x="2132013" y="230346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02" name="Line 40"/>
          <p:cNvSpPr>
            <a:spLocks noChangeShapeType="1"/>
          </p:cNvSpPr>
          <p:nvPr/>
        </p:nvSpPr>
        <p:spPr bwMode="auto">
          <a:xfrm>
            <a:off x="2138363" y="230981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03" name="Freeform 41"/>
          <p:cNvSpPr>
            <a:spLocks/>
          </p:cNvSpPr>
          <p:nvPr/>
        </p:nvSpPr>
        <p:spPr bwMode="auto">
          <a:xfrm>
            <a:off x="2058988" y="16494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04" name="Freeform 42"/>
          <p:cNvSpPr>
            <a:spLocks/>
          </p:cNvSpPr>
          <p:nvPr/>
        </p:nvSpPr>
        <p:spPr bwMode="auto">
          <a:xfrm>
            <a:off x="2430463" y="1649413"/>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205" name="Group 43"/>
          <p:cNvGrpSpPr>
            <a:grpSpLocks/>
          </p:cNvGrpSpPr>
          <p:nvPr/>
        </p:nvGrpSpPr>
        <p:grpSpPr bwMode="auto">
          <a:xfrm rot="5400000" flipH="1">
            <a:off x="6323807" y="2596356"/>
            <a:ext cx="317500" cy="954087"/>
            <a:chOff x="4501" y="2215"/>
            <a:chExt cx="576" cy="1727"/>
          </a:xfrm>
        </p:grpSpPr>
        <p:sp>
          <p:nvSpPr>
            <p:cNvPr id="50343" name="Freeform 4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344" name="Group 45"/>
            <p:cNvGrpSpPr>
              <a:grpSpLocks/>
            </p:cNvGrpSpPr>
            <p:nvPr/>
          </p:nvGrpSpPr>
          <p:grpSpPr bwMode="auto">
            <a:xfrm>
              <a:off x="4696" y="2599"/>
              <a:ext cx="186" cy="1343"/>
              <a:chOff x="4134" y="577"/>
              <a:chExt cx="186" cy="1343"/>
            </a:xfrm>
          </p:grpSpPr>
          <p:sp>
            <p:nvSpPr>
              <p:cNvPr id="50348" name="Line 4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49" name="Line 4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345" name="Line 4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46" name="Line 4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47" name="Rectangle 5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0206" name="Group 51"/>
          <p:cNvGrpSpPr>
            <a:grpSpLocks/>
          </p:cNvGrpSpPr>
          <p:nvPr/>
        </p:nvGrpSpPr>
        <p:grpSpPr bwMode="auto">
          <a:xfrm rot="5400000" flipV="1">
            <a:off x="5868988" y="2986087"/>
            <a:ext cx="165100" cy="174625"/>
            <a:chOff x="4554" y="1554"/>
            <a:chExt cx="104" cy="110"/>
          </a:xfrm>
        </p:grpSpPr>
        <p:sp>
          <p:nvSpPr>
            <p:cNvPr id="50340" name="Freeform 5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41" name="Freeform 5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42" name="Line 5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0207" name="Group 55"/>
          <p:cNvGrpSpPr>
            <a:grpSpLocks/>
          </p:cNvGrpSpPr>
          <p:nvPr/>
        </p:nvGrpSpPr>
        <p:grpSpPr bwMode="auto">
          <a:xfrm rot="16200000" flipH="1">
            <a:off x="2359819" y="1078706"/>
            <a:ext cx="317500" cy="954088"/>
            <a:chOff x="4501" y="2215"/>
            <a:chExt cx="576" cy="1727"/>
          </a:xfrm>
        </p:grpSpPr>
        <p:sp>
          <p:nvSpPr>
            <p:cNvPr id="50333" name="Freeform 5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334" name="Group 57"/>
            <p:cNvGrpSpPr>
              <a:grpSpLocks/>
            </p:cNvGrpSpPr>
            <p:nvPr/>
          </p:nvGrpSpPr>
          <p:grpSpPr bwMode="auto">
            <a:xfrm>
              <a:off x="4696" y="2599"/>
              <a:ext cx="186" cy="1343"/>
              <a:chOff x="4134" y="577"/>
              <a:chExt cx="186" cy="1343"/>
            </a:xfrm>
          </p:grpSpPr>
          <p:sp>
            <p:nvSpPr>
              <p:cNvPr id="50338" name="Line 5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39" name="Line 5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335" name="Line 6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36" name="Line 6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37" name="Rectangle 6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0208" name="Group 63"/>
          <p:cNvGrpSpPr>
            <a:grpSpLocks/>
          </p:cNvGrpSpPr>
          <p:nvPr/>
        </p:nvGrpSpPr>
        <p:grpSpPr bwMode="auto">
          <a:xfrm rot="16200000" flipV="1">
            <a:off x="2971801" y="1470025"/>
            <a:ext cx="165100" cy="174625"/>
            <a:chOff x="4554" y="1554"/>
            <a:chExt cx="104" cy="110"/>
          </a:xfrm>
        </p:grpSpPr>
        <p:sp>
          <p:nvSpPr>
            <p:cNvPr id="50330" name="Freeform 6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31" name="Freeform 6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32" name="Line 6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209" name="Rectangle 67"/>
          <p:cNvSpPr>
            <a:spLocks noChangeArrowheads="1"/>
          </p:cNvSpPr>
          <p:nvPr/>
        </p:nvSpPr>
        <p:spPr bwMode="auto">
          <a:xfrm>
            <a:off x="2233613" y="13065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10" name="Rectangle 68"/>
          <p:cNvSpPr>
            <a:spLocks noChangeArrowheads="1"/>
          </p:cNvSpPr>
          <p:nvPr/>
        </p:nvSpPr>
        <p:spPr bwMode="auto">
          <a:xfrm>
            <a:off x="2430463" y="130651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11" name="Rectangle 69"/>
          <p:cNvSpPr>
            <a:spLocks noChangeArrowheads="1"/>
          </p:cNvSpPr>
          <p:nvPr/>
        </p:nvSpPr>
        <p:spPr bwMode="auto">
          <a:xfrm>
            <a:off x="5519738" y="2425700"/>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12" name="Rectangle 70"/>
          <p:cNvSpPr>
            <a:spLocks noChangeArrowheads="1"/>
          </p:cNvSpPr>
          <p:nvPr/>
        </p:nvSpPr>
        <p:spPr bwMode="auto">
          <a:xfrm>
            <a:off x="6400800" y="2486025"/>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13" name="Rectangle 71"/>
          <p:cNvSpPr>
            <a:spLocks noChangeArrowheads="1"/>
          </p:cNvSpPr>
          <p:nvPr/>
        </p:nvSpPr>
        <p:spPr bwMode="auto">
          <a:xfrm>
            <a:off x="6662738" y="2376488"/>
            <a:ext cx="96837"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14" name="Freeform 72"/>
          <p:cNvSpPr>
            <a:spLocks/>
          </p:cNvSpPr>
          <p:nvPr/>
        </p:nvSpPr>
        <p:spPr bwMode="auto">
          <a:xfrm>
            <a:off x="6370638" y="3611563"/>
            <a:ext cx="457200" cy="373062"/>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215" name="Group 73"/>
          <p:cNvGrpSpPr>
            <a:grpSpLocks/>
          </p:cNvGrpSpPr>
          <p:nvPr/>
        </p:nvGrpSpPr>
        <p:grpSpPr bwMode="auto">
          <a:xfrm flipV="1">
            <a:off x="2736850" y="3692525"/>
            <a:ext cx="366713" cy="381000"/>
            <a:chOff x="1344" y="1382"/>
            <a:chExt cx="240" cy="250"/>
          </a:xfrm>
        </p:grpSpPr>
        <p:sp>
          <p:nvSpPr>
            <p:cNvPr id="50325" name="Freeform 7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6" name="Freeform 7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7" name="Oval 7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28" name="Line 7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9" name="Line 7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0216" name="Group 79"/>
          <p:cNvGrpSpPr>
            <a:grpSpLocks/>
          </p:cNvGrpSpPr>
          <p:nvPr/>
        </p:nvGrpSpPr>
        <p:grpSpPr bwMode="auto">
          <a:xfrm flipH="1" flipV="1">
            <a:off x="3103563" y="3692525"/>
            <a:ext cx="365125" cy="381000"/>
            <a:chOff x="1344" y="1382"/>
            <a:chExt cx="240" cy="250"/>
          </a:xfrm>
        </p:grpSpPr>
        <p:sp>
          <p:nvSpPr>
            <p:cNvPr id="50320" name="Freeform 8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1" name="Freeform 8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2" name="Oval 8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23" name="Line 8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24" name="Line 8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0217" name="Freeform 85" descr="noir)"/>
          <p:cNvSpPr>
            <a:spLocks/>
          </p:cNvSpPr>
          <p:nvPr/>
        </p:nvSpPr>
        <p:spPr bwMode="auto">
          <a:xfrm flipV="1">
            <a:off x="4979988" y="3840163"/>
            <a:ext cx="534987"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18" name="Freeform 86" descr="noir)"/>
          <p:cNvSpPr>
            <a:spLocks/>
          </p:cNvSpPr>
          <p:nvPr/>
        </p:nvSpPr>
        <p:spPr bwMode="auto">
          <a:xfrm flipV="1">
            <a:off x="4981575" y="36068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219" name="Group 87"/>
          <p:cNvGrpSpPr>
            <a:grpSpLocks/>
          </p:cNvGrpSpPr>
          <p:nvPr/>
        </p:nvGrpSpPr>
        <p:grpSpPr bwMode="auto">
          <a:xfrm flipV="1">
            <a:off x="5014913" y="3735388"/>
            <a:ext cx="463550" cy="138112"/>
            <a:chOff x="3460" y="1430"/>
            <a:chExt cx="188" cy="56"/>
          </a:xfrm>
        </p:grpSpPr>
        <p:sp>
          <p:nvSpPr>
            <p:cNvPr id="50318" name="Rectangle 8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319" name="Rectangle 8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0220" name="Line 90"/>
          <p:cNvSpPr>
            <a:spLocks noChangeShapeType="1"/>
          </p:cNvSpPr>
          <p:nvPr/>
        </p:nvSpPr>
        <p:spPr bwMode="auto">
          <a:xfrm flipV="1">
            <a:off x="4984750" y="373697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1" name="Line 91"/>
          <p:cNvSpPr>
            <a:spLocks noChangeShapeType="1"/>
          </p:cNvSpPr>
          <p:nvPr/>
        </p:nvSpPr>
        <p:spPr bwMode="auto">
          <a:xfrm flipV="1">
            <a:off x="5510213" y="373221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2" name="Rectangle 92" descr="noir)"/>
          <p:cNvSpPr>
            <a:spLocks noChangeArrowheads="1"/>
          </p:cNvSpPr>
          <p:nvPr/>
        </p:nvSpPr>
        <p:spPr bwMode="auto">
          <a:xfrm flipV="1">
            <a:off x="2506663" y="3657600"/>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23" name="Freeform 93"/>
          <p:cNvSpPr>
            <a:spLocks/>
          </p:cNvSpPr>
          <p:nvPr/>
        </p:nvSpPr>
        <p:spPr bwMode="auto">
          <a:xfrm flipV="1">
            <a:off x="2509838" y="3797300"/>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4" name="Freeform 94"/>
          <p:cNvSpPr>
            <a:spLocks/>
          </p:cNvSpPr>
          <p:nvPr/>
        </p:nvSpPr>
        <p:spPr bwMode="auto">
          <a:xfrm>
            <a:off x="2706688" y="3600450"/>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5" name="Rectangle 95"/>
          <p:cNvSpPr>
            <a:spLocks noChangeArrowheads="1"/>
          </p:cNvSpPr>
          <p:nvPr/>
        </p:nvSpPr>
        <p:spPr bwMode="auto">
          <a:xfrm flipV="1">
            <a:off x="2132013" y="3543300"/>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26" name="Line 96"/>
          <p:cNvSpPr>
            <a:spLocks noChangeShapeType="1"/>
          </p:cNvSpPr>
          <p:nvPr/>
        </p:nvSpPr>
        <p:spPr bwMode="auto">
          <a:xfrm flipV="1">
            <a:off x="2138363" y="3568700"/>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7" name="Freeform 97"/>
          <p:cNvSpPr>
            <a:spLocks/>
          </p:cNvSpPr>
          <p:nvPr/>
        </p:nvSpPr>
        <p:spPr bwMode="auto">
          <a:xfrm flipV="1">
            <a:off x="2058988" y="3562350"/>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28" name="Freeform 98"/>
          <p:cNvSpPr>
            <a:spLocks/>
          </p:cNvSpPr>
          <p:nvPr/>
        </p:nvSpPr>
        <p:spPr bwMode="auto">
          <a:xfrm flipV="1">
            <a:off x="2430463" y="401637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229" name="Group 99"/>
          <p:cNvGrpSpPr>
            <a:grpSpLocks/>
          </p:cNvGrpSpPr>
          <p:nvPr/>
        </p:nvGrpSpPr>
        <p:grpSpPr bwMode="auto">
          <a:xfrm rot="5400000" flipH="1" flipV="1">
            <a:off x="2359819" y="4125119"/>
            <a:ext cx="317500" cy="954088"/>
            <a:chOff x="4501" y="2215"/>
            <a:chExt cx="576" cy="1727"/>
          </a:xfrm>
        </p:grpSpPr>
        <p:sp>
          <p:nvSpPr>
            <p:cNvPr id="50311" name="Freeform 10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312" name="Group 101"/>
            <p:cNvGrpSpPr>
              <a:grpSpLocks/>
            </p:cNvGrpSpPr>
            <p:nvPr/>
          </p:nvGrpSpPr>
          <p:grpSpPr bwMode="auto">
            <a:xfrm>
              <a:off x="4696" y="2599"/>
              <a:ext cx="186" cy="1343"/>
              <a:chOff x="4134" y="577"/>
              <a:chExt cx="186" cy="1343"/>
            </a:xfrm>
          </p:grpSpPr>
          <p:sp>
            <p:nvSpPr>
              <p:cNvPr id="50316" name="Line 10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17" name="Line 10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313" name="Line 10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14" name="Line 10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15" name="Rectangle 10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0230" name="Group 107"/>
          <p:cNvGrpSpPr>
            <a:grpSpLocks/>
          </p:cNvGrpSpPr>
          <p:nvPr/>
        </p:nvGrpSpPr>
        <p:grpSpPr bwMode="auto">
          <a:xfrm rot="5400000">
            <a:off x="2971801" y="4513262"/>
            <a:ext cx="165100" cy="174625"/>
            <a:chOff x="4554" y="1554"/>
            <a:chExt cx="104" cy="110"/>
          </a:xfrm>
        </p:grpSpPr>
        <p:sp>
          <p:nvSpPr>
            <p:cNvPr id="50308" name="Freeform 10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09" name="Freeform 10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10" name="Line 11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231" name="Rectangle 111"/>
          <p:cNvSpPr>
            <a:spLocks noChangeArrowheads="1"/>
          </p:cNvSpPr>
          <p:nvPr/>
        </p:nvSpPr>
        <p:spPr bwMode="auto">
          <a:xfrm flipV="1">
            <a:off x="2233613" y="4705350"/>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32" name="Rectangle 112"/>
          <p:cNvSpPr>
            <a:spLocks noChangeArrowheads="1"/>
          </p:cNvSpPr>
          <p:nvPr/>
        </p:nvSpPr>
        <p:spPr bwMode="auto">
          <a:xfrm flipV="1">
            <a:off x="2430463" y="4705350"/>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33" name="Rectangle 113"/>
          <p:cNvSpPr>
            <a:spLocks noChangeArrowheads="1"/>
          </p:cNvSpPr>
          <p:nvPr/>
        </p:nvSpPr>
        <p:spPr bwMode="auto">
          <a:xfrm flipV="1">
            <a:off x="5519738" y="361156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34" name="Rectangle 114"/>
          <p:cNvSpPr>
            <a:spLocks noChangeArrowheads="1"/>
          </p:cNvSpPr>
          <p:nvPr/>
        </p:nvSpPr>
        <p:spPr bwMode="auto">
          <a:xfrm flipV="1">
            <a:off x="6662738" y="3179763"/>
            <a:ext cx="96837"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35" name="Line 115"/>
          <p:cNvSpPr>
            <a:spLocks noChangeShapeType="1"/>
          </p:cNvSpPr>
          <p:nvPr/>
        </p:nvSpPr>
        <p:spPr bwMode="auto">
          <a:xfrm>
            <a:off x="1890713" y="2732088"/>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36" name="Line 116"/>
          <p:cNvSpPr>
            <a:spLocks noChangeShapeType="1"/>
          </p:cNvSpPr>
          <p:nvPr/>
        </p:nvSpPr>
        <p:spPr bwMode="auto">
          <a:xfrm>
            <a:off x="2424113" y="2617788"/>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37" name="Line 117"/>
          <p:cNvSpPr>
            <a:spLocks noChangeShapeType="1"/>
          </p:cNvSpPr>
          <p:nvPr/>
        </p:nvSpPr>
        <p:spPr bwMode="auto">
          <a:xfrm>
            <a:off x="2655888" y="272573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38" name="Line 118"/>
          <p:cNvSpPr>
            <a:spLocks noChangeShapeType="1"/>
          </p:cNvSpPr>
          <p:nvPr/>
        </p:nvSpPr>
        <p:spPr bwMode="auto">
          <a:xfrm>
            <a:off x="2754313" y="271938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39" name="Freeform 119" descr="noir)"/>
          <p:cNvSpPr>
            <a:spLocks/>
          </p:cNvSpPr>
          <p:nvPr/>
        </p:nvSpPr>
        <p:spPr bwMode="auto">
          <a:xfrm>
            <a:off x="2424113" y="2474913"/>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0" name="Line 120"/>
          <p:cNvSpPr>
            <a:spLocks noChangeShapeType="1"/>
          </p:cNvSpPr>
          <p:nvPr/>
        </p:nvSpPr>
        <p:spPr bwMode="auto">
          <a:xfrm>
            <a:off x="3475038" y="246538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1" name="Line 121"/>
          <p:cNvSpPr>
            <a:spLocks noChangeShapeType="1"/>
          </p:cNvSpPr>
          <p:nvPr/>
        </p:nvSpPr>
        <p:spPr bwMode="auto">
          <a:xfrm>
            <a:off x="3792538" y="246538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2" name="Line 122"/>
          <p:cNvSpPr>
            <a:spLocks noChangeShapeType="1"/>
          </p:cNvSpPr>
          <p:nvPr/>
        </p:nvSpPr>
        <p:spPr bwMode="auto">
          <a:xfrm>
            <a:off x="4986338" y="2544763"/>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3" name="Line 123"/>
          <p:cNvSpPr>
            <a:spLocks noChangeShapeType="1"/>
          </p:cNvSpPr>
          <p:nvPr/>
        </p:nvSpPr>
        <p:spPr bwMode="auto">
          <a:xfrm>
            <a:off x="5672138" y="2547938"/>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4" name="Line 124"/>
          <p:cNvSpPr>
            <a:spLocks noChangeShapeType="1"/>
          </p:cNvSpPr>
          <p:nvPr/>
        </p:nvSpPr>
        <p:spPr bwMode="auto">
          <a:xfrm>
            <a:off x="5710238" y="2579688"/>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5" name="Line 125"/>
          <p:cNvSpPr>
            <a:spLocks noChangeShapeType="1"/>
          </p:cNvSpPr>
          <p:nvPr/>
        </p:nvSpPr>
        <p:spPr bwMode="auto">
          <a:xfrm>
            <a:off x="6313488" y="2124075"/>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46" name="Freeform 126"/>
          <p:cNvSpPr>
            <a:spLocks/>
          </p:cNvSpPr>
          <p:nvPr/>
        </p:nvSpPr>
        <p:spPr bwMode="auto">
          <a:xfrm>
            <a:off x="6373813" y="2076450"/>
            <a:ext cx="457200" cy="9683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0247" name="Group 127"/>
          <p:cNvGrpSpPr>
            <a:grpSpLocks/>
          </p:cNvGrpSpPr>
          <p:nvPr/>
        </p:nvGrpSpPr>
        <p:grpSpPr bwMode="auto">
          <a:xfrm flipV="1">
            <a:off x="6310313" y="3986213"/>
            <a:ext cx="565150" cy="96837"/>
            <a:chOff x="3696" y="1483"/>
            <a:chExt cx="356" cy="61"/>
          </a:xfrm>
        </p:grpSpPr>
        <p:sp>
          <p:nvSpPr>
            <p:cNvPr id="50306" name="Line 128"/>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307" name="Freeform 129"/>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0248" name="Rectangle 130"/>
          <p:cNvSpPr>
            <a:spLocks noChangeArrowheads="1"/>
          </p:cNvSpPr>
          <p:nvPr/>
        </p:nvSpPr>
        <p:spPr bwMode="auto">
          <a:xfrm>
            <a:off x="1401763" y="2711450"/>
            <a:ext cx="384175" cy="84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49" name="Line 131"/>
          <p:cNvSpPr>
            <a:spLocks noChangeShapeType="1"/>
          </p:cNvSpPr>
          <p:nvPr/>
        </p:nvSpPr>
        <p:spPr bwMode="auto">
          <a:xfrm flipV="1">
            <a:off x="1365250" y="2859088"/>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0" name="Line 132"/>
          <p:cNvSpPr>
            <a:spLocks noChangeShapeType="1"/>
          </p:cNvSpPr>
          <p:nvPr/>
        </p:nvSpPr>
        <p:spPr bwMode="auto">
          <a:xfrm>
            <a:off x="4905375" y="21605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1" name="Line 133"/>
          <p:cNvSpPr>
            <a:spLocks noChangeShapeType="1"/>
          </p:cNvSpPr>
          <p:nvPr/>
        </p:nvSpPr>
        <p:spPr bwMode="auto">
          <a:xfrm>
            <a:off x="4900613" y="36845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2" name="Rectangle 134"/>
          <p:cNvSpPr>
            <a:spLocks noChangeArrowheads="1"/>
          </p:cNvSpPr>
          <p:nvPr/>
        </p:nvSpPr>
        <p:spPr bwMode="auto">
          <a:xfrm>
            <a:off x="7083425" y="1298575"/>
            <a:ext cx="168275" cy="3544888"/>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0253" name="Group 135"/>
          <p:cNvGrpSpPr>
            <a:grpSpLocks/>
          </p:cNvGrpSpPr>
          <p:nvPr/>
        </p:nvGrpSpPr>
        <p:grpSpPr bwMode="auto">
          <a:xfrm>
            <a:off x="6750050" y="4641850"/>
            <a:ext cx="612775" cy="177800"/>
            <a:chOff x="4224" y="3322"/>
            <a:chExt cx="690" cy="200"/>
          </a:xfrm>
        </p:grpSpPr>
        <p:grpSp>
          <p:nvGrpSpPr>
            <p:cNvPr id="50294" name="Group 136"/>
            <p:cNvGrpSpPr>
              <a:grpSpLocks/>
            </p:cNvGrpSpPr>
            <p:nvPr/>
          </p:nvGrpSpPr>
          <p:grpSpPr bwMode="auto">
            <a:xfrm rot="5400000" flipH="1">
              <a:off x="4514" y="3121"/>
              <a:ext cx="200" cy="601"/>
              <a:chOff x="4501" y="2215"/>
              <a:chExt cx="576" cy="1727"/>
            </a:xfrm>
          </p:grpSpPr>
          <p:sp>
            <p:nvSpPr>
              <p:cNvPr id="50299" name="Freeform 13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300" name="Group 138"/>
              <p:cNvGrpSpPr>
                <a:grpSpLocks/>
              </p:cNvGrpSpPr>
              <p:nvPr/>
            </p:nvGrpSpPr>
            <p:grpSpPr bwMode="auto">
              <a:xfrm>
                <a:off x="4696" y="2599"/>
                <a:ext cx="186" cy="1343"/>
                <a:chOff x="4134" y="577"/>
                <a:chExt cx="186" cy="1343"/>
              </a:xfrm>
            </p:grpSpPr>
            <p:sp>
              <p:nvSpPr>
                <p:cNvPr id="50304" name="Line 13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05" name="Line 14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301" name="Line 14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02" name="Line 14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303" name="Rectangle 14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0295" name="Group 144"/>
            <p:cNvGrpSpPr>
              <a:grpSpLocks/>
            </p:cNvGrpSpPr>
            <p:nvPr/>
          </p:nvGrpSpPr>
          <p:grpSpPr bwMode="auto">
            <a:xfrm rot="5400000" flipV="1">
              <a:off x="4227" y="3367"/>
              <a:ext cx="104" cy="110"/>
              <a:chOff x="4554" y="1554"/>
              <a:chExt cx="104" cy="110"/>
            </a:xfrm>
          </p:grpSpPr>
          <p:sp>
            <p:nvSpPr>
              <p:cNvPr id="50296" name="Freeform 14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97" name="Freeform 14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98" name="Line 14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0254" name="Group 148"/>
          <p:cNvGrpSpPr>
            <a:grpSpLocks/>
          </p:cNvGrpSpPr>
          <p:nvPr/>
        </p:nvGrpSpPr>
        <p:grpSpPr bwMode="auto">
          <a:xfrm>
            <a:off x="6759575" y="1327150"/>
            <a:ext cx="612775" cy="177800"/>
            <a:chOff x="4224" y="3322"/>
            <a:chExt cx="690" cy="200"/>
          </a:xfrm>
        </p:grpSpPr>
        <p:grpSp>
          <p:nvGrpSpPr>
            <p:cNvPr id="50282" name="Group 149"/>
            <p:cNvGrpSpPr>
              <a:grpSpLocks/>
            </p:cNvGrpSpPr>
            <p:nvPr/>
          </p:nvGrpSpPr>
          <p:grpSpPr bwMode="auto">
            <a:xfrm rot="5400000" flipH="1">
              <a:off x="4514" y="3121"/>
              <a:ext cx="200" cy="601"/>
              <a:chOff x="4501" y="2215"/>
              <a:chExt cx="576" cy="1727"/>
            </a:xfrm>
          </p:grpSpPr>
          <p:sp>
            <p:nvSpPr>
              <p:cNvPr id="50287" name="Freeform 15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0288" name="Group 151"/>
              <p:cNvGrpSpPr>
                <a:grpSpLocks/>
              </p:cNvGrpSpPr>
              <p:nvPr/>
            </p:nvGrpSpPr>
            <p:grpSpPr bwMode="auto">
              <a:xfrm>
                <a:off x="4696" y="2599"/>
                <a:ext cx="186" cy="1343"/>
                <a:chOff x="4134" y="577"/>
                <a:chExt cx="186" cy="1343"/>
              </a:xfrm>
            </p:grpSpPr>
            <p:sp>
              <p:nvSpPr>
                <p:cNvPr id="50292" name="Line 15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93" name="Line 15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0289" name="Line 15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90" name="Line 15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91" name="Rectangle 15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0283" name="Group 157"/>
            <p:cNvGrpSpPr>
              <a:grpSpLocks/>
            </p:cNvGrpSpPr>
            <p:nvPr/>
          </p:nvGrpSpPr>
          <p:grpSpPr bwMode="auto">
            <a:xfrm rot="5400000" flipV="1">
              <a:off x="4227" y="3367"/>
              <a:ext cx="104" cy="110"/>
              <a:chOff x="4554" y="1554"/>
              <a:chExt cx="104" cy="110"/>
            </a:xfrm>
          </p:grpSpPr>
          <p:sp>
            <p:nvSpPr>
              <p:cNvPr id="50284" name="Freeform 15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85" name="Freeform 15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86" name="Line 16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0255" name="Line 161"/>
          <p:cNvSpPr>
            <a:spLocks noChangeShapeType="1"/>
          </p:cNvSpPr>
          <p:nvPr/>
        </p:nvSpPr>
        <p:spPr bwMode="auto">
          <a:xfrm>
            <a:off x="6719888" y="4729163"/>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6" name="Line 162"/>
          <p:cNvSpPr>
            <a:spLocks noChangeShapeType="1"/>
          </p:cNvSpPr>
          <p:nvPr/>
        </p:nvSpPr>
        <p:spPr bwMode="auto">
          <a:xfrm>
            <a:off x="6732588" y="1414463"/>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7" name="Line 163"/>
          <p:cNvSpPr>
            <a:spLocks noChangeShapeType="1"/>
          </p:cNvSpPr>
          <p:nvPr/>
        </p:nvSpPr>
        <p:spPr bwMode="auto">
          <a:xfrm flipV="1">
            <a:off x="6253163" y="3316288"/>
            <a:ext cx="0" cy="239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8" name="Line 164"/>
          <p:cNvSpPr>
            <a:spLocks noChangeShapeType="1"/>
          </p:cNvSpPr>
          <p:nvPr/>
        </p:nvSpPr>
        <p:spPr bwMode="auto">
          <a:xfrm flipV="1">
            <a:off x="6313488" y="33035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59" name="Line 165"/>
          <p:cNvSpPr>
            <a:spLocks noChangeShapeType="1"/>
          </p:cNvSpPr>
          <p:nvPr/>
        </p:nvSpPr>
        <p:spPr bwMode="auto">
          <a:xfrm>
            <a:off x="6265863" y="2570163"/>
            <a:ext cx="0" cy="37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0" name="Line 166"/>
          <p:cNvSpPr>
            <a:spLocks noChangeShapeType="1"/>
          </p:cNvSpPr>
          <p:nvPr/>
        </p:nvSpPr>
        <p:spPr bwMode="auto">
          <a:xfrm>
            <a:off x="6300788" y="2546350"/>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1" name="Line 171"/>
          <p:cNvSpPr>
            <a:spLocks noChangeShapeType="1"/>
          </p:cNvSpPr>
          <p:nvPr/>
        </p:nvSpPr>
        <p:spPr bwMode="auto">
          <a:xfrm>
            <a:off x="3543300" y="37687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2" name="Line 172"/>
          <p:cNvSpPr>
            <a:spLocks noChangeShapeType="1"/>
          </p:cNvSpPr>
          <p:nvPr/>
        </p:nvSpPr>
        <p:spPr bwMode="auto">
          <a:xfrm>
            <a:off x="2409825" y="227171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3" name="Line 173"/>
          <p:cNvSpPr>
            <a:spLocks noChangeShapeType="1"/>
          </p:cNvSpPr>
          <p:nvPr/>
        </p:nvSpPr>
        <p:spPr bwMode="auto">
          <a:xfrm>
            <a:off x="2420938" y="35718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4" name="Line 174"/>
          <p:cNvSpPr>
            <a:spLocks noChangeShapeType="1"/>
          </p:cNvSpPr>
          <p:nvPr/>
        </p:nvSpPr>
        <p:spPr bwMode="auto">
          <a:xfrm flipV="1">
            <a:off x="2474913" y="2708275"/>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5" name="Line 175"/>
          <p:cNvSpPr>
            <a:spLocks noChangeShapeType="1"/>
          </p:cNvSpPr>
          <p:nvPr/>
        </p:nvSpPr>
        <p:spPr bwMode="auto">
          <a:xfrm>
            <a:off x="2430463" y="36099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6" name="Line 176"/>
          <p:cNvSpPr>
            <a:spLocks noChangeShapeType="1"/>
          </p:cNvSpPr>
          <p:nvPr/>
        </p:nvSpPr>
        <p:spPr bwMode="auto">
          <a:xfrm>
            <a:off x="2006600" y="1546225"/>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7" name="Line 177"/>
          <p:cNvSpPr>
            <a:spLocks noChangeShapeType="1"/>
          </p:cNvSpPr>
          <p:nvPr/>
        </p:nvSpPr>
        <p:spPr bwMode="auto">
          <a:xfrm>
            <a:off x="2014538" y="4597400"/>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68" name="Rectangle 181"/>
          <p:cNvSpPr>
            <a:spLocks noChangeArrowheads="1"/>
          </p:cNvSpPr>
          <p:nvPr/>
        </p:nvSpPr>
        <p:spPr bwMode="auto">
          <a:xfrm>
            <a:off x="3413125" y="4964113"/>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69" name="Rectangle 182"/>
          <p:cNvSpPr>
            <a:spLocks noChangeArrowheads="1"/>
          </p:cNvSpPr>
          <p:nvPr/>
        </p:nvSpPr>
        <p:spPr bwMode="auto">
          <a:xfrm>
            <a:off x="6091238" y="4960938"/>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70" name="Line 183"/>
          <p:cNvSpPr>
            <a:spLocks noChangeShapeType="1"/>
          </p:cNvSpPr>
          <p:nvPr/>
        </p:nvSpPr>
        <p:spPr bwMode="auto">
          <a:xfrm>
            <a:off x="3475038" y="4913313"/>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71" name="Line 184"/>
          <p:cNvSpPr>
            <a:spLocks noChangeShapeType="1"/>
          </p:cNvSpPr>
          <p:nvPr/>
        </p:nvSpPr>
        <p:spPr bwMode="auto">
          <a:xfrm>
            <a:off x="6156325" y="4918075"/>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72" name="Line 188"/>
          <p:cNvSpPr>
            <a:spLocks noChangeShapeType="1"/>
          </p:cNvSpPr>
          <p:nvPr/>
        </p:nvSpPr>
        <p:spPr bwMode="auto">
          <a:xfrm>
            <a:off x="1201738" y="3062288"/>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73" name="Line 246"/>
          <p:cNvSpPr>
            <a:spLocks noChangeShapeType="1"/>
          </p:cNvSpPr>
          <p:nvPr/>
        </p:nvSpPr>
        <p:spPr bwMode="auto">
          <a:xfrm flipV="1">
            <a:off x="6954838" y="2620963"/>
            <a:ext cx="0"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0274" name="Line 247"/>
          <p:cNvSpPr>
            <a:spLocks noChangeShapeType="1"/>
          </p:cNvSpPr>
          <p:nvPr/>
        </p:nvSpPr>
        <p:spPr bwMode="auto">
          <a:xfrm>
            <a:off x="7094538" y="2768600"/>
            <a:ext cx="1128712" cy="0"/>
          </a:xfrm>
          <a:prstGeom prst="line">
            <a:avLst/>
          </a:prstGeom>
          <a:noFill/>
          <a:ln w="12700">
            <a:solidFill>
              <a:schemeClr val="tx1"/>
            </a:solidFill>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75" name="Line 248"/>
          <p:cNvSpPr>
            <a:spLocks noChangeShapeType="1"/>
          </p:cNvSpPr>
          <p:nvPr/>
        </p:nvSpPr>
        <p:spPr bwMode="auto">
          <a:xfrm>
            <a:off x="6859588" y="2768600"/>
            <a:ext cx="269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76" name="Line 249"/>
          <p:cNvSpPr>
            <a:spLocks noChangeShapeType="1"/>
          </p:cNvSpPr>
          <p:nvPr/>
        </p:nvSpPr>
        <p:spPr bwMode="auto">
          <a:xfrm flipH="1">
            <a:off x="6934200" y="2768600"/>
            <a:ext cx="61913"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277" name="Text Box 251"/>
          <p:cNvSpPr txBox="1">
            <a:spLocks noChangeArrowheads="1"/>
          </p:cNvSpPr>
          <p:nvPr/>
        </p:nvSpPr>
        <p:spPr bwMode="auto">
          <a:xfrm>
            <a:off x="7264400" y="2020888"/>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Z : </a:t>
            </a:r>
          </a:p>
          <a:p>
            <a:pPr>
              <a:spcBef>
                <a:spcPct val="0"/>
              </a:spcBef>
              <a:buFontTx/>
              <a:buNone/>
            </a:pPr>
            <a:r>
              <a:rPr lang="fr-FR" altLang="fr-FR" sz="2000">
                <a:latin typeface="Arial" panose="020B0604020202020204" pitchFamily="34" charset="0"/>
              </a:rPr>
              <a:t>0,5 mini </a:t>
            </a:r>
          </a:p>
        </p:txBody>
      </p:sp>
      <p:sp>
        <p:nvSpPr>
          <p:cNvPr id="50278" name="Rectangle 253"/>
          <p:cNvSpPr>
            <a:spLocks noChangeArrowheads="1"/>
          </p:cNvSpPr>
          <p:nvPr/>
        </p:nvSpPr>
        <p:spPr bwMode="auto">
          <a:xfrm>
            <a:off x="111125" y="101600"/>
            <a:ext cx="6234113"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0279" name="Rectangle 254"/>
          <p:cNvSpPr>
            <a:spLocks noChangeArrowheads="1"/>
          </p:cNvSpPr>
          <p:nvPr/>
        </p:nvSpPr>
        <p:spPr bwMode="auto">
          <a:xfrm>
            <a:off x="122238" y="111125"/>
            <a:ext cx="621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DECOMPOSITION EN SOUS ENSEMBLES</a:t>
            </a:r>
          </a:p>
        </p:txBody>
      </p:sp>
      <p:sp>
        <p:nvSpPr>
          <p:cNvPr id="50280" name="Text Box 256"/>
          <p:cNvSpPr txBox="1">
            <a:spLocks noChangeArrowheads="1"/>
          </p:cNvSpPr>
          <p:nvPr/>
        </p:nvSpPr>
        <p:spPr bwMode="auto">
          <a:xfrm>
            <a:off x="155575" y="712788"/>
            <a:ext cx="762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Quelle défaillance peut-on craindre si l'entretoise est trop longue ?</a:t>
            </a:r>
          </a:p>
        </p:txBody>
      </p:sp>
      <p:sp>
        <p:nvSpPr>
          <p:cNvPr id="50281" name="Line 257"/>
          <p:cNvSpPr>
            <a:spLocks noChangeShapeType="1"/>
          </p:cNvSpPr>
          <p:nvPr/>
        </p:nvSpPr>
        <p:spPr bwMode="auto">
          <a:xfrm>
            <a:off x="5661025" y="1139825"/>
            <a:ext cx="369888" cy="1233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3615808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235200" y="1879600"/>
            <a:ext cx="3643313" cy="77788"/>
            <a:chOff x="1705" y="3713"/>
            <a:chExt cx="1857" cy="75"/>
          </a:xfrm>
        </p:grpSpPr>
        <p:sp>
          <p:nvSpPr>
            <p:cNvPr id="51413" name="Line 3"/>
            <p:cNvSpPr>
              <a:spLocks noChangeShapeType="1"/>
            </p:cNvSpPr>
            <p:nvPr/>
          </p:nvSpPr>
          <p:spPr bwMode="auto">
            <a:xfrm>
              <a:off x="1705" y="3713"/>
              <a:ext cx="18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414" name="Line 4"/>
            <p:cNvSpPr>
              <a:spLocks noChangeShapeType="1"/>
            </p:cNvSpPr>
            <p:nvPr/>
          </p:nvSpPr>
          <p:spPr bwMode="auto">
            <a:xfrm>
              <a:off x="1705" y="3713"/>
              <a:ext cx="0" cy="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415" name="Line 5"/>
            <p:cNvSpPr>
              <a:spLocks noChangeShapeType="1"/>
            </p:cNvSpPr>
            <p:nvPr/>
          </p:nvSpPr>
          <p:spPr bwMode="auto">
            <a:xfrm>
              <a:off x="3552" y="3713"/>
              <a:ext cx="0" cy="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1203" name="Text Box 6"/>
          <p:cNvSpPr txBox="1">
            <a:spLocks noChangeArrowheads="1"/>
          </p:cNvSpPr>
          <p:nvPr/>
        </p:nvSpPr>
        <p:spPr bwMode="auto">
          <a:xfrm>
            <a:off x="1443038" y="1908175"/>
            <a:ext cx="1427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bloc fixe (bf)</a:t>
            </a:r>
          </a:p>
        </p:txBody>
      </p:sp>
      <p:sp>
        <p:nvSpPr>
          <p:cNvPr id="51204" name="Text Box 7"/>
          <p:cNvSpPr txBox="1">
            <a:spLocks noChangeArrowheads="1"/>
          </p:cNvSpPr>
          <p:nvPr/>
        </p:nvSpPr>
        <p:spPr bwMode="auto">
          <a:xfrm>
            <a:off x="4840288" y="1909763"/>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800">
                <a:latin typeface="Arial" panose="020B0604020202020204" pitchFamily="34" charset="0"/>
              </a:rPr>
              <a:t>bloc tournant (bt)</a:t>
            </a:r>
          </a:p>
        </p:txBody>
      </p:sp>
      <p:sp>
        <p:nvSpPr>
          <p:cNvPr id="51205" name="Line 8"/>
          <p:cNvSpPr>
            <a:spLocks noChangeShapeType="1"/>
          </p:cNvSpPr>
          <p:nvPr/>
        </p:nvSpPr>
        <p:spPr bwMode="auto">
          <a:xfrm>
            <a:off x="657225" y="2422525"/>
            <a:ext cx="40116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6" name="Line 9"/>
          <p:cNvSpPr>
            <a:spLocks noChangeShapeType="1"/>
          </p:cNvSpPr>
          <p:nvPr/>
        </p:nvSpPr>
        <p:spPr bwMode="auto">
          <a:xfrm>
            <a:off x="657225" y="2422525"/>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7" name="Line 10"/>
          <p:cNvSpPr>
            <a:spLocks noChangeShapeType="1"/>
          </p:cNvSpPr>
          <p:nvPr/>
        </p:nvSpPr>
        <p:spPr bwMode="auto">
          <a:xfrm>
            <a:off x="3708400" y="2422525"/>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8" name="Line 11"/>
          <p:cNvSpPr>
            <a:spLocks noChangeShapeType="1"/>
          </p:cNvSpPr>
          <p:nvPr/>
        </p:nvSpPr>
        <p:spPr bwMode="auto">
          <a:xfrm>
            <a:off x="2252663" y="2301875"/>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09" name="Text Box 12"/>
          <p:cNvSpPr txBox="1">
            <a:spLocks noChangeArrowheads="1"/>
          </p:cNvSpPr>
          <p:nvPr/>
        </p:nvSpPr>
        <p:spPr bwMode="auto">
          <a:xfrm>
            <a:off x="342900" y="2555875"/>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Bâti</a:t>
            </a:r>
          </a:p>
        </p:txBody>
      </p:sp>
      <p:sp>
        <p:nvSpPr>
          <p:cNvPr id="51210" name="Text Box 13"/>
          <p:cNvSpPr txBox="1">
            <a:spLocks noChangeArrowheads="1"/>
          </p:cNvSpPr>
          <p:nvPr/>
        </p:nvSpPr>
        <p:spPr bwMode="auto">
          <a:xfrm>
            <a:off x="547688" y="2892425"/>
            <a:ext cx="801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Douille</a:t>
            </a:r>
          </a:p>
        </p:txBody>
      </p:sp>
      <p:sp>
        <p:nvSpPr>
          <p:cNvPr id="51211" name="Text Box 14"/>
          <p:cNvSpPr txBox="1">
            <a:spLocks noChangeArrowheads="1"/>
          </p:cNvSpPr>
          <p:nvPr/>
        </p:nvSpPr>
        <p:spPr bwMode="auto">
          <a:xfrm>
            <a:off x="892175" y="2566988"/>
            <a:ext cx="1493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600">
                <a:latin typeface="Arial" panose="020B0604020202020204" pitchFamily="34" charset="0"/>
              </a:rPr>
              <a:t>Roulement droit</a:t>
            </a:r>
          </a:p>
        </p:txBody>
      </p:sp>
      <p:sp>
        <p:nvSpPr>
          <p:cNvPr id="51212" name="Text Box 15"/>
          <p:cNvSpPr txBox="1">
            <a:spLocks noChangeArrowheads="1"/>
          </p:cNvSpPr>
          <p:nvPr/>
        </p:nvSpPr>
        <p:spPr bwMode="auto">
          <a:xfrm>
            <a:off x="2044700" y="2566988"/>
            <a:ext cx="167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600">
                <a:latin typeface="Arial" panose="020B0604020202020204" pitchFamily="34" charset="0"/>
              </a:rPr>
              <a:t>Roulement gauche</a:t>
            </a:r>
          </a:p>
        </p:txBody>
      </p:sp>
      <p:sp>
        <p:nvSpPr>
          <p:cNvPr id="51213" name="Text Box 16"/>
          <p:cNvSpPr txBox="1">
            <a:spLocks noChangeArrowheads="1"/>
          </p:cNvSpPr>
          <p:nvPr/>
        </p:nvSpPr>
        <p:spPr bwMode="auto">
          <a:xfrm>
            <a:off x="3189288" y="2892425"/>
            <a:ext cx="90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Flasque</a:t>
            </a:r>
          </a:p>
        </p:txBody>
      </p:sp>
      <p:sp>
        <p:nvSpPr>
          <p:cNvPr id="51214" name="Text Box 17"/>
          <p:cNvSpPr txBox="1">
            <a:spLocks noChangeArrowheads="1"/>
          </p:cNvSpPr>
          <p:nvPr/>
        </p:nvSpPr>
        <p:spPr bwMode="auto">
          <a:xfrm>
            <a:off x="3805238" y="2555875"/>
            <a:ext cx="61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Joint</a:t>
            </a:r>
          </a:p>
        </p:txBody>
      </p:sp>
      <p:sp>
        <p:nvSpPr>
          <p:cNvPr id="51215" name="Text Box 18"/>
          <p:cNvSpPr txBox="1">
            <a:spLocks noChangeArrowheads="1"/>
          </p:cNvSpPr>
          <p:nvPr/>
        </p:nvSpPr>
        <p:spPr bwMode="auto">
          <a:xfrm>
            <a:off x="4006850" y="2892425"/>
            <a:ext cx="1096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Couvercle</a:t>
            </a:r>
          </a:p>
        </p:txBody>
      </p:sp>
      <p:sp>
        <p:nvSpPr>
          <p:cNvPr id="51216" name="Line 19"/>
          <p:cNvSpPr>
            <a:spLocks noChangeShapeType="1"/>
          </p:cNvSpPr>
          <p:nvPr/>
        </p:nvSpPr>
        <p:spPr bwMode="auto">
          <a:xfrm>
            <a:off x="965200" y="2422525"/>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7" name="Line 20"/>
          <p:cNvSpPr>
            <a:spLocks noChangeShapeType="1"/>
          </p:cNvSpPr>
          <p:nvPr/>
        </p:nvSpPr>
        <p:spPr bwMode="auto">
          <a:xfrm>
            <a:off x="1638300" y="2422525"/>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8" name="Line 21"/>
          <p:cNvSpPr>
            <a:spLocks noChangeShapeType="1"/>
          </p:cNvSpPr>
          <p:nvPr/>
        </p:nvSpPr>
        <p:spPr bwMode="auto">
          <a:xfrm>
            <a:off x="2884488" y="2422525"/>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19" name="Line 22"/>
          <p:cNvSpPr>
            <a:spLocks noChangeShapeType="1"/>
          </p:cNvSpPr>
          <p:nvPr/>
        </p:nvSpPr>
        <p:spPr bwMode="auto">
          <a:xfrm>
            <a:off x="4659313" y="2422525"/>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0" name="Line 23"/>
          <p:cNvSpPr>
            <a:spLocks noChangeShapeType="1"/>
          </p:cNvSpPr>
          <p:nvPr/>
        </p:nvSpPr>
        <p:spPr bwMode="auto">
          <a:xfrm>
            <a:off x="4157663" y="2422525"/>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1" name="Line 24"/>
          <p:cNvSpPr>
            <a:spLocks noChangeShapeType="1"/>
          </p:cNvSpPr>
          <p:nvPr/>
        </p:nvSpPr>
        <p:spPr bwMode="auto">
          <a:xfrm>
            <a:off x="1892300" y="3671888"/>
            <a:ext cx="65103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2" name="Line 25"/>
          <p:cNvSpPr>
            <a:spLocks noChangeShapeType="1"/>
          </p:cNvSpPr>
          <p:nvPr/>
        </p:nvSpPr>
        <p:spPr bwMode="auto">
          <a:xfrm>
            <a:off x="1892300" y="3671888"/>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3" name="Line 26"/>
          <p:cNvSpPr>
            <a:spLocks noChangeShapeType="1"/>
          </p:cNvSpPr>
          <p:nvPr/>
        </p:nvSpPr>
        <p:spPr bwMode="auto">
          <a:xfrm>
            <a:off x="4564063" y="3671888"/>
            <a:ext cx="0" cy="5032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4" name="Line 27"/>
          <p:cNvSpPr>
            <a:spLocks noChangeShapeType="1"/>
          </p:cNvSpPr>
          <p:nvPr/>
        </p:nvSpPr>
        <p:spPr bwMode="auto">
          <a:xfrm>
            <a:off x="5848350" y="2341563"/>
            <a:ext cx="0" cy="12938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25" name="Text Box 28"/>
          <p:cNvSpPr txBox="1">
            <a:spLocks noChangeArrowheads="1"/>
          </p:cNvSpPr>
          <p:nvPr/>
        </p:nvSpPr>
        <p:spPr bwMode="auto">
          <a:xfrm>
            <a:off x="1543050" y="3825875"/>
            <a:ext cx="67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Arbre</a:t>
            </a:r>
          </a:p>
        </p:txBody>
      </p:sp>
      <p:sp>
        <p:nvSpPr>
          <p:cNvPr id="51226" name="Text Box 29"/>
          <p:cNvSpPr txBox="1">
            <a:spLocks noChangeArrowheads="1"/>
          </p:cNvSpPr>
          <p:nvPr/>
        </p:nvSpPr>
        <p:spPr bwMode="auto">
          <a:xfrm>
            <a:off x="2020888" y="3824288"/>
            <a:ext cx="149066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600">
                <a:latin typeface="Arial" panose="020B0604020202020204" pitchFamily="34" charset="0"/>
              </a:rPr>
              <a:t>Roulement droit</a:t>
            </a:r>
          </a:p>
        </p:txBody>
      </p:sp>
      <p:sp>
        <p:nvSpPr>
          <p:cNvPr id="51227" name="Text Box 30"/>
          <p:cNvSpPr txBox="1">
            <a:spLocks noChangeArrowheads="1"/>
          </p:cNvSpPr>
          <p:nvPr/>
        </p:nvSpPr>
        <p:spPr bwMode="auto">
          <a:xfrm>
            <a:off x="3022600" y="3824288"/>
            <a:ext cx="1681163"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600">
                <a:latin typeface="Arial" panose="020B0604020202020204" pitchFamily="34" charset="0"/>
              </a:rPr>
              <a:t>Roulement gauche</a:t>
            </a:r>
          </a:p>
        </p:txBody>
      </p:sp>
      <p:sp>
        <p:nvSpPr>
          <p:cNvPr id="51228" name="Text Box 31"/>
          <p:cNvSpPr txBox="1">
            <a:spLocks noChangeArrowheads="1"/>
          </p:cNvSpPr>
          <p:nvPr/>
        </p:nvSpPr>
        <p:spPr bwMode="auto">
          <a:xfrm>
            <a:off x="4206875" y="415290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Frein</a:t>
            </a:r>
          </a:p>
        </p:txBody>
      </p:sp>
      <p:sp>
        <p:nvSpPr>
          <p:cNvPr id="51229" name="Text Box 32"/>
          <p:cNvSpPr txBox="1">
            <a:spLocks noChangeArrowheads="1"/>
          </p:cNvSpPr>
          <p:nvPr/>
        </p:nvSpPr>
        <p:spPr bwMode="auto">
          <a:xfrm>
            <a:off x="4610100" y="3825875"/>
            <a:ext cx="712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Ecrou</a:t>
            </a:r>
          </a:p>
        </p:txBody>
      </p:sp>
      <p:sp>
        <p:nvSpPr>
          <p:cNvPr id="51230" name="Text Box 33"/>
          <p:cNvSpPr txBox="1">
            <a:spLocks noChangeArrowheads="1"/>
          </p:cNvSpPr>
          <p:nvPr/>
        </p:nvSpPr>
        <p:spPr bwMode="auto">
          <a:xfrm>
            <a:off x="6227763" y="4152900"/>
            <a:ext cx="1098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Entretoise</a:t>
            </a:r>
          </a:p>
        </p:txBody>
      </p:sp>
      <p:sp>
        <p:nvSpPr>
          <p:cNvPr id="51231" name="Line 34"/>
          <p:cNvSpPr>
            <a:spLocks noChangeShapeType="1"/>
          </p:cNvSpPr>
          <p:nvPr/>
        </p:nvSpPr>
        <p:spPr bwMode="auto">
          <a:xfrm>
            <a:off x="2763838" y="3671888"/>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2" name="Line 35"/>
          <p:cNvSpPr>
            <a:spLocks noChangeShapeType="1"/>
          </p:cNvSpPr>
          <p:nvPr/>
        </p:nvSpPr>
        <p:spPr bwMode="auto">
          <a:xfrm>
            <a:off x="3862388" y="3671888"/>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3" name="Line 36"/>
          <p:cNvSpPr>
            <a:spLocks noChangeShapeType="1"/>
          </p:cNvSpPr>
          <p:nvPr/>
        </p:nvSpPr>
        <p:spPr bwMode="auto">
          <a:xfrm>
            <a:off x="7788275" y="3683000"/>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4" name="Line 37"/>
          <p:cNvSpPr>
            <a:spLocks noChangeShapeType="1"/>
          </p:cNvSpPr>
          <p:nvPr/>
        </p:nvSpPr>
        <p:spPr bwMode="auto">
          <a:xfrm>
            <a:off x="5019675" y="3671888"/>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5" name="Text Box 38"/>
          <p:cNvSpPr txBox="1">
            <a:spLocks noChangeArrowheads="1"/>
          </p:cNvSpPr>
          <p:nvPr/>
        </p:nvSpPr>
        <p:spPr bwMode="auto">
          <a:xfrm>
            <a:off x="5111750" y="3824288"/>
            <a:ext cx="1679575"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fr-FR" sz="1600">
                <a:latin typeface="Arial" panose="020B0604020202020204" pitchFamily="34" charset="0"/>
              </a:rPr>
              <a:t>Roulement Rotule</a:t>
            </a:r>
          </a:p>
        </p:txBody>
      </p:sp>
      <p:sp>
        <p:nvSpPr>
          <p:cNvPr id="51236" name="Line 39"/>
          <p:cNvSpPr>
            <a:spLocks noChangeShapeType="1"/>
          </p:cNvSpPr>
          <p:nvPr/>
        </p:nvSpPr>
        <p:spPr bwMode="auto">
          <a:xfrm>
            <a:off x="5951538" y="3683000"/>
            <a:ext cx="0" cy="136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7" name="Line 40"/>
          <p:cNvSpPr>
            <a:spLocks noChangeShapeType="1"/>
          </p:cNvSpPr>
          <p:nvPr/>
        </p:nvSpPr>
        <p:spPr bwMode="auto">
          <a:xfrm>
            <a:off x="6856413" y="3689350"/>
            <a:ext cx="0"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38" name="Text Box 41"/>
          <p:cNvSpPr txBox="1">
            <a:spLocks noChangeArrowheads="1"/>
          </p:cNvSpPr>
          <p:nvPr/>
        </p:nvSpPr>
        <p:spPr bwMode="auto">
          <a:xfrm>
            <a:off x="6848475" y="3825875"/>
            <a:ext cx="814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Pignon</a:t>
            </a:r>
          </a:p>
        </p:txBody>
      </p:sp>
      <p:sp>
        <p:nvSpPr>
          <p:cNvPr id="51239" name="Line 42"/>
          <p:cNvSpPr>
            <a:spLocks noChangeShapeType="1"/>
          </p:cNvSpPr>
          <p:nvPr/>
        </p:nvSpPr>
        <p:spPr bwMode="auto">
          <a:xfrm>
            <a:off x="7258050" y="3689350"/>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40" name="Text Box 43"/>
          <p:cNvSpPr txBox="1">
            <a:spLocks noChangeArrowheads="1"/>
          </p:cNvSpPr>
          <p:nvPr/>
        </p:nvSpPr>
        <p:spPr bwMode="auto">
          <a:xfrm>
            <a:off x="7304088" y="4149725"/>
            <a:ext cx="9826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Rondelle</a:t>
            </a:r>
          </a:p>
        </p:txBody>
      </p:sp>
      <p:grpSp>
        <p:nvGrpSpPr>
          <p:cNvPr id="51241" name="Group 44"/>
          <p:cNvGrpSpPr>
            <a:grpSpLocks/>
          </p:cNvGrpSpPr>
          <p:nvPr/>
        </p:nvGrpSpPr>
        <p:grpSpPr bwMode="auto">
          <a:xfrm>
            <a:off x="433388" y="4613275"/>
            <a:ext cx="2843212" cy="2020888"/>
            <a:chOff x="1092" y="897"/>
            <a:chExt cx="3466" cy="2463"/>
          </a:xfrm>
        </p:grpSpPr>
        <p:sp>
          <p:nvSpPr>
            <p:cNvPr id="51322" name="Freeform 45"/>
            <p:cNvSpPr>
              <a:spLocks/>
            </p:cNvSpPr>
            <p:nvPr/>
          </p:nvSpPr>
          <p:spPr bwMode="auto">
            <a:xfrm flipV="1">
              <a:off x="1519" y="899"/>
              <a:ext cx="2812" cy="546"/>
            </a:xfrm>
            <a:custGeom>
              <a:avLst/>
              <a:gdLst>
                <a:gd name="T0" fmla="*/ 0 w 2812"/>
                <a:gd name="T1" fmla="*/ 190 h 546"/>
                <a:gd name="T2" fmla="*/ 485 w 2812"/>
                <a:gd name="T3" fmla="*/ 190 h 546"/>
                <a:gd name="T4" fmla="*/ 485 w 2812"/>
                <a:gd name="T5" fmla="*/ 410 h 546"/>
                <a:gd name="T6" fmla="*/ 1440 w 2812"/>
                <a:gd name="T7" fmla="*/ 410 h 546"/>
                <a:gd name="T8" fmla="*/ 1440 w 2812"/>
                <a:gd name="T9" fmla="*/ 0 h 546"/>
                <a:gd name="T10" fmla="*/ 1865 w 2812"/>
                <a:gd name="T11" fmla="*/ 0 h 546"/>
                <a:gd name="T12" fmla="*/ 1865 w 2812"/>
                <a:gd name="T13" fmla="*/ 402 h 546"/>
                <a:gd name="T14" fmla="*/ 2812 w 2812"/>
                <a:gd name="T15" fmla="*/ 402 h 546"/>
                <a:gd name="T16" fmla="*/ 2812 w 2812"/>
                <a:gd name="T17" fmla="*/ 546 h 546"/>
                <a:gd name="T18" fmla="*/ 0 w 2812"/>
                <a:gd name="T19" fmla="*/ 546 h 546"/>
                <a:gd name="T20" fmla="*/ 0 w 2812"/>
                <a:gd name="T21" fmla="*/ 19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23" name="Freeform 46"/>
            <p:cNvSpPr>
              <a:spLocks/>
            </p:cNvSpPr>
            <p:nvPr/>
          </p:nvSpPr>
          <p:spPr bwMode="auto">
            <a:xfrm>
              <a:off x="1519" y="2584"/>
              <a:ext cx="2812" cy="734"/>
            </a:xfrm>
            <a:custGeom>
              <a:avLst/>
              <a:gdLst>
                <a:gd name="T0" fmla="*/ 0 w 2812"/>
                <a:gd name="T1" fmla="*/ 190 h 734"/>
                <a:gd name="T2" fmla="*/ 485 w 2812"/>
                <a:gd name="T3" fmla="*/ 190 h 734"/>
                <a:gd name="T4" fmla="*/ 485 w 2812"/>
                <a:gd name="T5" fmla="*/ 410 h 734"/>
                <a:gd name="T6" fmla="*/ 1440 w 2812"/>
                <a:gd name="T7" fmla="*/ 410 h 734"/>
                <a:gd name="T8" fmla="*/ 1440 w 2812"/>
                <a:gd name="T9" fmla="*/ 0 h 734"/>
                <a:gd name="T10" fmla="*/ 1865 w 2812"/>
                <a:gd name="T11" fmla="*/ 0 h 734"/>
                <a:gd name="T12" fmla="*/ 1865 w 2812"/>
                <a:gd name="T13" fmla="*/ 402 h 734"/>
                <a:gd name="T14" fmla="*/ 2812 w 2812"/>
                <a:gd name="T15" fmla="*/ 402 h 734"/>
                <a:gd name="T16" fmla="*/ 2812 w 2812"/>
                <a:gd name="T17" fmla="*/ 546 h 734"/>
                <a:gd name="T18" fmla="*/ 2404 w 2812"/>
                <a:gd name="T19" fmla="*/ 545 h 734"/>
                <a:gd name="T20" fmla="*/ 2404 w 2812"/>
                <a:gd name="T21" fmla="*/ 734 h 734"/>
                <a:gd name="T22" fmla="*/ 2044 w 2812"/>
                <a:gd name="T23" fmla="*/ 731 h 734"/>
                <a:gd name="T24" fmla="*/ 2041 w 2812"/>
                <a:gd name="T25" fmla="*/ 548 h 734"/>
                <a:gd name="T26" fmla="*/ 727 w 2812"/>
                <a:gd name="T27" fmla="*/ 545 h 734"/>
                <a:gd name="T28" fmla="*/ 727 w 2812"/>
                <a:gd name="T29" fmla="*/ 734 h 734"/>
                <a:gd name="T30" fmla="*/ 361 w 2812"/>
                <a:gd name="T31" fmla="*/ 731 h 734"/>
                <a:gd name="T32" fmla="*/ 361 w 2812"/>
                <a:gd name="T33" fmla="*/ 545 h 734"/>
                <a:gd name="T34" fmla="*/ 0 w 2812"/>
                <a:gd name="T35" fmla="*/ 546 h 734"/>
                <a:gd name="T36" fmla="*/ 0 w 2812"/>
                <a:gd name="T37" fmla="*/ 190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24" name="Freeform 47"/>
            <p:cNvSpPr>
              <a:spLocks/>
            </p:cNvSpPr>
            <p:nvPr/>
          </p:nvSpPr>
          <p:spPr bwMode="auto">
            <a:xfrm rot="10800000">
              <a:off x="1595" y="1392"/>
              <a:ext cx="231" cy="92"/>
            </a:xfrm>
            <a:custGeom>
              <a:avLst/>
              <a:gdLst>
                <a:gd name="T0" fmla="*/ 0 w 240"/>
                <a:gd name="T1" fmla="*/ 0 h 96"/>
                <a:gd name="T2" fmla="*/ 0 w 240"/>
                <a:gd name="T3" fmla="*/ 50 h 96"/>
                <a:gd name="T4" fmla="*/ 131 w 240"/>
                <a:gd name="T5" fmla="*/ 50 h 96"/>
                <a:gd name="T6" fmla="*/ 131 w 240"/>
                <a:gd name="T7" fmla="*/ 26 h 96"/>
                <a:gd name="T8" fmla="*/ 79 w 240"/>
                <a:gd name="T9" fmla="*/ 26 h 96"/>
                <a:gd name="T10" fmla="*/ 35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25" name="Oval 48"/>
            <p:cNvSpPr>
              <a:spLocks noChangeArrowheads="1"/>
            </p:cNvSpPr>
            <p:nvPr/>
          </p:nvSpPr>
          <p:spPr bwMode="auto">
            <a:xfrm>
              <a:off x="1633" y="1438"/>
              <a:ext cx="155" cy="15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26" name="Line 49"/>
            <p:cNvSpPr>
              <a:spLocks noChangeShapeType="1"/>
            </p:cNvSpPr>
            <p:nvPr/>
          </p:nvSpPr>
          <p:spPr bwMode="auto">
            <a:xfrm>
              <a:off x="1595" y="1430"/>
              <a:ext cx="0" cy="11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27" name="Freeform 50"/>
            <p:cNvSpPr>
              <a:spLocks/>
            </p:cNvSpPr>
            <p:nvPr/>
          </p:nvSpPr>
          <p:spPr bwMode="auto">
            <a:xfrm rot="10800000" flipH="1">
              <a:off x="1826" y="1392"/>
              <a:ext cx="230" cy="92"/>
            </a:xfrm>
            <a:custGeom>
              <a:avLst/>
              <a:gdLst>
                <a:gd name="T0" fmla="*/ 0 w 240"/>
                <a:gd name="T1" fmla="*/ 0 h 96"/>
                <a:gd name="T2" fmla="*/ 0 w 240"/>
                <a:gd name="T3" fmla="*/ 50 h 96"/>
                <a:gd name="T4" fmla="*/ 122 w 240"/>
                <a:gd name="T5" fmla="*/ 50 h 96"/>
                <a:gd name="T6" fmla="*/ 122 w 240"/>
                <a:gd name="T7" fmla="*/ 26 h 96"/>
                <a:gd name="T8" fmla="*/ 74 w 240"/>
                <a:gd name="T9" fmla="*/ 26 h 96"/>
                <a:gd name="T10" fmla="*/ 3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28" name="Oval 51"/>
            <p:cNvSpPr>
              <a:spLocks noChangeArrowheads="1"/>
            </p:cNvSpPr>
            <p:nvPr/>
          </p:nvSpPr>
          <p:spPr bwMode="auto">
            <a:xfrm flipH="1">
              <a:off x="1863" y="1438"/>
              <a:ext cx="156" cy="15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29" name="Rectangle 52"/>
            <p:cNvSpPr>
              <a:spLocks noChangeArrowheads="1"/>
            </p:cNvSpPr>
            <p:nvPr/>
          </p:nvSpPr>
          <p:spPr bwMode="auto">
            <a:xfrm>
              <a:off x="1214" y="1530"/>
              <a:ext cx="136" cy="1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30" name="Line 53"/>
            <p:cNvSpPr>
              <a:spLocks noChangeShapeType="1"/>
            </p:cNvSpPr>
            <p:nvPr/>
          </p:nvSpPr>
          <p:spPr bwMode="auto">
            <a:xfrm>
              <a:off x="1218" y="1534"/>
              <a:ext cx="114" cy="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31" name="Freeform 54"/>
            <p:cNvSpPr>
              <a:spLocks/>
            </p:cNvSpPr>
            <p:nvPr/>
          </p:nvSpPr>
          <p:spPr bwMode="auto">
            <a:xfrm>
              <a:off x="1168" y="1118"/>
              <a:ext cx="424" cy="596"/>
            </a:xfrm>
            <a:custGeom>
              <a:avLst/>
              <a:gdLst>
                <a:gd name="T0" fmla="*/ 424 w 424"/>
                <a:gd name="T1" fmla="*/ 270 h 596"/>
                <a:gd name="T2" fmla="*/ 234 w 424"/>
                <a:gd name="T3" fmla="*/ 270 h 596"/>
                <a:gd name="T4" fmla="*/ 234 w 424"/>
                <a:gd name="T5" fmla="*/ 0 h 596"/>
                <a:gd name="T6" fmla="*/ 112 w 424"/>
                <a:gd name="T7" fmla="*/ 0 h 596"/>
                <a:gd name="T8" fmla="*/ 112 w 424"/>
                <a:gd name="T9" fmla="*/ 252 h 596"/>
                <a:gd name="T10" fmla="*/ 0 w 424"/>
                <a:gd name="T11" fmla="*/ 364 h 596"/>
                <a:gd name="T12" fmla="*/ 0 w 424"/>
                <a:gd name="T13" fmla="*/ 596 h 596"/>
                <a:gd name="T14" fmla="*/ 48 w 424"/>
                <a:gd name="T15" fmla="*/ 596 h 596"/>
                <a:gd name="T16" fmla="*/ 48 w 424"/>
                <a:gd name="T17" fmla="*/ 410 h 596"/>
                <a:gd name="T18" fmla="*/ 222 w 424"/>
                <a:gd name="T19" fmla="*/ 410 h 596"/>
                <a:gd name="T20" fmla="*/ 222 w 424"/>
                <a:gd name="T21" fmla="*/ 348 h 596"/>
                <a:gd name="T22" fmla="*/ 226 w 424"/>
                <a:gd name="T23" fmla="*/ 336 h 596"/>
                <a:gd name="T24" fmla="*/ 254 w 424"/>
                <a:gd name="T25" fmla="*/ 324 h 596"/>
                <a:gd name="T26" fmla="*/ 420 w 424"/>
                <a:gd name="T27" fmla="*/ 324 h 596"/>
                <a:gd name="T28" fmla="*/ 424 w 424"/>
                <a:gd name="T29" fmla="*/ 270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32" name="Freeform 55"/>
            <p:cNvSpPr>
              <a:spLocks/>
            </p:cNvSpPr>
            <p:nvPr/>
          </p:nvSpPr>
          <p:spPr bwMode="auto">
            <a:xfrm>
              <a:off x="1402" y="1118"/>
              <a:ext cx="704" cy="310"/>
            </a:xfrm>
            <a:custGeom>
              <a:avLst/>
              <a:gdLst>
                <a:gd name="T0" fmla="*/ 0 w 704"/>
                <a:gd name="T1" fmla="*/ 244 h 310"/>
                <a:gd name="T2" fmla="*/ 20 w 704"/>
                <a:gd name="T3" fmla="*/ 270 h 310"/>
                <a:gd name="T4" fmla="*/ 656 w 704"/>
                <a:gd name="T5" fmla="*/ 270 h 310"/>
                <a:gd name="T6" fmla="*/ 656 w 704"/>
                <a:gd name="T7" fmla="*/ 310 h 310"/>
                <a:gd name="T8" fmla="*/ 704 w 704"/>
                <a:gd name="T9" fmla="*/ 310 h 310"/>
                <a:gd name="T10" fmla="*/ 704 w 704"/>
                <a:gd name="T11" fmla="*/ 162 h 310"/>
                <a:gd name="T12" fmla="*/ 692 w 704"/>
                <a:gd name="T13" fmla="*/ 150 h 310"/>
                <a:gd name="T14" fmla="*/ 116 w 704"/>
                <a:gd name="T15" fmla="*/ 150 h 310"/>
                <a:gd name="T16" fmla="*/ 116 w 704"/>
                <a:gd name="T17" fmla="*/ 0 h 310"/>
                <a:gd name="T18" fmla="*/ 0 w 704"/>
                <a:gd name="T19" fmla="*/ 0 h 310"/>
                <a:gd name="T20" fmla="*/ 0 w 704"/>
                <a:gd name="T21" fmla="*/ 244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333" name="Group 56"/>
            <p:cNvGrpSpPr>
              <a:grpSpLocks/>
            </p:cNvGrpSpPr>
            <p:nvPr/>
          </p:nvGrpSpPr>
          <p:grpSpPr bwMode="auto">
            <a:xfrm rot="16200000" flipH="1">
              <a:off x="1358" y="758"/>
              <a:ext cx="200" cy="601"/>
              <a:chOff x="4501" y="2215"/>
              <a:chExt cx="576" cy="1727"/>
            </a:xfrm>
          </p:grpSpPr>
          <p:sp>
            <p:nvSpPr>
              <p:cNvPr id="51406" name="Freeform 5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407" name="Group 58"/>
              <p:cNvGrpSpPr>
                <a:grpSpLocks/>
              </p:cNvGrpSpPr>
              <p:nvPr/>
            </p:nvGrpSpPr>
            <p:grpSpPr bwMode="auto">
              <a:xfrm>
                <a:off x="4696" y="2599"/>
                <a:ext cx="186" cy="1343"/>
                <a:chOff x="4134" y="577"/>
                <a:chExt cx="186" cy="1343"/>
              </a:xfrm>
            </p:grpSpPr>
            <p:sp>
              <p:nvSpPr>
                <p:cNvPr id="51411" name="Line 5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12" name="Line 6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408" name="Line 6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09" name="Line 6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10" name="Rectangle 6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1334" name="Group 64"/>
            <p:cNvGrpSpPr>
              <a:grpSpLocks/>
            </p:cNvGrpSpPr>
            <p:nvPr/>
          </p:nvGrpSpPr>
          <p:grpSpPr bwMode="auto">
            <a:xfrm rot="16200000" flipV="1">
              <a:off x="1743" y="1005"/>
              <a:ext cx="104" cy="110"/>
              <a:chOff x="4554" y="1554"/>
              <a:chExt cx="104" cy="110"/>
            </a:xfrm>
          </p:grpSpPr>
          <p:sp>
            <p:nvSpPr>
              <p:cNvPr id="51403" name="Freeform 6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04" name="Freeform 6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05" name="Line 6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35" name="Rectangle 68"/>
            <p:cNvSpPr>
              <a:spLocks noChangeArrowheads="1"/>
            </p:cNvSpPr>
            <p:nvPr/>
          </p:nvSpPr>
          <p:spPr bwMode="auto">
            <a:xfrm>
              <a:off x="1278" y="902"/>
              <a:ext cx="122" cy="92"/>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36" name="Rectangle 69"/>
            <p:cNvSpPr>
              <a:spLocks noChangeArrowheads="1"/>
            </p:cNvSpPr>
            <p:nvPr/>
          </p:nvSpPr>
          <p:spPr bwMode="auto">
            <a:xfrm>
              <a:off x="1402" y="902"/>
              <a:ext cx="114" cy="92"/>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37" name="Freeform 70"/>
            <p:cNvSpPr>
              <a:spLocks/>
            </p:cNvSpPr>
            <p:nvPr/>
          </p:nvSpPr>
          <p:spPr bwMode="auto">
            <a:xfrm rot="10800000" flipV="1">
              <a:off x="1595" y="2553"/>
              <a:ext cx="231" cy="92"/>
            </a:xfrm>
            <a:custGeom>
              <a:avLst/>
              <a:gdLst>
                <a:gd name="T0" fmla="*/ 0 w 240"/>
                <a:gd name="T1" fmla="*/ 0 h 96"/>
                <a:gd name="T2" fmla="*/ 0 w 240"/>
                <a:gd name="T3" fmla="*/ 50 h 96"/>
                <a:gd name="T4" fmla="*/ 131 w 240"/>
                <a:gd name="T5" fmla="*/ 50 h 96"/>
                <a:gd name="T6" fmla="*/ 131 w 240"/>
                <a:gd name="T7" fmla="*/ 26 h 96"/>
                <a:gd name="T8" fmla="*/ 79 w 240"/>
                <a:gd name="T9" fmla="*/ 26 h 96"/>
                <a:gd name="T10" fmla="*/ 35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38" name="Oval 71"/>
            <p:cNvSpPr>
              <a:spLocks noChangeArrowheads="1"/>
            </p:cNvSpPr>
            <p:nvPr/>
          </p:nvSpPr>
          <p:spPr bwMode="auto">
            <a:xfrm flipV="1">
              <a:off x="1633" y="2443"/>
              <a:ext cx="155" cy="15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39" name="Line 72"/>
            <p:cNvSpPr>
              <a:spLocks noChangeShapeType="1"/>
            </p:cNvSpPr>
            <p:nvPr/>
          </p:nvSpPr>
          <p:spPr bwMode="auto">
            <a:xfrm flipV="1">
              <a:off x="1826" y="2445"/>
              <a:ext cx="0" cy="1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0" name="Freeform 73"/>
            <p:cNvSpPr>
              <a:spLocks/>
            </p:cNvSpPr>
            <p:nvPr/>
          </p:nvSpPr>
          <p:spPr bwMode="auto">
            <a:xfrm rot="10800000" flipH="1" flipV="1">
              <a:off x="1826" y="2553"/>
              <a:ext cx="230" cy="92"/>
            </a:xfrm>
            <a:custGeom>
              <a:avLst/>
              <a:gdLst>
                <a:gd name="T0" fmla="*/ 0 w 240"/>
                <a:gd name="T1" fmla="*/ 0 h 96"/>
                <a:gd name="T2" fmla="*/ 0 w 240"/>
                <a:gd name="T3" fmla="*/ 50 h 96"/>
                <a:gd name="T4" fmla="*/ 122 w 240"/>
                <a:gd name="T5" fmla="*/ 50 h 96"/>
                <a:gd name="T6" fmla="*/ 122 w 240"/>
                <a:gd name="T7" fmla="*/ 26 h 96"/>
                <a:gd name="T8" fmla="*/ 74 w 240"/>
                <a:gd name="T9" fmla="*/ 26 h 96"/>
                <a:gd name="T10" fmla="*/ 3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1" name="Oval 74"/>
            <p:cNvSpPr>
              <a:spLocks noChangeArrowheads="1"/>
            </p:cNvSpPr>
            <p:nvPr/>
          </p:nvSpPr>
          <p:spPr bwMode="auto">
            <a:xfrm flipH="1" flipV="1">
              <a:off x="1863" y="2443"/>
              <a:ext cx="156" cy="156"/>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42" name="Line 75"/>
            <p:cNvSpPr>
              <a:spLocks noChangeShapeType="1"/>
            </p:cNvSpPr>
            <p:nvPr/>
          </p:nvSpPr>
          <p:spPr bwMode="auto">
            <a:xfrm flipH="1" flipV="1">
              <a:off x="2056" y="1447"/>
              <a:ext cx="0" cy="11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3" name="Line 76"/>
            <p:cNvSpPr>
              <a:spLocks noChangeShapeType="1"/>
            </p:cNvSpPr>
            <p:nvPr/>
          </p:nvSpPr>
          <p:spPr bwMode="auto">
            <a:xfrm flipH="1" flipV="1">
              <a:off x="1826" y="1468"/>
              <a:ext cx="0" cy="109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4" name="Rectangle 77"/>
            <p:cNvSpPr>
              <a:spLocks noChangeArrowheads="1"/>
            </p:cNvSpPr>
            <p:nvPr/>
          </p:nvSpPr>
          <p:spPr bwMode="auto">
            <a:xfrm flipV="1">
              <a:off x="1214" y="2311"/>
              <a:ext cx="136" cy="1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45" name="Line 78"/>
            <p:cNvSpPr>
              <a:spLocks noChangeShapeType="1"/>
            </p:cNvSpPr>
            <p:nvPr/>
          </p:nvSpPr>
          <p:spPr bwMode="auto">
            <a:xfrm flipV="1">
              <a:off x="1218" y="2327"/>
              <a:ext cx="114" cy="1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6" name="Freeform 79"/>
            <p:cNvSpPr>
              <a:spLocks/>
            </p:cNvSpPr>
            <p:nvPr/>
          </p:nvSpPr>
          <p:spPr bwMode="auto">
            <a:xfrm flipV="1">
              <a:off x="1168" y="2323"/>
              <a:ext cx="424" cy="596"/>
            </a:xfrm>
            <a:custGeom>
              <a:avLst/>
              <a:gdLst>
                <a:gd name="T0" fmla="*/ 424 w 424"/>
                <a:gd name="T1" fmla="*/ 270 h 596"/>
                <a:gd name="T2" fmla="*/ 234 w 424"/>
                <a:gd name="T3" fmla="*/ 270 h 596"/>
                <a:gd name="T4" fmla="*/ 234 w 424"/>
                <a:gd name="T5" fmla="*/ 0 h 596"/>
                <a:gd name="T6" fmla="*/ 112 w 424"/>
                <a:gd name="T7" fmla="*/ 0 h 596"/>
                <a:gd name="T8" fmla="*/ 112 w 424"/>
                <a:gd name="T9" fmla="*/ 252 h 596"/>
                <a:gd name="T10" fmla="*/ 0 w 424"/>
                <a:gd name="T11" fmla="*/ 364 h 596"/>
                <a:gd name="T12" fmla="*/ 0 w 424"/>
                <a:gd name="T13" fmla="*/ 596 h 596"/>
                <a:gd name="T14" fmla="*/ 48 w 424"/>
                <a:gd name="T15" fmla="*/ 596 h 596"/>
                <a:gd name="T16" fmla="*/ 48 w 424"/>
                <a:gd name="T17" fmla="*/ 410 h 596"/>
                <a:gd name="T18" fmla="*/ 222 w 424"/>
                <a:gd name="T19" fmla="*/ 410 h 596"/>
                <a:gd name="T20" fmla="*/ 222 w 424"/>
                <a:gd name="T21" fmla="*/ 348 h 596"/>
                <a:gd name="T22" fmla="*/ 226 w 424"/>
                <a:gd name="T23" fmla="*/ 336 h 596"/>
                <a:gd name="T24" fmla="*/ 254 w 424"/>
                <a:gd name="T25" fmla="*/ 324 h 596"/>
                <a:gd name="T26" fmla="*/ 420 w 424"/>
                <a:gd name="T27" fmla="*/ 324 h 596"/>
                <a:gd name="T28" fmla="*/ 424 w 424"/>
                <a:gd name="T29" fmla="*/ 270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47" name="Freeform 80"/>
            <p:cNvSpPr>
              <a:spLocks/>
            </p:cNvSpPr>
            <p:nvPr/>
          </p:nvSpPr>
          <p:spPr bwMode="auto">
            <a:xfrm flipV="1">
              <a:off x="1402" y="2609"/>
              <a:ext cx="704" cy="310"/>
            </a:xfrm>
            <a:custGeom>
              <a:avLst/>
              <a:gdLst>
                <a:gd name="T0" fmla="*/ 0 w 704"/>
                <a:gd name="T1" fmla="*/ 244 h 310"/>
                <a:gd name="T2" fmla="*/ 20 w 704"/>
                <a:gd name="T3" fmla="*/ 270 h 310"/>
                <a:gd name="T4" fmla="*/ 656 w 704"/>
                <a:gd name="T5" fmla="*/ 270 h 310"/>
                <a:gd name="T6" fmla="*/ 656 w 704"/>
                <a:gd name="T7" fmla="*/ 310 h 310"/>
                <a:gd name="T8" fmla="*/ 704 w 704"/>
                <a:gd name="T9" fmla="*/ 310 h 310"/>
                <a:gd name="T10" fmla="*/ 704 w 704"/>
                <a:gd name="T11" fmla="*/ 162 h 310"/>
                <a:gd name="T12" fmla="*/ 692 w 704"/>
                <a:gd name="T13" fmla="*/ 150 h 310"/>
                <a:gd name="T14" fmla="*/ 116 w 704"/>
                <a:gd name="T15" fmla="*/ 150 h 310"/>
                <a:gd name="T16" fmla="*/ 116 w 704"/>
                <a:gd name="T17" fmla="*/ 0 h 310"/>
                <a:gd name="T18" fmla="*/ 0 w 704"/>
                <a:gd name="T19" fmla="*/ 0 h 310"/>
                <a:gd name="T20" fmla="*/ 0 w 704"/>
                <a:gd name="T21" fmla="*/ 244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348" name="Group 81"/>
            <p:cNvGrpSpPr>
              <a:grpSpLocks/>
            </p:cNvGrpSpPr>
            <p:nvPr/>
          </p:nvGrpSpPr>
          <p:grpSpPr bwMode="auto">
            <a:xfrm rot="5400000" flipH="1" flipV="1">
              <a:off x="1358" y="2677"/>
              <a:ext cx="200" cy="601"/>
              <a:chOff x="4501" y="2215"/>
              <a:chExt cx="576" cy="1727"/>
            </a:xfrm>
          </p:grpSpPr>
          <p:sp>
            <p:nvSpPr>
              <p:cNvPr id="51396" name="Freeform 8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397" name="Group 83"/>
              <p:cNvGrpSpPr>
                <a:grpSpLocks/>
              </p:cNvGrpSpPr>
              <p:nvPr/>
            </p:nvGrpSpPr>
            <p:grpSpPr bwMode="auto">
              <a:xfrm>
                <a:off x="4696" y="2599"/>
                <a:ext cx="186" cy="1343"/>
                <a:chOff x="4134" y="577"/>
                <a:chExt cx="186" cy="1343"/>
              </a:xfrm>
            </p:grpSpPr>
            <p:sp>
              <p:nvSpPr>
                <p:cNvPr id="51401" name="Line 8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02" name="Line 8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98" name="Line 8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99" name="Line 8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400" name="Rectangle 8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1349" name="Group 89"/>
            <p:cNvGrpSpPr>
              <a:grpSpLocks/>
            </p:cNvGrpSpPr>
            <p:nvPr/>
          </p:nvGrpSpPr>
          <p:grpSpPr bwMode="auto">
            <a:xfrm rot="5400000">
              <a:off x="1743" y="2922"/>
              <a:ext cx="104" cy="110"/>
              <a:chOff x="4554" y="1554"/>
              <a:chExt cx="104" cy="110"/>
            </a:xfrm>
          </p:grpSpPr>
          <p:sp>
            <p:nvSpPr>
              <p:cNvPr id="51393" name="Freeform 9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94" name="Freeform 9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95" name="Line 9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50" name="Rectangle 93"/>
            <p:cNvSpPr>
              <a:spLocks noChangeArrowheads="1"/>
            </p:cNvSpPr>
            <p:nvPr/>
          </p:nvSpPr>
          <p:spPr bwMode="auto">
            <a:xfrm flipV="1">
              <a:off x="1278" y="3043"/>
              <a:ext cx="122" cy="92"/>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51" name="Rectangle 94"/>
            <p:cNvSpPr>
              <a:spLocks noChangeArrowheads="1"/>
            </p:cNvSpPr>
            <p:nvPr/>
          </p:nvSpPr>
          <p:spPr bwMode="auto">
            <a:xfrm flipV="1">
              <a:off x="1402" y="3043"/>
              <a:ext cx="114" cy="92"/>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52" name="Line 95"/>
            <p:cNvSpPr>
              <a:spLocks noChangeShapeType="1"/>
            </p:cNvSpPr>
            <p:nvPr/>
          </p:nvSpPr>
          <p:spPr bwMode="auto">
            <a:xfrm>
              <a:off x="1166" y="1715"/>
              <a:ext cx="0" cy="6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53" name="Line 96"/>
            <p:cNvSpPr>
              <a:spLocks noChangeShapeType="1"/>
            </p:cNvSpPr>
            <p:nvPr/>
          </p:nvSpPr>
          <p:spPr bwMode="auto">
            <a:xfrm>
              <a:off x="1092" y="2016"/>
              <a:ext cx="3257"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54" name="Rectangle 97"/>
            <p:cNvSpPr>
              <a:spLocks noChangeArrowheads="1"/>
            </p:cNvSpPr>
            <p:nvPr/>
          </p:nvSpPr>
          <p:spPr bwMode="auto">
            <a:xfrm>
              <a:off x="4333" y="897"/>
              <a:ext cx="106" cy="2233"/>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1355" name="Group 98"/>
            <p:cNvGrpSpPr>
              <a:grpSpLocks/>
            </p:cNvGrpSpPr>
            <p:nvPr/>
          </p:nvGrpSpPr>
          <p:grpSpPr bwMode="auto">
            <a:xfrm>
              <a:off x="4123" y="3003"/>
              <a:ext cx="386" cy="112"/>
              <a:chOff x="4224" y="3322"/>
              <a:chExt cx="690" cy="200"/>
            </a:xfrm>
          </p:grpSpPr>
          <p:grpSp>
            <p:nvGrpSpPr>
              <p:cNvPr id="51381" name="Group 99"/>
              <p:cNvGrpSpPr>
                <a:grpSpLocks/>
              </p:cNvGrpSpPr>
              <p:nvPr/>
            </p:nvGrpSpPr>
            <p:grpSpPr bwMode="auto">
              <a:xfrm rot="5400000" flipH="1">
                <a:off x="4514" y="3121"/>
                <a:ext cx="200" cy="601"/>
                <a:chOff x="4501" y="2215"/>
                <a:chExt cx="576" cy="1727"/>
              </a:xfrm>
            </p:grpSpPr>
            <p:sp>
              <p:nvSpPr>
                <p:cNvPr id="51386" name="Freeform 10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387" name="Group 101"/>
                <p:cNvGrpSpPr>
                  <a:grpSpLocks/>
                </p:cNvGrpSpPr>
                <p:nvPr/>
              </p:nvGrpSpPr>
              <p:grpSpPr bwMode="auto">
                <a:xfrm>
                  <a:off x="4696" y="2599"/>
                  <a:ext cx="186" cy="1343"/>
                  <a:chOff x="4134" y="577"/>
                  <a:chExt cx="186" cy="1343"/>
                </a:xfrm>
              </p:grpSpPr>
              <p:sp>
                <p:nvSpPr>
                  <p:cNvPr id="51391" name="Line 10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92" name="Line 10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88" name="Line 10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89" name="Line 10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90" name="Rectangle 10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1382" name="Group 107"/>
              <p:cNvGrpSpPr>
                <a:grpSpLocks/>
              </p:cNvGrpSpPr>
              <p:nvPr/>
            </p:nvGrpSpPr>
            <p:grpSpPr bwMode="auto">
              <a:xfrm rot="5400000" flipV="1">
                <a:off x="4227" y="3367"/>
                <a:ext cx="104" cy="110"/>
                <a:chOff x="4554" y="1554"/>
                <a:chExt cx="104" cy="110"/>
              </a:xfrm>
            </p:grpSpPr>
            <p:sp>
              <p:nvSpPr>
                <p:cNvPr id="51383" name="Freeform 10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84" name="Freeform 10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85" name="Line 11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1356" name="Group 111"/>
            <p:cNvGrpSpPr>
              <a:grpSpLocks/>
            </p:cNvGrpSpPr>
            <p:nvPr/>
          </p:nvGrpSpPr>
          <p:grpSpPr bwMode="auto">
            <a:xfrm>
              <a:off x="4129" y="915"/>
              <a:ext cx="386" cy="112"/>
              <a:chOff x="4224" y="3322"/>
              <a:chExt cx="690" cy="200"/>
            </a:xfrm>
          </p:grpSpPr>
          <p:grpSp>
            <p:nvGrpSpPr>
              <p:cNvPr id="51369" name="Group 112"/>
              <p:cNvGrpSpPr>
                <a:grpSpLocks/>
              </p:cNvGrpSpPr>
              <p:nvPr/>
            </p:nvGrpSpPr>
            <p:grpSpPr bwMode="auto">
              <a:xfrm rot="5400000" flipH="1">
                <a:off x="4514" y="3121"/>
                <a:ext cx="200" cy="601"/>
                <a:chOff x="4501" y="2215"/>
                <a:chExt cx="576" cy="1727"/>
              </a:xfrm>
            </p:grpSpPr>
            <p:sp>
              <p:nvSpPr>
                <p:cNvPr id="51374" name="Freeform 113"/>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375" name="Group 114"/>
                <p:cNvGrpSpPr>
                  <a:grpSpLocks/>
                </p:cNvGrpSpPr>
                <p:nvPr/>
              </p:nvGrpSpPr>
              <p:grpSpPr bwMode="auto">
                <a:xfrm>
                  <a:off x="4696" y="2599"/>
                  <a:ext cx="186" cy="1343"/>
                  <a:chOff x="4134" y="577"/>
                  <a:chExt cx="186" cy="1343"/>
                </a:xfrm>
              </p:grpSpPr>
              <p:sp>
                <p:nvSpPr>
                  <p:cNvPr id="51379" name="Line 115"/>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80" name="Line 116"/>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76" name="Line 117"/>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77" name="Line 118"/>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78" name="Rectangle 119"/>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1370" name="Group 120"/>
              <p:cNvGrpSpPr>
                <a:grpSpLocks/>
              </p:cNvGrpSpPr>
              <p:nvPr/>
            </p:nvGrpSpPr>
            <p:grpSpPr bwMode="auto">
              <a:xfrm rot="5400000" flipV="1">
                <a:off x="4227" y="3367"/>
                <a:ext cx="104" cy="110"/>
                <a:chOff x="4554" y="1554"/>
                <a:chExt cx="104" cy="110"/>
              </a:xfrm>
            </p:grpSpPr>
            <p:sp>
              <p:nvSpPr>
                <p:cNvPr id="51371" name="Freeform 121"/>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72" name="Freeform 122"/>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73" name="Line 123"/>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1357" name="Line 124"/>
            <p:cNvSpPr>
              <a:spLocks noChangeShapeType="1"/>
            </p:cNvSpPr>
            <p:nvPr/>
          </p:nvSpPr>
          <p:spPr bwMode="auto">
            <a:xfrm>
              <a:off x="4104" y="3058"/>
              <a:ext cx="44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58" name="Line 125"/>
            <p:cNvSpPr>
              <a:spLocks noChangeShapeType="1"/>
            </p:cNvSpPr>
            <p:nvPr/>
          </p:nvSpPr>
          <p:spPr bwMode="auto">
            <a:xfrm>
              <a:off x="4112" y="970"/>
              <a:ext cx="446"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59" name="Line 126"/>
            <p:cNvSpPr>
              <a:spLocks noChangeShapeType="1"/>
            </p:cNvSpPr>
            <p:nvPr/>
          </p:nvSpPr>
          <p:spPr bwMode="auto">
            <a:xfrm>
              <a:off x="2103" y="1400"/>
              <a:ext cx="0" cy="124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0" name="Line 127"/>
            <p:cNvSpPr>
              <a:spLocks noChangeShapeType="1"/>
            </p:cNvSpPr>
            <p:nvPr/>
          </p:nvSpPr>
          <p:spPr bwMode="auto">
            <a:xfrm>
              <a:off x="1389" y="1510"/>
              <a:ext cx="0" cy="10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1" name="Line 128"/>
            <p:cNvSpPr>
              <a:spLocks noChangeShapeType="1"/>
            </p:cNvSpPr>
            <p:nvPr/>
          </p:nvSpPr>
          <p:spPr bwMode="auto">
            <a:xfrm>
              <a:off x="1135" y="1053"/>
              <a:ext cx="76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2" name="Line 129"/>
            <p:cNvSpPr>
              <a:spLocks noChangeShapeType="1"/>
            </p:cNvSpPr>
            <p:nvPr/>
          </p:nvSpPr>
          <p:spPr bwMode="auto">
            <a:xfrm>
              <a:off x="1140" y="2975"/>
              <a:ext cx="76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3" name="Rectangle 130"/>
            <p:cNvSpPr>
              <a:spLocks noChangeArrowheads="1"/>
            </p:cNvSpPr>
            <p:nvPr/>
          </p:nvSpPr>
          <p:spPr bwMode="auto">
            <a:xfrm>
              <a:off x="2021" y="3206"/>
              <a:ext cx="84" cy="1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64" name="Rectangle 131"/>
            <p:cNvSpPr>
              <a:spLocks noChangeArrowheads="1"/>
            </p:cNvSpPr>
            <p:nvPr/>
          </p:nvSpPr>
          <p:spPr bwMode="auto">
            <a:xfrm>
              <a:off x="3708" y="3204"/>
              <a:ext cx="84" cy="1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65" name="Line 132"/>
            <p:cNvSpPr>
              <a:spLocks noChangeShapeType="1"/>
            </p:cNvSpPr>
            <p:nvPr/>
          </p:nvSpPr>
          <p:spPr bwMode="auto">
            <a:xfrm>
              <a:off x="3749" y="3177"/>
              <a:ext cx="0" cy="18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6" name="Line 133"/>
            <p:cNvSpPr>
              <a:spLocks noChangeShapeType="1"/>
            </p:cNvSpPr>
            <p:nvPr/>
          </p:nvSpPr>
          <p:spPr bwMode="auto">
            <a:xfrm>
              <a:off x="1209" y="1720"/>
              <a:ext cx="0" cy="6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7" name="Line 134"/>
            <p:cNvSpPr>
              <a:spLocks noChangeShapeType="1"/>
            </p:cNvSpPr>
            <p:nvPr/>
          </p:nvSpPr>
          <p:spPr bwMode="auto">
            <a:xfrm>
              <a:off x="1351" y="1717"/>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68" name="Line 135"/>
            <p:cNvSpPr>
              <a:spLocks noChangeShapeType="1"/>
            </p:cNvSpPr>
            <p:nvPr/>
          </p:nvSpPr>
          <p:spPr bwMode="auto">
            <a:xfrm>
              <a:off x="2071" y="3175"/>
              <a:ext cx="0" cy="18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1242" name="Group 218"/>
          <p:cNvGrpSpPr>
            <a:grpSpLocks/>
          </p:cNvGrpSpPr>
          <p:nvPr/>
        </p:nvGrpSpPr>
        <p:grpSpPr bwMode="auto">
          <a:xfrm>
            <a:off x="4198938" y="4864100"/>
            <a:ext cx="3825875" cy="1284288"/>
            <a:chOff x="2645" y="3064"/>
            <a:chExt cx="2410" cy="809"/>
          </a:xfrm>
        </p:grpSpPr>
        <p:sp>
          <p:nvSpPr>
            <p:cNvPr id="51248" name="Line 137"/>
            <p:cNvSpPr>
              <a:spLocks noChangeShapeType="1"/>
            </p:cNvSpPr>
            <p:nvPr/>
          </p:nvSpPr>
          <p:spPr bwMode="auto">
            <a:xfrm>
              <a:off x="4938" y="3151"/>
              <a:ext cx="0" cy="63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49" name="Freeform 138" descr="noir)"/>
            <p:cNvSpPr>
              <a:spLocks/>
            </p:cNvSpPr>
            <p:nvPr/>
          </p:nvSpPr>
          <p:spPr bwMode="auto">
            <a:xfrm>
              <a:off x="2692" y="3321"/>
              <a:ext cx="240" cy="69"/>
            </a:xfrm>
            <a:custGeom>
              <a:avLst/>
              <a:gdLst>
                <a:gd name="T0" fmla="*/ 1 w 376"/>
                <a:gd name="T1" fmla="*/ 1 h 108"/>
                <a:gd name="T2" fmla="*/ 1 w 376"/>
                <a:gd name="T3" fmla="*/ 1 h 108"/>
                <a:gd name="T4" fmla="*/ 1 w 376"/>
                <a:gd name="T5" fmla="*/ 1 h 108"/>
                <a:gd name="T6" fmla="*/ 1 w 376"/>
                <a:gd name="T7" fmla="*/ 1 h 108"/>
                <a:gd name="T8" fmla="*/ 1 w 376"/>
                <a:gd name="T9" fmla="*/ 1 h 108"/>
                <a:gd name="T10" fmla="*/ 1 w 376"/>
                <a:gd name="T11" fmla="*/ 1 h 108"/>
                <a:gd name="T12" fmla="*/ 1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0" name="Freeform 139" descr="noir)"/>
            <p:cNvSpPr>
              <a:spLocks/>
            </p:cNvSpPr>
            <p:nvPr/>
          </p:nvSpPr>
          <p:spPr bwMode="auto">
            <a:xfrm>
              <a:off x="4509" y="3244"/>
              <a:ext cx="353" cy="330"/>
            </a:xfrm>
            <a:custGeom>
              <a:avLst/>
              <a:gdLst>
                <a:gd name="T0" fmla="*/ 1 w 552"/>
                <a:gd name="T1" fmla="*/ 1 h 515"/>
                <a:gd name="T2" fmla="*/ 1 w 552"/>
                <a:gd name="T3" fmla="*/ 1 h 515"/>
                <a:gd name="T4" fmla="*/ 1 w 552"/>
                <a:gd name="T5" fmla="*/ 1 h 515"/>
                <a:gd name="T6" fmla="*/ 1 w 552"/>
                <a:gd name="T7" fmla="*/ 1 h 515"/>
                <a:gd name="T8" fmla="*/ 1 w 552"/>
                <a:gd name="T9" fmla="*/ 1 h 515"/>
                <a:gd name="T10" fmla="*/ 1 w 552"/>
                <a:gd name="T11" fmla="*/ 1 h 515"/>
                <a:gd name="T12" fmla="*/ 1 w 552"/>
                <a:gd name="T13" fmla="*/ 1 h 515"/>
                <a:gd name="T14" fmla="*/ 1 w 552"/>
                <a:gd name="T15" fmla="*/ 1 h 515"/>
                <a:gd name="T16" fmla="*/ 1 w 552"/>
                <a:gd name="T17" fmla="*/ 1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1" name="Freeform 140"/>
            <p:cNvSpPr>
              <a:spLocks/>
            </p:cNvSpPr>
            <p:nvPr/>
          </p:nvSpPr>
          <p:spPr bwMode="auto">
            <a:xfrm flipV="1">
              <a:off x="2705" y="3466"/>
              <a:ext cx="2157" cy="278"/>
            </a:xfrm>
            <a:custGeom>
              <a:avLst/>
              <a:gdLst>
                <a:gd name="T0" fmla="*/ 0 w 3370"/>
                <a:gd name="T1" fmla="*/ 1 h 434"/>
                <a:gd name="T2" fmla="*/ 0 w 3370"/>
                <a:gd name="T3" fmla="*/ 1 h 434"/>
                <a:gd name="T4" fmla="*/ 1 w 3370"/>
                <a:gd name="T5" fmla="*/ 1 h 434"/>
                <a:gd name="T6" fmla="*/ 1 w 3370"/>
                <a:gd name="T7" fmla="*/ 1 h 434"/>
                <a:gd name="T8" fmla="*/ 1 w 3370"/>
                <a:gd name="T9" fmla="*/ 1 h 434"/>
                <a:gd name="T10" fmla="*/ 1 w 3370"/>
                <a:gd name="T11" fmla="*/ 1 h 434"/>
                <a:gd name="T12" fmla="*/ 1 w 3370"/>
                <a:gd name="T13" fmla="*/ 1 h 434"/>
                <a:gd name="T14" fmla="*/ 1 w 3370"/>
                <a:gd name="T15" fmla="*/ 1 h 434"/>
                <a:gd name="T16" fmla="*/ 1 w 3370"/>
                <a:gd name="T17" fmla="*/ 1 h 434"/>
                <a:gd name="T18" fmla="*/ 1 w 3370"/>
                <a:gd name="T19" fmla="*/ 1 h 434"/>
                <a:gd name="T20" fmla="*/ 1 w 3370"/>
                <a:gd name="T21" fmla="*/ 1 h 434"/>
                <a:gd name="T22" fmla="*/ 1 w 3370"/>
                <a:gd name="T23" fmla="*/ 1 h 434"/>
                <a:gd name="T24" fmla="*/ 1 w 3370"/>
                <a:gd name="T25" fmla="*/ 1 h 434"/>
                <a:gd name="T26" fmla="*/ 1 w 3370"/>
                <a:gd name="T27" fmla="*/ 0 h 434"/>
                <a:gd name="T28" fmla="*/ 1 w 3370"/>
                <a:gd name="T29" fmla="*/ 0 h 434"/>
                <a:gd name="T30" fmla="*/ 1 w 3370"/>
                <a:gd name="T31" fmla="*/ 1 h 434"/>
                <a:gd name="T32" fmla="*/ 2 w 3370"/>
                <a:gd name="T33" fmla="*/ 1 h 434"/>
                <a:gd name="T34" fmla="*/ 2 w 3370"/>
                <a:gd name="T35" fmla="*/ 1 h 434"/>
                <a:gd name="T36" fmla="*/ 2 w 3370"/>
                <a:gd name="T37" fmla="*/ 1 h 434"/>
                <a:gd name="T38" fmla="*/ 2 w 3370"/>
                <a:gd name="T39" fmla="*/ 1 h 434"/>
                <a:gd name="T40" fmla="*/ 3 w 3370"/>
                <a:gd name="T41" fmla="*/ 1 h 434"/>
                <a:gd name="T42" fmla="*/ 3 w 3370"/>
                <a:gd name="T43" fmla="*/ 1 h 434"/>
                <a:gd name="T44" fmla="*/ 3 w 3370"/>
                <a:gd name="T45" fmla="*/ 1 h 434"/>
                <a:gd name="T46" fmla="*/ 3 w 3370"/>
                <a:gd name="T47" fmla="*/ 1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2" name="Freeform 141"/>
            <p:cNvSpPr>
              <a:spLocks/>
            </p:cNvSpPr>
            <p:nvPr/>
          </p:nvSpPr>
          <p:spPr bwMode="auto">
            <a:xfrm>
              <a:off x="2705" y="3193"/>
              <a:ext cx="2157" cy="277"/>
            </a:xfrm>
            <a:custGeom>
              <a:avLst/>
              <a:gdLst>
                <a:gd name="T0" fmla="*/ 0 w 3370"/>
                <a:gd name="T1" fmla="*/ 1 h 434"/>
                <a:gd name="T2" fmla="*/ 0 w 3370"/>
                <a:gd name="T3" fmla="*/ 1 h 434"/>
                <a:gd name="T4" fmla="*/ 1 w 3370"/>
                <a:gd name="T5" fmla="*/ 1 h 434"/>
                <a:gd name="T6" fmla="*/ 1 w 3370"/>
                <a:gd name="T7" fmla="*/ 1 h 434"/>
                <a:gd name="T8" fmla="*/ 1 w 3370"/>
                <a:gd name="T9" fmla="*/ 1 h 434"/>
                <a:gd name="T10" fmla="*/ 1 w 3370"/>
                <a:gd name="T11" fmla="*/ 1 h 434"/>
                <a:gd name="T12" fmla="*/ 1 w 3370"/>
                <a:gd name="T13" fmla="*/ 1 h 434"/>
                <a:gd name="T14" fmla="*/ 1 w 3370"/>
                <a:gd name="T15" fmla="*/ 1 h 434"/>
                <a:gd name="T16" fmla="*/ 1 w 3370"/>
                <a:gd name="T17" fmla="*/ 1 h 434"/>
                <a:gd name="T18" fmla="*/ 1 w 3370"/>
                <a:gd name="T19" fmla="*/ 1 h 434"/>
                <a:gd name="T20" fmla="*/ 1 w 3370"/>
                <a:gd name="T21" fmla="*/ 1 h 434"/>
                <a:gd name="T22" fmla="*/ 1 w 3370"/>
                <a:gd name="T23" fmla="*/ 1 h 434"/>
                <a:gd name="T24" fmla="*/ 1 w 3370"/>
                <a:gd name="T25" fmla="*/ 1 h 434"/>
                <a:gd name="T26" fmla="*/ 1 w 3370"/>
                <a:gd name="T27" fmla="*/ 0 h 434"/>
                <a:gd name="T28" fmla="*/ 1 w 3370"/>
                <a:gd name="T29" fmla="*/ 0 h 434"/>
                <a:gd name="T30" fmla="*/ 1 w 3370"/>
                <a:gd name="T31" fmla="*/ 1 h 434"/>
                <a:gd name="T32" fmla="*/ 2 w 3370"/>
                <a:gd name="T33" fmla="*/ 1 h 434"/>
                <a:gd name="T34" fmla="*/ 2 w 3370"/>
                <a:gd name="T35" fmla="*/ 1 h 434"/>
                <a:gd name="T36" fmla="*/ 2 w 3370"/>
                <a:gd name="T37" fmla="*/ 1 h 434"/>
                <a:gd name="T38" fmla="*/ 2 w 3370"/>
                <a:gd name="T39" fmla="*/ 1 h 434"/>
                <a:gd name="T40" fmla="*/ 3 w 3370"/>
                <a:gd name="T41" fmla="*/ 1 h 434"/>
                <a:gd name="T42" fmla="*/ 3 w 3370"/>
                <a:gd name="T43" fmla="*/ 1 h 434"/>
                <a:gd name="T44" fmla="*/ 3 w 3370"/>
                <a:gd name="T45" fmla="*/ 1 h 434"/>
                <a:gd name="T46" fmla="*/ 3 w 3370"/>
                <a:gd name="T47" fmla="*/ 1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3" name="Freeform 142"/>
            <p:cNvSpPr>
              <a:spLocks/>
            </p:cNvSpPr>
            <p:nvPr/>
          </p:nvSpPr>
          <p:spPr bwMode="auto">
            <a:xfrm>
              <a:off x="4757" y="3103"/>
              <a:ext cx="185" cy="127"/>
            </a:xfrm>
            <a:custGeom>
              <a:avLst/>
              <a:gdLst>
                <a:gd name="T0" fmla="*/ 1 w 288"/>
                <a:gd name="T1" fmla="*/ 1 h 198"/>
                <a:gd name="T2" fmla="*/ 1 w 288"/>
                <a:gd name="T3" fmla="*/ 1 h 198"/>
                <a:gd name="T4" fmla="*/ 1 w 288"/>
                <a:gd name="T5" fmla="*/ 1 h 198"/>
                <a:gd name="T6" fmla="*/ 1 w 288"/>
                <a:gd name="T7" fmla="*/ 1 h 198"/>
                <a:gd name="T8" fmla="*/ 1 w 288"/>
                <a:gd name="T9" fmla="*/ 0 h 198"/>
                <a:gd name="T10" fmla="*/ 0 w 288"/>
                <a:gd name="T11" fmla="*/ 0 h 198"/>
                <a:gd name="T12" fmla="*/ 1 w 288"/>
                <a:gd name="T13" fmla="*/ 1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4" name="Freeform 143"/>
            <p:cNvSpPr>
              <a:spLocks/>
            </p:cNvSpPr>
            <p:nvPr/>
          </p:nvSpPr>
          <p:spPr bwMode="auto">
            <a:xfrm>
              <a:off x="3292" y="3162"/>
              <a:ext cx="148" cy="59"/>
            </a:xfrm>
            <a:custGeom>
              <a:avLst/>
              <a:gdLst>
                <a:gd name="T0" fmla="*/ 0 w 240"/>
                <a:gd name="T1" fmla="*/ 0 h 96"/>
                <a:gd name="T2" fmla="*/ 0 w 240"/>
                <a:gd name="T3" fmla="*/ 1 h 96"/>
                <a:gd name="T4" fmla="*/ 1 w 240"/>
                <a:gd name="T5" fmla="*/ 1 h 96"/>
                <a:gd name="T6" fmla="*/ 1 w 240"/>
                <a:gd name="T7" fmla="*/ 1 h 96"/>
                <a:gd name="T8" fmla="*/ 1 w 240"/>
                <a:gd name="T9" fmla="*/ 1 h 96"/>
                <a:gd name="T10" fmla="*/ 1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5" name="Freeform 145"/>
            <p:cNvSpPr>
              <a:spLocks/>
            </p:cNvSpPr>
            <p:nvPr/>
          </p:nvSpPr>
          <p:spPr bwMode="auto">
            <a:xfrm flipH="1">
              <a:off x="3440" y="3162"/>
              <a:ext cx="147" cy="59"/>
            </a:xfrm>
            <a:custGeom>
              <a:avLst/>
              <a:gdLst>
                <a:gd name="T0" fmla="*/ 0 w 240"/>
                <a:gd name="T1" fmla="*/ 0 h 96"/>
                <a:gd name="T2" fmla="*/ 0 w 240"/>
                <a:gd name="T3" fmla="*/ 1 h 96"/>
                <a:gd name="T4" fmla="*/ 1 w 240"/>
                <a:gd name="T5" fmla="*/ 1 h 96"/>
                <a:gd name="T6" fmla="*/ 1 w 240"/>
                <a:gd name="T7" fmla="*/ 1 h 96"/>
                <a:gd name="T8" fmla="*/ 1 w 240"/>
                <a:gd name="T9" fmla="*/ 1 h 96"/>
                <a:gd name="T10" fmla="*/ 1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6" name="Freeform 147" descr="noir)"/>
            <p:cNvSpPr>
              <a:spLocks/>
            </p:cNvSpPr>
            <p:nvPr/>
          </p:nvSpPr>
          <p:spPr bwMode="auto">
            <a:xfrm>
              <a:off x="4197" y="3106"/>
              <a:ext cx="215" cy="55"/>
            </a:xfrm>
            <a:custGeom>
              <a:avLst/>
              <a:gdLst>
                <a:gd name="T0" fmla="*/ 1 w 346"/>
                <a:gd name="T1" fmla="*/ 1 h 87"/>
                <a:gd name="T2" fmla="*/ 1 w 346"/>
                <a:gd name="T3" fmla="*/ 0 h 87"/>
                <a:gd name="T4" fmla="*/ 1 w 346"/>
                <a:gd name="T5" fmla="*/ 1 h 87"/>
                <a:gd name="T6" fmla="*/ 1 w 346"/>
                <a:gd name="T7" fmla="*/ 1 h 87"/>
                <a:gd name="T8" fmla="*/ 1 w 346"/>
                <a:gd name="T9" fmla="*/ 1 h 87"/>
                <a:gd name="T10" fmla="*/ 1 w 346"/>
                <a:gd name="T11" fmla="*/ 1 h 87"/>
                <a:gd name="T12" fmla="*/ 1 w 346"/>
                <a:gd name="T13" fmla="*/ 1 h 87"/>
                <a:gd name="T14" fmla="*/ 1 w 346"/>
                <a:gd name="T15" fmla="*/ 1 h 87"/>
                <a:gd name="T16" fmla="*/ 1 w 346"/>
                <a:gd name="T17" fmla="*/ 1 h 87"/>
                <a:gd name="T18" fmla="*/ 1 w 346"/>
                <a:gd name="T19" fmla="*/ 1 h 87"/>
                <a:gd name="T20" fmla="*/ 0 w 346"/>
                <a:gd name="T21" fmla="*/ 1 h 87"/>
                <a:gd name="T22" fmla="*/ 1 w 34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57" name="Freeform 148" descr="noir)"/>
            <p:cNvSpPr>
              <a:spLocks/>
            </p:cNvSpPr>
            <p:nvPr/>
          </p:nvSpPr>
          <p:spPr bwMode="auto">
            <a:xfrm>
              <a:off x="4197" y="3185"/>
              <a:ext cx="215" cy="70"/>
            </a:xfrm>
            <a:custGeom>
              <a:avLst/>
              <a:gdLst>
                <a:gd name="T0" fmla="*/ 1 w 216"/>
                <a:gd name="T1" fmla="*/ 55 h 71"/>
                <a:gd name="T2" fmla="*/ 200 w 216"/>
                <a:gd name="T3" fmla="*/ 55 h 71"/>
                <a:gd name="T4" fmla="*/ 200 w 216"/>
                <a:gd name="T5" fmla="*/ 17 h 71"/>
                <a:gd name="T6" fmla="*/ 108 w 216"/>
                <a:gd name="T7" fmla="*/ 0 h 71"/>
                <a:gd name="T8" fmla="*/ 0 w 216"/>
                <a:gd name="T9" fmla="*/ 18 h 71"/>
                <a:gd name="T10" fmla="*/ 1 w 216"/>
                <a:gd name="T11" fmla="*/ 55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258" name="Group 149"/>
            <p:cNvGrpSpPr>
              <a:grpSpLocks/>
            </p:cNvGrpSpPr>
            <p:nvPr/>
          </p:nvGrpSpPr>
          <p:grpSpPr bwMode="auto">
            <a:xfrm>
              <a:off x="4211" y="3148"/>
              <a:ext cx="187" cy="56"/>
              <a:chOff x="3460" y="1430"/>
              <a:chExt cx="188" cy="56"/>
            </a:xfrm>
          </p:grpSpPr>
          <p:sp>
            <p:nvSpPr>
              <p:cNvPr id="51320" name="Rectangle 15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21" name="Rectangle 15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1259" name="Line 152"/>
            <p:cNvSpPr>
              <a:spLocks noChangeShapeType="1"/>
            </p:cNvSpPr>
            <p:nvPr/>
          </p:nvSpPr>
          <p:spPr bwMode="auto">
            <a:xfrm>
              <a:off x="4199" y="3159"/>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60" name="Line 153"/>
            <p:cNvSpPr>
              <a:spLocks noChangeShapeType="1"/>
            </p:cNvSpPr>
            <p:nvPr/>
          </p:nvSpPr>
          <p:spPr bwMode="auto">
            <a:xfrm>
              <a:off x="4410" y="3161"/>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61" name="Rectangle 154" descr="noir)"/>
            <p:cNvSpPr>
              <a:spLocks noChangeArrowheads="1"/>
            </p:cNvSpPr>
            <p:nvPr/>
          </p:nvSpPr>
          <p:spPr bwMode="auto">
            <a:xfrm>
              <a:off x="3199" y="3179"/>
              <a:ext cx="72" cy="56"/>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62" name="Freeform 155"/>
            <p:cNvSpPr>
              <a:spLocks/>
            </p:cNvSpPr>
            <p:nvPr/>
          </p:nvSpPr>
          <p:spPr bwMode="auto">
            <a:xfrm>
              <a:off x="3201" y="3132"/>
              <a:ext cx="70" cy="47"/>
            </a:xfrm>
            <a:custGeom>
              <a:avLst/>
              <a:gdLst>
                <a:gd name="T0" fmla="*/ 0 w 110"/>
                <a:gd name="T1" fmla="*/ 1 h 72"/>
                <a:gd name="T2" fmla="*/ 0 w 110"/>
                <a:gd name="T3" fmla="*/ 0 h 72"/>
                <a:gd name="T4" fmla="*/ 1 w 110"/>
                <a:gd name="T5" fmla="*/ 0 h 72"/>
                <a:gd name="T6" fmla="*/ 1 w 110"/>
                <a:gd name="T7" fmla="*/ 1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63" name="Freeform 156"/>
            <p:cNvSpPr>
              <a:spLocks/>
            </p:cNvSpPr>
            <p:nvPr/>
          </p:nvSpPr>
          <p:spPr bwMode="auto">
            <a:xfrm>
              <a:off x="3219" y="3167"/>
              <a:ext cx="61" cy="91"/>
            </a:xfrm>
            <a:custGeom>
              <a:avLst/>
              <a:gdLst>
                <a:gd name="T0" fmla="*/ 0 w 96"/>
                <a:gd name="T1" fmla="*/ 0 h 142"/>
                <a:gd name="T2" fmla="*/ 1 w 96"/>
                <a:gd name="T3" fmla="*/ 0 h 142"/>
                <a:gd name="T4" fmla="*/ 1 w 96"/>
                <a:gd name="T5" fmla="*/ 1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64" name="Line 157"/>
            <p:cNvSpPr>
              <a:spLocks noChangeShapeType="1"/>
            </p:cNvSpPr>
            <p:nvPr/>
          </p:nvSpPr>
          <p:spPr bwMode="auto">
            <a:xfrm>
              <a:off x="3171" y="3249"/>
              <a:ext cx="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65" name="Freeform 158" descr="noir)"/>
            <p:cNvSpPr>
              <a:spLocks/>
            </p:cNvSpPr>
            <p:nvPr/>
          </p:nvSpPr>
          <p:spPr bwMode="auto">
            <a:xfrm>
              <a:off x="3166" y="3223"/>
              <a:ext cx="251" cy="107"/>
            </a:xfrm>
            <a:custGeom>
              <a:avLst/>
              <a:gdLst>
                <a:gd name="T0" fmla="*/ 1 w 392"/>
                <a:gd name="T1" fmla="*/ 0 h 166"/>
                <a:gd name="T2" fmla="*/ 1 w 392"/>
                <a:gd name="T3" fmla="*/ 1 h 166"/>
                <a:gd name="T4" fmla="*/ 1 w 392"/>
                <a:gd name="T5" fmla="*/ 1 h 166"/>
                <a:gd name="T6" fmla="*/ 0 w 392"/>
                <a:gd name="T7" fmla="*/ 1 h 166"/>
                <a:gd name="T8" fmla="*/ 0 w 392"/>
                <a:gd name="T9" fmla="*/ 1 h 166"/>
                <a:gd name="T10" fmla="*/ 1 w 392"/>
                <a:gd name="T11" fmla="*/ 1 h 166"/>
                <a:gd name="T12" fmla="*/ 1 w 392"/>
                <a:gd name="T13" fmla="*/ 1 h 166"/>
                <a:gd name="T14" fmla="*/ 1 w 392"/>
                <a:gd name="T15" fmla="*/ 1 h 166"/>
                <a:gd name="T16" fmla="*/ 1 w 392"/>
                <a:gd name="T17" fmla="*/ 1 h 166"/>
                <a:gd name="T18" fmla="*/ 1 w 392"/>
                <a:gd name="T19" fmla="*/ 1 h 166"/>
                <a:gd name="T20" fmla="*/ 1 w 392"/>
                <a:gd name="T21" fmla="*/ 1 h 166"/>
                <a:gd name="T22" fmla="*/ 1 w 392"/>
                <a:gd name="T23" fmla="*/ 1 h 166"/>
                <a:gd name="T24" fmla="*/ 1 w 392"/>
                <a:gd name="T25" fmla="*/ 1 h 166"/>
                <a:gd name="T26" fmla="*/ 1 w 392"/>
                <a:gd name="T27" fmla="*/ 1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266" name="Group 159"/>
            <p:cNvGrpSpPr>
              <a:grpSpLocks/>
            </p:cNvGrpSpPr>
            <p:nvPr/>
          </p:nvGrpSpPr>
          <p:grpSpPr bwMode="auto">
            <a:xfrm rot="5400000" flipH="1">
              <a:off x="4739" y="3273"/>
              <a:ext cx="128" cy="385"/>
              <a:chOff x="4501" y="2215"/>
              <a:chExt cx="576" cy="1727"/>
            </a:xfrm>
          </p:grpSpPr>
          <p:sp>
            <p:nvSpPr>
              <p:cNvPr id="51313" name="Freeform 16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1314" name="Group 161"/>
              <p:cNvGrpSpPr>
                <a:grpSpLocks/>
              </p:cNvGrpSpPr>
              <p:nvPr/>
            </p:nvGrpSpPr>
            <p:grpSpPr bwMode="auto">
              <a:xfrm>
                <a:off x="4696" y="2599"/>
                <a:ext cx="186" cy="1343"/>
                <a:chOff x="4134" y="577"/>
                <a:chExt cx="186" cy="1343"/>
              </a:xfrm>
            </p:grpSpPr>
            <p:sp>
              <p:nvSpPr>
                <p:cNvPr id="51318" name="Line 16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19" name="Line 16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315" name="Line 16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16" name="Line 16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17" name="Rectangle 16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1267" name="Group 167"/>
            <p:cNvGrpSpPr>
              <a:grpSpLocks/>
            </p:cNvGrpSpPr>
            <p:nvPr/>
          </p:nvGrpSpPr>
          <p:grpSpPr bwMode="auto">
            <a:xfrm rot="5400000" flipV="1">
              <a:off x="4556" y="3430"/>
              <a:ext cx="66" cy="71"/>
              <a:chOff x="4554" y="1554"/>
              <a:chExt cx="104" cy="110"/>
            </a:xfrm>
          </p:grpSpPr>
          <p:sp>
            <p:nvSpPr>
              <p:cNvPr id="51310" name="Freeform 16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11" name="Freeform 16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312" name="Line 17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1268" name="Rectangle 171"/>
            <p:cNvSpPr>
              <a:spLocks noChangeArrowheads="1"/>
            </p:cNvSpPr>
            <p:nvPr/>
          </p:nvSpPr>
          <p:spPr bwMode="auto">
            <a:xfrm>
              <a:off x="4414" y="3205"/>
              <a:ext cx="345" cy="48"/>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69" name="Rectangle 172"/>
            <p:cNvSpPr>
              <a:spLocks noChangeArrowheads="1"/>
            </p:cNvSpPr>
            <p:nvPr/>
          </p:nvSpPr>
          <p:spPr bwMode="auto">
            <a:xfrm>
              <a:off x="4770" y="3229"/>
              <a:ext cx="77" cy="3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70" name="Rectangle 173"/>
            <p:cNvSpPr>
              <a:spLocks noChangeArrowheads="1"/>
            </p:cNvSpPr>
            <p:nvPr/>
          </p:nvSpPr>
          <p:spPr bwMode="auto">
            <a:xfrm>
              <a:off x="4875" y="3185"/>
              <a:ext cx="39" cy="24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71" name="Freeform 174"/>
            <p:cNvSpPr>
              <a:spLocks/>
            </p:cNvSpPr>
            <p:nvPr/>
          </p:nvSpPr>
          <p:spPr bwMode="auto">
            <a:xfrm>
              <a:off x="4757" y="3683"/>
              <a:ext cx="185" cy="150"/>
            </a:xfrm>
            <a:custGeom>
              <a:avLst/>
              <a:gdLst>
                <a:gd name="T0" fmla="*/ 1 w 288"/>
                <a:gd name="T1" fmla="*/ 0 h 235"/>
                <a:gd name="T2" fmla="*/ 1 w 288"/>
                <a:gd name="T3" fmla="*/ 0 h 235"/>
                <a:gd name="T4" fmla="*/ 1 w 288"/>
                <a:gd name="T5" fmla="*/ 1 h 235"/>
                <a:gd name="T6" fmla="*/ 1 w 288"/>
                <a:gd name="T7" fmla="*/ 1 h 235"/>
                <a:gd name="T8" fmla="*/ 1 w 288"/>
                <a:gd name="T9" fmla="*/ 1 h 235"/>
                <a:gd name="T10" fmla="*/ 0 w 288"/>
                <a:gd name="T11" fmla="*/ 1 h 235"/>
                <a:gd name="T12" fmla="*/ 1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2" name="Freeform 175"/>
            <p:cNvSpPr>
              <a:spLocks/>
            </p:cNvSpPr>
            <p:nvPr/>
          </p:nvSpPr>
          <p:spPr bwMode="auto">
            <a:xfrm flipV="1">
              <a:off x="3292" y="3716"/>
              <a:ext cx="148" cy="58"/>
            </a:xfrm>
            <a:custGeom>
              <a:avLst/>
              <a:gdLst>
                <a:gd name="T0" fmla="*/ 0 w 240"/>
                <a:gd name="T1" fmla="*/ 0 h 96"/>
                <a:gd name="T2" fmla="*/ 0 w 240"/>
                <a:gd name="T3" fmla="*/ 1 h 96"/>
                <a:gd name="T4" fmla="*/ 1 w 240"/>
                <a:gd name="T5" fmla="*/ 1 h 96"/>
                <a:gd name="T6" fmla="*/ 1 w 240"/>
                <a:gd name="T7" fmla="*/ 1 h 96"/>
                <a:gd name="T8" fmla="*/ 1 w 240"/>
                <a:gd name="T9" fmla="*/ 1 h 96"/>
                <a:gd name="T10" fmla="*/ 1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3" name="Freeform 176"/>
            <p:cNvSpPr>
              <a:spLocks/>
            </p:cNvSpPr>
            <p:nvPr/>
          </p:nvSpPr>
          <p:spPr bwMode="auto">
            <a:xfrm flipH="1" flipV="1">
              <a:off x="3440" y="3716"/>
              <a:ext cx="147" cy="58"/>
            </a:xfrm>
            <a:custGeom>
              <a:avLst/>
              <a:gdLst>
                <a:gd name="T0" fmla="*/ 0 w 240"/>
                <a:gd name="T1" fmla="*/ 0 h 96"/>
                <a:gd name="T2" fmla="*/ 0 w 240"/>
                <a:gd name="T3" fmla="*/ 1 h 96"/>
                <a:gd name="T4" fmla="*/ 1 w 240"/>
                <a:gd name="T5" fmla="*/ 1 h 96"/>
                <a:gd name="T6" fmla="*/ 1 w 240"/>
                <a:gd name="T7" fmla="*/ 1 h 96"/>
                <a:gd name="T8" fmla="*/ 1 w 240"/>
                <a:gd name="T9" fmla="*/ 1 h 96"/>
                <a:gd name="T10" fmla="*/ 1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4" name="Freeform 177" descr="noir)"/>
            <p:cNvSpPr>
              <a:spLocks/>
            </p:cNvSpPr>
            <p:nvPr/>
          </p:nvSpPr>
          <p:spPr bwMode="auto">
            <a:xfrm flipV="1">
              <a:off x="4197" y="3775"/>
              <a:ext cx="215" cy="56"/>
            </a:xfrm>
            <a:custGeom>
              <a:avLst/>
              <a:gdLst>
                <a:gd name="T0" fmla="*/ 1 w 346"/>
                <a:gd name="T1" fmla="*/ 1 h 87"/>
                <a:gd name="T2" fmla="*/ 1 w 346"/>
                <a:gd name="T3" fmla="*/ 0 h 87"/>
                <a:gd name="T4" fmla="*/ 1 w 346"/>
                <a:gd name="T5" fmla="*/ 1 h 87"/>
                <a:gd name="T6" fmla="*/ 1 w 346"/>
                <a:gd name="T7" fmla="*/ 1 h 87"/>
                <a:gd name="T8" fmla="*/ 1 w 346"/>
                <a:gd name="T9" fmla="*/ 1 h 87"/>
                <a:gd name="T10" fmla="*/ 1 w 346"/>
                <a:gd name="T11" fmla="*/ 1 h 87"/>
                <a:gd name="T12" fmla="*/ 1 w 346"/>
                <a:gd name="T13" fmla="*/ 1 h 87"/>
                <a:gd name="T14" fmla="*/ 1 w 346"/>
                <a:gd name="T15" fmla="*/ 1 h 87"/>
                <a:gd name="T16" fmla="*/ 1 w 346"/>
                <a:gd name="T17" fmla="*/ 1 h 87"/>
                <a:gd name="T18" fmla="*/ 1 w 346"/>
                <a:gd name="T19" fmla="*/ 1 h 87"/>
                <a:gd name="T20" fmla="*/ 0 w 346"/>
                <a:gd name="T21" fmla="*/ 1 h 87"/>
                <a:gd name="T22" fmla="*/ 1 w 34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5" name="Freeform 178" descr="noir)"/>
            <p:cNvSpPr>
              <a:spLocks/>
            </p:cNvSpPr>
            <p:nvPr/>
          </p:nvSpPr>
          <p:spPr bwMode="auto">
            <a:xfrm flipV="1">
              <a:off x="4197" y="3681"/>
              <a:ext cx="215" cy="70"/>
            </a:xfrm>
            <a:custGeom>
              <a:avLst/>
              <a:gdLst>
                <a:gd name="T0" fmla="*/ 1 w 216"/>
                <a:gd name="T1" fmla="*/ 55 h 71"/>
                <a:gd name="T2" fmla="*/ 200 w 216"/>
                <a:gd name="T3" fmla="*/ 55 h 71"/>
                <a:gd name="T4" fmla="*/ 200 w 216"/>
                <a:gd name="T5" fmla="*/ 17 h 71"/>
                <a:gd name="T6" fmla="*/ 108 w 216"/>
                <a:gd name="T7" fmla="*/ 0 h 71"/>
                <a:gd name="T8" fmla="*/ 0 w 216"/>
                <a:gd name="T9" fmla="*/ 18 h 71"/>
                <a:gd name="T10" fmla="*/ 1 w 216"/>
                <a:gd name="T11" fmla="*/ 55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276" name="Group 179"/>
            <p:cNvGrpSpPr>
              <a:grpSpLocks/>
            </p:cNvGrpSpPr>
            <p:nvPr/>
          </p:nvGrpSpPr>
          <p:grpSpPr bwMode="auto">
            <a:xfrm flipV="1">
              <a:off x="4211" y="3733"/>
              <a:ext cx="187" cy="56"/>
              <a:chOff x="3460" y="1430"/>
              <a:chExt cx="188" cy="56"/>
            </a:xfrm>
          </p:grpSpPr>
          <p:sp>
            <p:nvSpPr>
              <p:cNvPr id="51308" name="Rectangle 18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309" name="Rectangle 18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1277" name="Line 182"/>
            <p:cNvSpPr>
              <a:spLocks noChangeShapeType="1"/>
            </p:cNvSpPr>
            <p:nvPr/>
          </p:nvSpPr>
          <p:spPr bwMode="auto">
            <a:xfrm flipV="1">
              <a:off x="4199" y="3733"/>
              <a:ext cx="0" cy="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8" name="Line 183"/>
            <p:cNvSpPr>
              <a:spLocks noChangeShapeType="1"/>
            </p:cNvSpPr>
            <p:nvPr/>
          </p:nvSpPr>
          <p:spPr bwMode="auto">
            <a:xfrm flipV="1">
              <a:off x="4410" y="3732"/>
              <a:ext cx="0" cy="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79" name="Rectangle 184" descr="noir)"/>
            <p:cNvSpPr>
              <a:spLocks noChangeArrowheads="1"/>
            </p:cNvSpPr>
            <p:nvPr/>
          </p:nvSpPr>
          <p:spPr bwMode="auto">
            <a:xfrm flipV="1">
              <a:off x="3199" y="3701"/>
              <a:ext cx="72" cy="57"/>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80" name="Freeform 185"/>
            <p:cNvSpPr>
              <a:spLocks/>
            </p:cNvSpPr>
            <p:nvPr/>
          </p:nvSpPr>
          <p:spPr bwMode="auto">
            <a:xfrm flipV="1">
              <a:off x="3201" y="3758"/>
              <a:ext cx="70" cy="46"/>
            </a:xfrm>
            <a:custGeom>
              <a:avLst/>
              <a:gdLst>
                <a:gd name="T0" fmla="*/ 0 w 110"/>
                <a:gd name="T1" fmla="*/ 1 h 72"/>
                <a:gd name="T2" fmla="*/ 0 w 110"/>
                <a:gd name="T3" fmla="*/ 0 h 72"/>
                <a:gd name="T4" fmla="*/ 1 w 110"/>
                <a:gd name="T5" fmla="*/ 0 h 72"/>
                <a:gd name="T6" fmla="*/ 1 w 110"/>
                <a:gd name="T7" fmla="*/ 1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1" name="Freeform 186"/>
            <p:cNvSpPr>
              <a:spLocks/>
            </p:cNvSpPr>
            <p:nvPr/>
          </p:nvSpPr>
          <p:spPr bwMode="auto">
            <a:xfrm>
              <a:off x="3280" y="3678"/>
              <a:ext cx="1" cy="91"/>
            </a:xfrm>
            <a:custGeom>
              <a:avLst/>
              <a:gdLst>
                <a:gd name="T0" fmla="*/ 0 w 1"/>
                <a:gd name="T1" fmla="*/ 1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2" name="Rectangle 187"/>
            <p:cNvSpPr>
              <a:spLocks noChangeArrowheads="1"/>
            </p:cNvSpPr>
            <p:nvPr/>
          </p:nvSpPr>
          <p:spPr bwMode="auto">
            <a:xfrm flipV="1">
              <a:off x="4414" y="3683"/>
              <a:ext cx="345" cy="49"/>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83" name="Rectangle 188"/>
            <p:cNvSpPr>
              <a:spLocks noChangeArrowheads="1"/>
            </p:cNvSpPr>
            <p:nvPr/>
          </p:nvSpPr>
          <p:spPr bwMode="auto">
            <a:xfrm flipV="1">
              <a:off x="4875" y="3509"/>
              <a:ext cx="39" cy="24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84" name="Line 189"/>
            <p:cNvSpPr>
              <a:spLocks noChangeShapeType="1"/>
            </p:cNvSpPr>
            <p:nvPr/>
          </p:nvSpPr>
          <p:spPr bwMode="auto">
            <a:xfrm>
              <a:off x="2951" y="3328"/>
              <a:ext cx="0" cy="2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5" name="Line 190"/>
            <p:cNvSpPr>
              <a:spLocks noChangeShapeType="1"/>
            </p:cNvSpPr>
            <p:nvPr/>
          </p:nvSpPr>
          <p:spPr bwMode="auto">
            <a:xfrm>
              <a:off x="3166" y="3282"/>
              <a:ext cx="0" cy="3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6" name="Line 191"/>
            <p:cNvSpPr>
              <a:spLocks noChangeShapeType="1"/>
            </p:cNvSpPr>
            <p:nvPr/>
          </p:nvSpPr>
          <p:spPr bwMode="auto">
            <a:xfrm>
              <a:off x="3260" y="3326"/>
              <a:ext cx="0" cy="3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7" name="Line 192"/>
            <p:cNvSpPr>
              <a:spLocks noChangeShapeType="1"/>
            </p:cNvSpPr>
            <p:nvPr/>
          </p:nvSpPr>
          <p:spPr bwMode="auto">
            <a:xfrm>
              <a:off x="3299" y="3323"/>
              <a:ext cx="0" cy="35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8" name="Freeform 193" descr="noir)"/>
            <p:cNvSpPr>
              <a:spLocks/>
            </p:cNvSpPr>
            <p:nvPr/>
          </p:nvSpPr>
          <p:spPr bwMode="auto">
            <a:xfrm>
              <a:off x="3166" y="3225"/>
              <a:ext cx="225" cy="57"/>
            </a:xfrm>
            <a:custGeom>
              <a:avLst/>
              <a:gdLst>
                <a:gd name="T0" fmla="*/ 0 w 352"/>
                <a:gd name="T1" fmla="*/ 1 h 90"/>
                <a:gd name="T2" fmla="*/ 1 w 352"/>
                <a:gd name="T3" fmla="*/ 1 h 90"/>
                <a:gd name="T4" fmla="*/ 1 w 352"/>
                <a:gd name="T5" fmla="*/ 1 h 90"/>
                <a:gd name="T6" fmla="*/ 1 w 352"/>
                <a:gd name="T7" fmla="*/ 1 h 90"/>
                <a:gd name="T8" fmla="*/ 1 w 352"/>
                <a:gd name="T9" fmla="*/ 1 h 90"/>
                <a:gd name="T10" fmla="*/ 1 w 352"/>
                <a:gd name="T11" fmla="*/ 1 h 90"/>
                <a:gd name="T12" fmla="*/ 1 w 352"/>
                <a:gd name="T13" fmla="*/ 1 h 90"/>
                <a:gd name="T14" fmla="*/ 1 w 352"/>
                <a:gd name="T15" fmla="*/ 1 h 90"/>
                <a:gd name="T16" fmla="*/ 1 w 352"/>
                <a:gd name="T17" fmla="*/ 1 h 90"/>
                <a:gd name="T18" fmla="*/ 1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89" name="Line 194"/>
            <p:cNvSpPr>
              <a:spLocks noChangeShapeType="1"/>
            </p:cNvSpPr>
            <p:nvPr/>
          </p:nvSpPr>
          <p:spPr bwMode="auto">
            <a:xfrm>
              <a:off x="3590" y="3221"/>
              <a:ext cx="0" cy="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0" name="Line 195"/>
            <p:cNvSpPr>
              <a:spLocks noChangeShapeType="1"/>
            </p:cNvSpPr>
            <p:nvPr/>
          </p:nvSpPr>
          <p:spPr bwMode="auto">
            <a:xfrm>
              <a:off x="3718" y="3221"/>
              <a:ext cx="0" cy="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1" name="Line 196"/>
            <p:cNvSpPr>
              <a:spLocks noChangeShapeType="1"/>
            </p:cNvSpPr>
            <p:nvPr/>
          </p:nvSpPr>
          <p:spPr bwMode="auto">
            <a:xfrm>
              <a:off x="4199" y="3253"/>
              <a:ext cx="0" cy="4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2" name="Line 197"/>
            <p:cNvSpPr>
              <a:spLocks noChangeShapeType="1"/>
            </p:cNvSpPr>
            <p:nvPr/>
          </p:nvSpPr>
          <p:spPr bwMode="auto">
            <a:xfrm>
              <a:off x="4476" y="3254"/>
              <a:ext cx="0" cy="4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3" name="Line 198"/>
            <p:cNvSpPr>
              <a:spLocks noChangeShapeType="1"/>
            </p:cNvSpPr>
            <p:nvPr/>
          </p:nvSpPr>
          <p:spPr bwMode="auto">
            <a:xfrm>
              <a:off x="4491" y="3267"/>
              <a:ext cx="0" cy="4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4" name="Line 199"/>
            <p:cNvSpPr>
              <a:spLocks noChangeShapeType="1"/>
            </p:cNvSpPr>
            <p:nvPr/>
          </p:nvSpPr>
          <p:spPr bwMode="auto">
            <a:xfrm>
              <a:off x="2645" y="3467"/>
              <a:ext cx="2410"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5" name="Line 200"/>
            <p:cNvSpPr>
              <a:spLocks noChangeShapeType="1"/>
            </p:cNvSpPr>
            <p:nvPr/>
          </p:nvSpPr>
          <p:spPr bwMode="auto">
            <a:xfrm>
              <a:off x="4734" y="3083"/>
              <a:ext cx="22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96" name="Freeform 201"/>
            <p:cNvSpPr>
              <a:spLocks/>
            </p:cNvSpPr>
            <p:nvPr/>
          </p:nvSpPr>
          <p:spPr bwMode="auto">
            <a:xfrm>
              <a:off x="4759" y="3064"/>
              <a:ext cx="184" cy="39"/>
            </a:xfrm>
            <a:custGeom>
              <a:avLst/>
              <a:gdLst>
                <a:gd name="T0" fmla="*/ 0 w 288"/>
                <a:gd name="T1" fmla="*/ 1 h 76"/>
                <a:gd name="T2" fmla="*/ 0 w 288"/>
                <a:gd name="T3" fmla="*/ 0 h 76"/>
                <a:gd name="T4" fmla="*/ 1 w 288"/>
                <a:gd name="T5" fmla="*/ 0 h 76"/>
                <a:gd name="T6" fmla="*/ 1 w 288"/>
                <a:gd name="T7" fmla="*/ 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1297" name="Group 202"/>
            <p:cNvGrpSpPr>
              <a:grpSpLocks/>
            </p:cNvGrpSpPr>
            <p:nvPr/>
          </p:nvGrpSpPr>
          <p:grpSpPr bwMode="auto">
            <a:xfrm flipV="1">
              <a:off x="4733" y="3834"/>
              <a:ext cx="228" cy="39"/>
              <a:chOff x="3696" y="1483"/>
              <a:chExt cx="356" cy="61"/>
            </a:xfrm>
          </p:grpSpPr>
          <p:sp>
            <p:nvSpPr>
              <p:cNvPr id="51306" name="Line 203"/>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7" name="Freeform 204"/>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1298" name="Rectangle 205"/>
            <p:cNvSpPr>
              <a:spLocks noChangeArrowheads="1"/>
            </p:cNvSpPr>
            <p:nvPr/>
          </p:nvSpPr>
          <p:spPr bwMode="auto">
            <a:xfrm>
              <a:off x="2754" y="3320"/>
              <a:ext cx="155" cy="3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99" name="Line 206"/>
            <p:cNvSpPr>
              <a:spLocks noChangeShapeType="1"/>
            </p:cNvSpPr>
            <p:nvPr/>
          </p:nvSpPr>
          <p:spPr bwMode="auto">
            <a:xfrm flipV="1">
              <a:off x="2731" y="3380"/>
              <a:ext cx="0" cy="2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0" name="Line 207"/>
            <p:cNvSpPr>
              <a:spLocks noChangeShapeType="1"/>
            </p:cNvSpPr>
            <p:nvPr/>
          </p:nvSpPr>
          <p:spPr bwMode="auto">
            <a:xfrm flipV="1">
              <a:off x="4710" y="3564"/>
              <a:ext cx="0" cy="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1" name="Line 208"/>
            <p:cNvSpPr>
              <a:spLocks noChangeShapeType="1"/>
            </p:cNvSpPr>
            <p:nvPr/>
          </p:nvSpPr>
          <p:spPr bwMode="auto">
            <a:xfrm flipV="1">
              <a:off x="4734" y="3559"/>
              <a:ext cx="0"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2" name="Line 209"/>
            <p:cNvSpPr>
              <a:spLocks noChangeShapeType="1"/>
            </p:cNvSpPr>
            <p:nvPr/>
          </p:nvSpPr>
          <p:spPr bwMode="auto">
            <a:xfrm>
              <a:off x="4715" y="3263"/>
              <a:ext cx="0" cy="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3" name="Line 210"/>
            <p:cNvSpPr>
              <a:spLocks noChangeShapeType="1"/>
            </p:cNvSpPr>
            <p:nvPr/>
          </p:nvSpPr>
          <p:spPr bwMode="auto">
            <a:xfrm>
              <a:off x="4729" y="3253"/>
              <a:ext cx="0" cy="13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4" name="Line 211"/>
            <p:cNvSpPr>
              <a:spLocks noChangeShapeType="1"/>
            </p:cNvSpPr>
            <p:nvPr/>
          </p:nvSpPr>
          <p:spPr bwMode="auto">
            <a:xfrm flipV="1">
              <a:off x="3187" y="3319"/>
              <a:ext cx="0" cy="3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5" name="Line 212"/>
            <p:cNvSpPr>
              <a:spLocks noChangeShapeType="1"/>
            </p:cNvSpPr>
            <p:nvPr/>
          </p:nvSpPr>
          <p:spPr bwMode="auto">
            <a:xfrm>
              <a:off x="3169" y="3682"/>
              <a:ext cx="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1243" name="Rectangle 215"/>
          <p:cNvSpPr>
            <a:spLocks noChangeArrowheads="1"/>
          </p:cNvSpPr>
          <p:nvPr/>
        </p:nvSpPr>
        <p:spPr bwMode="auto">
          <a:xfrm>
            <a:off x="111125" y="101600"/>
            <a:ext cx="6234113"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1244" name="Rectangle 216"/>
          <p:cNvSpPr>
            <a:spLocks noChangeArrowheads="1"/>
          </p:cNvSpPr>
          <p:nvPr/>
        </p:nvSpPr>
        <p:spPr bwMode="auto">
          <a:xfrm>
            <a:off x="122238" y="111125"/>
            <a:ext cx="621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DECOMPOSITION EN SOUS ENSEMBLES</a:t>
            </a:r>
          </a:p>
        </p:txBody>
      </p:sp>
      <p:sp>
        <p:nvSpPr>
          <p:cNvPr id="51245" name="Text Box 217"/>
          <p:cNvSpPr txBox="1">
            <a:spLocks noChangeArrowheads="1"/>
          </p:cNvSpPr>
          <p:nvPr/>
        </p:nvSpPr>
        <p:spPr bwMode="auto">
          <a:xfrm>
            <a:off x="244475" y="693738"/>
            <a:ext cx="5681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800">
                <a:latin typeface="Arial" panose="020B0604020202020204" pitchFamily="34" charset="0"/>
              </a:rPr>
              <a:t>On décompose le mécanisme en blocs cinématiques</a:t>
            </a:r>
            <a:endParaRPr lang="en-US" altLang="fr-FR" sz="1800">
              <a:latin typeface="Arial" panose="020B0604020202020204" pitchFamily="34" charset="0"/>
            </a:endParaRPr>
          </a:p>
        </p:txBody>
      </p:sp>
      <p:sp>
        <p:nvSpPr>
          <p:cNvPr id="51246" name="Line 219"/>
          <p:cNvSpPr>
            <a:spLocks noChangeShapeType="1"/>
          </p:cNvSpPr>
          <p:nvPr/>
        </p:nvSpPr>
        <p:spPr bwMode="auto">
          <a:xfrm>
            <a:off x="8416925" y="3676650"/>
            <a:ext cx="0" cy="138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247" name="Text Box 220"/>
          <p:cNvSpPr txBox="1">
            <a:spLocks noChangeArrowheads="1"/>
          </p:cNvSpPr>
          <p:nvPr/>
        </p:nvSpPr>
        <p:spPr bwMode="auto">
          <a:xfrm>
            <a:off x="8177213" y="3830638"/>
            <a:ext cx="465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fr-FR" sz="1600">
                <a:latin typeface="Arial" panose="020B0604020202020204" pitchFamily="34" charset="0"/>
              </a:rPr>
              <a:t>Vis</a:t>
            </a:r>
          </a:p>
        </p:txBody>
      </p:sp>
    </p:spTree>
    <p:extLst>
      <p:ext uri="{BB962C8B-B14F-4D97-AF65-F5344CB8AC3E}">
        <p14:creationId xmlns:p14="http://schemas.microsoft.com/office/powerpoint/2010/main" val="9845400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11125" y="101600"/>
            <a:ext cx="6213475"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27" name="Rectangle 5"/>
          <p:cNvSpPr>
            <a:spLocks noChangeArrowheads="1"/>
          </p:cNvSpPr>
          <p:nvPr/>
        </p:nvSpPr>
        <p:spPr bwMode="auto">
          <a:xfrm>
            <a:off x="122238" y="111125"/>
            <a:ext cx="6243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MISE EN POSITION DU BLOC TOURNANT</a:t>
            </a:r>
          </a:p>
        </p:txBody>
      </p:sp>
      <p:sp>
        <p:nvSpPr>
          <p:cNvPr id="52228" name="Line 6"/>
          <p:cNvSpPr>
            <a:spLocks noChangeShapeType="1"/>
          </p:cNvSpPr>
          <p:nvPr/>
        </p:nvSpPr>
        <p:spPr bwMode="auto">
          <a:xfrm>
            <a:off x="5086350" y="18113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29" name="Line 7"/>
          <p:cNvSpPr>
            <a:spLocks noChangeShapeType="1"/>
          </p:cNvSpPr>
          <p:nvPr/>
        </p:nvSpPr>
        <p:spPr bwMode="auto">
          <a:xfrm>
            <a:off x="8359775" y="2003425"/>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0" name="Freeform 8" descr="noir)"/>
          <p:cNvSpPr>
            <a:spLocks/>
          </p:cNvSpPr>
          <p:nvPr/>
        </p:nvSpPr>
        <p:spPr bwMode="auto">
          <a:xfrm>
            <a:off x="2789238" y="2425700"/>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1" name="Freeform 9" descr="noir)"/>
          <p:cNvSpPr>
            <a:spLocks/>
          </p:cNvSpPr>
          <p:nvPr/>
        </p:nvSpPr>
        <p:spPr bwMode="auto">
          <a:xfrm>
            <a:off x="7296150" y="2235200"/>
            <a:ext cx="876300" cy="81756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2" name="Freeform 10"/>
          <p:cNvSpPr>
            <a:spLocks/>
          </p:cNvSpPr>
          <p:nvPr/>
        </p:nvSpPr>
        <p:spPr bwMode="auto">
          <a:xfrm flipV="1">
            <a:off x="2822575" y="2784475"/>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3" name="Freeform 11"/>
          <p:cNvSpPr>
            <a:spLocks/>
          </p:cNvSpPr>
          <p:nvPr/>
        </p:nvSpPr>
        <p:spPr bwMode="auto">
          <a:xfrm flipV="1">
            <a:off x="4157663" y="1012825"/>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4" name="Line 12"/>
          <p:cNvSpPr>
            <a:spLocks noChangeShapeType="1"/>
          </p:cNvSpPr>
          <p:nvPr/>
        </p:nvSpPr>
        <p:spPr bwMode="auto">
          <a:xfrm>
            <a:off x="7119938" y="18589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5" name="Line 13"/>
          <p:cNvSpPr>
            <a:spLocks noChangeShapeType="1"/>
          </p:cNvSpPr>
          <p:nvPr/>
        </p:nvSpPr>
        <p:spPr bwMode="auto">
          <a:xfrm>
            <a:off x="7115175" y="33829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6" name="Freeform 14"/>
          <p:cNvSpPr>
            <a:spLocks/>
          </p:cNvSpPr>
          <p:nvPr/>
        </p:nvSpPr>
        <p:spPr bwMode="auto">
          <a:xfrm>
            <a:off x="4157663" y="3687763"/>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7" name="Freeform 15"/>
          <p:cNvSpPr>
            <a:spLocks/>
          </p:cNvSpPr>
          <p:nvPr/>
        </p:nvSpPr>
        <p:spPr bwMode="auto">
          <a:xfrm>
            <a:off x="2822575" y="2106613"/>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38" name="Freeform 16"/>
          <p:cNvSpPr>
            <a:spLocks/>
          </p:cNvSpPr>
          <p:nvPr/>
        </p:nvSpPr>
        <p:spPr bwMode="auto">
          <a:xfrm>
            <a:off x="7912100" y="1884363"/>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39" name="Group 17"/>
          <p:cNvGrpSpPr>
            <a:grpSpLocks/>
          </p:cNvGrpSpPr>
          <p:nvPr/>
        </p:nvGrpSpPr>
        <p:grpSpPr bwMode="auto">
          <a:xfrm>
            <a:off x="4278313" y="1795463"/>
            <a:ext cx="366712" cy="381000"/>
            <a:chOff x="1344" y="1382"/>
            <a:chExt cx="240" cy="250"/>
          </a:xfrm>
        </p:grpSpPr>
        <p:sp>
          <p:nvSpPr>
            <p:cNvPr id="52428" name="Freeform 18"/>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29" name="Freeform 19"/>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30" name="Oval 20"/>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431" name="Line 21"/>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32" name="Line 22"/>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2240" name="Group 23"/>
          <p:cNvGrpSpPr>
            <a:grpSpLocks/>
          </p:cNvGrpSpPr>
          <p:nvPr/>
        </p:nvGrpSpPr>
        <p:grpSpPr bwMode="auto">
          <a:xfrm flipH="1">
            <a:off x="4645025" y="1795463"/>
            <a:ext cx="365125" cy="381000"/>
            <a:chOff x="1344" y="1382"/>
            <a:chExt cx="240" cy="250"/>
          </a:xfrm>
        </p:grpSpPr>
        <p:sp>
          <p:nvSpPr>
            <p:cNvPr id="52423" name="Freeform 2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24" name="Freeform 2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25" name="Oval 2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426" name="Line 2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27" name="Line 2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2241" name="Freeform 29" descr="noir)"/>
          <p:cNvSpPr>
            <a:spLocks/>
          </p:cNvSpPr>
          <p:nvPr/>
        </p:nvSpPr>
        <p:spPr bwMode="auto">
          <a:xfrm>
            <a:off x="6521450" y="1890713"/>
            <a:ext cx="534988"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2" name="Freeform 30" descr="noir)"/>
          <p:cNvSpPr>
            <a:spLocks/>
          </p:cNvSpPr>
          <p:nvPr/>
        </p:nvSpPr>
        <p:spPr bwMode="auto">
          <a:xfrm>
            <a:off x="6523038" y="2087563"/>
            <a:ext cx="531812"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43" name="Group 31"/>
          <p:cNvGrpSpPr>
            <a:grpSpLocks/>
          </p:cNvGrpSpPr>
          <p:nvPr/>
        </p:nvGrpSpPr>
        <p:grpSpPr bwMode="auto">
          <a:xfrm>
            <a:off x="6556375" y="1995488"/>
            <a:ext cx="463550" cy="138112"/>
            <a:chOff x="3460" y="1430"/>
            <a:chExt cx="188" cy="56"/>
          </a:xfrm>
        </p:grpSpPr>
        <p:sp>
          <p:nvSpPr>
            <p:cNvPr id="52421" name="Rectangle 32"/>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422" name="Rectangle 33"/>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2244" name="Line 34"/>
          <p:cNvSpPr>
            <a:spLocks noChangeShapeType="1"/>
          </p:cNvSpPr>
          <p:nvPr/>
        </p:nvSpPr>
        <p:spPr bwMode="auto">
          <a:xfrm>
            <a:off x="6526213" y="20240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5" name="Line 35"/>
          <p:cNvSpPr>
            <a:spLocks noChangeShapeType="1"/>
          </p:cNvSpPr>
          <p:nvPr/>
        </p:nvSpPr>
        <p:spPr bwMode="auto">
          <a:xfrm>
            <a:off x="7051675" y="20288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6" name="Rectangle 36" descr="noir)"/>
          <p:cNvSpPr>
            <a:spLocks noChangeArrowheads="1"/>
          </p:cNvSpPr>
          <p:nvPr/>
        </p:nvSpPr>
        <p:spPr bwMode="auto">
          <a:xfrm>
            <a:off x="4048125" y="2071688"/>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47" name="Freeform 37"/>
          <p:cNvSpPr>
            <a:spLocks/>
          </p:cNvSpPr>
          <p:nvPr/>
        </p:nvSpPr>
        <p:spPr bwMode="auto">
          <a:xfrm>
            <a:off x="4051300" y="1957388"/>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8" name="Freeform 38"/>
          <p:cNvSpPr>
            <a:spLocks/>
          </p:cNvSpPr>
          <p:nvPr/>
        </p:nvSpPr>
        <p:spPr bwMode="auto">
          <a:xfrm>
            <a:off x="4095750" y="2043113"/>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49" name="Line 39"/>
          <p:cNvSpPr>
            <a:spLocks noChangeShapeType="1"/>
          </p:cNvSpPr>
          <p:nvPr/>
        </p:nvSpPr>
        <p:spPr bwMode="auto">
          <a:xfrm>
            <a:off x="3978275" y="22463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0" name="Freeform 40" descr="noir)"/>
          <p:cNvSpPr>
            <a:spLocks/>
          </p:cNvSpPr>
          <p:nvPr/>
        </p:nvSpPr>
        <p:spPr bwMode="auto">
          <a:xfrm>
            <a:off x="3965575" y="2182813"/>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1" name="Rectangle 41"/>
          <p:cNvSpPr>
            <a:spLocks noChangeArrowheads="1"/>
          </p:cNvSpPr>
          <p:nvPr/>
        </p:nvSpPr>
        <p:spPr bwMode="auto">
          <a:xfrm>
            <a:off x="3673475" y="2014538"/>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52" name="Line 42"/>
          <p:cNvSpPr>
            <a:spLocks noChangeShapeType="1"/>
          </p:cNvSpPr>
          <p:nvPr/>
        </p:nvSpPr>
        <p:spPr bwMode="auto">
          <a:xfrm>
            <a:off x="3679825" y="2020888"/>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3" name="Freeform 43"/>
          <p:cNvSpPr>
            <a:spLocks/>
          </p:cNvSpPr>
          <p:nvPr/>
        </p:nvSpPr>
        <p:spPr bwMode="auto">
          <a:xfrm>
            <a:off x="3600450" y="1360488"/>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54" name="Freeform 44"/>
          <p:cNvSpPr>
            <a:spLocks/>
          </p:cNvSpPr>
          <p:nvPr/>
        </p:nvSpPr>
        <p:spPr bwMode="auto">
          <a:xfrm>
            <a:off x="3971925" y="136048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55" name="Group 45"/>
          <p:cNvGrpSpPr>
            <a:grpSpLocks/>
          </p:cNvGrpSpPr>
          <p:nvPr/>
        </p:nvGrpSpPr>
        <p:grpSpPr bwMode="auto">
          <a:xfrm rot="5400000" flipH="1">
            <a:off x="7865269" y="2307431"/>
            <a:ext cx="317500" cy="954088"/>
            <a:chOff x="4501" y="2215"/>
            <a:chExt cx="576" cy="1727"/>
          </a:xfrm>
        </p:grpSpPr>
        <p:sp>
          <p:nvSpPr>
            <p:cNvPr id="52414" name="Freeform 4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415" name="Group 47"/>
            <p:cNvGrpSpPr>
              <a:grpSpLocks/>
            </p:cNvGrpSpPr>
            <p:nvPr/>
          </p:nvGrpSpPr>
          <p:grpSpPr bwMode="auto">
            <a:xfrm>
              <a:off x="4696" y="2599"/>
              <a:ext cx="186" cy="1343"/>
              <a:chOff x="4134" y="577"/>
              <a:chExt cx="186" cy="1343"/>
            </a:xfrm>
          </p:grpSpPr>
          <p:sp>
            <p:nvSpPr>
              <p:cNvPr id="52419" name="Line 4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20" name="Line 4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416" name="Line 5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17" name="Line 5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18" name="Rectangle 5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2256" name="Group 53"/>
          <p:cNvGrpSpPr>
            <a:grpSpLocks/>
          </p:cNvGrpSpPr>
          <p:nvPr/>
        </p:nvGrpSpPr>
        <p:grpSpPr bwMode="auto">
          <a:xfrm rot="5400000" flipV="1">
            <a:off x="7410451" y="2697162"/>
            <a:ext cx="165100" cy="174625"/>
            <a:chOff x="4554" y="1554"/>
            <a:chExt cx="104" cy="110"/>
          </a:xfrm>
        </p:grpSpPr>
        <p:sp>
          <p:nvSpPr>
            <p:cNvPr id="52411" name="Freeform 5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12" name="Freeform 5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13" name="Line 5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2257" name="Group 57"/>
          <p:cNvGrpSpPr>
            <a:grpSpLocks/>
          </p:cNvGrpSpPr>
          <p:nvPr/>
        </p:nvGrpSpPr>
        <p:grpSpPr bwMode="auto">
          <a:xfrm rot="16200000" flipH="1">
            <a:off x="3901282" y="789781"/>
            <a:ext cx="317500" cy="954087"/>
            <a:chOff x="4501" y="2215"/>
            <a:chExt cx="576" cy="1727"/>
          </a:xfrm>
        </p:grpSpPr>
        <p:sp>
          <p:nvSpPr>
            <p:cNvPr id="52404" name="Freeform 5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405" name="Group 59"/>
            <p:cNvGrpSpPr>
              <a:grpSpLocks/>
            </p:cNvGrpSpPr>
            <p:nvPr/>
          </p:nvGrpSpPr>
          <p:grpSpPr bwMode="auto">
            <a:xfrm>
              <a:off x="4696" y="2599"/>
              <a:ext cx="186" cy="1343"/>
              <a:chOff x="4134" y="577"/>
              <a:chExt cx="186" cy="1343"/>
            </a:xfrm>
          </p:grpSpPr>
          <p:sp>
            <p:nvSpPr>
              <p:cNvPr id="52409" name="Line 6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10" name="Line 6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406" name="Line 6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07" name="Line 6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08" name="Rectangle 6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2258" name="Group 65"/>
          <p:cNvGrpSpPr>
            <a:grpSpLocks/>
          </p:cNvGrpSpPr>
          <p:nvPr/>
        </p:nvGrpSpPr>
        <p:grpSpPr bwMode="auto">
          <a:xfrm rot="16200000" flipV="1">
            <a:off x="4513263" y="1181100"/>
            <a:ext cx="165100" cy="174625"/>
            <a:chOff x="4554" y="1554"/>
            <a:chExt cx="104" cy="110"/>
          </a:xfrm>
        </p:grpSpPr>
        <p:sp>
          <p:nvSpPr>
            <p:cNvPr id="52401" name="Freeform 6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02" name="Freeform 6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403" name="Line 6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259" name="Rectangle 69"/>
          <p:cNvSpPr>
            <a:spLocks noChangeArrowheads="1"/>
          </p:cNvSpPr>
          <p:nvPr/>
        </p:nvSpPr>
        <p:spPr bwMode="auto">
          <a:xfrm>
            <a:off x="3775075" y="1017588"/>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60" name="Rectangle 70"/>
          <p:cNvSpPr>
            <a:spLocks noChangeArrowheads="1"/>
          </p:cNvSpPr>
          <p:nvPr/>
        </p:nvSpPr>
        <p:spPr bwMode="auto">
          <a:xfrm>
            <a:off x="3971925" y="1017588"/>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61" name="Rectangle 71"/>
          <p:cNvSpPr>
            <a:spLocks noChangeArrowheads="1"/>
          </p:cNvSpPr>
          <p:nvPr/>
        </p:nvSpPr>
        <p:spPr bwMode="auto">
          <a:xfrm>
            <a:off x="7061200" y="21367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62" name="Rectangle 72"/>
          <p:cNvSpPr>
            <a:spLocks noChangeArrowheads="1"/>
          </p:cNvSpPr>
          <p:nvPr/>
        </p:nvSpPr>
        <p:spPr bwMode="auto">
          <a:xfrm>
            <a:off x="7942263" y="2197100"/>
            <a:ext cx="192087"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63" name="Rectangle 73"/>
          <p:cNvSpPr>
            <a:spLocks noChangeArrowheads="1"/>
          </p:cNvSpPr>
          <p:nvPr/>
        </p:nvSpPr>
        <p:spPr bwMode="auto">
          <a:xfrm>
            <a:off x="8204200" y="2087563"/>
            <a:ext cx="96838"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64" name="Freeform 74"/>
          <p:cNvSpPr>
            <a:spLocks/>
          </p:cNvSpPr>
          <p:nvPr/>
        </p:nvSpPr>
        <p:spPr bwMode="auto">
          <a:xfrm>
            <a:off x="7912100" y="3322638"/>
            <a:ext cx="457200" cy="373062"/>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65" name="Group 75"/>
          <p:cNvGrpSpPr>
            <a:grpSpLocks/>
          </p:cNvGrpSpPr>
          <p:nvPr/>
        </p:nvGrpSpPr>
        <p:grpSpPr bwMode="auto">
          <a:xfrm flipV="1">
            <a:off x="4278313" y="3403600"/>
            <a:ext cx="366712" cy="381000"/>
            <a:chOff x="1344" y="1382"/>
            <a:chExt cx="240" cy="250"/>
          </a:xfrm>
        </p:grpSpPr>
        <p:sp>
          <p:nvSpPr>
            <p:cNvPr id="52396" name="Freeform 7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97" name="Freeform 7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98" name="Oval 7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99" name="Line 7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400" name="Line 8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2266" name="Group 81"/>
          <p:cNvGrpSpPr>
            <a:grpSpLocks/>
          </p:cNvGrpSpPr>
          <p:nvPr/>
        </p:nvGrpSpPr>
        <p:grpSpPr bwMode="auto">
          <a:xfrm flipH="1" flipV="1">
            <a:off x="4645025" y="3403600"/>
            <a:ext cx="365125" cy="381000"/>
            <a:chOff x="1344" y="1382"/>
            <a:chExt cx="240" cy="250"/>
          </a:xfrm>
        </p:grpSpPr>
        <p:sp>
          <p:nvSpPr>
            <p:cNvPr id="52391" name="Freeform 8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92" name="Freeform 8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93" name="Oval 8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94" name="Line 8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95" name="Line 8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2267" name="Freeform 87" descr="noir)"/>
          <p:cNvSpPr>
            <a:spLocks/>
          </p:cNvSpPr>
          <p:nvPr/>
        </p:nvSpPr>
        <p:spPr bwMode="auto">
          <a:xfrm flipV="1">
            <a:off x="6521450" y="3551238"/>
            <a:ext cx="534988"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68" name="Freeform 88" descr="noir)"/>
          <p:cNvSpPr>
            <a:spLocks/>
          </p:cNvSpPr>
          <p:nvPr/>
        </p:nvSpPr>
        <p:spPr bwMode="auto">
          <a:xfrm flipV="1">
            <a:off x="6523038" y="3317875"/>
            <a:ext cx="531812"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69" name="Group 89"/>
          <p:cNvGrpSpPr>
            <a:grpSpLocks/>
          </p:cNvGrpSpPr>
          <p:nvPr/>
        </p:nvGrpSpPr>
        <p:grpSpPr bwMode="auto">
          <a:xfrm flipV="1">
            <a:off x="6556375" y="3446463"/>
            <a:ext cx="463550" cy="138112"/>
            <a:chOff x="3460" y="1430"/>
            <a:chExt cx="188" cy="56"/>
          </a:xfrm>
        </p:grpSpPr>
        <p:sp>
          <p:nvSpPr>
            <p:cNvPr id="52389" name="Rectangle 9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90" name="Rectangle 9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2270" name="Line 92"/>
          <p:cNvSpPr>
            <a:spLocks noChangeShapeType="1"/>
          </p:cNvSpPr>
          <p:nvPr/>
        </p:nvSpPr>
        <p:spPr bwMode="auto">
          <a:xfrm flipV="1">
            <a:off x="6526213" y="344805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1" name="Line 93"/>
          <p:cNvSpPr>
            <a:spLocks noChangeShapeType="1"/>
          </p:cNvSpPr>
          <p:nvPr/>
        </p:nvSpPr>
        <p:spPr bwMode="auto">
          <a:xfrm flipV="1">
            <a:off x="7051675" y="34432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2" name="Rectangle 94" descr="noir)"/>
          <p:cNvSpPr>
            <a:spLocks noChangeArrowheads="1"/>
          </p:cNvSpPr>
          <p:nvPr/>
        </p:nvSpPr>
        <p:spPr bwMode="auto">
          <a:xfrm flipV="1">
            <a:off x="4048125" y="336867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73" name="Freeform 95"/>
          <p:cNvSpPr>
            <a:spLocks/>
          </p:cNvSpPr>
          <p:nvPr/>
        </p:nvSpPr>
        <p:spPr bwMode="auto">
          <a:xfrm flipV="1">
            <a:off x="4051300" y="350837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4" name="Freeform 96"/>
          <p:cNvSpPr>
            <a:spLocks/>
          </p:cNvSpPr>
          <p:nvPr/>
        </p:nvSpPr>
        <p:spPr bwMode="auto">
          <a:xfrm>
            <a:off x="4248150" y="3311525"/>
            <a:ext cx="1588"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5" name="Rectangle 97"/>
          <p:cNvSpPr>
            <a:spLocks noChangeArrowheads="1"/>
          </p:cNvSpPr>
          <p:nvPr/>
        </p:nvSpPr>
        <p:spPr bwMode="auto">
          <a:xfrm flipV="1">
            <a:off x="3673475" y="325437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76" name="Line 98"/>
          <p:cNvSpPr>
            <a:spLocks noChangeShapeType="1"/>
          </p:cNvSpPr>
          <p:nvPr/>
        </p:nvSpPr>
        <p:spPr bwMode="auto">
          <a:xfrm flipV="1">
            <a:off x="3679825" y="327977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7" name="Freeform 99"/>
          <p:cNvSpPr>
            <a:spLocks/>
          </p:cNvSpPr>
          <p:nvPr/>
        </p:nvSpPr>
        <p:spPr bwMode="auto">
          <a:xfrm flipV="1">
            <a:off x="3600450" y="32734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78" name="Freeform 100"/>
          <p:cNvSpPr>
            <a:spLocks/>
          </p:cNvSpPr>
          <p:nvPr/>
        </p:nvSpPr>
        <p:spPr bwMode="auto">
          <a:xfrm flipV="1">
            <a:off x="3971925" y="3727450"/>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79" name="Group 101"/>
          <p:cNvGrpSpPr>
            <a:grpSpLocks/>
          </p:cNvGrpSpPr>
          <p:nvPr/>
        </p:nvGrpSpPr>
        <p:grpSpPr bwMode="auto">
          <a:xfrm rot="5400000" flipH="1" flipV="1">
            <a:off x="3901282" y="3836194"/>
            <a:ext cx="317500" cy="954087"/>
            <a:chOff x="4501" y="2215"/>
            <a:chExt cx="576" cy="1727"/>
          </a:xfrm>
        </p:grpSpPr>
        <p:sp>
          <p:nvSpPr>
            <p:cNvPr id="52382" name="Freeform 10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383" name="Group 103"/>
            <p:cNvGrpSpPr>
              <a:grpSpLocks/>
            </p:cNvGrpSpPr>
            <p:nvPr/>
          </p:nvGrpSpPr>
          <p:grpSpPr bwMode="auto">
            <a:xfrm>
              <a:off x="4696" y="2599"/>
              <a:ext cx="186" cy="1343"/>
              <a:chOff x="4134" y="577"/>
              <a:chExt cx="186" cy="1343"/>
            </a:xfrm>
          </p:grpSpPr>
          <p:sp>
            <p:nvSpPr>
              <p:cNvPr id="52387" name="Line 10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88" name="Line 10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384" name="Line 10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85" name="Line 10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86" name="Rectangle 10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2280" name="Group 109"/>
          <p:cNvGrpSpPr>
            <a:grpSpLocks/>
          </p:cNvGrpSpPr>
          <p:nvPr/>
        </p:nvGrpSpPr>
        <p:grpSpPr bwMode="auto">
          <a:xfrm rot="5400000">
            <a:off x="4513263" y="4224337"/>
            <a:ext cx="165100" cy="174625"/>
            <a:chOff x="4554" y="1554"/>
            <a:chExt cx="104" cy="110"/>
          </a:xfrm>
        </p:grpSpPr>
        <p:sp>
          <p:nvSpPr>
            <p:cNvPr id="52379" name="Freeform 11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80" name="Freeform 11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81" name="Line 11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281" name="Rectangle 113"/>
          <p:cNvSpPr>
            <a:spLocks noChangeArrowheads="1"/>
          </p:cNvSpPr>
          <p:nvPr/>
        </p:nvSpPr>
        <p:spPr bwMode="auto">
          <a:xfrm flipV="1">
            <a:off x="3775075" y="44164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82" name="Rectangle 114"/>
          <p:cNvSpPr>
            <a:spLocks noChangeArrowheads="1"/>
          </p:cNvSpPr>
          <p:nvPr/>
        </p:nvSpPr>
        <p:spPr bwMode="auto">
          <a:xfrm flipV="1">
            <a:off x="3971925" y="441642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83" name="Rectangle 115"/>
          <p:cNvSpPr>
            <a:spLocks noChangeArrowheads="1"/>
          </p:cNvSpPr>
          <p:nvPr/>
        </p:nvSpPr>
        <p:spPr bwMode="auto">
          <a:xfrm flipV="1">
            <a:off x="7061200" y="3322638"/>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84" name="Rectangle 116"/>
          <p:cNvSpPr>
            <a:spLocks noChangeArrowheads="1"/>
          </p:cNvSpPr>
          <p:nvPr/>
        </p:nvSpPr>
        <p:spPr bwMode="auto">
          <a:xfrm flipV="1">
            <a:off x="8204200" y="2890838"/>
            <a:ext cx="96838"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85" name="Line 117"/>
          <p:cNvSpPr>
            <a:spLocks noChangeShapeType="1"/>
          </p:cNvSpPr>
          <p:nvPr/>
        </p:nvSpPr>
        <p:spPr bwMode="auto">
          <a:xfrm>
            <a:off x="3432175" y="2443163"/>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86" name="Line 118"/>
          <p:cNvSpPr>
            <a:spLocks noChangeShapeType="1"/>
          </p:cNvSpPr>
          <p:nvPr/>
        </p:nvSpPr>
        <p:spPr bwMode="auto">
          <a:xfrm>
            <a:off x="3965575" y="232886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87" name="Line 119"/>
          <p:cNvSpPr>
            <a:spLocks noChangeShapeType="1"/>
          </p:cNvSpPr>
          <p:nvPr/>
        </p:nvSpPr>
        <p:spPr bwMode="auto">
          <a:xfrm>
            <a:off x="4197350" y="2436813"/>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88" name="Line 120"/>
          <p:cNvSpPr>
            <a:spLocks noChangeShapeType="1"/>
          </p:cNvSpPr>
          <p:nvPr/>
        </p:nvSpPr>
        <p:spPr bwMode="auto">
          <a:xfrm>
            <a:off x="4295775" y="2430463"/>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89" name="Freeform 121" descr="noir)"/>
          <p:cNvSpPr>
            <a:spLocks/>
          </p:cNvSpPr>
          <p:nvPr/>
        </p:nvSpPr>
        <p:spPr bwMode="auto">
          <a:xfrm>
            <a:off x="3965575" y="2185988"/>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0" name="Line 122"/>
          <p:cNvSpPr>
            <a:spLocks noChangeShapeType="1"/>
          </p:cNvSpPr>
          <p:nvPr/>
        </p:nvSpPr>
        <p:spPr bwMode="auto">
          <a:xfrm>
            <a:off x="5016500" y="2176463"/>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1" name="Line 123"/>
          <p:cNvSpPr>
            <a:spLocks noChangeShapeType="1"/>
          </p:cNvSpPr>
          <p:nvPr/>
        </p:nvSpPr>
        <p:spPr bwMode="auto">
          <a:xfrm>
            <a:off x="5334000" y="2176463"/>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2" name="Line 124"/>
          <p:cNvSpPr>
            <a:spLocks noChangeShapeType="1"/>
          </p:cNvSpPr>
          <p:nvPr/>
        </p:nvSpPr>
        <p:spPr bwMode="auto">
          <a:xfrm>
            <a:off x="6527800" y="2255838"/>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3" name="Line 125"/>
          <p:cNvSpPr>
            <a:spLocks noChangeShapeType="1"/>
          </p:cNvSpPr>
          <p:nvPr/>
        </p:nvSpPr>
        <p:spPr bwMode="auto">
          <a:xfrm>
            <a:off x="7213600" y="2259013"/>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4" name="Line 126"/>
          <p:cNvSpPr>
            <a:spLocks noChangeShapeType="1"/>
          </p:cNvSpPr>
          <p:nvPr/>
        </p:nvSpPr>
        <p:spPr bwMode="auto">
          <a:xfrm>
            <a:off x="7251700" y="2290763"/>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5" name="Line 127"/>
          <p:cNvSpPr>
            <a:spLocks noChangeShapeType="1"/>
          </p:cNvSpPr>
          <p:nvPr/>
        </p:nvSpPr>
        <p:spPr bwMode="auto">
          <a:xfrm>
            <a:off x="7854950" y="1835150"/>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296" name="Freeform 128"/>
          <p:cNvSpPr>
            <a:spLocks/>
          </p:cNvSpPr>
          <p:nvPr/>
        </p:nvSpPr>
        <p:spPr bwMode="auto">
          <a:xfrm>
            <a:off x="7915275" y="1787525"/>
            <a:ext cx="457200" cy="9683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2297" name="Group 129"/>
          <p:cNvGrpSpPr>
            <a:grpSpLocks/>
          </p:cNvGrpSpPr>
          <p:nvPr/>
        </p:nvGrpSpPr>
        <p:grpSpPr bwMode="auto">
          <a:xfrm flipV="1">
            <a:off x="7851775" y="3697288"/>
            <a:ext cx="565150" cy="96837"/>
            <a:chOff x="3696" y="1483"/>
            <a:chExt cx="356" cy="61"/>
          </a:xfrm>
        </p:grpSpPr>
        <p:sp>
          <p:nvSpPr>
            <p:cNvPr id="52377" name="Line 130"/>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78" name="Freeform 131"/>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2298" name="Rectangle 132"/>
          <p:cNvSpPr>
            <a:spLocks noChangeArrowheads="1"/>
          </p:cNvSpPr>
          <p:nvPr/>
        </p:nvSpPr>
        <p:spPr bwMode="auto">
          <a:xfrm>
            <a:off x="2943225" y="2422525"/>
            <a:ext cx="384175" cy="84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299" name="Line 133"/>
          <p:cNvSpPr>
            <a:spLocks noChangeShapeType="1"/>
          </p:cNvSpPr>
          <p:nvPr/>
        </p:nvSpPr>
        <p:spPr bwMode="auto">
          <a:xfrm flipV="1">
            <a:off x="2886075" y="2570163"/>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0" name="Line 134"/>
          <p:cNvSpPr>
            <a:spLocks noChangeShapeType="1"/>
          </p:cNvSpPr>
          <p:nvPr/>
        </p:nvSpPr>
        <p:spPr bwMode="auto">
          <a:xfrm>
            <a:off x="6446838" y="18716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1" name="Line 135"/>
          <p:cNvSpPr>
            <a:spLocks noChangeShapeType="1"/>
          </p:cNvSpPr>
          <p:nvPr/>
        </p:nvSpPr>
        <p:spPr bwMode="auto">
          <a:xfrm>
            <a:off x="6442075" y="33956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2" name="Rectangle 136"/>
          <p:cNvSpPr>
            <a:spLocks noChangeArrowheads="1"/>
          </p:cNvSpPr>
          <p:nvPr/>
        </p:nvSpPr>
        <p:spPr bwMode="auto">
          <a:xfrm>
            <a:off x="8624888" y="1009650"/>
            <a:ext cx="168275" cy="3544888"/>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2303" name="Group 137"/>
          <p:cNvGrpSpPr>
            <a:grpSpLocks/>
          </p:cNvGrpSpPr>
          <p:nvPr/>
        </p:nvGrpSpPr>
        <p:grpSpPr bwMode="auto">
          <a:xfrm>
            <a:off x="8291513" y="4352925"/>
            <a:ext cx="612775" cy="177800"/>
            <a:chOff x="4224" y="3322"/>
            <a:chExt cx="690" cy="200"/>
          </a:xfrm>
        </p:grpSpPr>
        <p:grpSp>
          <p:nvGrpSpPr>
            <p:cNvPr id="52365" name="Group 138"/>
            <p:cNvGrpSpPr>
              <a:grpSpLocks/>
            </p:cNvGrpSpPr>
            <p:nvPr/>
          </p:nvGrpSpPr>
          <p:grpSpPr bwMode="auto">
            <a:xfrm rot="5400000" flipH="1">
              <a:off x="4514" y="3121"/>
              <a:ext cx="200" cy="601"/>
              <a:chOff x="4501" y="2215"/>
              <a:chExt cx="576" cy="1727"/>
            </a:xfrm>
          </p:grpSpPr>
          <p:sp>
            <p:nvSpPr>
              <p:cNvPr id="52370" name="Freeform 139"/>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371" name="Group 140"/>
              <p:cNvGrpSpPr>
                <a:grpSpLocks/>
              </p:cNvGrpSpPr>
              <p:nvPr/>
            </p:nvGrpSpPr>
            <p:grpSpPr bwMode="auto">
              <a:xfrm>
                <a:off x="4696" y="2599"/>
                <a:ext cx="186" cy="1343"/>
                <a:chOff x="4134" y="577"/>
                <a:chExt cx="186" cy="1343"/>
              </a:xfrm>
            </p:grpSpPr>
            <p:sp>
              <p:nvSpPr>
                <p:cNvPr id="52375" name="Line 141"/>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76" name="Line 142"/>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372" name="Line 143"/>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73" name="Line 144"/>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74" name="Rectangle 145"/>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2366" name="Group 146"/>
            <p:cNvGrpSpPr>
              <a:grpSpLocks/>
            </p:cNvGrpSpPr>
            <p:nvPr/>
          </p:nvGrpSpPr>
          <p:grpSpPr bwMode="auto">
            <a:xfrm rot="5400000" flipV="1">
              <a:off x="4227" y="3367"/>
              <a:ext cx="104" cy="110"/>
              <a:chOff x="4554" y="1554"/>
              <a:chExt cx="104" cy="110"/>
            </a:xfrm>
          </p:grpSpPr>
          <p:sp>
            <p:nvSpPr>
              <p:cNvPr id="52367" name="Freeform 147"/>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68" name="Freeform 148"/>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69" name="Line 149"/>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2304" name="Group 150"/>
          <p:cNvGrpSpPr>
            <a:grpSpLocks/>
          </p:cNvGrpSpPr>
          <p:nvPr/>
        </p:nvGrpSpPr>
        <p:grpSpPr bwMode="auto">
          <a:xfrm>
            <a:off x="8301038" y="1038225"/>
            <a:ext cx="612775" cy="177800"/>
            <a:chOff x="4224" y="3322"/>
            <a:chExt cx="690" cy="200"/>
          </a:xfrm>
        </p:grpSpPr>
        <p:grpSp>
          <p:nvGrpSpPr>
            <p:cNvPr id="52353" name="Group 151"/>
            <p:cNvGrpSpPr>
              <a:grpSpLocks/>
            </p:cNvGrpSpPr>
            <p:nvPr/>
          </p:nvGrpSpPr>
          <p:grpSpPr bwMode="auto">
            <a:xfrm rot="5400000" flipH="1">
              <a:off x="4514" y="3121"/>
              <a:ext cx="200" cy="601"/>
              <a:chOff x="4501" y="2215"/>
              <a:chExt cx="576" cy="1727"/>
            </a:xfrm>
          </p:grpSpPr>
          <p:sp>
            <p:nvSpPr>
              <p:cNvPr id="52358" name="Freeform 15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2359" name="Group 153"/>
              <p:cNvGrpSpPr>
                <a:grpSpLocks/>
              </p:cNvGrpSpPr>
              <p:nvPr/>
            </p:nvGrpSpPr>
            <p:grpSpPr bwMode="auto">
              <a:xfrm>
                <a:off x="4696" y="2599"/>
                <a:ext cx="186" cy="1343"/>
                <a:chOff x="4134" y="577"/>
                <a:chExt cx="186" cy="1343"/>
              </a:xfrm>
            </p:grpSpPr>
            <p:sp>
              <p:nvSpPr>
                <p:cNvPr id="52363" name="Line 15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64" name="Line 15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2360" name="Line 15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61" name="Line 15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62" name="Rectangle 15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2354" name="Group 159"/>
            <p:cNvGrpSpPr>
              <a:grpSpLocks/>
            </p:cNvGrpSpPr>
            <p:nvPr/>
          </p:nvGrpSpPr>
          <p:grpSpPr bwMode="auto">
            <a:xfrm rot="5400000" flipV="1">
              <a:off x="4227" y="3367"/>
              <a:ext cx="104" cy="110"/>
              <a:chOff x="4554" y="1554"/>
              <a:chExt cx="104" cy="110"/>
            </a:xfrm>
          </p:grpSpPr>
          <p:sp>
            <p:nvSpPr>
              <p:cNvPr id="52355" name="Freeform 16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56" name="Freeform 16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57" name="Line 16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2305" name="Line 163"/>
          <p:cNvSpPr>
            <a:spLocks noChangeShapeType="1"/>
          </p:cNvSpPr>
          <p:nvPr/>
        </p:nvSpPr>
        <p:spPr bwMode="auto">
          <a:xfrm>
            <a:off x="8261350" y="4440238"/>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6" name="Line 164"/>
          <p:cNvSpPr>
            <a:spLocks noChangeShapeType="1"/>
          </p:cNvSpPr>
          <p:nvPr/>
        </p:nvSpPr>
        <p:spPr bwMode="auto">
          <a:xfrm>
            <a:off x="8274050" y="1125538"/>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7" name="Line 165"/>
          <p:cNvSpPr>
            <a:spLocks noChangeShapeType="1"/>
          </p:cNvSpPr>
          <p:nvPr/>
        </p:nvSpPr>
        <p:spPr bwMode="auto">
          <a:xfrm flipV="1">
            <a:off x="7794625" y="3027363"/>
            <a:ext cx="0" cy="239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8" name="Line 166"/>
          <p:cNvSpPr>
            <a:spLocks noChangeShapeType="1"/>
          </p:cNvSpPr>
          <p:nvPr/>
        </p:nvSpPr>
        <p:spPr bwMode="auto">
          <a:xfrm flipV="1">
            <a:off x="7854950" y="30146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09" name="Line 167"/>
          <p:cNvSpPr>
            <a:spLocks noChangeShapeType="1"/>
          </p:cNvSpPr>
          <p:nvPr/>
        </p:nvSpPr>
        <p:spPr bwMode="auto">
          <a:xfrm>
            <a:off x="7807325" y="2281238"/>
            <a:ext cx="0" cy="37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0" name="Line 168"/>
          <p:cNvSpPr>
            <a:spLocks noChangeShapeType="1"/>
          </p:cNvSpPr>
          <p:nvPr/>
        </p:nvSpPr>
        <p:spPr bwMode="auto">
          <a:xfrm>
            <a:off x="7842250" y="2257425"/>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1" name="Line 169"/>
          <p:cNvSpPr>
            <a:spLocks noChangeShapeType="1"/>
          </p:cNvSpPr>
          <p:nvPr/>
        </p:nvSpPr>
        <p:spPr bwMode="auto">
          <a:xfrm>
            <a:off x="5084763" y="3479800"/>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2" name="Line 170"/>
          <p:cNvSpPr>
            <a:spLocks noChangeShapeType="1"/>
          </p:cNvSpPr>
          <p:nvPr/>
        </p:nvSpPr>
        <p:spPr bwMode="auto">
          <a:xfrm>
            <a:off x="3951288" y="19827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3" name="Line 171"/>
          <p:cNvSpPr>
            <a:spLocks noChangeShapeType="1"/>
          </p:cNvSpPr>
          <p:nvPr/>
        </p:nvSpPr>
        <p:spPr bwMode="auto">
          <a:xfrm>
            <a:off x="3962400" y="3282950"/>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4" name="Line 172"/>
          <p:cNvSpPr>
            <a:spLocks noChangeShapeType="1"/>
          </p:cNvSpPr>
          <p:nvPr/>
        </p:nvSpPr>
        <p:spPr bwMode="auto">
          <a:xfrm flipV="1">
            <a:off x="4016375" y="2419350"/>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5" name="Line 173"/>
          <p:cNvSpPr>
            <a:spLocks noChangeShapeType="1"/>
          </p:cNvSpPr>
          <p:nvPr/>
        </p:nvSpPr>
        <p:spPr bwMode="auto">
          <a:xfrm>
            <a:off x="3971925" y="33210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6" name="Line 174"/>
          <p:cNvSpPr>
            <a:spLocks noChangeShapeType="1"/>
          </p:cNvSpPr>
          <p:nvPr/>
        </p:nvSpPr>
        <p:spPr bwMode="auto">
          <a:xfrm>
            <a:off x="3548063" y="1257300"/>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7" name="Line 175"/>
          <p:cNvSpPr>
            <a:spLocks noChangeShapeType="1"/>
          </p:cNvSpPr>
          <p:nvPr/>
        </p:nvSpPr>
        <p:spPr bwMode="auto">
          <a:xfrm>
            <a:off x="3556000" y="4308475"/>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18" name="Rectangle 176"/>
          <p:cNvSpPr>
            <a:spLocks noChangeArrowheads="1"/>
          </p:cNvSpPr>
          <p:nvPr/>
        </p:nvSpPr>
        <p:spPr bwMode="auto">
          <a:xfrm>
            <a:off x="4954588" y="4675188"/>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19" name="Rectangle 177"/>
          <p:cNvSpPr>
            <a:spLocks noChangeArrowheads="1"/>
          </p:cNvSpPr>
          <p:nvPr/>
        </p:nvSpPr>
        <p:spPr bwMode="auto">
          <a:xfrm>
            <a:off x="7632700" y="4672013"/>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20" name="Line 178"/>
          <p:cNvSpPr>
            <a:spLocks noChangeShapeType="1"/>
          </p:cNvSpPr>
          <p:nvPr/>
        </p:nvSpPr>
        <p:spPr bwMode="auto">
          <a:xfrm>
            <a:off x="5016500" y="462438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21" name="Line 179"/>
          <p:cNvSpPr>
            <a:spLocks noChangeShapeType="1"/>
          </p:cNvSpPr>
          <p:nvPr/>
        </p:nvSpPr>
        <p:spPr bwMode="auto">
          <a:xfrm>
            <a:off x="7697788" y="4629150"/>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22" name="Line 180"/>
          <p:cNvSpPr>
            <a:spLocks noChangeShapeType="1"/>
          </p:cNvSpPr>
          <p:nvPr/>
        </p:nvSpPr>
        <p:spPr bwMode="auto">
          <a:xfrm>
            <a:off x="2743200" y="2773363"/>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23" name="Rectangle 186"/>
          <p:cNvSpPr>
            <a:spLocks noChangeArrowheads="1"/>
          </p:cNvSpPr>
          <p:nvPr/>
        </p:nvSpPr>
        <p:spPr bwMode="auto">
          <a:xfrm>
            <a:off x="198438" y="4002088"/>
            <a:ext cx="3187700" cy="2524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2324" name="Line 187"/>
          <p:cNvSpPr>
            <a:spLocks noChangeShapeType="1"/>
          </p:cNvSpPr>
          <p:nvPr/>
        </p:nvSpPr>
        <p:spPr bwMode="auto">
          <a:xfrm>
            <a:off x="201613" y="430212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25" name="Line 188"/>
          <p:cNvSpPr>
            <a:spLocks noChangeShapeType="1"/>
          </p:cNvSpPr>
          <p:nvPr/>
        </p:nvSpPr>
        <p:spPr bwMode="auto">
          <a:xfrm>
            <a:off x="201613" y="489267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26" name="Line 189"/>
          <p:cNvSpPr>
            <a:spLocks noChangeShapeType="1"/>
          </p:cNvSpPr>
          <p:nvPr/>
        </p:nvSpPr>
        <p:spPr bwMode="auto">
          <a:xfrm>
            <a:off x="201613" y="6229350"/>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27" name="Line 190"/>
          <p:cNvSpPr>
            <a:spLocks noChangeShapeType="1"/>
          </p:cNvSpPr>
          <p:nvPr/>
        </p:nvSpPr>
        <p:spPr bwMode="auto">
          <a:xfrm>
            <a:off x="201613" y="519747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28" name="Rectangle 191"/>
          <p:cNvSpPr>
            <a:spLocks noChangeArrowheads="1"/>
          </p:cNvSpPr>
          <p:nvPr/>
        </p:nvSpPr>
        <p:spPr bwMode="auto">
          <a:xfrm>
            <a:off x="176213" y="3821113"/>
            <a:ext cx="1008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Pièce ou bloc :</a:t>
            </a:r>
          </a:p>
        </p:txBody>
      </p:sp>
      <p:sp>
        <p:nvSpPr>
          <p:cNvPr id="52329" name="Rectangle 193"/>
          <p:cNvSpPr>
            <a:spLocks noChangeArrowheads="1"/>
          </p:cNvSpPr>
          <p:nvPr/>
        </p:nvSpPr>
        <p:spPr bwMode="auto">
          <a:xfrm>
            <a:off x="1928813" y="3821113"/>
            <a:ext cx="4238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Etat :</a:t>
            </a:r>
          </a:p>
        </p:txBody>
      </p:sp>
      <p:sp>
        <p:nvSpPr>
          <p:cNvPr id="52330" name="Line 194"/>
          <p:cNvSpPr>
            <a:spLocks noChangeShapeType="1"/>
          </p:cNvSpPr>
          <p:nvPr/>
        </p:nvSpPr>
        <p:spPr bwMode="auto">
          <a:xfrm>
            <a:off x="1944688" y="4006850"/>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31" name="Rectangle 195"/>
          <p:cNvSpPr>
            <a:spLocks noChangeArrowheads="1"/>
          </p:cNvSpPr>
          <p:nvPr/>
        </p:nvSpPr>
        <p:spPr bwMode="auto">
          <a:xfrm>
            <a:off x="1433513" y="3821113"/>
            <a:ext cx="576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Repère :</a:t>
            </a:r>
          </a:p>
        </p:txBody>
      </p:sp>
      <p:sp>
        <p:nvSpPr>
          <p:cNvPr id="52332" name="Line 196"/>
          <p:cNvSpPr>
            <a:spLocks noChangeShapeType="1"/>
          </p:cNvSpPr>
          <p:nvPr/>
        </p:nvSpPr>
        <p:spPr bwMode="auto">
          <a:xfrm>
            <a:off x="2401888" y="4006850"/>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33" name="Rectangle 197"/>
          <p:cNvSpPr>
            <a:spLocks noChangeArrowheads="1"/>
          </p:cNvSpPr>
          <p:nvPr/>
        </p:nvSpPr>
        <p:spPr bwMode="auto">
          <a:xfrm>
            <a:off x="2386013" y="3821113"/>
            <a:ext cx="5921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Auteur :</a:t>
            </a:r>
          </a:p>
        </p:txBody>
      </p:sp>
      <p:sp>
        <p:nvSpPr>
          <p:cNvPr id="52334" name="Rectangle 198"/>
          <p:cNvSpPr>
            <a:spLocks noChangeArrowheads="1"/>
          </p:cNvSpPr>
          <p:nvPr/>
        </p:nvSpPr>
        <p:spPr bwMode="auto">
          <a:xfrm rot="-5400000">
            <a:off x="-177006" y="4896644"/>
            <a:ext cx="568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52335" name="Rectangle 199"/>
          <p:cNvSpPr>
            <a:spLocks noChangeArrowheads="1"/>
          </p:cNvSpPr>
          <p:nvPr/>
        </p:nvSpPr>
        <p:spPr bwMode="auto">
          <a:xfrm rot="-5400000">
            <a:off x="-254000" y="5278438"/>
            <a:ext cx="7254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interface</a:t>
            </a:r>
          </a:p>
        </p:txBody>
      </p:sp>
      <p:sp>
        <p:nvSpPr>
          <p:cNvPr id="52336" name="Rectangle 200"/>
          <p:cNvSpPr>
            <a:spLocks noChangeArrowheads="1"/>
          </p:cNvSpPr>
          <p:nvPr/>
        </p:nvSpPr>
        <p:spPr bwMode="auto">
          <a:xfrm rot="-5400000">
            <a:off x="-99219" y="4575970"/>
            <a:ext cx="4159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type</a:t>
            </a:r>
          </a:p>
        </p:txBody>
      </p:sp>
      <p:sp>
        <p:nvSpPr>
          <p:cNvPr id="52337" name="Rectangle 201"/>
          <p:cNvSpPr>
            <a:spLocks noChangeArrowheads="1"/>
          </p:cNvSpPr>
          <p:nvPr/>
        </p:nvSpPr>
        <p:spPr bwMode="auto">
          <a:xfrm rot="-5400000">
            <a:off x="-161925" y="6276976"/>
            <a:ext cx="5413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52338" name="Rectangle 202"/>
          <p:cNvSpPr>
            <a:spLocks noChangeArrowheads="1"/>
          </p:cNvSpPr>
          <p:nvPr/>
        </p:nvSpPr>
        <p:spPr bwMode="auto">
          <a:xfrm>
            <a:off x="134938" y="6500813"/>
            <a:ext cx="561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Primaire</a:t>
            </a:r>
          </a:p>
        </p:txBody>
      </p:sp>
      <p:sp>
        <p:nvSpPr>
          <p:cNvPr id="52339" name="Rectangle 203"/>
          <p:cNvSpPr>
            <a:spLocks noChangeArrowheads="1"/>
          </p:cNvSpPr>
          <p:nvPr/>
        </p:nvSpPr>
        <p:spPr bwMode="auto">
          <a:xfrm>
            <a:off x="1325563" y="6500813"/>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Secondaire</a:t>
            </a:r>
          </a:p>
        </p:txBody>
      </p:sp>
      <p:sp>
        <p:nvSpPr>
          <p:cNvPr id="52340" name="Rectangle 204"/>
          <p:cNvSpPr>
            <a:spLocks noChangeArrowheads="1"/>
          </p:cNvSpPr>
          <p:nvPr/>
        </p:nvSpPr>
        <p:spPr bwMode="auto">
          <a:xfrm>
            <a:off x="2468563" y="6500813"/>
            <a:ext cx="5572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Tertiaire</a:t>
            </a:r>
          </a:p>
        </p:txBody>
      </p:sp>
      <p:sp>
        <p:nvSpPr>
          <p:cNvPr id="52341" name="Rectangle 205"/>
          <p:cNvSpPr>
            <a:spLocks noChangeArrowheads="1"/>
          </p:cNvSpPr>
          <p:nvPr/>
        </p:nvSpPr>
        <p:spPr bwMode="auto">
          <a:xfrm rot="-5400000">
            <a:off x="2917031" y="5091907"/>
            <a:ext cx="11906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Schéma de la jonction</a:t>
            </a:r>
          </a:p>
        </p:txBody>
      </p:sp>
      <p:sp>
        <p:nvSpPr>
          <p:cNvPr id="52342" name="Line 206"/>
          <p:cNvSpPr>
            <a:spLocks noChangeShapeType="1"/>
          </p:cNvSpPr>
          <p:nvPr/>
        </p:nvSpPr>
        <p:spPr bwMode="auto">
          <a:xfrm>
            <a:off x="190500" y="5746750"/>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343" name="Text Box 207"/>
          <p:cNvSpPr txBox="1">
            <a:spLocks noChangeArrowheads="1"/>
          </p:cNvSpPr>
          <p:nvPr/>
        </p:nvSpPr>
        <p:spPr bwMode="auto">
          <a:xfrm>
            <a:off x="193675" y="48466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2344" name="Line 208"/>
          <p:cNvSpPr>
            <a:spLocks noChangeShapeType="1"/>
          </p:cNvSpPr>
          <p:nvPr/>
        </p:nvSpPr>
        <p:spPr bwMode="auto">
          <a:xfrm>
            <a:off x="522288" y="4899025"/>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45" name="Text Box 209"/>
          <p:cNvSpPr txBox="1">
            <a:spLocks noChangeArrowheads="1"/>
          </p:cNvSpPr>
          <p:nvPr/>
        </p:nvSpPr>
        <p:spPr bwMode="auto">
          <a:xfrm>
            <a:off x="225425" y="3941763"/>
            <a:ext cx="214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bloc tournant    bt</a:t>
            </a:r>
          </a:p>
        </p:txBody>
      </p:sp>
      <p:sp>
        <p:nvSpPr>
          <p:cNvPr id="52346" name="Text Box 211"/>
          <p:cNvSpPr txBox="1">
            <a:spLocks noChangeArrowheads="1"/>
          </p:cNvSpPr>
          <p:nvPr/>
        </p:nvSpPr>
        <p:spPr bwMode="auto">
          <a:xfrm>
            <a:off x="225425" y="618331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2347" name="Line 212"/>
          <p:cNvSpPr>
            <a:spLocks noChangeShapeType="1"/>
          </p:cNvSpPr>
          <p:nvPr/>
        </p:nvSpPr>
        <p:spPr bwMode="auto">
          <a:xfrm>
            <a:off x="554038" y="623570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48" name="Text Box 217"/>
          <p:cNvSpPr txBox="1">
            <a:spLocks noChangeArrowheads="1"/>
          </p:cNvSpPr>
          <p:nvPr/>
        </p:nvSpPr>
        <p:spPr bwMode="auto">
          <a:xfrm>
            <a:off x="1573213" y="484028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2349" name="Line 218"/>
          <p:cNvSpPr>
            <a:spLocks noChangeShapeType="1"/>
          </p:cNvSpPr>
          <p:nvPr/>
        </p:nvSpPr>
        <p:spPr bwMode="auto">
          <a:xfrm>
            <a:off x="1901825" y="4892675"/>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50" name="Text Box 219"/>
          <p:cNvSpPr txBox="1">
            <a:spLocks noChangeArrowheads="1"/>
          </p:cNvSpPr>
          <p:nvPr/>
        </p:nvSpPr>
        <p:spPr bwMode="auto">
          <a:xfrm>
            <a:off x="1604963" y="6176963"/>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2351" name="Line 220"/>
          <p:cNvSpPr>
            <a:spLocks noChangeShapeType="1"/>
          </p:cNvSpPr>
          <p:nvPr/>
        </p:nvSpPr>
        <p:spPr bwMode="auto">
          <a:xfrm>
            <a:off x="1933575" y="622935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352" name="Line 221"/>
          <p:cNvSpPr>
            <a:spLocks noChangeShapeType="1"/>
          </p:cNvSpPr>
          <p:nvPr/>
        </p:nvSpPr>
        <p:spPr bwMode="auto">
          <a:xfrm flipV="1">
            <a:off x="1612900" y="4305300"/>
            <a:ext cx="0" cy="2208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998293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11125" y="101600"/>
            <a:ext cx="6213475"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51" name="Rectangle 3"/>
          <p:cNvSpPr>
            <a:spLocks noChangeArrowheads="1"/>
          </p:cNvSpPr>
          <p:nvPr/>
        </p:nvSpPr>
        <p:spPr bwMode="auto">
          <a:xfrm>
            <a:off x="122238" y="111125"/>
            <a:ext cx="6243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MISE EN POSITION DU BLOC TOURNANT</a:t>
            </a:r>
          </a:p>
        </p:txBody>
      </p:sp>
      <p:sp>
        <p:nvSpPr>
          <p:cNvPr id="53252" name="Line 4"/>
          <p:cNvSpPr>
            <a:spLocks noChangeShapeType="1"/>
          </p:cNvSpPr>
          <p:nvPr/>
        </p:nvSpPr>
        <p:spPr bwMode="auto">
          <a:xfrm>
            <a:off x="5086350" y="18113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3" name="Line 5"/>
          <p:cNvSpPr>
            <a:spLocks noChangeShapeType="1"/>
          </p:cNvSpPr>
          <p:nvPr/>
        </p:nvSpPr>
        <p:spPr bwMode="auto">
          <a:xfrm>
            <a:off x="8359775" y="2003425"/>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4" name="Freeform 6" descr="noir)"/>
          <p:cNvSpPr>
            <a:spLocks/>
          </p:cNvSpPr>
          <p:nvPr/>
        </p:nvSpPr>
        <p:spPr bwMode="auto">
          <a:xfrm>
            <a:off x="2789238" y="2425700"/>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5" name="Freeform 7" descr="noir)"/>
          <p:cNvSpPr>
            <a:spLocks/>
          </p:cNvSpPr>
          <p:nvPr/>
        </p:nvSpPr>
        <p:spPr bwMode="auto">
          <a:xfrm>
            <a:off x="7296150" y="2235200"/>
            <a:ext cx="876300" cy="81756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6" name="Freeform 8"/>
          <p:cNvSpPr>
            <a:spLocks/>
          </p:cNvSpPr>
          <p:nvPr/>
        </p:nvSpPr>
        <p:spPr bwMode="auto">
          <a:xfrm flipV="1">
            <a:off x="2822575" y="2784475"/>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7" name="Freeform 9"/>
          <p:cNvSpPr>
            <a:spLocks/>
          </p:cNvSpPr>
          <p:nvPr/>
        </p:nvSpPr>
        <p:spPr bwMode="auto">
          <a:xfrm flipV="1">
            <a:off x="4157663" y="1012825"/>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8" name="Line 10"/>
          <p:cNvSpPr>
            <a:spLocks noChangeShapeType="1"/>
          </p:cNvSpPr>
          <p:nvPr/>
        </p:nvSpPr>
        <p:spPr bwMode="auto">
          <a:xfrm>
            <a:off x="7119938" y="18589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9" name="Line 11"/>
          <p:cNvSpPr>
            <a:spLocks noChangeShapeType="1"/>
          </p:cNvSpPr>
          <p:nvPr/>
        </p:nvSpPr>
        <p:spPr bwMode="auto">
          <a:xfrm>
            <a:off x="7115175" y="33829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60" name="Freeform 12"/>
          <p:cNvSpPr>
            <a:spLocks/>
          </p:cNvSpPr>
          <p:nvPr/>
        </p:nvSpPr>
        <p:spPr bwMode="auto">
          <a:xfrm>
            <a:off x="4157663" y="3687763"/>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61" name="Freeform 13"/>
          <p:cNvSpPr>
            <a:spLocks/>
          </p:cNvSpPr>
          <p:nvPr/>
        </p:nvSpPr>
        <p:spPr bwMode="auto">
          <a:xfrm>
            <a:off x="2822575" y="2106613"/>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62" name="Freeform 14"/>
          <p:cNvSpPr>
            <a:spLocks/>
          </p:cNvSpPr>
          <p:nvPr/>
        </p:nvSpPr>
        <p:spPr bwMode="auto">
          <a:xfrm>
            <a:off x="7912100" y="1884363"/>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263" name="Group 15"/>
          <p:cNvGrpSpPr>
            <a:grpSpLocks/>
          </p:cNvGrpSpPr>
          <p:nvPr/>
        </p:nvGrpSpPr>
        <p:grpSpPr bwMode="auto">
          <a:xfrm>
            <a:off x="4278313" y="1795463"/>
            <a:ext cx="366712" cy="381000"/>
            <a:chOff x="1344" y="1382"/>
            <a:chExt cx="240" cy="250"/>
          </a:xfrm>
        </p:grpSpPr>
        <p:sp>
          <p:nvSpPr>
            <p:cNvPr id="53475" name="Freeform 1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6" name="Freeform 1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7" name="Oval 1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78" name="Line 1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9" name="Line 2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3264" name="Group 21"/>
          <p:cNvGrpSpPr>
            <a:grpSpLocks/>
          </p:cNvGrpSpPr>
          <p:nvPr/>
        </p:nvGrpSpPr>
        <p:grpSpPr bwMode="auto">
          <a:xfrm flipH="1">
            <a:off x="4645025" y="1795463"/>
            <a:ext cx="365125" cy="381000"/>
            <a:chOff x="1344" y="1382"/>
            <a:chExt cx="240" cy="250"/>
          </a:xfrm>
        </p:grpSpPr>
        <p:sp>
          <p:nvSpPr>
            <p:cNvPr id="53470" name="Freeform 2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1" name="Freeform 2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2" name="Oval 2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73" name="Line 2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74" name="Line 2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265" name="Freeform 27" descr="noir)"/>
          <p:cNvSpPr>
            <a:spLocks/>
          </p:cNvSpPr>
          <p:nvPr/>
        </p:nvSpPr>
        <p:spPr bwMode="auto">
          <a:xfrm>
            <a:off x="6521450" y="1890713"/>
            <a:ext cx="534988"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66" name="Freeform 28" descr="noir)"/>
          <p:cNvSpPr>
            <a:spLocks/>
          </p:cNvSpPr>
          <p:nvPr/>
        </p:nvSpPr>
        <p:spPr bwMode="auto">
          <a:xfrm>
            <a:off x="6523038" y="2087563"/>
            <a:ext cx="531812"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267" name="Group 29"/>
          <p:cNvGrpSpPr>
            <a:grpSpLocks/>
          </p:cNvGrpSpPr>
          <p:nvPr/>
        </p:nvGrpSpPr>
        <p:grpSpPr bwMode="auto">
          <a:xfrm>
            <a:off x="6556375" y="1995488"/>
            <a:ext cx="463550" cy="138112"/>
            <a:chOff x="3460" y="1430"/>
            <a:chExt cx="188" cy="56"/>
          </a:xfrm>
        </p:grpSpPr>
        <p:sp>
          <p:nvSpPr>
            <p:cNvPr id="53468" name="Rectangle 3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69" name="Rectangle 3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3268" name="Line 32"/>
          <p:cNvSpPr>
            <a:spLocks noChangeShapeType="1"/>
          </p:cNvSpPr>
          <p:nvPr/>
        </p:nvSpPr>
        <p:spPr bwMode="auto">
          <a:xfrm>
            <a:off x="6526213" y="20240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69" name="Line 33"/>
          <p:cNvSpPr>
            <a:spLocks noChangeShapeType="1"/>
          </p:cNvSpPr>
          <p:nvPr/>
        </p:nvSpPr>
        <p:spPr bwMode="auto">
          <a:xfrm>
            <a:off x="7051675" y="20288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0" name="Rectangle 34" descr="noir)"/>
          <p:cNvSpPr>
            <a:spLocks noChangeArrowheads="1"/>
          </p:cNvSpPr>
          <p:nvPr/>
        </p:nvSpPr>
        <p:spPr bwMode="auto">
          <a:xfrm>
            <a:off x="4048125" y="2071688"/>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71" name="Freeform 35"/>
          <p:cNvSpPr>
            <a:spLocks/>
          </p:cNvSpPr>
          <p:nvPr/>
        </p:nvSpPr>
        <p:spPr bwMode="auto">
          <a:xfrm>
            <a:off x="4051300" y="1957388"/>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2" name="Freeform 36"/>
          <p:cNvSpPr>
            <a:spLocks/>
          </p:cNvSpPr>
          <p:nvPr/>
        </p:nvSpPr>
        <p:spPr bwMode="auto">
          <a:xfrm>
            <a:off x="4095750" y="2043113"/>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3" name="Line 37"/>
          <p:cNvSpPr>
            <a:spLocks noChangeShapeType="1"/>
          </p:cNvSpPr>
          <p:nvPr/>
        </p:nvSpPr>
        <p:spPr bwMode="auto">
          <a:xfrm>
            <a:off x="3978275" y="22463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4" name="Freeform 38" descr="noir)"/>
          <p:cNvSpPr>
            <a:spLocks/>
          </p:cNvSpPr>
          <p:nvPr/>
        </p:nvSpPr>
        <p:spPr bwMode="auto">
          <a:xfrm>
            <a:off x="3965575" y="2182813"/>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5" name="Rectangle 39"/>
          <p:cNvSpPr>
            <a:spLocks noChangeArrowheads="1"/>
          </p:cNvSpPr>
          <p:nvPr/>
        </p:nvSpPr>
        <p:spPr bwMode="auto">
          <a:xfrm>
            <a:off x="3673475" y="2014538"/>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76" name="Line 40"/>
          <p:cNvSpPr>
            <a:spLocks noChangeShapeType="1"/>
          </p:cNvSpPr>
          <p:nvPr/>
        </p:nvSpPr>
        <p:spPr bwMode="auto">
          <a:xfrm>
            <a:off x="3679825" y="2020888"/>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7" name="Freeform 41"/>
          <p:cNvSpPr>
            <a:spLocks/>
          </p:cNvSpPr>
          <p:nvPr/>
        </p:nvSpPr>
        <p:spPr bwMode="auto">
          <a:xfrm>
            <a:off x="3600450" y="1360488"/>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78" name="Freeform 42"/>
          <p:cNvSpPr>
            <a:spLocks/>
          </p:cNvSpPr>
          <p:nvPr/>
        </p:nvSpPr>
        <p:spPr bwMode="auto">
          <a:xfrm>
            <a:off x="3971925" y="136048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279" name="Group 43"/>
          <p:cNvGrpSpPr>
            <a:grpSpLocks/>
          </p:cNvGrpSpPr>
          <p:nvPr/>
        </p:nvGrpSpPr>
        <p:grpSpPr bwMode="auto">
          <a:xfrm rot="5400000" flipH="1">
            <a:off x="7865269" y="2307431"/>
            <a:ext cx="317500" cy="954088"/>
            <a:chOff x="4501" y="2215"/>
            <a:chExt cx="576" cy="1727"/>
          </a:xfrm>
        </p:grpSpPr>
        <p:sp>
          <p:nvSpPr>
            <p:cNvPr id="53461" name="Freeform 4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3462" name="Group 45"/>
            <p:cNvGrpSpPr>
              <a:grpSpLocks/>
            </p:cNvGrpSpPr>
            <p:nvPr/>
          </p:nvGrpSpPr>
          <p:grpSpPr bwMode="auto">
            <a:xfrm>
              <a:off x="4696" y="2599"/>
              <a:ext cx="186" cy="1343"/>
              <a:chOff x="4134" y="577"/>
              <a:chExt cx="186" cy="1343"/>
            </a:xfrm>
          </p:grpSpPr>
          <p:sp>
            <p:nvSpPr>
              <p:cNvPr id="53466" name="Line 4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67" name="Line 4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463" name="Line 4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64" name="Line 4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65" name="Rectangle 5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3280" name="Group 51"/>
          <p:cNvGrpSpPr>
            <a:grpSpLocks/>
          </p:cNvGrpSpPr>
          <p:nvPr/>
        </p:nvGrpSpPr>
        <p:grpSpPr bwMode="auto">
          <a:xfrm rot="5400000" flipV="1">
            <a:off x="7410451" y="2697162"/>
            <a:ext cx="165100" cy="174625"/>
            <a:chOff x="4554" y="1554"/>
            <a:chExt cx="104" cy="110"/>
          </a:xfrm>
        </p:grpSpPr>
        <p:sp>
          <p:nvSpPr>
            <p:cNvPr id="53458" name="Freeform 5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59" name="Freeform 5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60" name="Line 5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3281" name="Group 55"/>
          <p:cNvGrpSpPr>
            <a:grpSpLocks/>
          </p:cNvGrpSpPr>
          <p:nvPr/>
        </p:nvGrpSpPr>
        <p:grpSpPr bwMode="auto">
          <a:xfrm rot="16200000" flipH="1">
            <a:off x="3901282" y="789781"/>
            <a:ext cx="317500" cy="954087"/>
            <a:chOff x="4501" y="2215"/>
            <a:chExt cx="576" cy="1727"/>
          </a:xfrm>
        </p:grpSpPr>
        <p:sp>
          <p:nvSpPr>
            <p:cNvPr id="53451" name="Freeform 5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3452" name="Group 57"/>
            <p:cNvGrpSpPr>
              <a:grpSpLocks/>
            </p:cNvGrpSpPr>
            <p:nvPr/>
          </p:nvGrpSpPr>
          <p:grpSpPr bwMode="auto">
            <a:xfrm>
              <a:off x="4696" y="2599"/>
              <a:ext cx="186" cy="1343"/>
              <a:chOff x="4134" y="577"/>
              <a:chExt cx="186" cy="1343"/>
            </a:xfrm>
          </p:grpSpPr>
          <p:sp>
            <p:nvSpPr>
              <p:cNvPr id="53456" name="Line 5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57" name="Line 5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453" name="Line 6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54" name="Line 6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55" name="Rectangle 6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3282" name="Group 63"/>
          <p:cNvGrpSpPr>
            <a:grpSpLocks/>
          </p:cNvGrpSpPr>
          <p:nvPr/>
        </p:nvGrpSpPr>
        <p:grpSpPr bwMode="auto">
          <a:xfrm rot="16200000" flipV="1">
            <a:off x="4513263" y="1181100"/>
            <a:ext cx="165100" cy="174625"/>
            <a:chOff x="4554" y="1554"/>
            <a:chExt cx="104" cy="110"/>
          </a:xfrm>
        </p:grpSpPr>
        <p:sp>
          <p:nvSpPr>
            <p:cNvPr id="53448" name="Freeform 6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49" name="Freeform 6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50" name="Line 6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283" name="Rectangle 67"/>
          <p:cNvSpPr>
            <a:spLocks noChangeArrowheads="1"/>
          </p:cNvSpPr>
          <p:nvPr/>
        </p:nvSpPr>
        <p:spPr bwMode="auto">
          <a:xfrm>
            <a:off x="3775075" y="1017588"/>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84" name="Rectangle 68"/>
          <p:cNvSpPr>
            <a:spLocks noChangeArrowheads="1"/>
          </p:cNvSpPr>
          <p:nvPr/>
        </p:nvSpPr>
        <p:spPr bwMode="auto">
          <a:xfrm>
            <a:off x="3971925" y="1017588"/>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85" name="Rectangle 69"/>
          <p:cNvSpPr>
            <a:spLocks noChangeArrowheads="1"/>
          </p:cNvSpPr>
          <p:nvPr/>
        </p:nvSpPr>
        <p:spPr bwMode="auto">
          <a:xfrm>
            <a:off x="7061200" y="21367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86" name="Rectangle 70"/>
          <p:cNvSpPr>
            <a:spLocks noChangeArrowheads="1"/>
          </p:cNvSpPr>
          <p:nvPr/>
        </p:nvSpPr>
        <p:spPr bwMode="auto">
          <a:xfrm>
            <a:off x="7942263" y="2197100"/>
            <a:ext cx="192087"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87" name="Rectangle 71"/>
          <p:cNvSpPr>
            <a:spLocks noChangeArrowheads="1"/>
          </p:cNvSpPr>
          <p:nvPr/>
        </p:nvSpPr>
        <p:spPr bwMode="auto">
          <a:xfrm>
            <a:off x="8204200" y="2087563"/>
            <a:ext cx="96838"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88" name="Freeform 72"/>
          <p:cNvSpPr>
            <a:spLocks/>
          </p:cNvSpPr>
          <p:nvPr/>
        </p:nvSpPr>
        <p:spPr bwMode="auto">
          <a:xfrm>
            <a:off x="7912100" y="3322638"/>
            <a:ext cx="457200" cy="373062"/>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289" name="Group 73"/>
          <p:cNvGrpSpPr>
            <a:grpSpLocks/>
          </p:cNvGrpSpPr>
          <p:nvPr/>
        </p:nvGrpSpPr>
        <p:grpSpPr bwMode="auto">
          <a:xfrm flipV="1">
            <a:off x="4278313" y="3403600"/>
            <a:ext cx="366712" cy="381000"/>
            <a:chOff x="1344" y="1382"/>
            <a:chExt cx="240" cy="250"/>
          </a:xfrm>
        </p:grpSpPr>
        <p:sp>
          <p:nvSpPr>
            <p:cNvPr id="53443" name="Freeform 7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44" name="Freeform 7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45" name="Oval 7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46" name="Line 7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47" name="Line 7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3290" name="Group 79"/>
          <p:cNvGrpSpPr>
            <a:grpSpLocks/>
          </p:cNvGrpSpPr>
          <p:nvPr/>
        </p:nvGrpSpPr>
        <p:grpSpPr bwMode="auto">
          <a:xfrm flipH="1" flipV="1">
            <a:off x="4645025" y="3403600"/>
            <a:ext cx="365125" cy="381000"/>
            <a:chOff x="1344" y="1382"/>
            <a:chExt cx="240" cy="250"/>
          </a:xfrm>
        </p:grpSpPr>
        <p:sp>
          <p:nvSpPr>
            <p:cNvPr id="53438" name="Freeform 8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39" name="Freeform 8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40" name="Oval 8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41" name="Line 8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42" name="Line 8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291" name="Freeform 85" descr="noir)"/>
          <p:cNvSpPr>
            <a:spLocks/>
          </p:cNvSpPr>
          <p:nvPr/>
        </p:nvSpPr>
        <p:spPr bwMode="auto">
          <a:xfrm flipV="1">
            <a:off x="6521450" y="3551238"/>
            <a:ext cx="534988"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92" name="Freeform 86" descr="noir)"/>
          <p:cNvSpPr>
            <a:spLocks/>
          </p:cNvSpPr>
          <p:nvPr/>
        </p:nvSpPr>
        <p:spPr bwMode="auto">
          <a:xfrm flipV="1">
            <a:off x="6523038" y="3317875"/>
            <a:ext cx="531812"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293" name="Group 87"/>
          <p:cNvGrpSpPr>
            <a:grpSpLocks/>
          </p:cNvGrpSpPr>
          <p:nvPr/>
        </p:nvGrpSpPr>
        <p:grpSpPr bwMode="auto">
          <a:xfrm flipV="1">
            <a:off x="6556375" y="3446463"/>
            <a:ext cx="463550" cy="138112"/>
            <a:chOff x="3460" y="1430"/>
            <a:chExt cx="188" cy="56"/>
          </a:xfrm>
        </p:grpSpPr>
        <p:sp>
          <p:nvSpPr>
            <p:cNvPr id="53436" name="Rectangle 8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437" name="Rectangle 8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3294" name="Line 90"/>
          <p:cNvSpPr>
            <a:spLocks noChangeShapeType="1"/>
          </p:cNvSpPr>
          <p:nvPr/>
        </p:nvSpPr>
        <p:spPr bwMode="auto">
          <a:xfrm flipV="1">
            <a:off x="6526213" y="344805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95" name="Line 91"/>
          <p:cNvSpPr>
            <a:spLocks noChangeShapeType="1"/>
          </p:cNvSpPr>
          <p:nvPr/>
        </p:nvSpPr>
        <p:spPr bwMode="auto">
          <a:xfrm flipV="1">
            <a:off x="7051675" y="34432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96" name="Rectangle 92" descr="noir)"/>
          <p:cNvSpPr>
            <a:spLocks noChangeArrowheads="1"/>
          </p:cNvSpPr>
          <p:nvPr/>
        </p:nvSpPr>
        <p:spPr bwMode="auto">
          <a:xfrm flipV="1">
            <a:off x="4048125" y="336867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297" name="Freeform 93"/>
          <p:cNvSpPr>
            <a:spLocks/>
          </p:cNvSpPr>
          <p:nvPr/>
        </p:nvSpPr>
        <p:spPr bwMode="auto">
          <a:xfrm flipV="1">
            <a:off x="4051300" y="350837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98" name="Freeform 94"/>
          <p:cNvSpPr>
            <a:spLocks/>
          </p:cNvSpPr>
          <p:nvPr/>
        </p:nvSpPr>
        <p:spPr bwMode="auto">
          <a:xfrm>
            <a:off x="4248150" y="3311525"/>
            <a:ext cx="1588"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99" name="Rectangle 95"/>
          <p:cNvSpPr>
            <a:spLocks noChangeArrowheads="1"/>
          </p:cNvSpPr>
          <p:nvPr/>
        </p:nvSpPr>
        <p:spPr bwMode="auto">
          <a:xfrm flipV="1">
            <a:off x="3673475" y="325437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00" name="Line 96"/>
          <p:cNvSpPr>
            <a:spLocks noChangeShapeType="1"/>
          </p:cNvSpPr>
          <p:nvPr/>
        </p:nvSpPr>
        <p:spPr bwMode="auto">
          <a:xfrm flipV="1">
            <a:off x="3679825" y="327977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01" name="Freeform 97"/>
          <p:cNvSpPr>
            <a:spLocks/>
          </p:cNvSpPr>
          <p:nvPr/>
        </p:nvSpPr>
        <p:spPr bwMode="auto">
          <a:xfrm flipV="1">
            <a:off x="3600450" y="32734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02" name="Freeform 98"/>
          <p:cNvSpPr>
            <a:spLocks/>
          </p:cNvSpPr>
          <p:nvPr/>
        </p:nvSpPr>
        <p:spPr bwMode="auto">
          <a:xfrm flipV="1">
            <a:off x="3971925" y="3727450"/>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303" name="Group 99"/>
          <p:cNvGrpSpPr>
            <a:grpSpLocks/>
          </p:cNvGrpSpPr>
          <p:nvPr/>
        </p:nvGrpSpPr>
        <p:grpSpPr bwMode="auto">
          <a:xfrm rot="5400000" flipH="1" flipV="1">
            <a:off x="3901282" y="3836194"/>
            <a:ext cx="317500" cy="954087"/>
            <a:chOff x="4501" y="2215"/>
            <a:chExt cx="576" cy="1727"/>
          </a:xfrm>
        </p:grpSpPr>
        <p:sp>
          <p:nvSpPr>
            <p:cNvPr id="53429" name="Freeform 10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3430" name="Group 101"/>
            <p:cNvGrpSpPr>
              <a:grpSpLocks/>
            </p:cNvGrpSpPr>
            <p:nvPr/>
          </p:nvGrpSpPr>
          <p:grpSpPr bwMode="auto">
            <a:xfrm>
              <a:off x="4696" y="2599"/>
              <a:ext cx="186" cy="1343"/>
              <a:chOff x="4134" y="577"/>
              <a:chExt cx="186" cy="1343"/>
            </a:xfrm>
          </p:grpSpPr>
          <p:sp>
            <p:nvSpPr>
              <p:cNvPr id="53434" name="Line 10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35" name="Line 10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431" name="Line 10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32" name="Line 10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33" name="Rectangle 10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3304" name="Group 107"/>
          <p:cNvGrpSpPr>
            <a:grpSpLocks/>
          </p:cNvGrpSpPr>
          <p:nvPr/>
        </p:nvGrpSpPr>
        <p:grpSpPr bwMode="auto">
          <a:xfrm rot="5400000">
            <a:off x="4513263" y="4224337"/>
            <a:ext cx="165100" cy="174625"/>
            <a:chOff x="4554" y="1554"/>
            <a:chExt cx="104" cy="110"/>
          </a:xfrm>
        </p:grpSpPr>
        <p:sp>
          <p:nvSpPr>
            <p:cNvPr id="53426" name="Freeform 10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27" name="Freeform 10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28" name="Line 11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305" name="Rectangle 111"/>
          <p:cNvSpPr>
            <a:spLocks noChangeArrowheads="1"/>
          </p:cNvSpPr>
          <p:nvPr/>
        </p:nvSpPr>
        <p:spPr bwMode="auto">
          <a:xfrm flipV="1">
            <a:off x="3775075" y="44164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06" name="Rectangle 112"/>
          <p:cNvSpPr>
            <a:spLocks noChangeArrowheads="1"/>
          </p:cNvSpPr>
          <p:nvPr/>
        </p:nvSpPr>
        <p:spPr bwMode="auto">
          <a:xfrm flipV="1">
            <a:off x="3971925" y="441642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07" name="Rectangle 113"/>
          <p:cNvSpPr>
            <a:spLocks noChangeArrowheads="1"/>
          </p:cNvSpPr>
          <p:nvPr/>
        </p:nvSpPr>
        <p:spPr bwMode="auto">
          <a:xfrm flipV="1">
            <a:off x="7061200" y="3322638"/>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08" name="Rectangle 114"/>
          <p:cNvSpPr>
            <a:spLocks noChangeArrowheads="1"/>
          </p:cNvSpPr>
          <p:nvPr/>
        </p:nvSpPr>
        <p:spPr bwMode="auto">
          <a:xfrm flipV="1">
            <a:off x="8204200" y="2890838"/>
            <a:ext cx="96838"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09" name="Line 115"/>
          <p:cNvSpPr>
            <a:spLocks noChangeShapeType="1"/>
          </p:cNvSpPr>
          <p:nvPr/>
        </p:nvSpPr>
        <p:spPr bwMode="auto">
          <a:xfrm>
            <a:off x="3432175" y="2443163"/>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0" name="Line 116"/>
          <p:cNvSpPr>
            <a:spLocks noChangeShapeType="1"/>
          </p:cNvSpPr>
          <p:nvPr/>
        </p:nvSpPr>
        <p:spPr bwMode="auto">
          <a:xfrm>
            <a:off x="3965575" y="232886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1" name="Line 117"/>
          <p:cNvSpPr>
            <a:spLocks noChangeShapeType="1"/>
          </p:cNvSpPr>
          <p:nvPr/>
        </p:nvSpPr>
        <p:spPr bwMode="auto">
          <a:xfrm>
            <a:off x="4197350" y="2436813"/>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2" name="Line 118"/>
          <p:cNvSpPr>
            <a:spLocks noChangeShapeType="1"/>
          </p:cNvSpPr>
          <p:nvPr/>
        </p:nvSpPr>
        <p:spPr bwMode="auto">
          <a:xfrm>
            <a:off x="4295775" y="2430463"/>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3" name="Freeform 119" descr="noir)"/>
          <p:cNvSpPr>
            <a:spLocks/>
          </p:cNvSpPr>
          <p:nvPr/>
        </p:nvSpPr>
        <p:spPr bwMode="auto">
          <a:xfrm>
            <a:off x="3965575" y="2185988"/>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4" name="Line 120"/>
          <p:cNvSpPr>
            <a:spLocks noChangeShapeType="1"/>
          </p:cNvSpPr>
          <p:nvPr/>
        </p:nvSpPr>
        <p:spPr bwMode="auto">
          <a:xfrm>
            <a:off x="5016500" y="2176463"/>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5" name="Line 121"/>
          <p:cNvSpPr>
            <a:spLocks noChangeShapeType="1"/>
          </p:cNvSpPr>
          <p:nvPr/>
        </p:nvSpPr>
        <p:spPr bwMode="auto">
          <a:xfrm>
            <a:off x="5334000" y="2176463"/>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6" name="Line 122"/>
          <p:cNvSpPr>
            <a:spLocks noChangeShapeType="1"/>
          </p:cNvSpPr>
          <p:nvPr/>
        </p:nvSpPr>
        <p:spPr bwMode="auto">
          <a:xfrm>
            <a:off x="6527800" y="2255838"/>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7" name="Line 123"/>
          <p:cNvSpPr>
            <a:spLocks noChangeShapeType="1"/>
          </p:cNvSpPr>
          <p:nvPr/>
        </p:nvSpPr>
        <p:spPr bwMode="auto">
          <a:xfrm>
            <a:off x="7213600" y="2259013"/>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8" name="Line 124"/>
          <p:cNvSpPr>
            <a:spLocks noChangeShapeType="1"/>
          </p:cNvSpPr>
          <p:nvPr/>
        </p:nvSpPr>
        <p:spPr bwMode="auto">
          <a:xfrm>
            <a:off x="7251700" y="2290763"/>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19" name="Line 125"/>
          <p:cNvSpPr>
            <a:spLocks noChangeShapeType="1"/>
          </p:cNvSpPr>
          <p:nvPr/>
        </p:nvSpPr>
        <p:spPr bwMode="auto">
          <a:xfrm>
            <a:off x="7854950" y="1835150"/>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20" name="Freeform 126"/>
          <p:cNvSpPr>
            <a:spLocks/>
          </p:cNvSpPr>
          <p:nvPr/>
        </p:nvSpPr>
        <p:spPr bwMode="auto">
          <a:xfrm>
            <a:off x="7915275" y="1787525"/>
            <a:ext cx="457200" cy="9683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3321" name="Group 127"/>
          <p:cNvGrpSpPr>
            <a:grpSpLocks/>
          </p:cNvGrpSpPr>
          <p:nvPr/>
        </p:nvGrpSpPr>
        <p:grpSpPr bwMode="auto">
          <a:xfrm flipV="1">
            <a:off x="7851775" y="3697288"/>
            <a:ext cx="565150" cy="96837"/>
            <a:chOff x="3696" y="1483"/>
            <a:chExt cx="356" cy="61"/>
          </a:xfrm>
        </p:grpSpPr>
        <p:sp>
          <p:nvSpPr>
            <p:cNvPr id="53424" name="Line 128"/>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425" name="Freeform 129"/>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322" name="Rectangle 130"/>
          <p:cNvSpPr>
            <a:spLocks noChangeArrowheads="1"/>
          </p:cNvSpPr>
          <p:nvPr/>
        </p:nvSpPr>
        <p:spPr bwMode="auto">
          <a:xfrm>
            <a:off x="2943225" y="2422525"/>
            <a:ext cx="384175" cy="84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23" name="Line 131"/>
          <p:cNvSpPr>
            <a:spLocks noChangeShapeType="1"/>
          </p:cNvSpPr>
          <p:nvPr/>
        </p:nvSpPr>
        <p:spPr bwMode="auto">
          <a:xfrm flipV="1">
            <a:off x="2886075" y="2570163"/>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24" name="Line 132"/>
          <p:cNvSpPr>
            <a:spLocks noChangeShapeType="1"/>
          </p:cNvSpPr>
          <p:nvPr/>
        </p:nvSpPr>
        <p:spPr bwMode="auto">
          <a:xfrm>
            <a:off x="6446838" y="18716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25" name="Line 133"/>
          <p:cNvSpPr>
            <a:spLocks noChangeShapeType="1"/>
          </p:cNvSpPr>
          <p:nvPr/>
        </p:nvSpPr>
        <p:spPr bwMode="auto">
          <a:xfrm>
            <a:off x="6442075" y="3395663"/>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26" name="Rectangle 134"/>
          <p:cNvSpPr>
            <a:spLocks noChangeArrowheads="1"/>
          </p:cNvSpPr>
          <p:nvPr/>
        </p:nvSpPr>
        <p:spPr bwMode="auto">
          <a:xfrm>
            <a:off x="8624888" y="1009650"/>
            <a:ext cx="168275" cy="3544888"/>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3327" name="Group 135"/>
          <p:cNvGrpSpPr>
            <a:grpSpLocks/>
          </p:cNvGrpSpPr>
          <p:nvPr/>
        </p:nvGrpSpPr>
        <p:grpSpPr bwMode="auto">
          <a:xfrm>
            <a:off x="8291513" y="4352925"/>
            <a:ext cx="612775" cy="177800"/>
            <a:chOff x="4224" y="3322"/>
            <a:chExt cx="690" cy="200"/>
          </a:xfrm>
        </p:grpSpPr>
        <p:grpSp>
          <p:nvGrpSpPr>
            <p:cNvPr id="53412" name="Group 136"/>
            <p:cNvGrpSpPr>
              <a:grpSpLocks/>
            </p:cNvGrpSpPr>
            <p:nvPr/>
          </p:nvGrpSpPr>
          <p:grpSpPr bwMode="auto">
            <a:xfrm rot="5400000" flipH="1">
              <a:off x="4514" y="3121"/>
              <a:ext cx="200" cy="601"/>
              <a:chOff x="4501" y="2215"/>
              <a:chExt cx="576" cy="1727"/>
            </a:xfrm>
          </p:grpSpPr>
          <p:sp>
            <p:nvSpPr>
              <p:cNvPr id="53417" name="Freeform 13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3418" name="Group 138"/>
              <p:cNvGrpSpPr>
                <a:grpSpLocks/>
              </p:cNvGrpSpPr>
              <p:nvPr/>
            </p:nvGrpSpPr>
            <p:grpSpPr bwMode="auto">
              <a:xfrm>
                <a:off x="4696" y="2599"/>
                <a:ext cx="186" cy="1343"/>
                <a:chOff x="4134" y="577"/>
                <a:chExt cx="186" cy="1343"/>
              </a:xfrm>
            </p:grpSpPr>
            <p:sp>
              <p:nvSpPr>
                <p:cNvPr id="53422" name="Line 13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23" name="Line 14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419" name="Line 14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20" name="Line 14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21" name="Rectangle 14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3413" name="Group 144"/>
            <p:cNvGrpSpPr>
              <a:grpSpLocks/>
            </p:cNvGrpSpPr>
            <p:nvPr/>
          </p:nvGrpSpPr>
          <p:grpSpPr bwMode="auto">
            <a:xfrm rot="5400000" flipV="1">
              <a:off x="4227" y="3367"/>
              <a:ext cx="104" cy="110"/>
              <a:chOff x="4554" y="1554"/>
              <a:chExt cx="104" cy="110"/>
            </a:xfrm>
          </p:grpSpPr>
          <p:sp>
            <p:nvSpPr>
              <p:cNvPr id="53414" name="Freeform 14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15" name="Freeform 14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16" name="Line 14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3328" name="Group 148"/>
          <p:cNvGrpSpPr>
            <a:grpSpLocks/>
          </p:cNvGrpSpPr>
          <p:nvPr/>
        </p:nvGrpSpPr>
        <p:grpSpPr bwMode="auto">
          <a:xfrm>
            <a:off x="8301038" y="1038225"/>
            <a:ext cx="612775" cy="177800"/>
            <a:chOff x="4224" y="3322"/>
            <a:chExt cx="690" cy="200"/>
          </a:xfrm>
        </p:grpSpPr>
        <p:grpSp>
          <p:nvGrpSpPr>
            <p:cNvPr id="53400" name="Group 149"/>
            <p:cNvGrpSpPr>
              <a:grpSpLocks/>
            </p:cNvGrpSpPr>
            <p:nvPr/>
          </p:nvGrpSpPr>
          <p:grpSpPr bwMode="auto">
            <a:xfrm rot="5400000" flipH="1">
              <a:off x="4514" y="3121"/>
              <a:ext cx="200" cy="601"/>
              <a:chOff x="4501" y="2215"/>
              <a:chExt cx="576" cy="1727"/>
            </a:xfrm>
          </p:grpSpPr>
          <p:sp>
            <p:nvSpPr>
              <p:cNvPr id="53405" name="Freeform 15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3406" name="Group 151"/>
              <p:cNvGrpSpPr>
                <a:grpSpLocks/>
              </p:cNvGrpSpPr>
              <p:nvPr/>
            </p:nvGrpSpPr>
            <p:grpSpPr bwMode="auto">
              <a:xfrm>
                <a:off x="4696" y="2599"/>
                <a:ext cx="186" cy="1343"/>
                <a:chOff x="4134" y="577"/>
                <a:chExt cx="186" cy="1343"/>
              </a:xfrm>
            </p:grpSpPr>
            <p:sp>
              <p:nvSpPr>
                <p:cNvPr id="53410" name="Line 15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11" name="Line 15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3407" name="Line 15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08" name="Line 15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09" name="Rectangle 15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3401" name="Group 157"/>
            <p:cNvGrpSpPr>
              <a:grpSpLocks/>
            </p:cNvGrpSpPr>
            <p:nvPr/>
          </p:nvGrpSpPr>
          <p:grpSpPr bwMode="auto">
            <a:xfrm rot="5400000" flipV="1">
              <a:off x="4227" y="3367"/>
              <a:ext cx="104" cy="110"/>
              <a:chOff x="4554" y="1554"/>
              <a:chExt cx="104" cy="110"/>
            </a:xfrm>
          </p:grpSpPr>
          <p:sp>
            <p:nvSpPr>
              <p:cNvPr id="53402" name="Freeform 15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03" name="Freeform 15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404" name="Line 16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3329" name="Line 161"/>
          <p:cNvSpPr>
            <a:spLocks noChangeShapeType="1"/>
          </p:cNvSpPr>
          <p:nvPr/>
        </p:nvSpPr>
        <p:spPr bwMode="auto">
          <a:xfrm>
            <a:off x="8261350" y="4440238"/>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0" name="Line 162"/>
          <p:cNvSpPr>
            <a:spLocks noChangeShapeType="1"/>
          </p:cNvSpPr>
          <p:nvPr/>
        </p:nvSpPr>
        <p:spPr bwMode="auto">
          <a:xfrm>
            <a:off x="8274050" y="1125538"/>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1" name="Line 163"/>
          <p:cNvSpPr>
            <a:spLocks noChangeShapeType="1"/>
          </p:cNvSpPr>
          <p:nvPr/>
        </p:nvSpPr>
        <p:spPr bwMode="auto">
          <a:xfrm flipV="1">
            <a:off x="7794625" y="3027363"/>
            <a:ext cx="0" cy="239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2" name="Line 164"/>
          <p:cNvSpPr>
            <a:spLocks noChangeShapeType="1"/>
          </p:cNvSpPr>
          <p:nvPr/>
        </p:nvSpPr>
        <p:spPr bwMode="auto">
          <a:xfrm flipV="1">
            <a:off x="7854950" y="30146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3" name="Line 165"/>
          <p:cNvSpPr>
            <a:spLocks noChangeShapeType="1"/>
          </p:cNvSpPr>
          <p:nvPr/>
        </p:nvSpPr>
        <p:spPr bwMode="auto">
          <a:xfrm>
            <a:off x="7807325" y="2281238"/>
            <a:ext cx="0" cy="37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4" name="Line 166"/>
          <p:cNvSpPr>
            <a:spLocks noChangeShapeType="1"/>
          </p:cNvSpPr>
          <p:nvPr/>
        </p:nvSpPr>
        <p:spPr bwMode="auto">
          <a:xfrm>
            <a:off x="7842250" y="2257425"/>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5" name="Line 167"/>
          <p:cNvSpPr>
            <a:spLocks noChangeShapeType="1"/>
          </p:cNvSpPr>
          <p:nvPr/>
        </p:nvSpPr>
        <p:spPr bwMode="auto">
          <a:xfrm>
            <a:off x="5084763" y="3479800"/>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6" name="Line 168"/>
          <p:cNvSpPr>
            <a:spLocks noChangeShapeType="1"/>
          </p:cNvSpPr>
          <p:nvPr/>
        </p:nvSpPr>
        <p:spPr bwMode="auto">
          <a:xfrm>
            <a:off x="3951288" y="19827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7" name="Line 169"/>
          <p:cNvSpPr>
            <a:spLocks noChangeShapeType="1"/>
          </p:cNvSpPr>
          <p:nvPr/>
        </p:nvSpPr>
        <p:spPr bwMode="auto">
          <a:xfrm>
            <a:off x="3962400" y="3282950"/>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8" name="Line 170"/>
          <p:cNvSpPr>
            <a:spLocks noChangeShapeType="1"/>
          </p:cNvSpPr>
          <p:nvPr/>
        </p:nvSpPr>
        <p:spPr bwMode="auto">
          <a:xfrm flipV="1">
            <a:off x="4016375" y="2419350"/>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39" name="Line 171"/>
          <p:cNvSpPr>
            <a:spLocks noChangeShapeType="1"/>
          </p:cNvSpPr>
          <p:nvPr/>
        </p:nvSpPr>
        <p:spPr bwMode="auto">
          <a:xfrm>
            <a:off x="3971925" y="33210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0" name="Line 172"/>
          <p:cNvSpPr>
            <a:spLocks noChangeShapeType="1"/>
          </p:cNvSpPr>
          <p:nvPr/>
        </p:nvSpPr>
        <p:spPr bwMode="auto">
          <a:xfrm>
            <a:off x="3548063" y="1257300"/>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1" name="Line 173"/>
          <p:cNvSpPr>
            <a:spLocks noChangeShapeType="1"/>
          </p:cNvSpPr>
          <p:nvPr/>
        </p:nvSpPr>
        <p:spPr bwMode="auto">
          <a:xfrm>
            <a:off x="3556000" y="4308475"/>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2" name="Rectangle 174"/>
          <p:cNvSpPr>
            <a:spLocks noChangeArrowheads="1"/>
          </p:cNvSpPr>
          <p:nvPr/>
        </p:nvSpPr>
        <p:spPr bwMode="auto">
          <a:xfrm>
            <a:off x="4954588" y="4675188"/>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43" name="Rectangle 175"/>
          <p:cNvSpPr>
            <a:spLocks noChangeArrowheads="1"/>
          </p:cNvSpPr>
          <p:nvPr/>
        </p:nvSpPr>
        <p:spPr bwMode="auto">
          <a:xfrm>
            <a:off x="7632700" y="4672013"/>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44" name="Line 176"/>
          <p:cNvSpPr>
            <a:spLocks noChangeShapeType="1"/>
          </p:cNvSpPr>
          <p:nvPr/>
        </p:nvSpPr>
        <p:spPr bwMode="auto">
          <a:xfrm>
            <a:off x="5016500" y="462438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5" name="Line 177"/>
          <p:cNvSpPr>
            <a:spLocks noChangeShapeType="1"/>
          </p:cNvSpPr>
          <p:nvPr/>
        </p:nvSpPr>
        <p:spPr bwMode="auto">
          <a:xfrm>
            <a:off x="7697788" y="4629150"/>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6" name="Line 178"/>
          <p:cNvSpPr>
            <a:spLocks noChangeShapeType="1"/>
          </p:cNvSpPr>
          <p:nvPr/>
        </p:nvSpPr>
        <p:spPr bwMode="auto">
          <a:xfrm>
            <a:off x="2743200" y="2773363"/>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47" name="Rectangle 182"/>
          <p:cNvSpPr>
            <a:spLocks noChangeArrowheads="1"/>
          </p:cNvSpPr>
          <p:nvPr/>
        </p:nvSpPr>
        <p:spPr bwMode="auto">
          <a:xfrm>
            <a:off x="322263" y="3970338"/>
            <a:ext cx="3187700" cy="2524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3348" name="Line 183"/>
          <p:cNvSpPr>
            <a:spLocks noChangeShapeType="1"/>
          </p:cNvSpPr>
          <p:nvPr/>
        </p:nvSpPr>
        <p:spPr bwMode="auto">
          <a:xfrm>
            <a:off x="325438" y="427037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49" name="Line 184"/>
          <p:cNvSpPr>
            <a:spLocks noChangeShapeType="1"/>
          </p:cNvSpPr>
          <p:nvPr/>
        </p:nvSpPr>
        <p:spPr bwMode="auto">
          <a:xfrm>
            <a:off x="325438" y="486092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50" name="Line 185"/>
          <p:cNvSpPr>
            <a:spLocks noChangeShapeType="1"/>
          </p:cNvSpPr>
          <p:nvPr/>
        </p:nvSpPr>
        <p:spPr bwMode="auto">
          <a:xfrm>
            <a:off x="325438" y="6197600"/>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51" name="Line 186"/>
          <p:cNvSpPr>
            <a:spLocks noChangeShapeType="1"/>
          </p:cNvSpPr>
          <p:nvPr/>
        </p:nvSpPr>
        <p:spPr bwMode="auto">
          <a:xfrm>
            <a:off x="325438" y="5165725"/>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52" name="Rectangle 187"/>
          <p:cNvSpPr>
            <a:spLocks noChangeArrowheads="1"/>
          </p:cNvSpPr>
          <p:nvPr/>
        </p:nvSpPr>
        <p:spPr bwMode="auto">
          <a:xfrm>
            <a:off x="300038" y="3789363"/>
            <a:ext cx="1008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Pièce ou bloc :</a:t>
            </a:r>
          </a:p>
        </p:txBody>
      </p:sp>
      <p:sp>
        <p:nvSpPr>
          <p:cNvPr id="53353" name="Rectangle 188"/>
          <p:cNvSpPr>
            <a:spLocks noChangeArrowheads="1"/>
          </p:cNvSpPr>
          <p:nvPr/>
        </p:nvSpPr>
        <p:spPr bwMode="auto">
          <a:xfrm>
            <a:off x="2052638" y="3789363"/>
            <a:ext cx="4238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Etat :</a:t>
            </a:r>
          </a:p>
        </p:txBody>
      </p:sp>
      <p:sp>
        <p:nvSpPr>
          <p:cNvPr id="53354" name="Line 189"/>
          <p:cNvSpPr>
            <a:spLocks noChangeShapeType="1"/>
          </p:cNvSpPr>
          <p:nvPr/>
        </p:nvSpPr>
        <p:spPr bwMode="auto">
          <a:xfrm>
            <a:off x="2068513" y="3975100"/>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55" name="Rectangle 190"/>
          <p:cNvSpPr>
            <a:spLocks noChangeArrowheads="1"/>
          </p:cNvSpPr>
          <p:nvPr/>
        </p:nvSpPr>
        <p:spPr bwMode="auto">
          <a:xfrm>
            <a:off x="1557338" y="3789363"/>
            <a:ext cx="5762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Repère :</a:t>
            </a:r>
          </a:p>
        </p:txBody>
      </p:sp>
      <p:sp>
        <p:nvSpPr>
          <p:cNvPr id="53356" name="Line 191"/>
          <p:cNvSpPr>
            <a:spLocks noChangeShapeType="1"/>
          </p:cNvSpPr>
          <p:nvPr/>
        </p:nvSpPr>
        <p:spPr bwMode="auto">
          <a:xfrm>
            <a:off x="2525713" y="3975100"/>
            <a:ext cx="0" cy="2952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57" name="Rectangle 192"/>
          <p:cNvSpPr>
            <a:spLocks noChangeArrowheads="1"/>
          </p:cNvSpPr>
          <p:nvPr/>
        </p:nvSpPr>
        <p:spPr bwMode="auto">
          <a:xfrm>
            <a:off x="2509838" y="3789363"/>
            <a:ext cx="5921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Auteur :</a:t>
            </a:r>
          </a:p>
        </p:txBody>
      </p:sp>
      <p:sp>
        <p:nvSpPr>
          <p:cNvPr id="53358" name="Rectangle 193"/>
          <p:cNvSpPr>
            <a:spLocks noChangeArrowheads="1"/>
          </p:cNvSpPr>
          <p:nvPr/>
        </p:nvSpPr>
        <p:spPr bwMode="auto">
          <a:xfrm rot="-5400000">
            <a:off x="-53181" y="4864894"/>
            <a:ext cx="5683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53359" name="Rectangle 194"/>
          <p:cNvSpPr>
            <a:spLocks noChangeArrowheads="1"/>
          </p:cNvSpPr>
          <p:nvPr/>
        </p:nvSpPr>
        <p:spPr bwMode="auto">
          <a:xfrm rot="-5400000">
            <a:off x="-130175" y="5246688"/>
            <a:ext cx="7254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interface</a:t>
            </a:r>
          </a:p>
        </p:txBody>
      </p:sp>
      <p:sp>
        <p:nvSpPr>
          <p:cNvPr id="53360" name="Rectangle 195"/>
          <p:cNvSpPr>
            <a:spLocks noChangeArrowheads="1"/>
          </p:cNvSpPr>
          <p:nvPr/>
        </p:nvSpPr>
        <p:spPr bwMode="auto">
          <a:xfrm rot="-5400000">
            <a:off x="24606" y="4544220"/>
            <a:ext cx="4159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type</a:t>
            </a:r>
          </a:p>
        </p:txBody>
      </p:sp>
      <p:sp>
        <p:nvSpPr>
          <p:cNvPr id="53361" name="Rectangle 196"/>
          <p:cNvSpPr>
            <a:spLocks noChangeArrowheads="1"/>
          </p:cNvSpPr>
          <p:nvPr/>
        </p:nvSpPr>
        <p:spPr bwMode="auto">
          <a:xfrm rot="-5400000">
            <a:off x="-38100" y="6245226"/>
            <a:ext cx="54133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surface</a:t>
            </a:r>
          </a:p>
        </p:txBody>
      </p:sp>
      <p:sp>
        <p:nvSpPr>
          <p:cNvPr id="53362" name="Rectangle 197"/>
          <p:cNvSpPr>
            <a:spLocks noChangeArrowheads="1"/>
          </p:cNvSpPr>
          <p:nvPr/>
        </p:nvSpPr>
        <p:spPr bwMode="auto">
          <a:xfrm>
            <a:off x="258763" y="6469063"/>
            <a:ext cx="561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Primaire</a:t>
            </a:r>
          </a:p>
        </p:txBody>
      </p:sp>
      <p:sp>
        <p:nvSpPr>
          <p:cNvPr id="53363" name="Rectangle 198"/>
          <p:cNvSpPr>
            <a:spLocks noChangeArrowheads="1"/>
          </p:cNvSpPr>
          <p:nvPr/>
        </p:nvSpPr>
        <p:spPr bwMode="auto">
          <a:xfrm>
            <a:off x="1449388" y="6469063"/>
            <a:ext cx="7016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Secondaire</a:t>
            </a:r>
          </a:p>
        </p:txBody>
      </p:sp>
      <p:sp>
        <p:nvSpPr>
          <p:cNvPr id="53364" name="Rectangle 199"/>
          <p:cNvSpPr>
            <a:spLocks noChangeArrowheads="1"/>
          </p:cNvSpPr>
          <p:nvPr/>
        </p:nvSpPr>
        <p:spPr bwMode="auto">
          <a:xfrm>
            <a:off x="2592388" y="6469063"/>
            <a:ext cx="5572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Tertiaire</a:t>
            </a:r>
          </a:p>
        </p:txBody>
      </p:sp>
      <p:sp>
        <p:nvSpPr>
          <p:cNvPr id="53365" name="Rectangle 200"/>
          <p:cNvSpPr>
            <a:spLocks noChangeArrowheads="1"/>
          </p:cNvSpPr>
          <p:nvPr/>
        </p:nvSpPr>
        <p:spPr bwMode="auto">
          <a:xfrm rot="-5400000">
            <a:off x="3040856" y="5060157"/>
            <a:ext cx="11906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800">
                <a:latin typeface="Arial" panose="020B0604020202020204" pitchFamily="34" charset="0"/>
              </a:rPr>
              <a:t>Schéma de la jonction</a:t>
            </a:r>
          </a:p>
        </p:txBody>
      </p:sp>
      <p:sp>
        <p:nvSpPr>
          <p:cNvPr id="53366" name="Line 201"/>
          <p:cNvSpPr>
            <a:spLocks noChangeShapeType="1"/>
          </p:cNvSpPr>
          <p:nvPr/>
        </p:nvSpPr>
        <p:spPr bwMode="auto">
          <a:xfrm>
            <a:off x="314325" y="5715000"/>
            <a:ext cx="31908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367" name="Text Box 202"/>
          <p:cNvSpPr txBox="1">
            <a:spLocks noChangeArrowheads="1"/>
          </p:cNvSpPr>
          <p:nvPr/>
        </p:nvSpPr>
        <p:spPr bwMode="auto">
          <a:xfrm>
            <a:off x="317500" y="481488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3368" name="Line 203"/>
          <p:cNvSpPr>
            <a:spLocks noChangeShapeType="1"/>
          </p:cNvSpPr>
          <p:nvPr/>
        </p:nvSpPr>
        <p:spPr bwMode="auto">
          <a:xfrm>
            <a:off x="646113" y="4867275"/>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69" name="Text Box 204"/>
          <p:cNvSpPr txBox="1">
            <a:spLocks noChangeArrowheads="1"/>
          </p:cNvSpPr>
          <p:nvPr/>
        </p:nvSpPr>
        <p:spPr bwMode="auto">
          <a:xfrm>
            <a:off x="349250" y="3910013"/>
            <a:ext cx="214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bloc tournant    bt</a:t>
            </a:r>
          </a:p>
        </p:txBody>
      </p:sp>
      <p:sp>
        <p:nvSpPr>
          <p:cNvPr id="53370" name="Text Box 205"/>
          <p:cNvSpPr txBox="1">
            <a:spLocks noChangeArrowheads="1"/>
          </p:cNvSpPr>
          <p:nvPr/>
        </p:nvSpPr>
        <p:spPr bwMode="auto">
          <a:xfrm>
            <a:off x="339725" y="4279900"/>
            <a:ext cx="1273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0"/>
              </a:spcBef>
              <a:buFontTx/>
              <a:buNone/>
            </a:pPr>
            <a:r>
              <a:rPr lang="fr-FR" altLang="fr-FR" sz="2000">
                <a:latin typeface="Arial" panose="020B0604020202020204" pitchFamily="34" charset="0"/>
              </a:rPr>
              <a:t>cylindres coaxiaux</a:t>
            </a:r>
          </a:p>
        </p:txBody>
      </p:sp>
      <p:sp>
        <p:nvSpPr>
          <p:cNvPr id="53371" name="Text Box 206"/>
          <p:cNvSpPr txBox="1">
            <a:spLocks noChangeArrowheads="1"/>
          </p:cNvSpPr>
          <p:nvPr/>
        </p:nvSpPr>
        <p:spPr bwMode="auto">
          <a:xfrm>
            <a:off x="349250" y="61515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3372" name="Line 207"/>
          <p:cNvSpPr>
            <a:spLocks noChangeShapeType="1"/>
          </p:cNvSpPr>
          <p:nvPr/>
        </p:nvSpPr>
        <p:spPr bwMode="auto">
          <a:xfrm>
            <a:off x="677863" y="620395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73" name="Text Box 208"/>
          <p:cNvSpPr txBox="1">
            <a:spLocks noChangeArrowheads="1"/>
          </p:cNvSpPr>
          <p:nvPr/>
        </p:nvSpPr>
        <p:spPr bwMode="auto">
          <a:xfrm>
            <a:off x="319088" y="5656263"/>
            <a:ext cx="1314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80000"/>
              </a:lnSpc>
              <a:spcBef>
                <a:spcPct val="0"/>
              </a:spcBef>
              <a:buFontTx/>
              <a:buNone/>
            </a:pPr>
            <a:r>
              <a:rPr lang="fr-FR" altLang="fr-FR" sz="2000">
                <a:latin typeface="Arial" panose="020B0604020202020204" pitchFamily="34" charset="0"/>
              </a:rPr>
              <a:t>cylindres coaxiaux</a:t>
            </a:r>
          </a:p>
        </p:txBody>
      </p:sp>
      <p:sp>
        <p:nvSpPr>
          <p:cNvPr id="53374" name="Text Box 209"/>
          <p:cNvSpPr txBox="1">
            <a:spLocks noChangeArrowheads="1"/>
          </p:cNvSpPr>
          <p:nvPr/>
        </p:nvSpPr>
        <p:spPr bwMode="auto">
          <a:xfrm>
            <a:off x="473075" y="5229225"/>
            <a:ext cx="9048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600">
                <a:latin typeface="Arial" panose="020B0604020202020204" pitchFamily="34" charset="0"/>
              </a:rPr>
              <a:t>Rg-rd-rr</a:t>
            </a:r>
          </a:p>
        </p:txBody>
      </p:sp>
      <p:sp>
        <p:nvSpPr>
          <p:cNvPr id="53375" name="Text Box 210"/>
          <p:cNvSpPr txBox="1">
            <a:spLocks noChangeArrowheads="1"/>
          </p:cNvSpPr>
          <p:nvPr/>
        </p:nvSpPr>
        <p:spPr bwMode="auto">
          <a:xfrm>
            <a:off x="700088" y="6126163"/>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2000">
                <a:latin typeface="Arial" panose="020B0604020202020204" pitchFamily="34" charset="0"/>
              </a:rPr>
              <a:t>d-b</a:t>
            </a:r>
          </a:p>
        </p:txBody>
      </p:sp>
      <p:sp>
        <p:nvSpPr>
          <p:cNvPr id="53376" name="Text Box 211"/>
          <p:cNvSpPr txBox="1">
            <a:spLocks noChangeArrowheads="1"/>
          </p:cNvSpPr>
          <p:nvPr/>
        </p:nvSpPr>
        <p:spPr bwMode="auto">
          <a:xfrm>
            <a:off x="812800" y="48006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2000">
                <a:latin typeface="Arial" panose="020B0604020202020204" pitchFamily="34" charset="0"/>
              </a:rPr>
              <a:t>a</a:t>
            </a:r>
          </a:p>
        </p:txBody>
      </p:sp>
      <p:sp>
        <p:nvSpPr>
          <p:cNvPr id="53377" name="Text Box 212"/>
          <p:cNvSpPr txBox="1">
            <a:spLocks noChangeArrowheads="1"/>
          </p:cNvSpPr>
          <p:nvPr/>
        </p:nvSpPr>
        <p:spPr bwMode="auto">
          <a:xfrm>
            <a:off x="1697038" y="4808538"/>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3378" name="Line 213"/>
          <p:cNvSpPr>
            <a:spLocks noChangeShapeType="1"/>
          </p:cNvSpPr>
          <p:nvPr/>
        </p:nvSpPr>
        <p:spPr bwMode="auto">
          <a:xfrm>
            <a:off x="2025650" y="4860925"/>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79" name="Text Box 214"/>
          <p:cNvSpPr txBox="1">
            <a:spLocks noChangeArrowheads="1"/>
          </p:cNvSpPr>
          <p:nvPr/>
        </p:nvSpPr>
        <p:spPr bwMode="auto">
          <a:xfrm>
            <a:off x="1728788" y="6145213"/>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3380" name="Line 215"/>
          <p:cNvSpPr>
            <a:spLocks noChangeShapeType="1"/>
          </p:cNvSpPr>
          <p:nvPr/>
        </p:nvSpPr>
        <p:spPr bwMode="auto">
          <a:xfrm>
            <a:off x="2057400" y="6197600"/>
            <a:ext cx="0" cy="301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81" name="Line 216"/>
          <p:cNvSpPr>
            <a:spLocks noChangeShapeType="1"/>
          </p:cNvSpPr>
          <p:nvPr/>
        </p:nvSpPr>
        <p:spPr bwMode="auto">
          <a:xfrm flipV="1">
            <a:off x="1736725" y="4273550"/>
            <a:ext cx="0" cy="2208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82" name="Text Box 217"/>
          <p:cNvSpPr txBox="1">
            <a:spLocks noChangeArrowheads="1"/>
          </p:cNvSpPr>
          <p:nvPr/>
        </p:nvSpPr>
        <p:spPr bwMode="auto">
          <a:xfrm>
            <a:off x="2124075" y="43799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plan</a:t>
            </a:r>
          </a:p>
        </p:txBody>
      </p:sp>
      <p:sp>
        <p:nvSpPr>
          <p:cNvPr id="53383" name="Text Box 218"/>
          <p:cNvSpPr txBox="1">
            <a:spLocks noChangeArrowheads="1"/>
          </p:cNvSpPr>
          <p:nvPr/>
        </p:nvSpPr>
        <p:spPr bwMode="auto">
          <a:xfrm>
            <a:off x="2293938" y="48323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3384" name="Text Box 219"/>
          <p:cNvSpPr txBox="1">
            <a:spLocks noChangeArrowheads="1"/>
          </p:cNvSpPr>
          <p:nvPr/>
        </p:nvSpPr>
        <p:spPr bwMode="auto">
          <a:xfrm>
            <a:off x="2184400" y="5151438"/>
            <a:ext cx="8667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100">
                <a:latin typeface="Arial" panose="020B0604020202020204" pitchFamily="34" charset="0"/>
              </a:rPr>
              <a:t>contact</a:t>
            </a:r>
          </a:p>
          <a:p>
            <a:pPr algn="ctr">
              <a:spcBef>
                <a:spcPct val="0"/>
              </a:spcBef>
              <a:buFontTx/>
              <a:buNone/>
            </a:pPr>
            <a:r>
              <a:rPr lang="fr-FR" altLang="fr-FR" sz="1100">
                <a:latin typeface="Arial" panose="020B0604020202020204" pitchFamily="34" charset="0"/>
              </a:rPr>
              <a:t>Roulement</a:t>
            </a:r>
          </a:p>
          <a:p>
            <a:pPr algn="ctr">
              <a:spcBef>
                <a:spcPct val="0"/>
              </a:spcBef>
              <a:buFontTx/>
              <a:buNone/>
            </a:pPr>
            <a:r>
              <a:rPr lang="fr-FR" altLang="fr-FR" sz="1100">
                <a:latin typeface="Arial" panose="020B0604020202020204" pitchFamily="34" charset="0"/>
              </a:rPr>
              <a:t>contact</a:t>
            </a:r>
          </a:p>
        </p:txBody>
      </p:sp>
      <p:sp>
        <p:nvSpPr>
          <p:cNvPr id="53385" name="Text Box 220"/>
          <p:cNvSpPr txBox="1">
            <a:spLocks noChangeArrowheads="1"/>
          </p:cNvSpPr>
          <p:nvPr/>
        </p:nvSpPr>
        <p:spPr bwMode="auto">
          <a:xfrm>
            <a:off x="1851025" y="569436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plan</a:t>
            </a:r>
          </a:p>
        </p:txBody>
      </p:sp>
      <p:sp>
        <p:nvSpPr>
          <p:cNvPr id="53386" name="Text Box 221"/>
          <p:cNvSpPr txBox="1">
            <a:spLocks noChangeArrowheads="1"/>
          </p:cNvSpPr>
          <p:nvPr/>
        </p:nvSpPr>
        <p:spPr bwMode="auto">
          <a:xfrm>
            <a:off x="2293938" y="61468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3387" name="Text Box 222"/>
          <p:cNvSpPr txBox="1">
            <a:spLocks noChangeArrowheads="1"/>
          </p:cNvSpPr>
          <p:nvPr/>
        </p:nvSpPr>
        <p:spPr bwMode="auto">
          <a:xfrm>
            <a:off x="5578475" y="2284413"/>
            <a:ext cx="36353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3388" name="Line 223"/>
          <p:cNvSpPr>
            <a:spLocks noChangeShapeType="1"/>
          </p:cNvSpPr>
          <p:nvPr/>
        </p:nvSpPr>
        <p:spPr bwMode="auto">
          <a:xfrm flipH="1" flipV="1">
            <a:off x="4879975" y="2189163"/>
            <a:ext cx="688975" cy="225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89" name="Line 224"/>
          <p:cNvSpPr>
            <a:spLocks noChangeShapeType="1"/>
          </p:cNvSpPr>
          <p:nvPr/>
        </p:nvSpPr>
        <p:spPr bwMode="auto">
          <a:xfrm flipV="1">
            <a:off x="5927725" y="2290763"/>
            <a:ext cx="709613" cy="19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90" name="Text Box 225"/>
          <p:cNvSpPr txBox="1">
            <a:spLocks noChangeArrowheads="1"/>
          </p:cNvSpPr>
          <p:nvPr/>
        </p:nvSpPr>
        <p:spPr bwMode="auto">
          <a:xfrm>
            <a:off x="4459288" y="2808288"/>
            <a:ext cx="3635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3391" name="Line 226"/>
          <p:cNvSpPr>
            <a:spLocks noChangeShapeType="1"/>
          </p:cNvSpPr>
          <p:nvPr/>
        </p:nvSpPr>
        <p:spPr bwMode="auto">
          <a:xfrm flipV="1">
            <a:off x="4808538" y="2876550"/>
            <a:ext cx="195262" cy="4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92" name="Text Box 227"/>
          <p:cNvSpPr txBox="1">
            <a:spLocks noChangeArrowheads="1"/>
          </p:cNvSpPr>
          <p:nvPr/>
        </p:nvSpPr>
        <p:spPr bwMode="auto">
          <a:xfrm>
            <a:off x="5507038" y="1247775"/>
            <a:ext cx="3778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3393" name="Line 228"/>
          <p:cNvSpPr>
            <a:spLocks noChangeShapeType="1"/>
          </p:cNvSpPr>
          <p:nvPr/>
        </p:nvSpPr>
        <p:spPr bwMode="auto">
          <a:xfrm flipH="1">
            <a:off x="4797425" y="1509713"/>
            <a:ext cx="679450" cy="268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94" name="Line 229"/>
          <p:cNvSpPr>
            <a:spLocks noChangeShapeType="1"/>
          </p:cNvSpPr>
          <p:nvPr/>
        </p:nvSpPr>
        <p:spPr bwMode="auto">
          <a:xfrm>
            <a:off x="5865813" y="1458913"/>
            <a:ext cx="8128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95" name="Text Box 230"/>
          <p:cNvSpPr txBox="1">
            <a:spLocks noChangeArrowheads="1"/>
          </p:cNvSpPr>
          <p:nvPr/>
        </p:nvSpPr>
        <p:spPr bwMode="auto">
          <a:xfrm>
            <a:off x="5362575" y="3703638"/>
            <a:ext cx="36353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3396" name="Line 231"/>
          <p:cNvSpPr>
            <a:spLocks noChangeShapeType="1"/>
          </p:cNvSpPr>
          <p:nvPr/>
        </p:nvSpPr>
        <p:spPr bwMode="auto">
          <a:xfrm flipH="1" flipV="1">
            <a:off x="5024438" y="3781425"/>
            <a:ext cx="317500" cy="153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397" name="ZoneTexte 1"/>
          <p:cNvSpPr txBox="1">
            <a:spLocks noChangeArrowheads="1"/>
          </p:cNvSpPr>
          <p:nvPr/>
        </p:nvSpPr>
        <p:spPr bwMode="auto">
          <a:xfrm>
            <a:off x="479425" y="5435600"/>
            <a:ext cx="998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0">
                <a:latin typeface="Arial" panose="020B0604020202020204" pitchFamily="34" charset="0"/>
              </a:rPr>
              <a:t>Serrage - jeu</a:t>
            </a:r>
          </a:p>
        </p:txBody>
      </p:sp>
      <p:sp>
        <p:nvSpPr>
          <p:cNvPr id="53398" name="ZoneTexte 229"/>
          <p:cNvSpPr txBox="1">
            <a:spLocks noChangeArrowheads="1"/>
          </p:cNvSpPr>
          <p:nvPr/>
        </p:nvSpPr>
        <p:spPr bwMode="auto">
          <a:xfrm>
            <a:off x="792163" y="5118100"/>
            <a:ext cx="974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100">
                <a:latin typeface="Arial" panose="020B0604020202020204" pitchFamily="34" charset="0"/>
              </a:rPr>
              <a:t>Jeu- serrage</a:t>
            </a:r>
          </a:p>
        </p:txBody>
      </p:sp>
      <p:cxnSp>
        <p:nvCxnSpPr>
          <p:cNvPr id="53399" name="Connecteur droit 3"/>
          <p:cNvCxnSpPr>
            <a:cxnSpLocks noChangeShapeType="1"/>
          </p:cNvCxnSpPr>
          <p:nvPr/>
        </p:nvCxnSpPr>
        <p:spPr bwMode="auto">
          <a:xfrm>
            <a:off x="1169988" y="5100638"/>
            <a:ext cx="0" cy="555625"/>
          </a:xfrm>
          <a:prstGeom prst="line">
            <a:avLst/>
          </a:prstGeom>
          <a:noFill/>
          <a:ln w="952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55737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4"/>
          <p:cNvSpPr>
            <a:spLocks noChangeShapeType="1"/>
          </p:cNvSpPr>
          <p:nvPr/>
        </p:nvSpPr>
        <p:spPr bwMode="auto">
          <a:xfrm>
            <a:off x="3535363" y="22129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75" name="Line 5"/>
          <p:cNvSpPr>
            <a:spLocks noChangeShapeType="1"/>
          </p:cNvSpPr>
          <p:nvPr/>
        </p:nvSpPr>
        <p:spPr bwMode="auto">
          <a:xfrm>
            <a:off x="6808788" y="2405063"/>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76" name="Freeform 6" descr="noir)"/>
          <p:cNvSpPr>
            <a:spLocks/>
          </p:cNvSpPr>
          <p:nvPr/>
        </p:nvSpPr>
        <p:spPr bwMode="auto">
          <a:xfrm>
            <a:off x="1238250" y="2827338"/>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77" name="Freeform 7" descr="noir)"/>
          <p:cNvSpPr>
            <a:spLocks/>
          </p:cNvSpPr>
          <p:nvPr/>
        </p:nvSpPr>
        <p:spPr bwMode="auto">
          <a:xfrm>
            <a:off x="5745163" y="2636838"/>
            <a:ext cx="876300" cy="817562"/>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78" name="Freeform 8"/>
          <p:cNvSpPr>
            <a:spLocks/>
          </p:cNvSpPr>
          <p:nvPr/>
        </p:nvSpPr>
        <p:spPr bwMode="auto">
          <a:xfrm flipV="1">
            <a:off x="1271588" y="3186113"/>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79" name="Freeform 9"/>
          <p:cNvSpPr>
            <a:spLocks/>
          </p:cNvSpPr>
          <p:nvPr/>
        </p:nvSpPr>
        <p:spPr bwMode="auto">
          <a:xfrm flipV="1">
            <a:off x="2606675" y="1414463"/>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0" name="Line 10"/>
          <p:cNvSpPr>
            <a:spLocks noChangeShapeType="1"/>
          </p:cNvSpPr>
          <p:nvPr/>
        </p:nvSpPr>
        <p:spPr bwMode="auto">
          <a:xfrm>
            <a:off x="5568950" y="22606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1" name="Line 11"/>
          <p:cNvSpPr>
            <a:spLocks noChangeShapeType="1"/>
          </p:cNvSpPr>
          <p:nvPr/>
        </p:nvSpPr>
        <p:spPr bwMode="auto">
          <a:xfrm>
            <a:off x="5564188" y="37846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2" name="Freeform 12"/>
          <p:cNvSpPr>
            <a:spLocks/>
          </p:cNvSpPr>
          <p:nvPr/>
        </p:nvSpPr>
        <p:spPr bwMode="auto">
          <a:xfrm>
            <a:off x="2606675" y="4089400"/>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3" name="Freeform 13"/>
          <p:cNvSpPr>
            <a:spLocks/>
          </p:cNvSpPr>
          <p:nvPr/>
        </p:nvSpPr>
        <p:spPr bwMode="auto">
          <a:xfrm>
            <a:off x="1271588" y="2508250"/>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4" name="Freeform 14"/>
          <p:cNvSpPr>
            <a:spLocks/>
          </p:cNvSpPr>
          <p:nvPr/>
        </p:nvSpPr>
        <p:spPr bwMode="auto">
          <a:xfrm>
            <a:off x="6361113" y="2286000"/>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285" name="Group 15"/>
          <p:cNvGrpSpPr>
            <a:grpSpLocks/>
          </p:cNvGrpSpPr>
          <p:nvPr/>
        </p:nvGrpSpPr>
        <p:grpSpPr bwMode="auto">
          <a:xfrm>
            <a:off x="2727325" y="2197100"/>
            <a:ext cx="366713" cy="381000"/>
            <a:chOff x="1344" y="1382"/>
            <a:chExt cx="240" cy="250"/>
          </a:xfrm>
        </p:grpSpPr>
        <p:sp>
          <p:nvSpPr>
            <p:cNvPr id="54465" name="Freeform 16"/>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6" name="Freeform 17"/>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7" name="Oval 18"/>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68" name="Line 19"/>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9" name="Line 20"/>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4286" name="Group 21"/>
          <p:cNvGrpSpPr>
            <a:grpSpLocks/>
          </p:cNvGrpSpPr>
          <p:nvPr/>
        </p:nvGrpSpPr>
        <p:grpSpPr bwMode="auto">
          <a:xfrm flipH="1">
            <a:off x="3094038" y="2197100"/>
            <a:ext cx="365125" cy="381000"/>
            <a:chOff x="1344" y="1382"/>
            <a:chExt cx="240" cy="250"/>
          </a:xfrm>
        </p:grpSpPr>
        <p:sp>
          <p:nvSpPr>
            <p:cNvPr id="54460" name="Freeform 2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1" name="Freeform 2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2" name="Oval 2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63" name="Line 2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64" name="Line 2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4287" name="Freeform 27" descr="noir)"/>
          <p:cNvSpPr>
            <a:spLocks/>
          </p:cNvSpPr>
          <p:nvPr/>
        </p:nvSpPr>
        <p:spPr bwMode="auto">
          <a:xfrm>
            <a:off x="4970463" y="2292350"/>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88" name="Freeform 28" descr="noir)"/>
          <p:cNvSpPr>
            <a:spLocks/>
          </p:cNvSpPr>
          <p:nvPr/>
        </p:nvSpPr>
        <p:spPr bwMode="auto">
          <a:xfrm>
            <a:off x="4972050" y="24892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289" name="Group 29"/>
          <p:cNvGrpSpPr>
            <a:grpSpLocks/>
          </p:cNvGrpSpPr>
          <p:nvPr/>
        </p:nvGrpSpPr>
        <p:grpSpPr bwMode="auto">
          <a:xfrm>
            <a:off x="5005388" y="2397125"/>
            <a:ext cx="463550" cy="138113"/>
            <a:chOff x="3460" y="1430"/>
            <a:chExt cx="188" cy="56"/>
          </a:xfrm>
        </p:grpSpPr>
        <p:sp>
          <p:nvSpPr>
            <p:cNvPr id="54458" name="Rectangle 30"/>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59" name="Rectangle 31"/>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4290" name="Line 32"/>
          <p:cNvSpPr>
            <a:spLocks noChangeShapeType="1"/>
          </p:cNvSpPr>
          <p:nvPr/>
        </p:nvSpPr>
        <p:spPr bwMode="auto">
          <a:xfrm>
            <a:off x="4975225" y="242570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1" name="Line 33"/>
          <p:cNvSpPr>
            <a:spLocks noChangeShapeType="1"/>
          </p:cNvSpPr>
          <p:nvPr/>
        </p:nvSpPr>
        <p:spPr bwMode="auto">
          <a:xfrm>
            <a:off x="5500688" y="24304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2" name="Rectangle 34" descr="noir)"/>
          <p:cNvSpPr>
            <a:spLocks noChangeArrowheads="1"/>
          </p:cNvSpPr>
          <p:nvPr/>
        </p:nvSpPr>
        <p:spPr bwMode="auto">
          <a:xfrm>
            <a:off x="2497138" y="247332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293" name="Freeform 35"/>
          <p:cNvSpPr>
            <a:spLocks/>
          </p:cNvSpPr>
          <p:nvPr/>
        </p:nvSpPr>
        <p:spPr bwMode="auto">
          <a:xfrm>
            <a:off x="2500313" y="235902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4" name="Freeform 36"/>
          <p:cNvSpPr>
            <a:spLocks/>
          </p:cNvSpPr>
          <p:nvPr/>
        </p:nvSpPr>
        <p:spPr bwMode="auto">
          <a:xfrm>
            <a:off x="2544763" y="2444750"/>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5" name="Line 37"/>
          <p:cNvSpPr>
            <a:spLocks noChangeShapeType="1"/>
          </p:cNvSpPr>
          <p:nvPr/>
        </p:nvSpPr>
        <p:spPr bwMode="auto">
          <a:xfrm>
            <a:off x="2427288" y="2647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6" name="Freeform 38" descr="noir)"/>
          <p:cNvSpPr>
            <a:spLocks/>
          </p:cNvSpPr>
          <p:nvPr/>
        </p:nvSpPr>
        <p:spPr bwMode="auto">
          <a:xfrm>
            <a:off x="2414588" y="2584450"/>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7" name="Rectangle 39"/>
          <p:cNvSpPr>
            <a:spLocks noChangeArrowheads="1"/>
          </p:cNvSpPr>
          <p:nvPr/>
        </p:nvSpPr>
        <p:spPr bwMode="auto">
          <a:xfrm>
            <a:off x="2122488" y="241617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298" name="Line 40"/>
          <p:cNvSpPr>
            <a:spLocks noChangeShapeType="1"/>
          </p:cNvSpPr>
          <p:nvPr/>
        </p:nvSpPr>
        <p:spPr bwMode="auto">
          <a:xfrm>
            <a:off x="2128838" y="242252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299" name="Freeform 41"/>
          <p:cNvSpPr>
            <a:spLocks/>
          </p:cNvSpPr>
          <p:nvPr/>
        </p:nvSpPr>
        <p:spPr bwMode="auto">
          <a:xfrm>
            <a:off x="2049463" y="17621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00" name="Freeform 42"/>
          <p:cNvSpPr>
            <a:spLocks/>
          </p:cNvSpPr>
          <p:nvPr/>
        </p:nvSpPr>
        <p:spPr bwMode="auto">
          <a:xfrm>
            <a:off x="2420938" y="176212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01" name="Group 43"/>
          <p:cNvGrpSpPr>
            <a:grpSpLocks/>
          </p:cNvGrpSpPr>
          <p:nvPr/>
        </p:nvGrpSpPr>
        <p:grpSpPr bwMode="auto">
          <a:xfrm rot="5400000" flipH="1">
            <a:off x="6314282" y="2709069"/>
            <a:ext cx="317500" cy="954087"/>
            <a:chOff x="4501" y="2215"/>
            <a:chExt cx="576" cy="1727"/>
          </a:xfrm>
        </p:grpSpPr>
        <p:sp>
          <p:nvSpPr>
            <p:cNvPr id="54451" name="Freeform 4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4452" name="Group 45"/>
            <p:cNvGrpSpPr>
              <a:grpSpLocks/>
            </p:cNvGrpSpPr>
            <p:nvPr/>
          </p:nvGrpSpPr>
          <p:grpSpPr bwMode="auto">
            <a:xfrm>
              <a:off x="4696" y="2599"/>
              <a:ext cx="186" cy="1343"/>
              <a:chOff x="4134" y="577"/>
              <a:chExt cx="186" cy="1343"/>
            </a:xfrm>
          </p:grpSpPr>
          <p:sp>
            <p:nvSpPr>
              <p:cNvPr id="54456" name="Line 4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57" name="Line 4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453" name="Line 4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54" name="Line 4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55" name="Rectangle 5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4302" name="Group 51"/>
          <p:cNvGrpSpPr>
            <a:grpSpLocks/>
          </p:cNvGrpSpPr>
          <p:nvPr/>
        </p:nvGrpSpPr>
        <p:grpSpPr bwMode="auto">
          <a:xfrm rot="5400000" flipV="1">
            <a:off x="5859463" y="3098800"/>
            <a:ext cx="165100" cy="174625"/>
            <a:chOff x="4554" y="1554"/>
            <a:chExt cx="104" cy="110"/>
          </a:xfrm>
        </p:grpSpPr>
        <p:sp>
          <p:nvSpPr>
            <p:cNvPr id="54448" name="Freeform 5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49" name="Freeform 5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50" name="Line 5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4303" name="Group 55"/>
          <p:cNvGrpSpPr>
            <a:grpSpLocks/>
          </p:cNvGrpSpPr>
          <p:nvPr/>
        </p:nvGrpSpPr>
        <p:grpSpPr bwMode="auto">
          <a:xfrm rot="16200000" flipH="1">
            <a:off x="2350294" y="1191419"/>
            <a:ext cx="317500" cy="954088"/>
            <a:chOff x="4501" y="2215"/>
            <a:chExt cx="576" cy="1727"/>
          </a:xfrm>
        </p:grpSpPr>
        <p:sp>
          <p:nvSpPr>
            <p:cNvPr id="54441" name="Freeform 5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4442" name="Group 57"/>
            <p:cNvGrpSpPr>
              <a:grpSpLocks/>
            </p:cNvGrpSpPr>
            <p:nvPr/>
          </p:nvGrpSpPr>
          <p:grpSpPr bwMode="auto">
            <a:xfrm>
              <a:off x="4696" y="2599"/>
              <a:ext cx="186" cy="1343"/>
              <a:chOff x="4134" y="577"/>
              <a:chExt cx="186" cy="1343"/>
            </a:xfrm>
          </p:grpSpPr>
          <p:sp>
            <p:nvSpPr>
              <p:cNvPr id="54446" name="Line 5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47" name="Line 5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443" name="Line 6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44" name="Line 6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45" name="Rectangle 6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4304" name="Group 63"/>
          <p:cNvGrpSpPr>
            <a:grpSpLocks/>
          </p:cNvGrpSpPr>
          <p:nvPr/>
        </p:nvGrpSpPr>
        <p:grpSpPr bwMode="auto">
          <a:xfrm rot="16200000" flipV="1">
            <a:off x="2962276" y="1582737"/>
            <a:ext cx="165100" cy="174625"/>
            <a:chOff x="4554" y="1554"/>
            <a:chExt cx="104" cy="110"/>
          </a:xfrm>
        </p:grpSpPr>
        <p:sp>
          <p:nvSpPr>
            <p:cNvPr id="54438" name="Freeform 6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39" name="Freeform 6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40" name="Line 6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305" name="Rectangle 67"/>
          <p:cNvSpPr>
            <a:spLocks noChangeArrowheads="1"/>
          </p:cNvSpPr>
          <p:nvPr/>
        </p:nvSpPr>
        <p:spPr bwMode="auto">
          <a:xfrm>
            <a:off x="2224088" y="14192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06" name="Rectangle 68"/>
          <p:cNvSpPr>
            <a:spLocks noChangeArrowheads="1"/>
          </p:cNvSpPr>
          <p:nvPr/>
        </p:nvSpPr>
        <p:spPr bwMode="auto">
          <a:xfrm>
            <a:off x="2420938" y="141922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07" name="Rectangle 69"/>
          <p:cNvSpPr>
            <a:spLocks noChangeArrowheads="1"/>
          </p:cNvSpPr>
          <p:nvPr/>
        </p:nvSpPr>
        <p:spPr bwMode="auto">
          <a:xfrm>
            <a:off x="5510213" y="253841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08" name="Rectangle 70"/>
          <p:cNvSpPr>
            <a:spLocks noChangeArrowheads="1"/>
          </p:cNvSpPr>
          <p:nvPr/>
        </p:nvSpPr>
        <p:spPr bwMode="auto">
          <a:xfrm>
            <a:off x="6391275" y="2598738"/>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09" name="Rectangle 71"/>
          <p:cNvSpPr>
            <a:spLocks noChangeArrowheads="1"/>
          </p:cNvSpPr>
          <p:nvPr/>
        </p:nvSpPr>
        <p:spPr bwMode="auto">
          <a:xfrm>
            <a:off x="6653213" y="2489200"/>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10" name="Freeform 72"/>
          <p:cNvSpPr>
            <a:spLocks/>
          </p:cNvSpPr>
          <p:nvPr/>
        </p:nvSpPr>
        <p:spPr bwMode="auto">
          <a:xfrm>
            <a:off x="6361113" y="3724275"/>
            <a:ext cx="457200" cy="37306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11" name="Group 73"/>
          <p:cNvGrpSpPr>
            <a:grpSpLocks/>
          </p:cNvGrpSpPr>
          <p:nvPr/>
        </p:nvGrpSpPr>
        <p:grpSpPr bwMode="auto">
          <a:xfrm flipV="1">
            <a:off x="2727325" y="3805238"/>
            <a:ext cx="366713" cy="381000"/>
            <a:chOff x="1344" y="1382"/>
            <a:chExt cx="240" cy="250"/>
          </a:xfrm>
        </p:grpSpPr>
        <p:sp>
          <p:nvSpPr>
            <p:cNvPr id="54433" name="Freeform 7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34" name="Freeform 7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35" name="Oval 7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36" name="Line 7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37" name="Line 7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4312" name="Group 79"/>
          <p:cNvGrpSpPr>
            <a:grpSpLocks/>
          </p:cNvGrpSpPr>
          <p:nvPr/>
        </p:nvGrpSpPr>
        <p:grpSpPr bwMode="auto">
          <a:xfrm flipH="1" flipV="1">
            <a:off x="3094038" y="3805238"/>
            <a:ext cx="365125" cy="381000"/>
            <a:chOff x="1344" y="1382"/>
            <a:chExt cx="240" cy="250"/>
          </a:xfrm>
        </p:grpSpPr>
        <p:sp>
          <p:nvSpPr>
            <p:cNvPr id="54428" name="Freeform 8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29" name="Freeform 8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30" name="Oval 8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31" name="Line 8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32" name="Line 8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4313" name="Freeform 85" descr="noir)"/>
          <p:cNvSpPr>
            <a:spLocks/>
          </p:cNvSpPr>
          <p:nvPr/>
        </p:nvSpPr>
        <p:spPr bwMode="auto">
          <a:xfrm flipV="1">
            <a:off x="4970463" y="3952875"/>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4" name="Freeform 86" descr="noir)"/>
          <p:cNvSpPr>
            <a:spLocks/>
          </p:cNvSpPr>
          <p:nvPr/>
        </p:nvSpPr>
        <p:spPr bwMode="auto">
          <a:xfrm flipV="1">
            <a:off x="4972050" y="3719513"/>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15" name="Group 87"/>
          <p:cNvGrpSpPr>
            <a:grpSpLocks/>
          </p:cNvGrpSpPr>
          <p:nvPr/>
        </p:nvGrpSpPr>
        <p:grpSpPr bwMode="auto">
          <a:xfrm flipV="1">
            <a:off x="5005388" y="3848100"/>
            <a:ext cx="463550" cy="138113"/>
            <a:chOff x="3460" y="1430"/>
            <a:chExt cx="188" cy="56"/>
          </a:xfrm>
        </p:grpSpPr>
        <p:sp>
          <p:nvSpPr>
            <p:cNvPr id="54426" name="Rectangle 8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427" name="Rectangle 8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4316" name="Line 90"/>
          <p:cNvSpPr>
            <a:spLocks noChangeShapeType="1"/>
          </p:cNvSpPr>
          <p:nvPr/>
        </p:nvSpPr>
        <p:spPr bwMode="auto">
          <a:xfrm flipV="1">
            <a:off x="4975225" y="38496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7" name="Line 91"/>
          <p:cNvSpPr>
            <a:spLocks noChangeShapeType="1"/>
          </p:cNvSpPr>
          <p:nvPr/>
        </p:nvSpPr>
        <p:spPr bwMode="auto">
          <a:xfrm flipV="1">
            <a:off x="5500688" y="38449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18" name="Rectangle 92" descr="noir)"/>
          <p:cNvSpPr>
            <a:spLocks noChangeArrowheads="1"/>
          </p:cNvSpPr>
          <p:nvPr/>
        </p:nvSpPr>
        <p:spPr bwMode="auto">
          <a:xfrm flipV="1">
            <a:off x="2497138" y="377031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19" name="Freeform 93"/>
          <p:cNvSpPr>
            <a:spLocks/>
          </p:cNvSpPr>
          <p:nvPr/>
        </p:nvSpPr>
        <p:spPr bwMode="auto">
          <a:xfrm flipV="1">
            <a:off x="2500313" y="391001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0" name="Freeform 94"/>
          <p:cNvSpPr>
            <a:spLocks/>
          </p:cNvSpPr>
          <p:nvPr/>
        </p:nvSpPr>
        <p:spPr bwMode="auto">
          <a:xfrm>
            <a:off x="2697163" y="3713163"/>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1" name="Rectangle 95"/>
          <p:cNvSpPr>
            <a:spLocks noChangeArrowheads="1"/>
          </p:cNvSpPr>
          <p:nvPr/>
        </p:nvSpPr>
        <p:spPr bwMode="auto">
          <a:xfrm flipV="1">
            <a:off x="2122488" y="365601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22" name="Line 96"/>
          <p:cNvSpPr>
            <a:spLocks noChangeShapeType="1"/>
          </p:cNvSpPr>
          <p:nvPr/>
        </p:nvSpPr>
        <p:spPr bwMode="auto">
          <a:xfrm flipV="1">
            <a:off x="2128838" y="368141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3" name="Freeform 97"/>
          <p:cNvSpPr>
            <a:spLocks/>
          </p:cNvSpPr>
          <p:nvPr/>
        </p:nvSpPr>
        <p:spPr bwMode="auto">
          <a:xfrm flipV="1">
            <a:off x="2049463" y="367506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24" name="Freeform 98"/>
          <p:cNvSpPr>
            <a:spLocks/>
          </p:cNvSpPr>
          <p:nvPr/>
        </p:nvSpPr>
        <p:spPr bwMode="auto">
          <a:xfrm flipV="1">
            <a:off x="2420938" y="412908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25" name="Group 99"/>
          <p:cNvGrpSpPr>
            <a:grpSpLocks/>
          </p:cNvGrpSpPr>
          <p:nvPr/>
        </p:nvGrpSpPr>
        <p:grpSpPr bwMode="auto">
          <a:xfrm rot="5400000" flipH="1" flipV="1">
            <a:off x="2350294" y="4237831"/>
            <a:ext cx="317500" cy="954088"/>
            <a:chOff x="4501" y="2215"/>
            <a:chExt cx="576" cy="1727"/>
          </a:xfrm>
        </p:grpSpPr>
        <p:sp>
          <p:nvSpPr>
            <p:cNvPr id="54419" name="Freeform 10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4420" name="Group 101"/>
            <p:cNvGrpSpPr>
              <a:grpSpLocks/>
            </p:cNvGrpSpPr>
            <p:nvPr/>
          </p:nvGrpSpPr>
          <p:grpSpPr bwMode="auto">
            <a:xfrm>
              <a:off x="4696" y="2599"/>
              <a:ext cx="186" cy="1343"/>
              <a:chOff x="4134" y="577"/>
              <a:chExt cx="186" cy="1343"/>
            </a:xfrm>
          </p:grpSpPr>
          <p:sp>
            <p:nvSpPr>
              <p:cNvPr id="54424" name="Line 10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25" name="Line 10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421" name="Line 10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22" name="Line 10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23" name="Rectangle 10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4326" name="Group 107"/>
          <p:cNvGrpSpPr>
            <a:grpSpLocks/>
          </p:cNvGrpSpPr>
          <p:nvPr/>
        </p:nvGrpSpPr>
        <p:grpSpPr bwMode="auto">
          <a:xfrm rot="5400000">
            <a:off x="2962276" y="4625975"/>
            <a:ext cx="165100" cy="174625"/>
            <a:chOff x="4554" y="1554"/>
            <a:chExt cx="104" cy="110"/>
          </a:xfrm>
        </p:grpSpPr>
        <p:sp>
          <p:nvSpPr>
            <p:cNvPr id="54416" name="Freeform 10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17" name="Freeform 10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18" name="Line 11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327" name="Rectangle 111"/>
          <p:cNvSpPr>
            <a:spLocks noChangeArrowheads="1"/>
          </p:cNvSpPr>
          <p:nvPr/>
        </p:nvSpPr>
        <p:spPr bwMode="auto">
          <a:xfrm flipV="1">
            <a:off x="2224088" y="481806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28" name="Rectangle 112"/>
          <p:cNvSpPr>
            <a:spLocks noChangeArrowheads="1"/>
          </p:cNvSpPr>
          <p:nvPr/>
        </p:nvSpPr>
        <p:spPr bwMode="auto">
          <a:xfrm flipV="1">
            <a:off x="2420938" y="481806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29" name="Rectangle 113"/>
          <p:cNvSpPr>
            <a:spLocks noChangeArrowheads="1"/>
          </p:cNvSpPr>
          <p:nvPr/>
        </p:nvSpPr>
        <p:spPr bwMode="auto">
          <a:xfrm flipV="1">
            <a:off x="5510213" y="37242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30" name="Rectangle 114"/>
          <p:cNvSpPr>
            <a:spLocks noChangeArrowheads="1"/>
          </p:cNvSpPr>
          <p:nvPr/>
        </p:nvSpPr>
        <p:spPr bwMode="auto">
          <a:xfrm flipV="1">
            <a:off x="6653213" y="3292475"/>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31" name="Line 115"/>
          <p:cNvSpPr>
            <a:spLocks noChangeShapeType="1"/>
          </p:cNvSpPr>
          <p:nvPr/>
        </p:nvSpPr>
        <p:spPr bwMode="auto">
          <a:xfrm>
            <a:off x="1881188" y="2844800"/>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2" name="Line 116"/>
          <p:cNvSpPr>
            <a:spLocks noChangeShapeType="1"/>
          </p:cNvSpPr>
          <p:nvPr/>
        </p:nvSpPr>
        <p:spPr bwMode="auto">
          <a:xfrm>
            <a:off x="2414588" y="2730500"/>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3" name="Line 117"/>
          <p:cNvSpPr>
            <a:spLocks noChangeShapeType="1"/>
          </p:cNvSpPr>
          <p:nvPr/>
        </p:nvSpPr>
        <p:spPr bwMode="auto">
          <a:xfrm>
            <a:off x="2646363" y="283845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4" name="Line 118"/>
          <p:cNvSpPr>
            <a:spLocks noChangeShapeType="1"/>
          </p:cNvSpPr>
          <p:nvPr/>
        </p:nvSpPr>
        <p:spPr bwMode="auto">
          <a:xfrm>
            <a:off x="2744788" y="283210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5" name="Freeform 119" descr="noir)"/>
          <p:cNvSpPr>
            <a:spLocks/>
          </p:cNvSpPr>
          <p:nvPr/>
        </p:nvSpPr>
        <p:spPr bwMode="auto">
          <a:xfrm>
            <a:off x="2414588" y="2587625"/>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6" name="Line 120"/>
          <p:cNvSpPr>
            <a:spLocks noChangeShapeType="1"/>
          </p:cNvSpPr>
          <p:nvPr/>
        </p:nvSpPr>
        <p:spPr bwMode="auto">
          <a:xfrm>
            <a:off x="3465513" y="25781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7" name="Line 121"/>
          <p:cNvSpPr>
            <a:spLocks noChangeShapeType="1"/>
          </p:cNvSpPr>
          <p:nvPr/>
        </p:nvSpPr>
        <p:spPr bwMode="auto">
          <a:xfrm>
            <a:off x="3783013" y="25781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8" name="Line 122"/>
          <p:cNvSpPr>
            <a:spLocks noChangeShapeType="1"/>
          </p:cNvSpPr>
          <p:nvPr/>
        </p:nvSpPr>
        <p:spPr bwMode="auto">
          <a:xfrm>
            <a:off x="4976813" y="2657475"/>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39" name="Line 123"/>
          <p:cNvSpPr>
            <a:spLocks noChangeShapeType="1"/>
          </p:cNvSpPr>
          <p:nvPr/>
        </p:nvSpPr>
        <p:spPr bwMode="auto">
          <a:xfrm>
            <a:off x="5662613" y="2660650"/>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0" name="Line 124"/>
          <p:cNvSpPr>
            <a:spLocks noChangeShapeType="1"/>
          </p:cNvSpPr>
          <p:nvPr/>
        </p:nvSpPr>
        <p:spPr bwMode="auto">
          <a:xfrm>
            <a:off x="5700713" y="2692400"/>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1" name="Line 125"/>
          <p:cNvSpPr>
            <a:spLocks noChangeShapeType="1"/>
          </p:cNvSpPr>
          <p:nvPr/>
        </p:nvSpPr>
        <p:spPr bwMode="auto">
          <a:xfrm>
            <a:off x="6303963" y="2236788"/>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2" name="Freeform 126"/>
          <p:cNvSpPr>
            <a:spLocks/>
          </p:cNvSpPr>
          <p:nvPr/>
        </p:nvSpPr>
        <p:spPr bwMode="auto">
          <a:xfrm>
            <a:off x="6364288" y="2189163"/>
            <a:ext cx="457200" cy="96837"/>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4343" name="Group 127"/>
          <p:cNvGrpSpPr>
            <a:grpSpLocks/>
          </p:cNvGrpSpPr>
          <p:nvPr/>
        </p:nvGrpSpPr>
        <p:grpSpPr bwMode="auto">
          <a:xfrm flipV="1">
            <a:off x="6300788" y="4098925"/>
            <a:ext cx="565150" cy="96838"/>
            <a:chOff x="3696" y="1483"/>
            <a:chExt cx="356" cy="61"/>
          </a:xfrm>
        </p:grpSpPr>
        <p:sp>
          <p:nvSpPr>
            <p:cNvPr id="54414" name="Line 128"/>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415" name="Freeform 129"/>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4344" name="Rectangle 130"/>
          <p:cNvSpPr>
            <a:spLocks noChangeArrowheads="1"/>
          </p:cNvSpPr>
          <p:nvPr/>
        </p:nvSpPr>
        <p:spPr bwMode="auto">
          <a:xfrm>
            <a:off x="1392238" y="2824163"/>
            <a:ext cx="384175" cy="84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45" name="Line 131"/>
          <p:cNvSpPr>
            <a:spLocks noChangeShapeType="1"/>
          </p:cNvSpPr>
          <p:nvPr/>
        </p:nvSpPr>
        <p:spPr bwMode="auto">
          <a:xfrm flipV="1">
            <a:off x="1335088" y="2971800"/>
            <a:ext cx="0" cy="576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6" name="Line 132"/>
          <p:cNvSpPr>
            <a:spLocks noChangeShapeType="1"/>
          </p:cNvSpPr>
          <p:nvPr/>
        </p:nvSpPr>
        <p:spPr bwMode="auto">
          <a:xfrm>
            <a:off x="4895850" y="22733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7" name="Line 133"/>
          <p:cNvSpPr>
            <a:spLocks noChangeShapeType="1"/>
          </p:cNvSpPr>
          <p:nvPr/>
        </p:nvSpPr>
        <p:spPr bwMode="auto">
          <a:xfrm>
            <a:off x="4891088" y="37973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48" name="Rectangle 134"/>
          <p:cNvSpPr>
            <a:spLocks noChangeArrowheads="1"/>
          </p:cNvSpPr>
          <p:nvPr/>
        </p:nvSpPr>
        <p:spPr bwMode="auto">
          <a:xfrm>
            <a:off x="7073900" y="1411288"/>
            <a:ext cx="168275" cy="3544887"/>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4349" name="Group 135"/>
          <p:cNvGrpSpPr>
            <a:grpSpLocks/>
          </p:cNvGrpSpPr>
          <p:nvPr/>
        </p:nvGrpSpPr>
        <p:grpSpPr bwMode="auto">
          <a:xfrm>
            <a:off x="6740525" y="4754563"/>
            <a:ext cx="612775" cy="177800"/>
            <a:chOff x="4224" y="3322"/>
            <a:chExt cx="690" cy="200"/>
          </a:xfrm>
        </p:grpSpPr>
        <p:grpSp>
          <p:nvGrpSpPr>
            <p:cNvPr id="54402" name="Group 136"/>
            <p:cNvGrpSpPr>
              <a:grpSpLocks/>
            </p:cNvGrpSpPr>
            <p:nvPr/>
          </p:nvGrpSpPr>
          <p:grpSpPr bwMode="auto">
            <a:xfrm rot="5400000" flipH="1">
              <a:off x="4514" y="3121"/>
              <a:ext cx="200" cy="601"/>
              <a:chOff x="4501" y="2215"/>
              <a:chExt cx="576" cy="1727"/>
            </a:xfrm>
          </p:grpSpPr>
          <p:sp>
            <p:nvSpPr>
              <p:cNvPr id="54407" name="Freeform 137"/>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4408" name="Group 138"/>
              <p:cNvGrpSpPr>
                <a:grpSpLocks/>
              </p:cNvGrpSpPr>
              <p:nvPr/>
            </p:nvGrpSpPr>
            <p:grpSpPr bwMode="auto">
              <a:xfrm>
                <a:off x="4696" y="2599"/>
                <a:ext cx="186" cy="1343"/>
                <a:chOff x="4134" y="577"/>
                <a:chExt cx="186" cy="1343"/>
              </a:xfrm>
            </p:grpSpPr>
            <p:sp>
              <p:nvSpPr>
                <p:cNvPr id="54412" name="Line 139"/>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13" name="Line 140"/>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409" name="Line 141"/>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10" name="Line 142"/>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11" name="Rectangle 143"/>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4403" name="Group 144"/>
            <p:cNvGrpSpPr>
              <a:grpSpLocks/>
            </p:cNvGrpSpPr>
            <p:nvPr/>
          </p:nvGrpSpPr>
          <p:grpSpPr bwMode="auto">
            <a:xfrm rot="5400000" flipV="1">
              <a:off x="4227" y="3367"/>
              <a:ext cx="104" cy="110"/>
              <a:chOff x="4554" y="1554"/>
              <a:chExt cx="104" cy="110"/>
            </a:xfrm>
          </p:grpSpPr>
          <p:sp>
            <p:nvSpPr>
              <p:cNvPr id="54404" name="Freeform 145"/>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05" name="Freeform 146"/>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06" name="Line 147"/>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4350" name="Group 148"/>
          <p:cNvGrpSpPr>
            <a:grpSpLocks/>
          </p:cNvGrpSpPr>
          <p:nvPr/>
        </p:nvGrpSpPr>
        <p:grpSpPr bwMode="auto">
          <a:xfrm>
            <a:off x="6750050" y="1439863"/>
            <a:ext cx="612775" cy="177800"/>
            <a:chOff x="4224" y="3322"/>
            <a:chExt cx="690" cy="200"/>
          </a:xfrm>
        </p:grpSpPr>
        <p:grpSp>
          <p:nvGrpSpPr>
            <p:cNvPr id="54390" name="Group 149"/>
            <p:cNvGrpSpPr>
              <a:grpSpLocks/>
            </p:cNvGrpSpPr>
            <p:nvPr/>
          </p:nvGrpSpPr>
          <p:grpSpPr bwMode="auto">
            <a:xfrm rot="5400000" flipH="1">
              <a:off x="4514" y="3121"/>
              <a:ext cx="200" cy="601"/>
              <a:chOff x="4501" y="2215"/>
              <a:chExt cx="576" cy="1727"/>
            </a:xfrm>
          </p:grpSpPr>
          <p:sp>
            <p:nvSpPr>
              <p:cNvPr id="54395" name="Freeform 15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4396" name="Group 151"/>
              <p:cNvGrpSpPr>
                <a:grpSpLocks/>
              </p:cNvGrpSpPr>
              <p:nvPr/>
            </p:nvGrpSpPr>
            <p:grpSpPr bwMode="auto">
              <a:xfrm>
                <a:off x="4696" y="2599"/>
                <a:ext cx="186" cy="1343"/>
                <a:chOff x="4134" y="577"/>
                <a:chExt cx="186" cy="1343"/>
              </a:xfrm>
            </p:grpSpPr>
            <p:sp>
              <p:nvSpPr>
                <p:cNvPr id="54400" name="Line 15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401" name="Line 15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4397" name="Line 15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98" name="Line 15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99" name="Rectangle 15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4391" name="Group 157"/>
            <p:cNvGrpSpPr>
              <a:grpSpLocks/>
            </p:cNvGrpSpPr>
            <p:nvPr/>
          </p:nvGrpSpPr>
          <p:grpSpPr bwMode="auto">
            <a:xfrm rot="5400000" flipV="1">
              <a:off x="4227" y="3367"/>
              <a:ext cx="104" cy="110"/>
              <a:chOff x="4554" y="1554"/>
              <a:chExt cx="104" cy="110"/>
            </a:xfrm>
          </p:grpSpPr>
          <p:sp>
            <p:nvSpPr>
              <p:cNvPr id="54392" name="Freeform 15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93" name="Freeform 15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94" name="Line 16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4351" name="Line 161"/>
          <p:cNvSpPr>
            <a:spLocks noChangeShapeType="1"/>
          </p:cNvSpPr>
          <p:nvPr/>
        </p:nvSpPr>
        <p:spPr bwMode="auto">
          <a:xfrm>
            <a:off x="6710363" y="48418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2" name="Line 162"/>
          <p:cNvSpPr>
            <a:spLocks noChangeShapeType="1"/>
          </p:cNvSpPr>
          <p:nvPr/>
        </p:nvSpPr>
        <p:spPr bwMode="auto">
          <a:xfrm>
            <a:off x="6723063" y="15271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3" name="Line 163"/>
          <p:cNvSpPr>
            <a:spLocks noChangeShapeType="1"/>
          </p:cNvSpPr>
          <p:nvPr/>
        </p:nvSpPr>
        <p:spPr bwMode="auto">
          <a:xfrm flipV="1">
            <a:off x="6243638" y="3429000"/>
            <a:ext cx="0" cy="239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4" name="Line 164"/>
          <p:cNvSpPr>
            <a:spLocks noChangeShapeType="1"/>
          </p:cNvSpPr>
          <p:nvPr/>
        </p:nvSpPr>
        <p:spPr bwMode="auto">
          <a:xfrm flipV="1">
            <a:off x="6303963" y="341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5" name="Line 165"/>
          <p:cNvSpPr>
            <a:spLocks noChangeShapeType="1"/>
          </p:cNvSpPr>
          <p:nvPr/>
        </p:nvSpPr>
        <p:spPr bwMode="auto">
          <a:xfrm>
            <a:off x="6256338" y="2682875"/>
            <a:ext cx="0" cy="373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6" name="Line 166"/>
          <p:cNvSpPr>
            <a:spLocks noChangeShapeType="1"/>
          </p:cNvSpPr>
          <p:nvPr/>
        </p:nvSpPr>
        <p:spPr bwMode="auto">
          <a:xfrm>
            <a:off x="6291263" y="2659063"/>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7" name="Line 167"/>
          <p:cNvSpPr>
            <a:spLocks noChangeShapeType="1"/>
          </p:cNvSpPr>
          <p:nvPr/>
        </p:nvSpPr>
        <p:spPr bwMode="auto">
          <a:xfrm>
            <a:off x="3533775" y="38814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8" name="Line 168"/>
          <p:cNvSpPr>
            <a:spLocks noChangeShapeType="1"/>
          </p:cNvSpPr>
          <p:nvPr/>
        </p:nvSpPr>
        <p:spPr bwMode="auto">
          <a:xfrm>
            <a:off x="2400300" y="23844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59" name="Line 169"/>
          <p:cNvSpPr>
            <a:spLocks noChangeShapeType="1"/>
          </p:cNvSpPr>
          <p:nvPr/>
        </p:nvSpPr>
        <p:spPr bwMode="auto">
          <a:xfrm>
            <a:off x="2411413" y="36845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0" name="Line 170"/>
          <p:cNvSpPr>
            <a:spLocks noChangeShapeType="1"/>
          </p:cNvSpPr>
          <p:nvPr/>
        </p:nvSpPr>
        <p:spPr bwMode="auto">
          <a:xfrm flipV="1">
            <a:off x="2465388" y="2820988"/>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1" name="Line 171"/>
          <p:cNvSpPr>
            <a:spLocks noChangeShapeType="1"/>
          </p:cNvSpPr>
          <p:nvPr/>
        </p:nvSpPr>
        <p:spPr bwMode="auto">
          <a:xfrm>
            <a:off x="2420938" y="37226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2" name="Line 172"/>
          <p:cNvSpPr>
            <a:spLocks noChangeShapeType="1"/>
          </p:cNvSpPr>
          <p:nvPr/>
        </p:nvSpPr>
        <p:spPr bwMode="auto">
          <a:xfrm>
            <a:off x="1997075" y="165893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3" name="Line 173"/>
          <p:cNvSpPr>
            <a:spLocks noChangeShapeType="1"/>
          </p:cNvSpPr>
          <p:nvPr/>
        </p:nvSpPr>
        <p:spPr bwMode="auto">
          <a:xfrm>
            <a:off x="2005013" y="4710113"/>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4" name="Rectangle 174"/>
          <p:cNvSpPr>
            <a:spLocks noChangeArrowheads="1"/>
          </p:cNvSpPr>
          <p:nvPr/>
        </p:nvSpPr>
        <p:spPr bwMode="auto">
          <a:xfrm>
            <a:off x="3403600" y="5076825"/>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65" name="Rectangle 175"/>
          <p:cNvSpPr>
            <a:spLocks noChangeArrowheads="1"/>
          </p:cNvSpPr>
          <p:nvPr/>
        </p:nvSpPr>
        <p:spPr bwMode="auto">
          <a:xfrm>
            <a:off x="6081713" y="5073650"/>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66" name="Line 176"/>
          <p:cNvSpPr>
            <a:spLocks noChangeShapeType="1"/>
          </p:cNvSpPr>
          <p:nvPr/>
        </p:nvSpPr>
        <p:spPr bwMode="auto">
          <a:xfrm>
            <a:off x="3465513" y="5026025"/>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7" name="Line 177"/>
          <p:cNvSpPr>
            <a:spLocks noChangeShapeType="1"/>
          </p:cNvSpPr>
          <p:nvPr/>
        </p:nvSpPr>
        <p:spPr bwMode="auto">
          <a:xfrm>
            <a:off x="6146800" y="503078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8" name="Line 178"/>
          <p:cNvSpPr>
            <a:spLocks noChangeShapeType="1"/>
          </p:cNvSpPr>
          <p:nvPr/>
        </p:nvSpPr>
        <p:spPr bwMode="auto">
          <a:xfrm>
            <a:off x="1192213" y="3175000"/>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69" name="Line 180"/>
          <p:cNvSpPr>
            <a:spLocks noChangeShapeType="1"/>
          </p:cNvSpPr>
          <p:nvPr/>
        </p:nvSpPr>
        <p:spPr bwMode="auto">
          <a:xfrm>
            <a:off x="6821488" y="2881313"/>
            <a:ext cx="269875"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70" name="Line 181"/>
          <p:cNvSpPr>
            <a:spLocks noChangeShapeType="1"/>
          </p:cNvSpPr>
          <p:nvPr/>
        </p:nvSpPr>
        <p:spPr bwMode="auto">
          <a:xfrm flipH="1">
            <a:off x="6886575" y="2881313"/>
            <a:ext cx="61913" cy="0"/>
          </a:xfrm>
          <a:prstGeom prst="line">
            <a:avLst/>
          </a:prstGeom>
          <a:noFill/>
          <a:ln w="38100" cmpd="dbl">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371" name="Text Box 182"/>
          <p:cNvSpPr txBox="1">
            <a:spLocks noChangeArrowheads="1"/>
          </p:cNvSpPr>
          <p:nvPr/>
        </p:nvSpPr>
        <p:spPr bwMode="auto">
          <a:xfrm>
            <a:off x="4027488" y="2686050"/>
            <a:ext cx="3635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4372" name="Line 183"/>
          <p:cNvSpPr>
            <a:spLocks noChangeShapeType="1"/>
          </p:cNvSpPr>
          <p:nvPr/>
        </p:nvSpPr>
        <p:spPr bwMode="auto">
          <a:xfrm flipH="1" flipV="1">
            <a:off x="3328988" y="2590800"/>
            <a:ext cx="688975" cy="225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3" name="Line 184"/>
          <p:cNvSpPr>
            <a:spLocks noChangeShapeType="1"/>
          </p:cNvSpPr>
          <p:nvPr/>
        </p:nvSpPr>
        <p:spPr bwMode="auto">
          <a:xfrm flipV="1">
            <a:off x="4376738" y="2692400"/>
            <a:ext cx="709612" cy="195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4" name="Text Box 185"/>
          <p:cNvSpPr txBox="1">
            <a:spLocks noChangeArrowheads="1"/>
          </p:cNvSpPr>
          <p:nvPr/>
        </p:nvSpPr>
        <p:spPr bwMode="auto">
          <a:xfrm>
            <a:off x="2908300" y="3209925"/>
            <a:ext cx="36353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4375" name="Line 186"/>
          <p:cNvSpPr>
            <a:spLocks noChangeShapeType="1"/>
          </p:cNvSpPr>
          <p:nvPr/>
        </p:nvSpPr>
        <p:spPr bwMode="auto">
          <a:xfrm flipV="1">
            <a:off x="3257550" y="3278188"/>
            <a:ext cx="195263" cy="4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6" name="Text Box 187"/>
          <p:cNvSpPr txBox="1">
            <a:spLocks noChangeArrowheads="1"/>
          </p:cNvSpPr>
          <p:nvPr/>
        </p:nvSpPr>
        <p:spPr bwMode="auto">
          <a:xfrm>
            <a:off x="3956050" y="1649413"/>
            <a:ext cx="3778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4377" name="Line 188"/>
          <p:cNvSpPr>
            <a:spLocks noChangeShapeType="1"/>
          </p:cNvSpPr>
          <p:nvPr/>
        </p:nvSpPr>
        <p:spPr bwMode="auto">
          <a:xfrm flipH="1">
            <a:off x="3246438" y="1911350"/>
            <a:ext cx="679450" cy="26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8" name="Line 189"/>
          <p:cNvSpPr>
            <a:spLocks noChangeShapeType="1"/>
          </p:cNvSpPr>
          <p:nvPr/>
        </p:nvSpPr>
        <p:spPr bwMode="auto">
          <a:xfrm>
            <a:off x="4314825" y="1860550"/>
            <a:ext cx="8128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79" name="Text Box 190"/>
          <p:cNvSpPr txBox="1">
            <a:spLocks noChangeArrowheads="1"/>
          </p:cNvSpPr>
          <p:nvPr/>
        </p:nvSpPr>
        <p:spPr bwMode="auto">
          <a:xfrm>
            <a:off x="3811588" y="4105275"/>
            <a:ext cx="3635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4380" name="Line 191"/>
          <p:cNvSpPr>
            <a:spLocks noChangeShapeType="1"/>
          </p:cNvSpPr>
          <p:nvPr/>
        </p:nvSpPr>
        <p:spPr bwMode="auto">
          <a:xfrm flipH="1" flipV="1">
            <a:off x="3473450" y="4183063"/>
            <a:ext cx="317500" cy="153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1" name="Rectangle 192"/>
          <p:cNvSpPr>
            <a:spLocks noChangeArrowheads="1"/>
          </p:cNvSpPr>
          <p:nvPr/>
        </p:nvSpPr>
        <p:spPr bwMode="auto">
          <a:xfrm>
            <a:off x="111125" y="101600"/>
            <a:ext cx="6726238"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4382" name="Rectangle 193"/>
          <p:cNvSpPr>
            <a:spLocks noChangeArrowheads="1"/>
          </p:cNvSpPr>
          <p:nvPr/>
        </p:nvSpPr>
        <p:spPr bwMode="auto">
          <a:xfrm>
            <a:off x="122238" y="111125"/>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AU NIVEAU MECANISME</a:t>
            </a:r>
          </a:p>
        </p:txBody>
      </p:sp>
      <p:sp>
        <p:nvSpPr>
          <p:cNvPr id="54383" name="Line 194"/>
          <p:cNvSpPr>
            <a:spLocks noChangeShapeType="1"/>
          </p:cNvSpPr>
          <p:nvPr/>
        </p:nvSpPr>
        <p:spPr bwMode="auto">
          <a:xfrm>
            <a:off x="7069138" y="2876550"/>
            <a:ext cx="749300" cy="0"/>
          </a:xfrm>
          <a:prstGeom prst="line">
            <a:avLst/>
          </a:prstGeom>
          <a:noFill/>
          <a:ln w="38100" cmpd="dbl">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4" name="Text Box 195"/>
          <p:cNvSpPr txBox="1">
            <a:spLocks noChangeArrowheads="1"/>
          </p:cNvSpPr>
          <p:nvPr/>
        </p:nvSpPr>
        <p:spPr bwMode="auto">
          <a:xfrm>
            <a:off x="7273925" y="245427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Z</a:t>
            </a:r>
          </a:p>
        </p:txBody>
      </p:sp>
      <p:sp>
        <p:nvSpPr>
          <p:cNvPr id="54385" name="Line 196"/>
          <p:cNvSpPr>
            <a:spLocks noChangeShapeType="1"/>
          </p:cNvSpPr>
          <p:nvPr/>
        </p:nvSpPr>
        <p:spPr bwMode="auto">
          <a:xfrm>
            <a:off x="7058025" y="2713038"/>
            <a:ext cx="0" cy="13652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6" name="Line 197"/>
          <p:cNvSpPr>
            <a:spLocks noChangeShapeType="1"/>
          </p:cNvSpPr>
          <p:nvPr/>
        </p:nvSpPr>
        <p:spPr bwMode="auto">
          <a:xfrm>
            <a:off x="6945313" y="2868613"/>
            <a:ext cx="0" cy="51276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7" name="Line 198"/>
          <p:cNvSpPr>
            <a:spLocks noChangeShapeType="1"/>
          </p:cNvSpPr>
          <p:nvPr/>
        </p:nvSpPr>
        <p:spPr bwMode="auto">
          <a:xfrm flipV="1">
            <a:off x="3462338" y="2033588"/>
            <a:ext cx="0" cy="2476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8" name="Line 199"/>
          <p:cNvSpPr>
            <a:spLocks noChangeShapeType="1"/>
          </p:cNvSpPr>
          <p:nvPr/>
        </p:nvSpPr>
        <p:spPr bwMode="auto">
          <a:xfrm flipV="1">
            <a:off x="3463925" y="2495550"/>
            <a:ext cx="0" cy="13874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4389" name="Text Box 210"/>
          <p:cNvSpPr txBox="1">
            <a:spLocks noChangeArrowheads="1"/>
          </p:cNvSpPr>
          <p:nvPr/>
        </p:nvSpPr>
        <p:spPr bwMode="auto">
          <a:xfrm>
            <a:off x="82550" y="600075"/>
            <a:ext cx="5243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Faire la chaîne qui correspond à l'exigence Z</a:t>
            </a:r>
          </a:p>
        </p:txBody>
      </p:sp>
    </p:spTree>
    <p:extLst>
      <p:ext uri="{BB962C8B-B14F-4D97-AF65-F5344CB8AC3E}">
        <p14:creationId xmlns:p14="http://schemas.microsoft.com/office/powerpoint/2010/main" val="2056946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3535363" y="22129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299" name="Line 3"/>
          <p:cNvSpPr>
            <a:spLocks noChangeShapeType="1"/>
          </p:cNvSpPr>
          <p:nvPr/>
        </p:nvSpPr>
        <p:spPr bwMode="auto">
          <a:xfrm>
            <a:off x="6808788" y="2405063"/>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0" name="Freeform 4" descr="noir)"/>
          <p:cNvSpPr>
            <a:spLocks/>
          </p:cNvSpPr>
          <p:nvPr/>
        </p:nvSpPr>
        <p:spPr bwMode="auto">
          <a:xfrm>
            <a:off x="1238250" y="2827338"/>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1" name="Freeform 5" descr="noir)"/>
          <p:cNvSpPr>
            <a:spLocks/>
          </p:cNvSpPr>
          <p:nvPr/>
        </p:nvSpPr>
        <p:spPr bwMode="auto">
          <a:xfrm>
            <a:off x="5745163" y="2636838"/>
            <a:ext cx="876300" cy="817562"/>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2" name="Freeform 6"/>
          <p:cNvSpPr>
            <a:spLocks/>
          </p:cNvSpPr>
          <p:nvPr/>
        </p:nvSpPr>
        <p:spPr bwMode="auto">
          <a:xfrm flipV="1">
            <a:off x="1271588" y="3186113"/>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3" name="Freeform 7"/>
          <p:cNvSpPr>
            <a:spLocks/>
          </p:cNvSpPr>
          <p:nvPr/>
        </p:nvSpPr>
        <p:spPr bwMode="auto">
          <a:xfrm flipV="1">
            <a:off x="2606675" y="1414463"/>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4" name="Line 8"/>
          <p:cNvSpPr>
            <a:spLocks noChangeShapeType="1"/>
          </p:cNvSpPr>
          <p:nvPr/>
        </p:nvSpPr>
        <p:spPr bwMode="auto">
          <a:xfrm>
            <a:off x="5568950" y="22606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5" name="Line 9"/>
          <p:cNvSpPr>
            <a:spLocks noChangeShapeType="1"/>
          </p:cNvSpPr>
          <p:nvPr/>
        </p:nvSpPr>
        <p:spPr bwMode="auto">
          <a:xfrm>
            <a:off x="5564188" y="37846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6" name="Freeform 10"/>
          <p:cNvSpPr>
            <a:spLocks/>
          </p:cNvSpPr>
          <p:nvPr/>
        </p:nvSpPr>
        <p:spPr bwMode="auto">
          <a:xfrm>
            <a:off x="2606675" y="4089400"/>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7" name="Freeform 11"/>
          <p:cNvSpPr>
            <a:spLocks/>
          </p:cNvSpPr>
          <p:nvPr/>
        </p:nvSpPr>
        <p:spPr bwMode="auto">
          <a:xfrm>
            <a:off x="1271588" y="2508250"/>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08" name="Freeform 12"/>
          <p:cNvSpPr>
            <a:spLocks/>
          </p:cNvSpPr>
          <p:nvPr/>
        </p:nvSpPr>
        <p:spPr bwMode="auto">
          <a:xfrm>
            <a:off x="6361113" y="2286000"/>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09" name="Group 13"/>
          <p:cNvGrpSpPr>
            <a:grpSpLocks/>
          </p:cNvGrpSpPr>
          <p:nvPr/>
        </p:nvGrpSpPr>
        <p:grpSpPr bwMode="auto">
          <a:xfrm>
            <a:off x="2727325" y="2197100"/>
            <a:ext cx="366713" cy="381000"/>
            <a:chOff x="1344" y="1382"/>
            <a:chExt cx="240" cy="250"/>
          </a:xfrm>
        </p:grpSpPr>
        <p:sp>
          <p:nvSpPr>
            <p:cNvPr id="55499" name="Freeform 1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500" name="Freeform 1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501" name="Oval 1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502" name="Line 1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503" name="Line 1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5310" name="Group 19"/>
          <p:cNvGrpSpPr>
            <a:grpSpLocks/>
          </p:cNvGrpSpPr>
          <p:nvPr/>
        </p:nvGrpSpPr>
        <p:grpSpPr bwMode="auto">
          <a:xfrm flipH="1">
            <a:off x="3094038" y="2197100"/>
            <a:ext cx="365125" cy="381000"/>
            <a:chOff x="1344" y="1382"/>
            <a:chExt cx="240" cy="250"/>
          </a:xfrm>
        </p:grpSpPr>
        <p:sp>
          <p:nvSpPr>
            <p:cNvPr id="55494" name="Freeform 2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95" name="Freeform 2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96" name="Oval 2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97" name="Line 2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98" name="Line 2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5311" name="Freeform 25" descr="noir)"/>
          <p:cNvSpPr>
            <a:spLocks/>
          </p:cNvSpPr>
          <p:nvPr/>
        </p:nvSpPr>
        <p:spPr bwMode="auto">
          <a:xfrm>
            <a:off x="4970463" y="2292350"/>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12" name="Freeform 26" descr="noir)"/>
          <p:cNvSpPr>
            <a:spLocks/>
          </p:cNvSpPr>
          <p:nvPr/>
        </p:nvSpPr>
        <p:spPr bwMode="auto">
          <a:xfrm>
            <a:off x="4972050" y="24892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13" name="Group 27"/>
          <p:cNvGrpSpPr>
            <a:grpSpLocks/>
          </p:cNvGrpSpPr>
          <p:nvPr/>
        </p:nvGrpSpPr>
        <p:grpSpPr bwMode="auto">
          <a:xfrm>
            <a:off x="5005388" y="2397125"/>
            <a:ext cx="463550" cy="138113"/>
            <a:chOff x="3460" y="1430"/>
            <a:chExt cx="188" cy="56"/>
          </a:xfrm>
        </p:grpSpPr>
        <p:sp>
          <p:nvSpPr>
            <p:cNvPr id="55492" name="Rectangle 2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93" name="Rectangle 2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5314" name="Line 30"/>
          <p:cNvSpPr>
            <a:spLocks noChangeShapeType="1"/>
          </p:cNvSpPr>
          <p:nvPr/>
        </p:nvSpPr>
        <p:spPr bwMode="auto">
          <a:xfrm>
            <a:off x="4975225" y="242570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15" name="Line 31"/>
          <p:cNvSpPr>
            <a:spLocks noChangeShapeType="1"/>
          </p:cNvSpPr>
          <p:nvPr/>
        </p:nvSpPr>
        <p:spPr bwMode="auto">
          <a:xfrm>
            <a:off x="5500688" y="243046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16" name="Rectangle 32" descr="noir)"/>
          <p:cNvSpPr>
            <a:spLocks noChangeArrowheads="1"/>
          </p:cNvSpPr>
          <p:nvPr/>
        </p:nvSpPr>
        <p:spPr bwMode="auto">
          <a:xfrm>
            <a:off x="2497138" y="2473325"/>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17" name="Freeform 33"/>
          <p:cNvSpPr>
            <a:spLocks/>
          </p:cNvSpPr>
          <p:nvPr/>
        </p:nvSpPr>
        <p:spPr bwMode="auto">
          <a:xfrm>
            <a:off x="2500313" y="2359025"/>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18" name="Freeform 34"/>
          <p:cNvSpPr>
            <a:spLocks/>
          </p:cNvSpPr>
          <p:nvPr/>
        </p:nvSpPr>
        <p:spPr bwMode="auto">
          <a:xfrm>
            <a:off x="2544763" y="2444750"/>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19" name="Line 35"/>
          <p:cNvSpPr>
            <a:spLocks noChangeShapeType="1"/>
          </p:cNvSpPr>
          <p:nvPr/>
        </p:nvSpPr>
        <p:spPr bwMode="auto">
          <a:xfrm>
            <a:off x="2427288" y="2647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20" name="Freeform 36" descr="noir)"/>
          <p:cNvSpPr>
            <a:spLocks/>
          </p:cNvSpPr>
          <p:nvPr/>
        </p:nvSpPr>
        <p:spPr bwMode="auto">
          <a:xfrm>
            <a:off x="2414588" y="2584450"/>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21" name="Rectangle 37"/>
          <p:cNvSpPr>
            <a:spLocks noChangeArrowheads="1"/>
          </p:cNvSpPr>
          <p:nvPr/>
        </p:nvSpPr>
        <p:spPr bwMode="auto">
          <a:xfrm>
            <a:off x="2122488" y="2416175"/>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22" name="Line 38"/>
          <p:cNvSpPr>
            <a:spLocks noChangeShapeType="1"/>
          </p:cNvSpPr>
          <p:nvPr/>
        </p:nvSpPr>
        <p:spPr bwMode="auto">
          <a:xfrm>
            <a:off x="2128838" y="2422525"/>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23" name="Freeform 39"/>
          <p:cNvSpPr>
            <a:spLocks/>
          </p:cNvSpPr>
          <p:nvPr/>
        </p:nvSpPr>
        <p:spPr bwMode="auto">
          <a:xfrm>
            <a:off x="2049463" y="1762125"/>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24" name="Freeform 40"/>
          <p:cNvSpPr>
            <a:spLocks/>
          </p:cNvSpPr>
          <p:nvPr/>
        </p:nvSpPr>
        <p:spPr bwMode="auto">
          <a:xfrm>
            <a:off x="2420938" y="176212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25" name="Group 41"/>
          <p:cNvGrpSpPr>
            <a:grpSpLocks/>
          </p:cNvGrpSpPr>
          <p:nvPr/>
        </p:nvGrpSpPr>
        <p:grpSpPr bwMode="auto">
          <a:xfrm rot="5400000" flipH="1">
            <a:off x="6314282" y="2709069"/>
            <a:ext cx="317500" cy="954087"/>
            <a:chOff x="4501" y="2215"/>
            <a:chExt cx="576" cy="1727"/>
          </a:xfrm>
        </p:grpSpPr>
        <p:sp>
          <p:nvSpPr>
            <p:cNvPr id="55485" name="Freeform 4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5486" name="Group 43"/>
            <p:cNvGrpSpPr>
              <a:grpSpLocks/>
            </p:cNvGrpSpPr>
            <p:nvPr/>
          </p:nvGrpSpPr>
          <p:grpSpPr bwMode="auto">
            <a:xfrm>
              <a:off x="4696" y="2599"/>
              <a:ext cx="186" cy="1343"/>
              <a:chOff x="4134" y="577"/>
              <a:chExt cx="186" cy="1343"/>
            </a:xfrm>
          </p:grpSpPr>
          <p:sp>
            <p:nvSpPr>
              <p:cNvPr id="55490" name="Line 4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91" name="Line 4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487" name="Line 4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88" name="Line 4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89" name="Rectangle 4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5326" name="Group 49"/>
          <p:cNvGrpSpPr>
            <a:grpSpLocks/>
          </p:cNvGrpSpPr>
          <p:nvPr/>
        </p:nvGrpSpPr>
        <p:grpSpPr bwMode="auto">
          <a:xfrm rot="5400000" flipV="1">
            <a:off x="5859463" y="3098800"/>
            <a:ext cx="165100" cy="174625"/>
            <a:chOff x="4554" y="1554"/>
            <a:chExt cx="104" cy="110"/>
          </a:xfrm>
        </p:grpSpPr>
        <p:sp>
          <p:nvSpPr>
            <p:cNvPr id="55482" name="Freeform 5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83" name="Freeform 5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84" name="Line 5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5327" name="Group 53"/>
          <p:cNvGrpSpPr>
            <a:grpSpLocks/>
          </p:cNvGrpSpPr>
          <p:nvPr/>
        </p:nvGrpSpPr>
        <p:grpSpPr bwMode="auto">
          <a:xfrm rot="16200000" flipH="1">
            <a:off x="2350294" y="1191419"/>
            <a:ext cx="317500" cy="954088"/>
            <a:chOff x="4501" y="2215"/>
            <a:chExt cx="576" cy="1727"/>
          </a:xfrm>
        </p:grpSpPr>
        <p:sp>
          <p:nvSpPr>
            <p:cNvPr id="55475" name="Freeform 5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5476" name="Group 55"/>
            <p:cNvGrpSpPr>
              <a:grpSpLocks/>
            </p:cNvGrpSpPr>
            <p:nvPr/>
          </p:nvGrpSpPr>
          <p:grpSpPr bwMode="auto">
            <a:xfrm>
              <a:off x="4696" y="2599"/>
              <a:ext cx="186" cy="1343"/>
              <a:chOff x="4134" y="577"/>
              <a:chExt cx="186" cy="1343"/>
            </a:xfrm>
          </p:grpSpPr>
          <p:sp>
            <p:nvSpPr>
              <p:cNvPr id="55480" name="Line 5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81" name="Line 5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477" name="Line 5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78" name="Line 5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79" name="Rectangle 6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5328" name="Group 61"/>
          <p:cNvGrpSpPr>
            <a:grpSpLocks/>
          </p:cNvGrpSpPr>
          <p:nvPr/>
        </p:nvGrpSpPr>
        <p:grpSpPr bwMode="auto">
          <a:xfrm rot="16200000" flipV="1">
            <a:off x="2962276" y="1582737"/>
            <a:ext cx="165100" cy="174625"/>
            <a:chOff x="4554" y="1554"/>
            <a:chExt cx="104" cy="110"/>
          </a:xfrm>
        </p:grpSpPr>
        <p:sp>
          <p:nvSpPr>
            <p:cNvPr id="55472" name="Freeform 6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73" name="Freeform 6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74" name="Line 6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329" name="Rectangle 65"/>
          <p:cNvSpPr>
            <a:spLocks noChangeArrowheads="1"/>
          </p:cNvSpPr>
          <p:nvPr/>
        </p:nvSpPr>
        <p:spPr bwMode="auto">
          <a:xfrm>
            <a:off x="2224088" y="1419225"/>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30" name="Rectangle 66"/>
          <p:cNvSpPr>
            <a:spLocks noChangeArrowheads="1"/>
          </p:cNvSpPr>
          <p:nvPr/>
        </p:nvSpPr>
        <p:spPr bwMode="auto">
          <a:xfrm>
            <a:off x="2420938" y="1419225"/>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31" name="Rectangle 67"/>
          <p:cNvSpPr>
            <a:spLocks noChangeArrowheads="1"/>
          </p:cNvSpPr>
          <p:nvPr/>
        </p:nvSpPr>
        <p:spPr bwMode="auto">
          <a:xfrm>
            <a:off x="5510213" y="253841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32" name="Rectangle 68"/>
          <p:cNvSpPr>
            <a:spLocks noChangeArrowheads="1"/>
          </p:cNvSpPr>
          <p:nvPr/>
        </p:nvSpPr>
        <p:spPr bwMode="auto">
          <a:xfrm>
            <a:off x="6391275" y="2598738"/>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33" name="Rectangle 69"/>
          <p:cNvSpPr>
            <a:spLocks noChangeArrowheads="1"/>
          </p:cNvSpPr>
          <p:nvPr/>
        </p:nvSpPr>
        <p:spPr bwMode="auto">
          <a:xfrm>
            <a:off x="6653213" y="2489200"/>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34" name="Freeform 70"/>
          <p:cNvSpPr>
            <a:spLocks/>
          </p:cNvSpPr>
          <p:nvPr/>
        </p:nvSpPr>
        <p:spPr bwMode="auto">
          <a:xfrm>
            <a:off x="6361113" y="3724275"/>
            <a:ext cx="457200" cy="37306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35" name="Group 71"/>
          <p:cNvGrpSpPr>
            <a:grpSpLocks/>
          </p:cNvGrpSpPr>
          <p:nvPr/>
        </p:nvGrpSpPr>
        <p:grpSpPr bwMode="auto">
          <a:xfrm flipV="1">
            <a:off x="2727325" y="3805238"/>
            <a:ext cx="366713" cy="381000"/>
            <a:chOff x="1344" y="1382"/>
            <a:chExt cx="240" cy="250"/>
          </a:xfrm>
        </p:grpSpPr>
        <p:sp>
          <p:nvSpPr>
            <p:cNvPr id="55467" name="Freeform 7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68" name="Freeform 7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69" name="Oval 7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70" name="Line 7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71" name="Line 7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5336" name="Group 77"/>
          <p:cNvGrpSpPr>
            <a:grpSpLocks/>
          </p:cNvGrpSpPr>
          <p:nvPr/>
        </p:nvGrpSpPr>
        <p:grpSpPr bwMode="auto">
          <a:xfrm flipH="1" flipV="1">
            <a:off x="3094038" y="3805238"/>
            <a:ext cx="365125" cy="381000"/>
            <a:chOff x="1344" y="1382"/>
            <a:chExt cx="240" cy="250"/>
          </a:xfrm>
        </p:grpSpPr>
        <p:sp>
          <p:nvSpPr>
            <p:cNvPr id="55462" name="Freeform 78"/>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63" name="Freeform 79"/>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64" name="Oval 80"/>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65" name="Line 81"/>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66" name="Line 82"/>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5337" name="Freeform 83" descr="noir)"/>
          <p:cNvSpPr>
            <a:spLocks/>
          </p:cNvSpPr>
          <p:nvPr/>
        </p:nvSpPr>
        <p:spPr bwMode="auto">
          <a:xfrm flipV="1">
            <a:off x="4970463" y="3952875"/>
            <a:ext cx="534987" cy="138113"/>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38" name="Freeform 84" descr="noir)"/>
          <p:cNvSpPr>
            <a:spLocks/>
          </p:cNvSpPr>
          <p:nvPr/>
        </p:nvSpPr>
        <p:spPr bwMode="auto">
          <a:xfrm flipV="1">
            <a:off x="4972050" y="3719513"/>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39" name="Group 85"/>
          <p:cNvGrpSpPr>
            <a:grpSpLocks/>
          </p:cNvGrpSpPr>
          <p:nvPr/>
        </p:nvGrpSpPr>
        <p:grpSpPr bwMode="auto">
          <a:xfrm flipV="1">
            <a:off x="5005388" y="3848100"/>
            <a:ext cx="463550" cy="138113"/>
            <a:chOff x="3460" y="1430"/>
            <a:chExt cx="188" cy="56"/>
          </a:xfrm>
        </p:grpSpPr>
        <p:sp>
          <p:nvSpPr>
            <p:cNvPr id="55460" name="Rectangle 86"/>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61" name="Rectangle 87"/>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55340" name="Line 88"/>
          <p:cNvSpPr>
            <a:spLocks noChangeShapeType="1"/>
          </p:cNvSpPr>
          <p:nvPr/>
        </p:nvSpPr>
        <p:spPr bwMode="auto">
          <a:xfrm flipV="1">
            <a:off x="4975225" y="38496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1" name="Line 89"/>
          <p:cNvSpPr>
            <a:spLocks noChangeShapeType="1"/>
          </p:cNvSpPr>
          <p:nvPr/>
        </p:nvSpPr>
        <p:spPr bwMode="auto">
          <a:xfrm flipV="1">
            <a:off x="5500688" y="384492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2" name="Rectangle 90" descr="noir)"/>
          <p:cNvSpPr>
            <a:spLocks noChangeArrowheads="1"/>
          </p:cNvSpPr>
          <p:nvPr/>
        </p:nvSpPr>
        <p:spPr bwMode="auto">
          <a:xfrm flipV="1">
            <a:off x="2497138" y="377031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43" name="Freeform 91"/>
          <p:cNvSpPr>
            <a:spLocks/>
          </p:cNvSpPr>
          <p:nvPr/>
        </p:nvSpPr>
        <p:spPr bwMode="auto">
          <a:xfrm flipV="1">
            <a:off x="2500313" y="391001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4" name="Freeform 92"/>
          <p:cNvSpPr>
            <a:spLocks/>
          </p:cNvSpPr>
          <p:nvPr/>
        </p:nvSpPr>
        <p:spPr bwMode="auto">
          <a:xfrm>
            <a:off x="2697163" y="3713163"/>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5" name="Rectangle 93"/>
          <p:cNvSpPr>
            <a:spLocks noChangeArrowheads="1"/>
          </p:cNvSpPr>
          <p:nvPr/>
        </p:nvSpPr>
        <p:spPr bwMode="auto">
          <a:xfrm flipV="1">
            <a:off x="2122488" y="365601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46" name="Line 94"/>
          <p:cNvSpPr>
            <a:spLocks noChangeShapeType="1"/>
          </p:cNvSpPr>
          <p:nvPr/>
        </p:nvSpPr>
        <p:spPr bwMode="auto">
          <a:xfrm flipV="1">
            <a:off x="2128838" y="368141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7" name="Freeform 95"/>
          <p:cNvSpPr>
            <a:spLocks/>
          </p:cNvSpPr>
          <p:nvPr/>
        </p:nvSpPr>
        <p:spPr bwMode="auto">
          <a:xfrm flipV="1">
            <a:off x="2049463" y="367506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48" name="Freeform 96"/>
          <p:cNvSpPr>
            <a:spLocks/>
          </p:cNvSpPr>
          <p:nvPr/>
        </p:nvSpPr>
        <p:spPr bwMode="auto">
          <a:xfrm flipV="1">
            <a:off x="2420938" y="4129088"/>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49" name="Group 97"/>
          <p:cNvGrpSpPr>
            <a:grpSpLocks/>
          </p:cNvGrpSpPr>
          <p:nvPr/>
        </p:nvGrpSpPr>
        <p:grpSpPr bwMode="auto">
          <a:xfrm rot="5400000" flipH="1" flipV="1">
            <a:off x="2350294" y="4237831"/>
            <a:ext cx="317500" cy="954088"/>
            <a:chOff x="4501" y="2215"/>
            <a:chExt cx="576" cy="1727"/>
          </a:xfrm>
        </p:grpSpPr>
        <p:sp>
          <p:nvSpPr>
            <p:cNvPr id="55453" name="Freeform 9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5454" name="Group 99"/>
            <p:cNvGrpSpPr>
              <a:grpSpLocks/>
            </p:cNvGrpSpPr>
            <p:nvPr/>
          </p:nvGrpSpPr>
          <p:grpSpPr bwMode="auto">
            <a:xfrm>
              <a:off x="4696" y="2599"/>
              <a:ext cx="186" cy="1343"/>
              <a:chOff x="4134" y="577"/>
              <a:chExt cx="186" cy="1343"/>
            </a:xfrm>
          </p:grpSpPr>
          <p:sp>
            <p:nvSpPr>
              <p:cNvPr id="55458" name="Line 10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59" name="Line 10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455" name="Line 10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56" name="Line 10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57" name="Rectangle 10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5350" name="Group 105"/>
          <p:cNvGrpSpPr>
            <a:grpSpLocks/>
          </p:cNvGrpSpPr>
          <p:nvPr/>
        </p:nvGrpSpPr>
        <p:grpSpPr bwMode="auto">
          <a:xfrm rot="5400000">
            <a:off x="2962276" y="4625975"/>
            <a:ext cx="165100" cy="174625"/>
            <a:chOff x="4554" y="1554"/>
            <a:chExt cx="104" cy="110"/>
          </a:xfrm>
        </p:grpSpPr>
        <p:sp>
          <p:nvSpPr>
            <p:cNvPr id="55450" name="Freeform 10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51" name="Freeform 10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52" name="Line 10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351" name="Rectangle 109"/>
          <p:cNvSpPr>
            <a:spLocks noChangeArrowheads="1"/>
          </p:cNvSpPr>
          <p:nvPr/>
        </p:nvSpPr>
        <p:spPr bwMode="auto">
          <a:xfrm flipV="1">
            <a:off x="2224088" y="481806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52" name="Rectangle 110"/>
          <p:cNvSpPr>
            <a:spLocks noChangeArrowheads="1"/>
          </p:cNvSpPr>
          <p:nvPr/>
        </p:nvSpPr>
        <p:spPr bwMode="auto">
          <a:xfrm flipV="1">
            <a:off x="2420938" y="481806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53" name="Rectangle 111"/>
          <p:cNvSpPr>
            <a:spLocks noChangeArrowheads="1"/>
          </p:cNvSpPr>
          <p:nvPr/>
        </p:nvSpPr>
        <p:spPr bwMode="auto">
          <a:xfrm flipV="1">
            <a:off x="5510213" y="3724275"/>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54" name="Rectangle 112"/>
          <p:cNvSpPr>
            <a:spLocks noChangeArrowheads="1"/>
          </p:cNvSpPr>
          <p:nvPr/>
        </p:nvSpPr>
        <p:spPr bwMode="auto">
          <a:xfrm flipV="1">
            <a:off x="6653213" y="3292475"/>
            <a:ext cx="96837" cy="601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55" name="Line 113"/>
          <p:cNvSpPr>
            <a:spLocks noChangeShapeType="1"/>
          </p:cNvSpPr>
          <p:nvPr/>
        </p:nvSpPr>
        <p:spPr bwMode="auto">
          <a:xfrm>
            <a:off x="1881188" y="2844800"/>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56" name="Line 114"/>
          <p:cNvSpPr>
            <a:spLocks noChangeShapeType="1"/>
          </p:cNvSpPr>
          <p:nvPr/>
        </p:nvSpPr>
        <p:spPr bwMode="auto">
          <a:xfrm>
            <a:off x="2414588" y="2730500"/>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57" name="Line 115"/>
          <p:cNvSpPr>
            <a:spLocks noChangeShapeType="1"/>
          </p:cNvSpPr>
          <p:nvPr/>
        </p:nvSpPr>
        <p:spPr bwMode="auto">
          <a:xfrm>
            <a:off x="2646363" y="283845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58" name="Line 116"/>
          <p:cNvSpPr>
            <a:spLocks noChangeShapeType="1"/>
          </p:cNvSpPr>
          <p:nvPr/>
        </p:nvSpPr>
        <p:spPr bwMode="auto">
          <a:xfrm>
            <a:off x="2744788" y="2832100"/>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59" name="Freeform 117" descr="noir)"/>
          <p:cNvSpPr>
            <a:spLocks/>
          </p:cNvSpPr>
          <p:nvPr/>
        </p:nvSpPr>
        <p:spPr bwMode="auto">
          <a:xfrm>
            <a:off x="2414588" y="2587625"/>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0" name="Line 118"/>
          <p:cNvSpPr>
            <a:spLocks noChangeShapeType="1"/>
          </p:cNvSpPr>
          <p:nvPr/>
        </p:nvSpPr>
        <p:spPr bwMode="auto">
          <a:xfrm>
            <a:off x="3465513" y="25781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1" name="Line 119"/>
          <p:cNvSpPr>
            <a:spLocks noChangeShapeType="1"/>
          </p:cNvSpPr>
          <p:nvPr/>
        </p:nvSpPr>
        <p:spPr bwMode="auto">
          <a:xfrm>
            <a:off x="3783013" y="2578100"/>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2" name="Line 120"/>
          <p:cNvSpPr>
            <a:spLocks noChangeShapeType="1"/>
          </p:cNvSpPr>
          <p:nvPr/>
        </p:nvSpPr>
        <p:spPr bwMode="auto">
          <a:xfrm>
            <a:off x="4976813" y="2657475"/>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3" name="Line 121"/>
          <p:cNvSpPr>
            <a:spLocks noChangeShapeType="1"/>
          </p:cNvSpPr>
          <p:nvPr/>
        </p:nvSpPr>
        <p:spPr bwMode="auto">
          <a:xfrm>
            <a:off x="5662613" y="2660650"/>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4" name="Line 122"/>
          <p:cNvSpPr>
            <a:spLocks noChangeShapeType="1"/>
          </p:cNvSpPr>
          <p:nvPr/>
        </p:nvSpPr>
        <p:spPr bwMode="auto">
          <a:xfrm>
            <a:off x="5700713" y="2692400"/>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5" name="Line 123"/>
          <p:cNvSpPr>
            <a:spLocks noChangeShapeType="1"/>
          </p:cNvSpPr>
          <p:nvPr/>
        </p:nvSpPr>
        <p:spPr bwMode="auto">
          <a:xfrm>
            <a:off x="6303963" y="2236788"/>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66" name="Freeform 124"/>
          <p:cNvSpPr>
            <a:spLocks/>
          </p:cNvSpPr>
          <p:nvPr/>
        </p:nvSpPr>
        <p:spPr bwMode="auto">
          <a:xfrm>
            <a:off x="6364288" y="2189163"/>
            <a:ext cx="457200" cy="96837"/>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5367" name="Group 125"/>
          <p:cNvGrpSpPr>
            <a:grpSpLocks/>
          </p:cNvGrpSpPr>
          <p:nvPr/>
        </p:nvGrpSpPr>
        <p:grpSpPr bwMode="auto">
          <a:xfrm flipV="1">
            <a:off x="6300788" y="4098925"/>
            <a:ext cx="565150" cy="96838"/>
            <a:chOff x="3696" y="1483"/>
            <a:chExt cx="356" cy="61"/>
          </a:xfrm>
        </p:grpSpPr>
        <p:sp>
          <p:nvSpPr>
            <p:cNvPr id="55448" name="Line 126"/>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49" name="Freeform 127"/>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5368" name="Rectangle 128"/>
          <p:cNvSpPr>
            <a:spLocks noChangeArrowheads="1"/>
          </p:cNvSpPr>
          <p:nvPr/>
        </p:nvSpPr>
        <p:spPr bwMode="auto">
          <a:xfrm>
            <a:off x="1392238" y="2824163"/>
            <a:ext cx="384175" cy="84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69" name="Line 129"/>
          <p:cNvSpPr>
            <a:spLocks noChangeShapeType="1"/>
          </p:cNvSpPr>
          <p:nvPr/>
        </p:nvSpPr>
        <p:spPr bwMode="auto">
          <a:xfrm flipV="1">
            <a:off x="1335088" y="2971800"/>
            <a:ext cx="0" cy="5762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0" name="Line 130"/>
          <p:cNvSpPr>
            <a:spLocks noChangeShapeType="1"/>
          </p:cNvSpPr>
          <p:nvPr/>
        </p:nvSpPr>
        <p:spPr bwMode="auto">
          <a:xfrm>
            <a:off x="4895850" y="22733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1" name="Line 131"/>
          <p:cNvSpPr>
            <a:spLocks noChangeShapeType="1"/>
          </p:cNvSpPr>
          <p:nvPr/>
        </p:nvSpPr>
        <p:spPr bwMode="auto">
          <a:xfrm>
            <a:off x="4891088" y="3797300"/>
            <a:ext cx="0" cy="3127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2" name="Rectangle 132"/>
          <p:cNvSpPr>
            <a:spLocks noChangeArrowheads="1"/>
          </p:cNvSpPr>
          <p:nvPr/>
        </p:nvSpPr>
        <p:spPr bwMode="auto">
          <a:xfrm>
            <a:off x="7073900" y="1411288"/>
            <a:ext cx="168275" cy="3544887"/>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5373" name="Group 133"/>
          <p:cNvGrpSpPr>
            <a:grpSpLocks/>
          </p:cNvGrpSpPr>
          <p:nvPr/>
        </p:nvGrpSpPr>
        <p:grpSpPr bwMode="auto">
          <a:xfrm>
            <a:off x="6740525" y="4754563"/>
            <a:ext cx="612775" cy="177800"/>
            <a:chOff x="4224" y="3322"/>
            <a:chExt cx="690" cy="200"/>
          </a:xfrm>
        </p:grpSpPr>
        <p:grpSp>
          <p:nvGrpSpPr>
            <p:cNvPr id="55436" name="Group 134"/>
            <p:cNvGrpSpPr>
              <a:grpSpLocks/>
            </p:cNvGrpSpPr>
            <p:nvPr/>
          </p:nvGrpSpPr>
          <p:grpSpPr bwMode="auto">
            <a:xfrm rot="5400000" flipH="1">
              <a:off x="4514" y="3121"/>
              <a:ext cx="200" cy="601"/>
              <a:chOff x="4501" y="2215"/>
              <a:chExt cx="576" cy="1727"/>
            </a:xfrm>
          </p:grpSpPr>
          <p:sp>
            <p:nvSpPr>
              <p:cNvPr id="55441" name="Freeform 135"/>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5442" name="Group 136"/>
              <p:cNvGrpSpPr>
                <a:grpSpLocks/>
              </p:cNvGrpSpPr>
              <p:nvPr/>
            </p:nvGrpSpPr>
            <p:grpSpPr bwMode="auto">
              <a:xfrm>
                <a:off x="4696" y="2599"/>
                <a:ext cx="186" cy="1343"/>
                <a:chOff x="4134" y="577"/>
                <a:chExt cx="186" cy="1343"/>
              </a:xfrm>
            </p:grpSpPr>
            <p:sp>
              <p:nvSpPr>
                <p:cNvPr id="55446" name="Line 137"/>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47" name="Line 138"/>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443" name="Line 139"/>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44" name="Line 140"/>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45" name="Rectangle 141"/>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5437" name="Group 142"/>
            <p:cNvGrpSpPr>
              <a:grpSpLocks/>
            </p:cNvGrpSpPr>
            <p:nvPr/>
          </p:nvGrpSpPr>
          <p:grpSpPr bwMode="auto">
            <a:xfrm rot="5400000" flipV="1">
              <a:off x="4227" y="3367"/>
              <a:ext cx="104" cy="110"/>
              <a:chOff x="4554" y="1554"/>
              <a:chExt cx="104" cy="110"/>
            </a:xfrm>
          </p:grpSpPr>
          <p:sp>
            <p:nvSpPr>
              <p:cNvPr id="55438" name="Freeform 143"/>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39" name="Freeform 144"/>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40" name="Line 145"/>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55374" name="Group 146"/>
          <p:cNvGrpSpPr>
            <a:grpSpLocks/>
          </p:cNvGrpSpPr>
          <p:nvPr/>
        </p:nvGrpSpPr>
        <p:grpSpPr bwMode="auto">
          <a:xfrm>
            <a:off x="6750050" y="1439863"/>
            <a:ext cx="612775" cy="177800"/>
            <a:chOff x="4224" y="3322"/>
            <a:chExt cx="690" cy="200"/>
          </a:xfrm>
        </p:grpSpPr>
        <p:grpSp>
          <p:nvGrpSpPr>
            <p:cNvPr id="55424" name="Group 147"/>
            <p:cNvGrpSpPr>
              <a:grpSpLocks/>
            </p:cNvGrpSpPr>
            <p:nvPr/>
          </p:nvGrpSpPr>
          <p:grpSpPr bwMode="auto">
            <a:xfrm rot="5400000" flipH="1">
              <a:off x="4514" y="3121"/>
              <a:ext cx="200" cy="601"/>
              <a:chOff x="4501" y="2215"/>
              <a:chExt cx="576" cy="1727"/>
            </a:xfrm>
          </p:grpSpPr>
          <p:sp>
            <p:nvSpPr>
              <p:cNvPr id="55429" name="Freeform 14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5430" name="Group 149"/>
              <p:cNvGrpSpPr>
                <a:grpSpLocks/>
              </p:cNvGrpSpPr>
              <p:nvPr/>
            </p:nvGrpSpPr>
            <p:grpSpPr bwMode="auto">
              <a:xfrm>
                <a:off x="4696" y="2599"/>
                <a:ext cx="186" cy="1343"/>
                <a:chOff x="4134" y="577"/>
                <a:chExt cx="186" cy="1343"/>
              </a:xfrm>
            </p:grpSpPr>
            <p:sp>
              <p:nvSpPr>
                <p:cNvPr id="55434" name="Line 15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35" name="Line 15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5431" name="Line 15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32" name="Line 15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33" name="Rectangle 15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5425" name="Group 155"/>
            <p:cNvGrpSpPr>
              <a:grpSpLocks/>
            </p:cNvGrpSpPr>
            <p:nvPr/>
          </p:nvGrpSpPr>
          <p:grpSpPr bwMode="auto">
            <a:xfrm rot="5400000" flipV="1">
              <a:off x="4227" y="3367"/>
              <a:ext cx="104" cy="110"/>
              <a:chOff x="4554" y="1554"/>
              <a:chExt cx="104" cy="110"/>
            </a:xfrm>
          </p:grpSpPr>
          <p:sp>
            <p:nvSpPr>
              <p:cNvPr id="55426" name="Freeform 15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27" name="Freeform 15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428" name="Line 15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55375" name="Line 159"/>
          <p:cNvSpPr>
            <a:spLocks noChangeShapeType="1"/>
          </p:cNvSpPr>
          <p:nvPr/>
        </p:nvSpPr>
        <p:spPr bwMode="auto">
          <a:xfrm>
            <a:off x="6710363" y="48418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6" name="Line 160"/>
          <p:cNvSpPr>
            <a:spLocks noChangeShapeType="1"/>
          </p:cNvSpPr>
          <p:nvPr/>
        </p:nvSpPr>
        <p:spPr bwMode="auto">
          <a:xfrm>
            <a:off x="6723063" y="1527175"/>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7" name="Line 161"/>
          <p:cNvSpPr>
            <a:spLocks noChangeShapeType="1"/>
          </p:cNvSpPr>
          <p:nvPr/>
        </p:nvSpPr>
        <p:spPr bwMode="auto">
          <a:xfrm flipV="1">
            <a:off x="6243638" y="3429000"/>
            <a:ext cx="0" cy="239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8" name="Line 162"/>
          <p:cNvSpPr>
            <a:spLocks noChangeShapeType="1"/>
          </p:cNvSpPr>
          <p:nvPr/>
        </p:nvSpPr>
        <p:spPr bwMode="auto">
          <a:xfrm flipV="1">
            <a:off x="6303963" y="341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79" name="Line 163"/>
          <p:cNvSpPr>
            <a:spLocks noChangeShapeType="1"/>
          </p:cNvSpPr>
          <p:nvPr/>
        </p:nvSpPr>
        <p:spPr bwMode="auto">
          <a:xfrm>
            <a:off x="6256338" y="2682875"/>
            <a:ext cx="0" cy="373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0" name="Line 164"/>
          <p:cNvSpPr>
            <a:spLocks noChangeShapeType="1"/>
          </p:cNvSpPr>
          <p:nvPr/>
        </p:nvSpPr>
        <p:spPr bwMode="auto">
          <a:xfrm>
            <a:off x="6291263" y="2659063"/>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1" name="Line 165"/>
          <p:cNvSpPr>
            <a:spLocks noChangeShapeType="1"/>
          </p:cNvSpPr>
          <p:nvPr/>
        </p:nvSpPr>
        <p:spPr bwMode="auto">
          <a:xfrm>
            <a:off x="3533775" y="388143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2" name="Line 166"/>
          <p:cNvSpPr>
            <a:spLocks noChangeShapeType="1"/>
          </p:cNvSpPr>
          <p:nvPr/>
        </p:nvSpPr>
        <p:spPr bwMode="auto">
          <a:xfrm>
            <a:off x="2400300" y="23844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3" name="Line 167"/>
          <p:cNvSpPr>
            <a:spLocks noChangeShapeType="1"/>
          </p:cNvSpPr>
          <p:nvPr/>
        </p:nvSpPr>
        <p:spPr bwMode="auto">
          <a:xfrm>
            <a:off x="2411413" y="3684588"/>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4" name="Line 168"/>
          <p:cNvSpPr>
            <a:spLocks noChangeShapeType="1"/>
          </p:cNvSpPr>
          <p:nvPr/>
        </p:nvSpPr>
        <p:spPr bwMode="auto">
          <a:xfrm flipV="1">
            <a:off x="2465388" y="2820988"/>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5" name="Line 169"/>
          <p:cNvSpPr>
            <a:spLocks noChangeShapeType="1"/>
          </p:cNvSpPr>
          <p:nvPr/>
        </p:nvSpPr>
        <p:spPr bwMode="auto">
          <a:xfrm>
            <a:off x="2420938" y="37226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6" name="Line 170"/>
          <p:cNvSpPr>
            <a:spLocks noChangeShapeType="1"/>
          </p:cNvSpPr>
          <p:nvPr/>
        </p:nvSpPr>
        <p:spPr bwMode="auto">
          <a:xfrm>
            <a:off x="1997075" y="1658938"/>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7" name="Line 171"/>
          <p:cNvSpPr>
            <a:spLocks noChangeShapeType="1"/>
          </p:cNvSpPr>
          <p:nvPr/>
        </p:nvSpPr>
        <p:spPr bwMode="auto">
          <a:xfrm>
            <a:off x="2005013" y="4710113"/>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88" name="Rectangle 172"/>
          <p:cNvSpPr>
            <a:spLocks noChangeArrowheads="1"/>
          </p:cNvSpPr>
          <p:nvPr/>
        </p:nvSpPr>
        <p:spPr bwMode="auto">
          <a:xfrm>
            <a:off x="3403600" y="5076825"/>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89" name="Rectangle 173"/>
          <p:cNvSpPr>
            <a:spLocks noChangeArrowheads="1"/>
          </p:cNvSpPr>
          <p:nvPr/>
        </p:nvSpPr>
        <p:spPr bwMode="auto">
          <a:xfrm>
            <a:off x="6081713" y="5073650"/>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390" name="Line 174"/>
          <p:cNvSpPr>
            <a:spLocks noChangeShapeType="1"/>
          </p:cNvSpPr>
          <p:nvPr/>
        </p:nvSpPr>
        <p:spPr bwMode="auto">
          <a:xfrm>
            <a:off x="3465513" y="5026025"/>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1" name="Line 175"/>
          <p:cNvSpPr>
            <a:spLocks noChangeShapeType="1"/>
          </p:cNvSpPr>
          <p:nvPr/>
        </p:nvSpPr>
        <p:spPr bwMode="auto">
          <a:xfrm>
            <a:off x="6146800" y="503078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2" name="Line 176"/>
          <p:cNvSpPr>
            <a:spLocks noChangeShapeType="1"/>
          </p:cNvSpPr>
          <p:nvPr/>
        </p:nvSpPr>
        <p:spPr bwMode="auto">
          <a:xfrm>
            <a:off x="1192213" y="3175000"/>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3" name="Line 177"/>
          <p:cNvSpPr>
            <a:spLocks noChangeShapeType="1"/>
          </p:cNvSpPr>
          <p:nvPr/>
        </p:nvSpPr>
        <p:spPr bwMode="auto">
          <a:xfrm flipV="1">
            <a:off x="6945313" y="1152525"/>
            <a:ext cx="0" cy="1706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4" name="Line 178"/>
          <p:cNvSpPr>
            <a:spLocks noChangeShapeType="1"/>
          </p:cNvSpPr>
          <p:nvPr/>
        </p:nvSpPr>
        <p:spPr bwMode="auto">
          <a:xfrm>
            <a:off x="6821488" y="2881313"/>
            <a:ext cx="269875" cy="0"/>
          </a:xfrm>
          <a:prstGeom prst="line">
            <a:avLst/>
          </a:prstGeom>
          <a:noFill/>
          <a:ln w="38100" cmpd="dbl">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95" name="Line 179"/>
          <p:cNvSpPr>
            <a:spLocks noChangeShapeType="1"/>
          </p:cNvSpPr>
          <p:nvPr/>
        </p:nvSpPr>
        <p:spPr bwMode="auto">
          <a:xfrm flipH="1">
            <a:off x="6886575" y="2881313"/>
            <a:ext cx="61913" cy="0"/>
          </a:xfrm>
          <a:prstGeom prst="line">
            <a:avLst/>
          </a:prstGeom>
          <a:noFill/>
          <a:ln w="38100" cmpd="dbl">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396" name="Text Box 180"/>
          <p:cNvSpPr txBox="1">
            <a:spLocks noChangeArrowheads="1"/>
          </p:cNvSpPr>
          <p:nvPr/>
        </p:nvSpPr>
        <p:spPr bwMode="auto">
          <a:xfrm>
            <a:off x="4027488" y="2686050"/>
            <a:ext cx="3635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5397" name="Line 181"/>
          <p:cNvSpPr>
            <a:spLocks noChangeShapeType="1"/>
          </p:cNvSpPr>
          <p:nvPr/>
        </p:nvSpPr>
        <p:spPr bwMode="auto">
          <a:xfrm flipH="1" flipV="1">
            <a:off x="3328988" y="2590800"/>
            <a:ext cx="688975" cy="225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8" name="Line 182"/>
          <p:cNvSpPr>
            <a:spLocks noChangeShapeType="1"/>
          </p:cNvSpPr>
          <p:nvPr/>
        </p:nvSpPr>
        <p:spPr bwMode="auto">
          <a:xfrm flipV="1">
            <a:off x="4376738" y="2692400"/>
            <a:ext cx="709612" cy="195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399" name="Text Box 183"/>
          <p:cNvSpPr txBox="1">
            <a:spLocks noChangeArrowheads="1"/>
          </p:cNvSpPr>
          <p:nvPr/>
        </p:nvSpPr>
        <p:spPr bwMode="auto">
          <a:xfrm>
            <a:off x="2908300" y="3209925"/>
            <a:ext cx="363538"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5400" name="Line 184"/>
          <p:cNvSpPr>
            <a:spLocks noChangeShapeType="1"/>
          </p:cNvSpPr>
          <p:nvPr/>
        </p:nvSpPr>
        <p:spPr bwMode="auto">
          <a:xfrm flipV="1">
            <a:off x="3257550" y="3278188"/>
            <a:ext cx="195263" cy="4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01" name="Text Box 185"/>
          <p:cNvSpPr txBox="1">
            <a:spLocks noChangeArrowheads="1"/>
          </p:cNvSpPr>
          <p:nvPr/>
        </p:nvSpPr>
        <p:spPr bwMode="auto">
          <a:xfrm>
            <a:off x="3956050" y="1649413"/>
            <a:ext cx="37782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5402" name="Line 186"/>
          <p:cNvSpPr>
            <a:spLocks noChangeShapeType="1"/>
          </p:cNvSpPr>
          <p:nvPr/>
        </p:nvSpPr>
        <p:spPr bwMode="auto">
          <a:xfrm flipH="1">
            <a:off x="3246438" y="1911350"/>
            <a:ext cx="679450" cy="26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03" name="Line 187"/>
          <p:cNvSpPr>
            <a:spLocks noChangeShapeType="1"/>
          </p:cNvSpPr>
          <p:nvPr/>
        </p:nvSpPr>
        <p:spPr bwMode="auto">
          <a:xfrm>
            <a:off x="4314825" y="1860550"/>
            <a:ext cx="81280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04" name="Text Box 188"/>
          <p:cNvSpPr txBox="1">
            <a:spLocks noChangeArrowheads="1"/>
          </p:cNvSpPr>
          <p:nvPr/>
        </p:nvSpPr>
        <p:spPr bwMode="auto">
          <a:xfrm>
            <a:off x="3811588" y="4105275"/>
            <a:ext cx="36353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5405" name="Line 189"/>
          <p:cNvSpPr>
            <a:spLocks noChangeShapeType="1"/>
          </p:cNvSpPr>
          <p:nvPr/>
        </p:nvSpPr>
        <p:spPr bwMode="auto">
          <a:xfrm flipH="1" flipV="1">
            <a:off x="3473450" y="4183063"/>
            <a:ext cx="317500" cy="153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06" name="Rectangle 190"/>
          <p:cNvSpPr>
            <a:spLocks noChangeArrowheads="1"/>
          </p:cNvSpPr>
          <p:nvPr/>
        </p:nvSpPr>
        <p:spPr bwMode="auto">
          <a:xfrm>
            <a:off x="111125" y="101600"/>
            <a:ext cx="6726238"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5407" name="Rectangle 191"/>
          <p:cNvSpPr>
            <a:spLocks noChangeArrowheads="1"/>
          </p:cNvSpPr>
          <p:nvPr/>
        </p:nvSpPr>
        <p:spPr bwMode="auto">
          <a:xfrm>
            <a:off x="122238" y="111125"/>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AU NIVEAU MECANISME</a:t>
            </a:r>
          </a:p>
        </p:txBody>
      </p:sp>
      <p:sp>
        <p:nvSpPr>
          <p:cNvPr id="55408" name="Line 192"/>
          <p:cNvSpPr>
            <a:spLocks noChangeShapeType="1"/>
          </p:cNvSpPr>
          <p:nvPr/>
        </p:nvSpPr>
        <p:spPr bwMode="auto">
          <a:xfrm>
            <a:off x="7069138" y="2876550"/>
            <a:ext cx="749300" cy="0"/>
          </a:xfrm>
          <a:prstGeom prst="line">
            <a:avLst/>
          </a:prstGeom>
          <a:noFill/>
          <a:ln w="38100" cmpd="dbl">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09" name="Text Box 193"/>
          <p:cNvSpPr txBox="1">
            <a:spLocks noChangeArrowheads="1"/>
          </p:cNvSpPr>
          <p:nvPr/>
        </p:nvSpPr>
        <p:spPr bwMode="auto">
          <a:xfrm>
            <a:off x="7273925" y="245427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Z</a:t>
            </a:r>
          </a:p>
        </p:txBody>
      </p:sp>
      <p:sp>
        <p:nvSpPr>
          <p:cNvPr id="55410" name="Line 194"/>
          <p:cNvSpPr>
            <a:spLocks noChangeShapeType="1"/>
          </p:cNvSpPr>
          <p:nvPr/>
        </p:nvSpPr>
        <p:spPr bwMode="auto">
          <a:xfrm>
            <a:off x="7046913" y="2644775"/>
            <a:ext cx="0" cy="1365250"/>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1" name="Line 195"/>
          <p:cNvSpPr>
            <a:spLocks noChangeShapeType="1"/>
          </p:cNvSpPr>
          <p:nvPr/>
        </p:nvSpPr>
        <p:spPr bwMode="auto">
          <a:xfrm>
            <a:off x="6945313" y="2868613"/>
            <a:ext cx="0" cy="512762"/>
          </a:xfrm>
          <a:prstGeom prst="line">
            <a:avLst/>
          </a:prstGeom>
          <a:noFill/>
          <a:ln w="2857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2" name="Line 196"/>
          <p:cNvSpPr>
            <a:spLocks noChangeShapeType="1"/>
          </p:cNvSpPr>
          <p:nvPr/>
        </p:nvSpPr>
        <p:spPr bwMode="auto">
          <a:xfrm flipV="1">
            <a:off x="3462338" y="2033588"/>
            <a:ext cx="0" cy="2476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3" name="Line 197"/>
          <p:cNvSpPr>
            <a:spLocks noChangeShapeType="1"/>
          </p:cNvSpPr>
          <p:nvPr/>
        </p:nvSpPr>
        <p:spPr bwMode="auto">
          <a:xfrm flipV="1">
            <a:off x="3463925" y="2495550"/>
            <a:ext cx="0" cy="13874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4" name="Line 198"/>
          <p:cNvSpPr>
            <a:spLocks noChangeShapeType="1"/>
          </p:cNvSpPr>
          <p:nvPr/>
        </p:nvSpPr>
        <p:spPr bwMode="auto">
          <a:xfrm flipH="1">
            <a:off x="3482975" y="993775"/>
            <a:ext cx="35861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5" name="Text Box 199"/>
          <p:cNvSpPr txBox="1">
            <a:spLocks noChangeArrowheads="1"/>
          </p:cNvSpPr>
          <p:nvPr/>
        </p:nvSpPr>
        <p:spPr bwMode="auto">
          <a:xfrm>
            <a:off x="5086350" y="585788"/>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bf</a:t>
            </a:r>
          </a:p>
        </p:txBody>
      </p:sp>
      <p:sp>
        <p:nvSpPr>
          <p:cNvPr id="55416" name="Line 200"/>
          <p:cNvSpPr>
            <a:spLocks noChangeShapeType="1"/>
          </p:cNvSpPr>
          <p:nvPr/>
        </p:nvSpPr>
        <p:spPr bwMode="auto">
          <a:xfrm flipV="1">
            <a:off x="3452813" y="874713"/>
            <a:ext cx="0" cy="1128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7" name="Line 201"/>
          <p:cNvSpPr>
            <a:spLocks noChangeShapeType="1"/>
          </p:cNvSpPr>
          <p:nvPr/>
        </p:nvSpPr>
        <p:spPr bwMode="auto">
          <a:xfrm flipV="1">
            <a:off x="7078663" y="771525"/>
            <a:ext cx="0" cy="708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8" name="Freeform 202"/>
          <p:cNvSpPr>
            <a:spLocks/>
          </p:cNvSpPr>
          <p:nvPr/>
        </p:nvSpPr>
        <p:spPr bwMode="auto">
          <a:xfrm>
            <a:off x="3452813" y="1171575"/>
            <a:ext cx="266700" cy="1335088"/>
          </a:xfrm>
          <a:custGeom>
            <a:avLst/>
            <a:gdLst>
              <a:gd name="T0" fmla="*/ 0 w 168"/>
              <a:gd name="T1" fmla="*/ 2147483647 h 841"/>
              <a:gd name="T2" fmla="*/ 2147483647 w 168"/>
              <a:gd name="T3" fmla="*/ 2147483647 h 841"/>
              <a:gd name="T4" fmla="*/ 2147483647 w 168"/>
              <a:gd name="T5" fmla="*/ 0 h 841"/>
              <a:gd name="T6" fmla="*/ 0 60000 65536"/>
              <a:gd name="T7" fmla="*/ 0 60000 65536"/>
              <a:gd name="T8" fmla="*/ 0 60000 65536"/>
            </a:gdLst>
            <a:ahLst/>
            <a:cxnLst>
              <a:cxn ang="T6">
                <a:pos x="T0" y="T1"/>
              </a:cxn>
              <a:cxn ang="T7">
                <a:pos x="T2" y="T3"/>
              </a:cxn>
              <a:cxn ang="T8">
                <a:pos x="T4" y="T5"/>
              </a:cxn>
            </a:cxnLst>
            <a:rect l="0" t="0" r="r" b="b"/>
            <a:pathLst>
              <a:path w="168" h="841">
                <a:moveTo>
                  <a:pt x="0" y="841"/>
                </a:moveTo>
                <a:lnTo>
                  <a:pt x="168" y="641"/>
                </a:lnTo>
                <a:lnTo>
                  <a:pt x="168"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19" name="Line 203"/>
          <p:cNvSpPr>
            <a:spLocks noChangeShapeType="1"/>
          </p:cNvSpPr>
          <p:nvPr/>
        </p:nvSpPr>
        <p:spPr bwMode="auto">
          <a:xfrm flipH="1">
            <a:off x="3698875" y="1285875"/>
            <a:ext cx="32686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20" name="Text Box 204"/>
          <p:cNvSpPr txBox="1">
            <a:spLocks noChangeArrowheads="1"/>
          </p:cNvSpPr>
          <p:nvPr/>
        </p:nvSpPr>
        <p:spPr bwMode="auto">
          <a:xfrm>
            <a:off x="5065713" y="941388"/>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bt</a:t>
            </a:r>
          </a:p>
        </p:txBody>
      </p:sp>
      <p:sp>
        <p:nvSpPr>
          <p:cNvPr id="55421" name="Line 205"/>
          <p:cNvSpPr>
            <a:spLocks noChangeShapeType="1"/>
          </p:cNvSpPr>
          <p:nvPr/>
        </p:nvSpPr>
        <p:spPr bwMode="auto">
          <a:xfrm flipH="1">
            <a:off x="3432175" y="1212850"/>
            <a:ext cx="2762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422" name="Text Box 206"/>
          <p:cNvSpPr txBox="1">
            <a:spLocks noChangeArrowheads="1"/>
          </p:cNvSpPr>
          <p:nvPr/>
        </p:nvSpPr>
        <p:spPr bwMode="auto">
          <a:xfrm>
            <a:off x="3452813" y="90805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a:t>
            </a:r>
          </a:p>
        </p:txBody>
      </p:sp>
      <p:sp>
        <p:nvSpPr>
          <p:cNvPr id="55423" name="Text Box 207"/>
          <p:cNvSpPr txBox="1">
            <a:spLocks noChangeArrowheads="1"/>
          </p:cNvSpPr>
          <p:nvPr/>
        </p:nvSpPr>
        <p:spPr bwMode="auto">
          <a:xfrm>
            <a:off x="1931988" y="5829300"/>
            <a:ext cx="4122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Z mini = bf mini – rd maxi – bt maxi</a:t>
            </a:r>
          </a:p>
        </p:txBody>
      </p:sp>
    </p:spTree>
    <p:extLst>
      <p:ext uri="{BB962C8B-B14F-4D97-AF65-F5344CB8AC3E}">
        <p14:creationId xmlns:p14="http://schemas.microsoft.com/office/powerpoint/2010/main" val="33333869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5"/>
          <p:cNvSpPr>
            <a:spLocks/>
          </p:cNvSpPr>
          <p:nvPr/>
        </p:nvSpPr>
        <p:spPr bwMode="auto">
          <a:xfrm flipV="1">
            <a:off x="1706563" y="1312863"/>
            <a:ext cx="4267200" cy="868362"/>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3" name="Freeform 6"/>
          <p:cNvSpPr>
            <a:spLocks/>
          </p:cNvSpPr>
          <p:nvPr/>
        </p:nvSpPr>
        <p:spPr bwMode="auto">
          <a:xfrm>
            <a:off x="1706563" y="3992563"/>
            <a:ext cx="4267200" cy="1166812"/>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4" name="Line 9"/>
          <p:cNvSpPr>
            <a:spLocks noChangeShapeType="1"/>
          </p:cNvSpPr>
          <p:nvPr/>
        </p:nvSpPr>
        <p:spPr bwMode="auto">
          <a:xfrm>
            <a:off x="1524000" y="1385888"/>
            <a:ext cx="0" cy="340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5" name="Freeform 15"/>
          <p:cNvSpPr>
            <a:spLocks/>
          </p:cNvSpPr>
          <p:nvPr/>
        </p:nvSpPr>
        <p:spPr bwMode="auto">
          <a:xfrm>
            <a:off x="1528763" y="1660525"/>
            <a:ext cx="1068387" cy="493713"/>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6" name="Rectangle 29"/>
          <p:cNvSpPr>
            <a:spLocks noChangeArrowheads="1"/>
          </p:cNvSpPr>
          <p:nvPr/>
        </p:nvSpPr>
        <p:spPr bwMode="auto">
          <a:xfrm>
            <a:off x="1528763" y="1317625"/>
            <a:ext cx="173037"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6327" name="Line 35"/>
          <p:cNvSpPr>
            <a:spLocks noChangeShapeType="1"/>
          </p:cNvSpPr>
          <p:nvPr/>
        </p:nvSpPr>
        <p:spPr bwMode="auto">
          <a:xfrm flipH="1" flipV="1">
            <a:off x="2520950" y="2184400"/>
            <a:ext cx="0" cy="1844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8" name="Line 36"/>
          <p:cNvSpPr>
            <a:spLocks noChangeShapeType="1"/>
          </p:cNvSpPr>
          <p:nvPr/>
        </p:nvSpPr>
        <p:spPr bwMode="auto">
          <a:xfrm flipH="1" flipV="1">
            <a:off x="3889375" y="2105025"/>
            <a:ext cx="0" cy="1992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29" name="Freeform 40"/>
          <p:cNvSpPr>
            <a:spLocks/>
          </p:cNvSpPr>
          <p:nvPr/>
        </p:nvSpPr>
        <p:spPr bwMode="auto">
          <a:xfrm flipV="1">
            <a:off x="1528763" y="4032250"/>
            <a:ext cx="1068387"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0" name="Rectangle 54"/>
          <p:cNvSpPr>
            <a:spLocks noChangeArrowheads="1"/>
          </p:cNvSpPr>
          <p:nvPr/>
        </p:nvSpPr>
        <p:spPr bwMode="auto">
          <a:xfrm flipV="1">
            <a:off x="1528763" y="4721225"/>
            <a:ext cx="173037" cy="147638"/>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6331" name="Line 56"/>
          <p:cNvSpPr>
            <a:spLocks noChangeShapeType="1"/>
          </p:cNvSpPr>
          <p:nvPr/>
        </p:nvSpPr>
        <p:spPr bwMode="auto">
          <a:xfrm>
            <a:off x="1212850" y="3119438"/>
            <a:ext cx="4941888"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2" name="Rectangle 57"/>
          <p:cNvSpPr>
            <a:spLocks noChangeArrowheads="1"/>
          </p:cNvSpPr>
          <p:nvPr/>
        </p:nvSpPr>
        <p:spPr bwMode="auto">
          <a:xfrm>
            <a:off x="5976938" y="1309688"/>
            <a:ext cx="160337" cy="3551237"/>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6333" name="Group 59"/>
          <p:cNvGrpSpPr>
            <a:grpSpLocks/>
          </p:cNvGrpSpPr>
          <p:nvPr/>
        </p:nvGrpSpPr>
        <p:grpSpPr bwMode="auto">
          <a:xfrm rot="5400000" flipH="1">
            <a:off x="5899150" y="4492625"/>
            <a:ext cx="179388" cy="509588"/>
            <a:chOff x="4501" y="2215"/>
            <a:chExt cx="576" cy="1727"/>
          </a:xfrm>
        </p:grpSpPr>
        <p:sp>
          <p:nvSpPr>
            <p:cNvPr id="56364" name="Freeform 60"/>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6365" name="Group 61"/>
            <p:cNvGrpSpPr>
              <a:grpSpLocks/>
            </p:cNvGrpSpPr>
            <p:nvPr/>
          </p:nvGrpSpPr>
          <p:grpSpPr bwMode="auto">
            <a:xfrm>
              <a:off x="4696" y="2599"/>
              <a:ext cx="186" cy="1343"/>
              <a:chOff x="4134" y="577"/>
              <a:chExt cx="186" cy="1343"/>
            </a:xfrm>
          </p:grpSpPr>
          <p:sp>
            <p:nvSpPr>
              <p:cNvPr id="56369" name="Line 62"/>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70" name="Line 63"/>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6366" name="Line 64"/>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7" name="Line 65"/>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8" name="Rectangle 66"/>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6334" name="Group 67"/>
          <p:cNvGrpSpPr>
            <a:grpSpLocks/>
          </p:cNvGrpSpPr>
          <p:nvPr/>
        </p:nvGrpSpPr>
        <p:grpSpPr bwMode="auto">
          <a:xfrm rot="5400000" flipV="1">
            <a:off x="5657851" y="4700587"/>
            <a:ext cx="93662" cy="93663"/>
            <a:chOff x="4554" y="1554"/>
            <a:chExt cx="104" cy="110"/>
          </a:xfrm>
        </p:grpSpPr>
        <p:sp>
          <p:nvSpPr>
            <p:cNvPr id="56361" name="Freeform 68"/>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2" name="Freeform 69"/>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3" name="Line 70"/>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6335" name="Group 72"/>
          <p:cNvGrpSpPr>
            <a:grpSpLocks/>
          </p:cNvGrpSpPr>
          <p:nvPr/>
        </p:nvGrpSpPr>
        <p:grpSpPr bwMode="auto">
          <a:xfrm rot="5400000" flipH="1">
            <a:off x="5909469" y="1172369"/>
            <a:ext cx="177800" cy="509588"/>
            <a:chOff x="4501" y="2215"/>
            <a:chExt cx="576" cy="1727"/>
          </a:xfrm>
        </p:grpSpPr>
        <p:sp>
          <p:nvSpPr>
            <p:cNvPr id="56354" name="Freeform 73"/>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6355" name="Group 74"/>
            <p:cNvGrpSpPr>
              <a:grpSpLocks/>
            </p:cNvGrpSpPr>
            <p:nvPr/>
          </p:nvGrpSpPr>
          <p:grpSpPr bwMode="auto">
            <a:xfrm>
              <a:off x="4696" y="2599"/>
              <a:ext cx="186" cy="1343"/>
              <a:chOff x="4134" y="577"/>
              <a:chExt cx="186" cy="1343"/>
            </a:xfrm>
          </p:grpSpPr>
          <p:sp>
            <p:nvSpPr>
              <p:cNvPr id="56359" name="Line 75"/>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60" name="Line 76"/>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6356" name="Line 77"/>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7" name="Line 78"/>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8" name="Rectangle 79"/>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6336" name="Group 80"/>
          <p:cNvGrpSpPr>
            <a:grpSpLocks/>
          </p:cNvGrpSpPr>
          <p:nvPr/>
        </p:nvGrpSpPr>
        <p:grpSpPr bwMode="auto">
          <a:xfrm rot="5400000" flipV="1">
            <a:off x="5668169" y="1380331"/>
            <a:ext cx="92075" cy="93663"/>
            <a:chOff x="4554" y="1554"/>
            <a:chExt cx="104" cy="110"/>
          </a:xfrm>
        </p:grpSpPr>
        <p:sp>
          <p:nvSpPr>
            <p:cNvPr id="56351" name="Freeform 81"/>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2" name="Freeform 82"/>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6353" name="Line 83"/>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6337" name="Line 84"/>
          <p:cNvSpPr>
            <a:spLocks noChangeShapeType="1"/>
          </p:cNvSpPr>
          <p:nvPr/>
        </p:nvSpPr>
        <p:spPr bwMode="auto">
          <a:xfrm>
            <a:off x="5629275" y="4746625"/>
            <a:ext cx="676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8" name="Line 85"/>
          <p:cNvSpPr>
            <a:spLocks noChangeShapeType="1"/>
          </p:cNvSpPr>
          <p:nvPr/>
        </p:nvSpPr>
        <p:spPr bwMode="auto">
          <a:xfrm>
            <a:off x="5641975" y="1425575"/>
            <a:ext cx="676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39" name="Line 86"/>
          <p:cNvSpPr>
            <a:spLocks noChangeShapeType="1"/>
          </p:cNvSpPr>
          <p:nvPr/>
        </p:nvSpPr>
        <p:spPr bwMode="auto">
          <a:xfrm>
            <a:off x="2592388" y="2109788"/>
            <a:ext cx="0" cy="1976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0" name="Rectangle 90"/>
          <p:cNvSpPr>
            <a:spLocks noChangeArrowheads="1"/>
          </p:cNvSpPr>
          <p:nvPr/>
        </p:nvSpPr>
        <p:spPr bwMode="auto">
          <a:xfrm>
            <a:off x="2468563" y="4981575"/>
            <a:ext cx="12700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6341" name="Rectangle 91"/>
          <p:cNvSpPr>
            <a:spLocks noChangeArrowheads="1"/>
          </p:cNvSpPr>
          <p:nvPr/>
        </p:nvSpPr>
        <p:spPr bwMode="auto">
          <a:xfrm>
            <a:off x="5029200" y="4978400"/>
            <a:ext cx="12700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6342" name="Line 92"/>
          <p:cNvSpPr>
            <a:spLocks noChangeShapeType="1"/>
          </p:cNvSpPr>
          <p:nvPr/>
        </p:nvSpPr>
        <p:spPr bwMode="auto">
          <a:xfrm>
            <a:off x="5091113" y="493553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3" name="Line 95"/>
          <p:cNvSpPr>
            <a:spLocks noChangeShapeType="1"/>
          </p:cNvSpPr>
          <p:nvPr/>
        </p:nvSpPr>
        <p:spPr bwMode="auto">
          <a:xfrm>
            <a:off x="2544763" y="4932363"/>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4" name="Line 170"/>
          <p:cNvSpPr>
            <a:spLocks noChangeShapeType="1"/>
          </p:cNvSpPr>
          <p:nvPr/>
        </p:nvSpPr>
        <p:spPr bwMode="auto">
          <a:xfrm flipH="1">
            <a:off x="2498725" y="1111250"/>
            <a:ext cx="3503613"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5" name="Text Box 171"/>
          <p:cNvSpPr txBox="1">
            <a:spLocks noChangeArrowheads="1"/>
          </p:cNvSpPr>
          <p:nvPr/>
        </p:nvSpPr>
        <p:spPr bwMode="auto">
          <a:xfrm>
            <a:off x="4019550" y="703263"/>
            <a:ext cx="766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bf</a:t>
            </a:r>
            <a:r>
              <a:rPr lang="fr-FR" altLang="fr-FR" sz="1600">
                <a:latin typeface="Arial" panose="020B0604020202020204" pitchFamily="34" charset="0"/>
              </a:rPr>
              <a:t>mini</a:t>
            </a:r>
          </a:p>
        </p:txBody>
      </p:sp>
      <p:sp>
        <p:nvSpPr>
          <p:cNvPr id="56346" name="Line 172"/>
          <p:cNvSpPr>
            <a:spLocks noChangeShapeType="1"/>
          </p:cNvSpPr>
          <p:nvPr/>
        </p:nvSpPr>
        <p:spPr bwMode="auto">
          <a:xfrm flipV="1">
            <a:off x="2517775" y="1041400"/>
            <a:ext cx="0" cy="1130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7" name="Line 173"/>
          <p:cNvSpPr>
            <a:spLocks noChangeShapeType="1"/>
          </p:cNvSpPr>
          <p:nvPr/>
        </p:nvSpPr>
        <p:spPr bwMode="auto">
          <a:xfrm flipV="1">
            <a:off x="5959475" y="990600"/>
            <a:ext cx="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8" name="Line 175"/>
          <p:cNvSpPr>
            <a:spLocks noChangeShapeType="1"/>
          </p:cNvSpPr>
          <p:nvPr/>
        </p:nvSpPr>
        <p:spPr bwMode="auto">
          <a:xfrm flipH="1" flipV="1">
            <a:off x="4546600" y="2074863"/>
            <a:ext cx="0" cy="19923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49" name="Rectangle 184"/>
          <p:cNvSpPr>
            <a:spLocks noChangeArrowheads="1"/>
          </p:cNvSpPr>
          <p:nvPr/>
        </p:nvSpPr>
        <p:spPr bwMode="auto">
          <a:xfrm>
            <a:off x="111125" y="101600"/>
            <a:ext cx="6140450"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6350" name="Rectangle 185"/>
          <p:cNvSpPr>
            <a:spLocks noChangeArrowheads="1"/>
          </p:cNvSpPr>
          <p:nvPr/>
        </p:nvSpPr>
        <p:spPr bwMode="auto">
          <a:xfrm>
            <a:off x="122238" y="111125"/>
            <a:ext cx="612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DANS LE BLOC FIXE</a:t>
            </a:r>
          </a:p>
        </p:txBody>
      </p:sp>
    </p:spTree>
    <p:extLst>
      <p:ext uri="{BB962C8B-B14F-4D97-AF65-F5344CB8AC3E}">
        <p14:creationId xmlns:p14="http://schemas.microsoft.com/office/powerpoint/2010/main" val="23643892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flipV="1">
            <a:off x="1706563" y="1312863"/>
            <a:ext cx="4267200" cy="868362"/>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47" name="Freeform 3"/>
          <p:cNvSpPr>
            <a:spLocks/>
          </p:cNvSpPr>
          <p:nvPr/>
        </p:nvSpPr>
        <p:spPr bwMode="auto">
          <a:xfrm>
            <a:off x="1706563" y="3992563"/>
            <a:ext cx="4267200" cy="1166812"/>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48" name="Line 4"/>
          <p:cNvSpPr>
            <a:spLocks noChangeShapeType="1"/>
          </p:cNvSpPr>
          <p:nvPr/>
        </p:nvSpPr>
        <p:spPr bwMode="auto">
          <a:xfrm>
            <a:off x="1524000" y="1385888"/>
            <a:ext cx="0" cy="340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49" name="Freeform 5"/>
          <p:cNvSpPr>
            <a:spLocks/>
          </p:cNvSpPr>
          <p:nvPr/>
        </p:nvSpPr>
        <p:spPr bwMode="auto">
          <a:xfrm>
            <a:off x="1528763" y="1660525"/>
            <a:ext cx="1068387" cy="493713"/>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0" name="Rectangle 6"/>
          <p:cNvSpPr>
            <a:spLocks noChangeArrowheads="1"/>
          </p:cNvSpPr>
          <p:nvPr/>
        </p:nvSpPr>
        <p:spPr bwMode="auto">
          <a:xfrm>
            <a:off x="1528763" y="1317625"/>
            <a:ext cx="173037"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7351" name="Line 7"/>
          <p:cNvSpPr>
            <a:spLocks noChangeShapeType="1"/>
          </p:cNvSpPr>
          <p:nvPr/>
        </p:nvSpPr>
        <p:spPr bwMode="auto">
          <a:xfrm flipH="1" flipV="1">
            <a:off x="2520950" y="2184400"/>
            <a:ext cx="0" cy="1844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2" name="Line 8"/>
          <p:cNvSpPr>
            <a:spLocks noChangeShapeType="1"/>
          </p:cNvSpPr>
          <p:nvPr/>
        </p:nvSpPr>
        <p:spPr bwMode="auto">
          <a:xfrm flipH="1" flipV="1">
            <a:off x="3889375" y="2105025"/>
            <a:ext cx="0" cy="19923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3" name="Freeform 9"/>
          <p:cNvSpPr>
            <a:spLocks/>
          </p:cNvSpPr>
          <p:nvPr/>
        </p:nvSpPr>
        <p:spPr bwMode="auto">
          <a:xfrm flipV="1">
            <a:off x="1528763" y="4032250"/>
            <a:ext cx="1068387"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4" name="Rectangle 10"/>
          <p:cNvSpPr>
            <a:spLocks noChangeArrowheads="1"/>
          </p:cNvSpPr>
          <p:nvPr/>
        </p:nvSpPr>
        <p:spPr bwMode="auto">
          <a:xfrm flipV="1">
            <a:off x="1528763" y="4721225"/>
            <a:ext cx="173037" cy="147638"/>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7355" name="Line 11"/>
          <p:cNvSpPr>
            <a:spLocks noChangeShapeType="1"/>
          </p:cNvSpPr>
          <p:nvPr/>
        </p:nvSpPr>
        <p:spPr bwMode="auto">
          <a:xfrm>
            <a:off x="1212850" y="3119438"/>
            <a:ext cx="4941888"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6" name="Rectangle 12"/>
          <p:cNvSpPr>
            <a:spLocks noChangeArrowheads="1"/>
          </p:cNvSpPr>
          <p:nvPr/>
        </p:nvSpPr>
        <p:spPr bwMode="auto">
          <a:xfrm>
            <a:off x="5976938" y="1309688"/>
            <a:ext cx="160337" cy="3551237"/>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57357" name="Group 13"/>
          <p:cNvGrpSpPr>
            <a:grpSpLocks/>
          </p:cNvGrpSpPr>
          <p:nvPr/>
        </p:nvGrpSpPr>
        <p:grpSpPr bwMode="auto">
          <a:xfrm rot="5400000" flipH="1">
            <a:off x="5899150" y="4492625"/>
            <a:ext cx="179388" cy="509588"/>
            <a:chOff x="4501" y="2215"/>
            <a:chExt cx="576" cy="1727"/>
          </a:xfrm>
        </p:grpSpPr>
        <p:sp>
          <p:nvSpPr>
            <p:cNvPr id="57396" name="Freeform 1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7397" name="Group 15"/>
            <p:cNvGrpSpPr>
              <a:grpSpLocks/>
            </p:cNvGrpSpPr>
            <p:nvPr/>
          </p:nvGrpSpPr>
          <p:grpSpPr bwMode="auto">
            <a:xfrm>
              <a:off x="4696" y="2599"/>
              <a:ext cx="186" cy="1343"/>
              <a:chOff x="4134" y="577"/>
              <a:chExt cx="186" cy="1343"/>
            </a:xfrm>
          </p:grpSpPr>
          <p:sp>
            <p:nvSpPr>
              <p:cNvPr id="57401" name="Line 1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402" name="Line 1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398" name="Line 1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99" name="Line 1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400" name="Rectangle 2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7358" name="Group 21"/>
          <p:cNvGrpSpPr>
            <a:grpSpLocks/>
          </p:cNvGrpSpPr>
          <p:nvPr/>
        </p:nvGrpSpPr>
        <p:grpSpPr bwMode="auto">
          <a:xfrm rot="5400000" flipV="1">
            <a:off x="5657851" y="4700587"/>
            <a:ext cx="93662" cy="93663"/>
            <a:chOff x="4554" y="1554"/>
            <a:chExt cx="104" cy="110"/>
          </a:xfrm>
        </p:grpSpPr>
        <p:sp>
          <p:nvSpPr>
            <p:cNvPr id="57393" name="Freeform 2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94" name="Freeform 2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95" name="Line 2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57359" name="Group 25"/>
          <p:cNvGrpSpPr>
            <a:grpSpLocks/>
          </p:cNvGrpSpPr>
          <p:nvPr/>
        </p:nvGrpSpPr>
        <p:grpSpPr bwMode="auto">
          <a:xfrm rot="5400000" flipH="1">
            <a:off x="5909469" y="1172369"/>
            <a:ext cx="177800" cy="509588"/>
            <a:chOff x="4501" y="2215"/>
            <a:chExt cx="576" cy="1727"/>
          </a:xfrm>
        </p:grpSpPr>
        <p:sp>
          <p:nvSpPr>
            <p:cNvPr id="57386" name="Freeform 2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7387" name="Group 27"/>
            <p:cNvGrpSpPr>
              <a:grpSpLocks/>
            </p:cNvGrpSpPr>
            <p:nvPr/>
          </p:nvGrpSpPr>
          <p:grpSpPr bwMode="auto">
            <a:xfrm>
              <a:off x="4696" y="2599"/>
              <a:ext cx="186" cy="1343"/>
              <a:chOff x="4134" y="577"/>
              <a:chExt cx="186" cy="1343"/>
            </a:xfrm>
          </p:grpSpPr>
          <p:sp>
            <p:nvSpPr>
              <p:cNvPr id="57391" name="Line 2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92" name="Line 2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388" name="Line 3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89" name="Line 3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90" name="Rectangle 3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7360" name="Group 33"/>
          <p:cNvGrpSpPr>
            <a:grpSpLocks/>
          </p:cNvGrpSpPr>
          <p:nvPr/>
        </p:nvGrpSpPr>
        <p:grpSpPr bwMode="auto">
          <a:xfrm rot="5400000" flipV="1">
            <a:off x="5668169" y="1380331"/>
            <a:ext cx="92075" cy="93663"/>
            <a:chOff x="4554" y="1554"/>
            <a:chExt cx="104" cy="110"/>
          </a:xfrm>
        </p:grpSpPr>
        <p:sp>
          <p:nvSpPr>
            <p:cNvPr id="57383" name="Freeform 3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84" name="Freeform 3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385" name="Line 3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7361" name="Line 37"/>
          <p:cNvSpPr>
            <a:spLocks noChangeShapeType="1"/>
          </p:cNvSpPr>
          <p:nvPr/>
        </p:nvSpPr>
        <p:spPr bwMode="auto">
          <a:xfrm>
            <a:off x="5629275" y="4746625"/>
            <a:ext cx="676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2" name="Line 38"/>
          <p:cNvSpPr>
            <a:spLocks noChangeShapeType="1"/>
          </p:cNvSpPr>
          <p:nvPr/>
        </p:nvSpPr>
        <p:spPr bwMode="auto">
          <a:xfrm>
            <a:off x="5641975" y="1425575"/>
            <a:ext cx="6762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3" name="Line 39"/>
          <p:cNvSpPr>
            <a:spLocks noChangeShapeType="1"/>
          </p:cNvSpPr>
          <p:nvPr/>
        </p:nvSpPr>
        <p:spPr bwMode="auto">
          <a:xfrm>
            <a:off x="2592388" y="2109788"/>
            <a:ext cx="0" cy="19764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4" name="Rectangle 40"/>
          <p:cNvSpPr>
            <a:spLocks noChangeArrowheads="1"/>
          </p:cNvSpPr>
          <p:nvPr/>
        </p:nvSpPr>
        <p:spPr bwMode="auto">
          <a:xfrm>
            <a:off x="2468563" y="4981575"/>
            <a:ext cx="12700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7365" name="Rectangle 41"/>
          <p:cNvSpPr>
            <a:spLocks noChangeArrowheads="1"/>
          </p:cNvSpPr>
          <p:nvPr/>
        </p:nvSpPr>
        <p:spPr bwMode="auto">
          <a:xfrm>
            <a:off x="5029200" y="4978400"/>
            <a:ext cx="12700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7366" name="Line 42"/>
          <p:cNvSpPr>
            <a:spLocks noChangeShapeType="1"/>
          </p:cNvSpPr>
          <p:nvPr/>
        </p:nvSpPr>
        <p:spPr bwMode="auto">
          <a:xfrm>
            <a:off x="5091113" y="4935538"/>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7" name="Line 43"/>
          <p:cNvSpPr>
            <a:spLocks noChangeShapeType="1"/>
          </p:cNvSpPr>
          <p:nvPr/>
        </p:nvSpPr>
        <p:spPr bwMode="auto">
          <a:xfrm>
            <a:off x="2544763" y="4932363"/>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8" name="Line 44"/>
          <p:cNvSpPr>
            <a:spLocks noChangeShapeType="1"/>
          </p:cNvSpPr>
          <p:nvPr/>
        </p:nvSpPr>
        <p:spPr bwMode="auto">
          <a:xfrm flipH="1">
            <a:off x="2498725" y="1111250"/>
            <a:ext cx="3503613"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9" name="Text Box 45"/>
          <p:cNvSpPr txBox="1">
            <a:spLocks noChangeArrowheads="1"/>
          </p:cNvSpPr>
          <p:nvPr/>
        </p:nvSpPr>
        <p:spPr bwMode="auto">
          <a:xfrm>
            <a:off x="4019550" y="703263"/>
            <a:ext cx="766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bf</a:t>
            </a:r>
            <a:r>
              <a:rPr lang="fr-FR" altLang="fr-FR" sz="1600">
                <a:latin typeface="Arial" panose="020B0604020202020204" pitchFamily="34" charset="0"/>
              </a:rPr>
              <a:t>mini</a:t>
            </a:r>
          </a:p>
        </p:txBody>
      </p:sp>
      <p:sp>
        <p:nvSpPr>
          <p:cNvPr id="57370" name="Line 46"/>
          <p:cNvSpPr>
            <a:spLocks noChangeShapeType="1"/>
          </p:cNvSpPr>
          <p:nvPr/>
        </p:nvSpPr>
        <p:spPr bwMode="auto">
          <a:xfrm flipV="1">
            <a:off x="2517775" y="1041400"/>
            <a:ext cx="0" cy="1130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1" name="Line 47"/>
          <p:cNvSpPr>
            <a:spLocks noChangeShapeType="1"/>
          </p:cNvSpPr>
          <p:nvPr/>
        </p:nvSpPr>
        <p:spPr bwMode="auto">
          <a:xfrm flipV="1">
            <a:off x="5959475" y="990600"/>
            <a:ext cx="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2" name="Line 48"/>
          <p:cNvSpPr>
            <a:spLocks noChangeShapeType="1"/>
          </p:cNvSpPr>
          <p:nvPr/>
        </p:nvSpPr>
        <p:spPr bwMode="auto">
          <a:xfrm flipH="1" flipV="1">
            <a:off x="4546600" y="2074863"/>
            <a:ext cx="0" cy="19923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3" name="Line 49"/>
          <p:cNvSpPr>
            <a:spLocks noChangeShapeType="1"/>
          </p:cNvSpPr>
          <p:nvPr/>
        </p:nvSpPr>
        <p:spPr bwMode="auto">
          <a:xfrm>
            <a:off x="1685925" y="4781550"/>
            <a:ext cx="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4" name="Line 50"/>
          <p:cNvSpPr>
            <a:spLocks noChangeShapeType="1"/>
          </p:cNvSpPr>
          <p:nvPr/>
        </p:nvSpPr>
        <p:spPr bwMode="auto">
          <a:xfrm>
            <a:off x="2517775" y="4041775"/>
            <a:ext cx="0" cy="146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5" name="Line 51"/>
          <p:cNvSpPr>
            <a:spLocks noChangeShapeType="1"/>
          </p:cNvSpPr>
          <p:nvPr/>
        </p:nvSpPr>
        <p:spPr bwMode="auto">
          <a:xfrm flipH="1">
            <a:off x="1665288" y="5459413"/>
            <a:ext cx="84296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6" name="Text Box 52"/>
          <p:cNvSpPr txBox="1">
            <a:spLocks noChangeArrowheads="1"/>
          </p:cNvSpPr>
          <p:nvPr/>
        </p:nvSpPr>
        <p:spPr bwMode="auto">
          <a:xfrm>
            <a:off x="1787525" y="508317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d</a:t>
            </a:r>
          </a:p>
        </p:txBody>
      </p:sp>
      <p:sp>
        <p:nvSpPr>
          <p:cNvPr id="57377" name="Line 53"/>
          <p:cNvSpPr>
            <a:spLocks noChangeShapeType="1"/>
          </p:cNvSpPr>
          <p:nvPr/>
        </p:nvSpPr>
        <p:spPr bwMode="auto">
          <a:xfrm>
            <a:off x="5959475" y="4638675"/>
            <a:ext cx="0" cy="1111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8" name="Line 54"/>
          <p:cNvSpPr>
            <a:spLocks noChangeShapeType="1"/>
          </p:cNvSpPr>
          <p:nvPr/>
        </p:nvSpPr>
        <p:spPr bwMode="auto">
          <a:xfrm flipH="1">
            <a:off x="1676400" y="5675313"/>
            <a:ext cx="4275138"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79" name="Text Box 55"/>
          <p:cNvSpPr txBox="1">
            <a:spLocks noChangeArrowheads="1"/>
          </p:cNvSpPr>
          <p:nvPr/>
        </p:nvSpPr>
        <p:spPr bwMode="auto">
          <a:xfrm>
            <a:off x="3360738" y="52387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a:t>
            </a:r>
          </a:p>
        </p:txBody>
      </p:sp>
      <p:sp>
        <p:nvSpPr>
          <p:cNvPr id="57380" name="Text Box 56"/>
          <p:cNvSpPr txBox="1">
            <a:spLocks noChangeArrowheads="1"/>
          </p:cNvSpPr>
          <p:nvPr/>
        </p:nvSpPr>
        <p:spPr bwMode="auto">
          <a:xfrm>
            <a:off x="2528888" y="5773738"/>
            <a:ext cx="2627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bf </a:t>
            </a:r>
            <a:r>
              <a:rPr lang="fr-FR" altLang="fr-FR" sz="1600">
                <a:latin typeface="Arial" panose="020B0604020202020204" pitchFamily="34" charset="0"/>
              </a:rPr>
              <a:t>mini</a:t>
            </a:r>
            <a:r>
              <a:rPr lang="fr-FR" altLang="fr-FR" sz="2000">
                <a:latin typeface="Arial" panose="020B0604020202020204" pitchFamily="34" charset="0"/>
              </a:rPr>
              <a:t> = b </a:t>
            </a:r>
            <a:r>
              <a:rPr lang="fr-FR" altLang="fr-FR" sz="1600">
                <a:latin typeface="Arial" panose="020B0604020202020204" pitchFamily="34" charset="0"/>
              </a:rPr>
              <a:t>mini</a:t>
            </a:r>
            <a:r>
              <a:rPr lang="fr-FR" altLang="fr-FR" sz="2000">
                <a:latin typeface="Arial" panose="020B0604020202020204" pitchFamily="34" charset="0"/>
              </a:rPr>
              <a:t> – d </a:t>
            </a:r>
            <a:r>
              <a:rPr lang="fr-FR" altLang="fr-FR" sz="1600">
                <a:latin typeface="Arial" panose="020B0604020202020204" pitchFamily="34" charset="0"/>
              </a:rPr>
              <a:t>maxi</a:t>
            </a:r>
          </a:p>
        </p:txBody>
      </p:sp>
      <p:sp>
        <p:nvSpPr>
          <p:cNvPr id="57381" name="Rectangle 57"/>
          <p:cNvSpPr>
            <a:spLocks noChangeArrowheads="1"/>
          </p:cNvSpPr>
          <p:nvPr/>
        </p:nvSpPr>
        <p:spPr bwMode="auto">
          <a:xfrm>
            <a:off x="111125" y="101600"/>
            <a:ext cx="6140450"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7382" name="Rectangle 58"/>
          <p:cNvSpPr>
            <a:spLocks noChangeArrowheads="1"/>
          </p:cNvSpPr>
          <p:nvPr/>
        </p:nvSpPr>
        <p:spPr bwMode="auto">
          <a:xfrm>
            <a:off x="122238" y="111125"/>
            <a:ext cx="612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DANS LE BLOC FIXE</a:t>
            </a:r>
          </a:p>
        </p:txBody>
      </p:sp>
    </p:spTree>
    <p:extLst>
      <p:ext uri="{BB962C8B-B14F-4D97-AF65-F5344CB8AC3E}">
        <p14:creationId xmlns:p14="http://schemas.microsoft.com/office/powerpoint/2010/main" val="5154670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5"/>
          <p:cNvSpPr>
            <a:spLocks noChangeShapeType="1"/>
          </p:cNvSpPr>
          <p:nvPr/>
        </p:nvSpPr>
        <p:spPr bwMode="auto">
          <a:xfrm>
            <a:off x="7543800" y="1647825"/>
            <a:ext cx="0" cy="1866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1" name="Freeform 6" descr="noir)"/>
          <p:cNvSpPr>
            <a:spLocks/>
          </p:cNvSpPr>
          <p:nvPr/>
        </p:nvSpPr>
        <p:spPr bwMode="auto">
          <a:xfrm>
            <a:off x="898525" y="2151063"/>
            <a:ext cx="709613" cy="204787"/>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2" name="Freeform 7" descr="noir)"/>
          <p:cNvSpPr>
            <a:spLocks/>
          </p:cNvSpPr>
          <p:nvPr/>
        </p:nvSpPr>
        <p:spPr bwMode="auto">
          <a:xfrm>
            <a:off x="6273800" y="1924050"/>
            <a:ext cx="1044575" cy="97631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3" name="Freeform 8"/>
          <p:cNvSpPr>
            <a:spLocks/>
          </p:cNvSpPr>
          <p:nvPr/>
        </p:nvSpPr>
        <p:spPr bwMode="auto">
          <a:xfrm flipV="1">
            <a:off x="936625" y="2579688"/>
            <a:ext cx="6381750" cy="823912"/>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4" name="Freeform 9"/>
          <p:cNvSpPr>
            <a:spLocks/>
          </p:cNvSpPr>
          <p:nvPr/>
        </p:nvSpPr>
        <p:spPr bwMode="auto">
          <a:xfrm>
            <a:off x="936625" y="1771650"/>
            <a:ext cx="6381750" cy="820738"/>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5" name="Freeform 10"/>
          <p:cNvSpPr>
            <a:spLocks/>
          </p:cNvSpPr>
          <p:nvPr/>
        </p:nvSpPr>
        <p:spPr bwMode="auto">
          <a:xfrm>
            <a:off x="7008813" y="1506538"/>
            <a:ext cx="546100" cy="374650"/>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6" name="Freeform 14" descr="noir)"/>
          <p:cNvSpPr>
            <a:spLocks/>
          </p:cNvSpPr>
          <p:nvPr/>
        </p:nvSpPr>
        <p:spPr bwMode="auto">
          <a:xfrm>
            <a:off x="5351463" y="1749425"/>
            <a:ext cx="636587" cy="20637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7" name="Line 23"/>
          <p:cNvSpPr>
            <a:spLocks noChangeShapeType="1"/>
          </p:cNvSpPr>
          <p:nvPr/>
        </p:nvSpPr>
        <p:spPr bwMode="auto">
          <a:xfrm>
            <a:off x="2314575" y="1938338"/>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78" name="Freeform 24" descr="noir)"/>
          <p:cNvSpPr>
            <a:spLocks/>
          </p:cNvSpPr>
          <p:nvPr/>
        </p:nvSpPr>
        <p:spPr bwMode="auto">
          <a:xfrm>
            <a:off x="2300288" y="1860550"/>
            <a:ext cx="742950" cy="317500"/>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8379" name="Group 25"/>
          <p:cNvGrpSpPr>
            <a:grpSpLocks/>
          </p:cNvGrpSpPr>
          <p:nvPr/>
        </p:nvGrpSpPr>
        <p:grpSpPr bwMode="auto">
          <a:xfrm rot="5400000" flipH="1">
            <a:off x="6953250" y="2011363"/>
            <a:ext cx="379413" cy="1138237"/>
            <a:chOff x="4501" y="2215"/>
            <a:chExt cx="576" cy="1727"/>
          </a:xfrm>
        </p:grpSpPr>
        <p:sp>
          <p:nvSpPr>
            <p:cNvPr id="58426" name="Freeform 26"/>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8427" name="Group 27"/>
            <p:cNvGrpSpPr>
              <a:grpSpLocks/>
            </p:cNvGrpSpPr>
            <p:nvPr/>
          </p:nvGrpSpPr>
          <p:grpSpPr bwMode="auto">
            <a:xfrm>
              <a:off x="4696" y="2599"/>
              <a:ext cx="186" cy="1343"/>
              <a:chOff x="4134" y="577"/>
              <a:chExt cx="186" cy="1343"/>
            </a:xfrm>
          </p:grpSpPr>
          <p:sp>
            <p:nvSpPr>
              <p:cNvPr id="58431" name="Line 28"/>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32" name="Line 29"/>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8428" name="Line 30"/>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29" name="Line 31"/>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30" name="Rectangle 32"/>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8380" name="Group 33"/>
          <p:cNvGrpSpPr>
            <a:grpSpLocks/>
          </p:cNvGrpSpPr>
          <p:nvPr/>
        </p:nvGrpSpPr>
        <p:grpSpPr bwMode="auto">
          <a:xfrm rot="5400000" flipV="1">
            <a:off x="6411912" y="2474913"/>
            <a:ext cx="195263" cy="211138"/>
            <a:chOff x="4554" y="1554"/>
            <a:chExt cx="104" cy="110"/>
          </a:xfrm>
        </p:grpSpPr>
        <p:sp>
          <p:nvSpPr>
            <p:cNvPr id="58423" name="Freeform 34"/>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24" name="Freeform 35"/>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25" name="Line 36"/>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8381" name="Rectangle 37"/>
          <p:cNvSpPr>
            <a:spLocks noChangeArrowheads="1"/>
          </p:cNvSpPr>
          <p:nvPr/>
        </p:nvSpPr>
        <p:spPr bwMode="auto">
          <a:xfrm>
            <a:off x="5992813" y="1808163"/>
            <a:ext cx="1020762" cy="141287"/>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382" name="Rectangle 39"/>
          <p:cNvSpPr>
            <a:spLocks noChangeArrowheads="1"/>
          </p:cNvSpPr>
          <p:nvPr/>
        </p:nvSpPr>
        <p:spPr bwMode="auto">
          <a:xfrm>
            <a:off x="7356475" y="1749425"/>
            <a:ext cx="115888"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383" name="Freeform 40"/>
          <p:cNvSpPr>
            <a:spLocks/>
          </p:cNvSpPr>
          <p:nvPr/>
        </p:nvSpPr>
        <p:spPr bwMode="auto">
          <a:xfrm>
            <a:off x="7008813" y="3222625"/>
            <a:ext cx="546100" cy="44291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84" name="Freeform 44" descr="noir)"/>
          <p:cNvSpPr>
            <a:spLocks/>
          </p:cNvSpPr>
          <p:nvPr/>
        </p:nvSpPr>
        <p:spPr bwMode="auto">
          <a:xfrm flipV="1">
            <a:off x="5351463" y="3216275"/>
            <a:ext cx="636587" cy="207963"/>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85" name="Rectangle 53"/>
          <p:cNvSpPr>
            <a:spLocks noChangeArrowheads="1"/>
          </p:cNvSpPr>
          <p:nvPr/>
        </p:nvSpPr>
        <p:spPr bwMode="auto">
          <a:xfrm flipV="1">
            <a:off x="5992813" y="3222625"/>
            <a:ext cx="1020762" cy="144463"/>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386" name="Rectangle 54"/>
          <p:cNvSpPr>
            <a:spLocks noChangeArrowheads="1"/>
          </p:cNvSpPr>
          <p:nvPr/>
        </p:nvSpPr>
        <p:spPr bwMode="auto">
          <a:xfrm flipV="1">
            <a:off x="7356475" y="2706688"/>
            <a:ext cx="115888" cy="717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387" name="Line 55"/>
          <p:cNvSpPr>
            <a:spLocks noChangeShapeType="1"/>
          </p:cNvSpPr>
          <p:nvPr/>
        </p:nvSpPr>
        <p:spPr bwMode="auto">
          <a:xfrm>
            <a:off x="1663700" y="2171700"/>
            <a:ext cx="0" cy="8429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88" name="Line 56"/>
          <p:cNvSpPr>
            <a:spLocks noChangeShapeType="1"/>
          </p:cNvSpPr>
          <p:nvPr/>
        </p:nvSpPr>
        <p:spPr bwMode="auto">
          <a:xfrm>
            <a:off x="2300288" y="2035175"/>
            <a:ext cx="0" cy="1119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89" name="Line 57"/>
          <p:cNvSpPr>
            <a:spLocks noChangeShapeType="1"/>
          </p:cNvSpPr>
          <p:nvPr/>
        </p:nvSpPr>
        <p:spPr bwMode="auto">
          <a:xfrm>
            <a:off x="2578100" y="2165350"/>
            <a:ext cx="0" cy="10398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0" name="Line 58"/>
          <p:cNvSpPr>
            <a:spLocks noChangeShapeType="1"/>
          </p:cNvSpPr>
          <p:nvPr/>
        </p:nvSpPr>
        <p:spPr bwMode="auto">
          <a:xfrm>
            <a:off x="2693988" y="2157413"/>
            <a:ext cx="0" cy="1038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1" name="Freeform 59" descr="noir)"/>
          <p:cNvSpPr>
            <a:spLocks/>
          </p:cNvSpPr>
          <p:nvPr/>
        </p:nvSpPr>
        <p:spPr bwMode="auto">
          <a:xfrm>
            <a:off x="2300288" y="1866900"/>
            <a:ext cx="665162" cy="1682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2" name="Line 60"/>
          <p:cNvSpPr>
            <a:spLocks noChangeShapeType="1"/>
          </p:cNvSpPr>
          <p:nvPr/>
        </p:nvSpPr>
        <p:spPr bwMode="auto">
          <a:xfrm>
            <a:off x="3554413" y="1855788"/>
            <a:ext cx="0" cy="147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3" name="Line 61"/>
          <p:cNvSpPr>
            <a:spLocks noChangeShapeType="1"/>
          </p:cNvSpPr>
          <p:nvPr/>
        </p:nvSpPr>
        <p:spPr bwMode="auto">
          <a:xfrm>
            <a:off x="3933825" y="1855788"/>
            <a:ext cx="0" cy="147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4" name="Line 62"/>
          <p:cNvSpPr>
            <a:spLocks noChangeShapeType="1"/>
          </p:cNvSpPr>
          <p:nvPr/>
        </p:nvSpPr>
        <p:spPr bwMode="auto">
          <a:xfrm>
            <a:off x="5357813" y="1949450"/>
            <a:ext cx="0" cy="1287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5" name="Line 63"/>
          <p:cNvSpPr>
            <a:spLocks noChangeShapeType="1"/>
          </p:cNvSpPr>
          <p:nvPr/>
        </p:nvSpPr>
        <p:spPr bwMode="auto">
          <a:xfrm>
            <a:off x="6176963" y="1952625"/>
            <a:ext cx="0" cy="127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6" name="Line 64"/>
          <p:cNvSpPr>
            <a:spLocks noChangeShapeType="1"/>
          </p:cNvSpPr>
          <p:nvPr/>
        </p:nvSpPr>
        <p:spPr bwMode="auto">
          <a:xfrm>
            <a:off x="6221413" y="1990725"/>
            <a:ext cx="0" cy="119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7" name="Line 65"/>
          <p:cNvSpPr>
            <a:spLocks noChangeShapeType="1"/>
          </p:cNvSpPr>
          <p:nvPr/>
        </p:nvSpPr>
        <p:spPr bwMode="auto">
          <a:xfrm>
            <a:off x="758825" y="2582863"/>
            <a:ext cx="7131050"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8" name="Line 66"/>
          <p:cNvSpPr>
            <a:spLocks noChangeShapeType="1"/>
          </p:cNvSpPr>
          <p:nvPr/>
        </p:nvSpPr>
        <p:spPr bwMode="auto">
          <a:xfrm>
            <a:off x="6940550" y="1446213"/>
            <a:ext cx="67468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399" name="Freeform 67"/>
          <p:cNvSpPr>
            <a:spLocks/>
          </p:cNvSpPr>
          <p:nvPr/>
        </p:nvSpPr>
        <p:spPr bwMode="auto">
          <a:xfrm>
            <a:off x="7013575" y="1390650"/>
            <a:ext cx="544513" cy="11588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8400" name="Group 68"/>
          <p:cNvGrpSpPr>
            <a:grpSpLocks/>
          </p:cNvGrpSpPr>
          <p:nvPr/>
        </p:nvGrpSpPr>
        <p:grpSpPr bwMode="auto">
          <a:xfrm flipV="1">
            <a:off x="6937375" y="3668713"/>
            <a:ext cx="674688" cy="115887"/>
            <a:chOff x="3696" y="1483"/>
            <a:chExt cx="356" cy="61"/>
          </a:xfrm>
        </p:grpSpPr>
        <p:sp>
          <p:nvSpPr>
            <p:cNvPr id="58421" name="Line 69"/>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22" name="Freeform 70"/>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8401" name="Rectangle 71"/>
          <p:cNvSpPr>
            <a:spLocks noChangeArrowheads="1"/>
          </p:cNvSpPr>
          <p:nvPr/>
        </p:nvSpPr>
        <p:spPr bwMode="auto">
          <a:xfrm>
            <a:off x="1081088" y="2147888"/>
            <a:ext cx="458787" cy="10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402" name="Line 72"/>
          <p:cNvSpPr>
            <a:spLocks noChangeShapeType="1"/>
          </p:cNvSpPr>
          <p:nvPr/>
        </p:nvSpPr>
        <p:spPr bwMode="auto">
          <a:xfrm flipV="1">
            <a:off x="1012825" y="2325688"/>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3" name="Line 73"/>
          <p:cNvSpPr>
            <a:spLocks noChangeShapeType="1"/>
          </p:cNvSpPr>
          <p:nvPr/>
        </p:nvSpPr>
        <p:spPr bwMode="auto">
          <a:xfrm flipV="1">
            <a:off x="6869113" y="2870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4" name="Line 74"/>
          <p:cNvSpPr>
            <a:spLocks noChangeShapeType="1"/>
          </p:cNvSpPr>
          <p:nvPr/>
        </p:nvSpPr>
        <p:spPr bwMode="auto">
          <a:xfrm flipV="1">
            <a:off x="6940550" y="2855913"/>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5" name="Line 75"/>
          <p:cNvSpPr>
            <a:spLocks noChangeShapeType="1"/>
          </p:cNvSpPr>
          <p:nvPr/>
        </p:nvSpPr>
        <p:spPr bwMode="auto">
          <a:xfrm>
            <a:off x="6883400" y="1979613"/>
            <a:ext cx="0"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6" name="Line 76"/>
          <p:cNvSpPr>
            <a:spLocks noChangeShapeType="1"/>
          </p:cNvSpPr>
          <p:nvPr/>
        </p:nvSpPr>
        <p:spPr bwMode="auto">
          <a:xfrm>
            <a:off x="6924675" y="1949450"/>
            <a:ext cx="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7" name="Line 77"/>
          <p:cNvSpPr>
            <a:spLocks noChangeShapeType="1"/>
          </p:cNvSpPr>
          <p:nvPr/>
        </p:nvSpPr>
        <p:spPr bwMode="auto">
          <a:xfrm flipV="1">
            <a:off x="2362200" y="2144713"/>
            <a:ext cx="0" cy="11398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8" name="Line 78"/>
          <p:cNvSpPr>
            <a:spLocks noChangeShapeType="1"/>
          </p:cNvSpPr>
          <p:nvPr/>
        </p:nvSpPr>
        <p:spPr bwMode="auto">
          <a:xfrm>
            <a:off x="2309813" y="321945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09" name="Rectangle 79"/>
          <p:cNvSpPr>
            <a:spLocks noChangeArrowheads="1"/>
          </p:cNvSpPr>
          <p:nvPr/>
        </p:nvSpPr>
        <p:spPr bwMode="auto">
          <a:xfrm>
            <a:off x="111125" y="101600"/>
            <a:ext cx="7250113"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8410" name="Rectangle 80"/>
          <p:cNvSpPr>
            <a:spLocks noChangeArrowheads="1"/>
          </p:cNvSpPr>
          <p:nvPr/>
        </p:nvSpPr>
        <p:spPr bwMode="auto">
          <a:xfrm>
            <a:off x="122238" y="111125"/>
            <a:ext cx="716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DANS LE BLOC TOURNANT</a:t>
            </a:r>
          </a:p>
        </p:txBody>
      </p:sp>
      <p:sp>
        <p:nvSpPr>
          <p:cNvPr id="58411" name="Line 81"/>
          <p:cNvSpPr>
            <a:spLocks noChangeShapeType="1"/>
          </p:cNvSpPr>
          <p:nvPr/>
        </p:nvSpPr>
        <p:spPr bwMode="auto">
          <a:xfrm flipH="1">
            <a:off x="3503613" y="1038225"/>
            <a:ext cx="4202112"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2" name="Text Box 82"/>
          <p:cNvSpPr txBox="1">
            <a:spLocks noChangeArrowheads="1"/>
          </p:cNvSpPr>
          <p:nvPr/>
        </p:nvSpPr>
        <p:spPr bwMode="auto">
          <a:xfrm>
            <a:off x="4951413" y="630238"/>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bt </a:t>
            </a:r>
            <a:r>
              <a:rPr lang="fr-FR" altLang="fr-FR" sz="1600">
                <a:latin typeface="Arial" panose="020B0604020202020204" pitchFamily="34" charset="0"/>
              </a:rPr>
              <a:t>maxi</a:t>
            </a:r>
          </a:p>
        </p:txBody>
      </p:sp>
      <p:sp>
        <p:nvSpPr>
          <p:cNvPr id="58413" name="Line 83"/>
          <p:cNvSpPr>
            <a:spLocks noChangeShapeType="1"/>
          </p:cNvSpPr>
          <p:nvPr/>
        </p:nvSpPr>
        <p:spPr bwMode="auto">
          <a:xfrm flipV="1">
            <a:off x="3533775" y="974725"/>
            <a:ext cx="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4" name="Line 84"/>
          <p:cNvSpPr>
            <a:spLocks noChangeShapeType="1"/>
          </p:cNvSpPr>
          <p:nvPr/>
        </p:nvSpPr>
        <p:spPr bwMode="auto">
          <a:xfrm flipV="1">
            <a:off x="7704138" y="944563"/>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5" name="Line 85"/>
          <p:cNvSpPr>
            <a:spLocks noChangeShapeType="1"/>
          </p:cNvSpPr>
          <p:nvPr/>
        </p:nvSpPr>
        <p:spPr bwMode="auto">
          <a:xfrm>
            <a:off x="3554413" y="1797050"/>
            <a:ext cx="0" cy="1592263"/>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6" name="Line 86"/>
          <p:cNvSpPr>
            <a:spLocks noChangeShapeType="1"/>
          </p:cNvSpPr>
          <p:nvPr/>
        </p:nvSpPr>
        <p:spPr bwMode="auto">
          <a:xfrm>
            <a:off x="7715250" y="2413000"/>
            <a:ext cx="0" cy="3492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7" name="Line 87"/>
          <p:cNvSpPr>
            <a:spLocks noChangeShapeType="1"/>
          </p:cNvSpPr>
          <p:nvPr/>
        </p:nvSpPr>
        <p:spPr bwMode="auto">
          <a:xfrm>
            <a:off x="5351463" y="1827213"/>
            <a:ext cx="0" cy="15001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8" name="Line 88"/>
          <p:cNvSpPr>
            <a:spLocks noChangeShapeType="1"/>
          </p:cNvSpPr>
          <p:nvPr/>
        </p:nvSpPr>
        <p:spPr bwMode="auto">
          <a:xfrm>
            <a:off x="5986463" y="1816100"/>
            <a:ext cx="0" cy="15001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19" name="Line 89"/>
          <p:cNvSpPr>
            <a:spLocks noChangeShapeType="1"/>
          </p:cNvSpPr>
          <p:nvPr/>
        </p:nvSpPr>
        <p:spPr bwMode="auto">
          <a:xfrm>
            <a:off x="7002463" y="1804988"/>
            <a:ext cx="0" cy="15001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8420" name="Line 90"/>
          <p:cNvSpPr>
            <a:spLocks noChangeShapeType="1"/>
          </p:cNvSpPr>
          <p:nvPr/>
        </p:nvSpPr>
        <p:spPr bwMode="auto">
          <a:xfrm>
            <a:off x="7361238" y="1793875"/>
            <a:ext cx="0" cy="15001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855302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300192" y="1538288"/>
            <a:ext cx="1924050" cy="2247900"/>
            <a:chOff x="6369050" y="1538288"/>
            <a:chExt cx="1924050" cy="2247900"/>
          </a:xfrm>
        </p:grpSpPr>
        <p:sp>
          <p:nvSpPr>
            <p:cNvPr id="12403" name="ZoneTexte 79"/>
            <p:cNvSpPr txBox="1">
              <a:spLocks noChangeArrowheads="1"/>
            </p:cNvSpPr>
            <p:nvPr/>
          </p:nvSpPr>
          <p:spPr bwMode="auto">
            <a:xfrm>
              <a:off x="6453188" y="3416300"/>
              <a:ext cx="3508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D</a:t>
              </a:r>
            </a:p>
          </p:txBody>
        </p:sp>
        <p:cxnSp>
          <p:nvCxnSpPr>
            <p:cNvPr id="12404" name="Connecteur droit avec flèche 80"/>
            <p:cNvCxnSpPr>
              <a:cxnSpLocks noChangeShapeType="1"/>
              <a:stCxn id="12403" idx="0"/>
            </p:cNvCxnSpPr>
            <p:nvPr/>
          </p:nvCxnSpPr>
          <p:spPr bwMode="auto">
            <a:xfrm flipV="1">
              <a:off x="6628607" y="3254889"/>
              <a:ext cx="183357" cy="16141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 name="Groupe 1"/>
            <p:cNvGrpSpPr/>
            <p:nvPr/>
          </p:nvGrpSpPr>
          <p:grpSpPr>
            <a:xfrm>
              <a:off x="6369050" y="1538288"/>
              <a:ext cx="1924050" cy="1736725"/>
              <a:chOff x="6369050" y="1538288"/>
              <a:chExt cx="1924050" cy="1736725"/>
            </a:xfrm>
          </p:grpSpPr>
          <p:sp>
            <p:nvSpPr>
              <p:cNvPr id="12332" name="Forme libre 47"/>
              <p:cNvSpPr>
                <a:spLocks/>
              </p:cNvSpPr>
              <p:nvPr/>
            </p:nvSpPr>
            <p:spPr bwMode="auto">
              <a:xfrm>
                <a:off x="7119938" y="1538288"/>
                <a:ext cx="423862" cy="1165225"/>
              </a:xfrm>
              <a:custGeom>
                <a:avLst/>
                <a:gdLst>
                  <a:gd name="T0" fmla="*/ 0 w 833405"/>
                  <a:gd name="T1" fmla="*/ 1 h 1753424"/>
                  <a:gd name="T2" fmla="*/ 1 w 833405"/>
                  <a:gd name="T3" fmla="*/ 1 h 1753424"/>
                  <a:gd name="T4" fmla="*/ 1 w 833405"/>
                  <a:gd name="T5" fmla="*/ 1 h 1753424"/>
                  <a:gd name="T6" fmla="*/ 1 w 833405"/>
                  <a:gd name="T7" fmla="*/ 1 h 1753424"/>
                  <a:gd name="T8" fmla="*/ 1 w 833405"/>
                  <a:gd name="T9" fmla="*/ 1 h 1753424"/>
                  <a:gd name="T10" fmla="*/ 1 w 833405"/>
                  <a:gd name="T11" fmla="*/ 1 h 1753424"/>
                  <a:gd name="T12" fmla="*/ 1 w 833405"/>
                  <a:gd name="T13" fmla="*/ 1 h 1753424"/>
                  <a:gd name="T14" fmla="*/ 1 w 833405"/>
                  <a:gd name="T15" fmla="*/ 1 h 1753424"/>
                  <a:gd name="T16" fmla="*/ 1 w 833405"/>
                  <a:gd name="T17" fmla="*/ 1 h 1753424"/>
                  <a:gd name="T18" fmla="*/ 1 w 833405"/>
                  <a:gd name="T19" fmla="*/ 1 h 1753424"/>
                  <a:gd name="T20" fmla="*/ 1 w 833405"/>
                  <a:gd name="T21" fmla="*/ 1 h 1753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3405"/>
                  <a:gd name="T34" fmla="*/ 0 h 1753424"/>
                  <a:gd name="T35" fmla="*/ 833405 w 833405"/>
                  <a:gd name="T36" fmla="*/ 1753424 h 1753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3405" h="1753424">
                    <a:moveTo>
                      <a:pt x="0" y="1731391"/>
                    </a:moveTo>
                    <a:cubicBezTo>
                      <a:pt x="32132" y="1590925"/>
                      <a:pt x="64265" y="1450460"/>
                      <a:pt x="77118" y="1257665"/>
                    </a:cubicBezTo>
                    <a:cubicBezTo>
                      <a:pt x="89971" y="1064870"/>
                      <a:pt x="69774" y="774760"/>
                      <a:pt x="77118" y="574620"/>
                    </a:cubicBezTo>
                    <a:cubicBezTo>
                      <a:pt x="84463" y="374480"/>
                      <a:pt x="91807" y="144962"/>
                      <a:pt x="121185" y="56827"/>
                    </a:cubicBezTo>
                    <a:cubicBezTo>
                      <a:pt x="150563" y="-31308"/>
                      <a:pt x="167089" y="47646"/>
                      <a:pt x="253388" y="45810"/>
                    </a:cubicBezTo>
                    <a:cubicBezTo>
                      <a:pt x="339687" y="43974"/>
                      <a:pt x="543499" y="51318"/>
                      <a:pt x="638978" y="45810"/>
                    </a:cubicBezTo>
                    <a:cubicBezTo>
                      <a:pt x="734458" y="40301"/>
                      <a:pt x="800559" y="-27636"/>
                      <a:pt x="826265" y="12759"/>
                    </a:cubicBezTo>
                    <a:cubicBezTo>
                      <a:pt x="851971" y="53154"/>
                      <a:pt x="800559" y="141289"/>
                      <a:pt x="793214" y="288181"/>
                    </a:cubicBezTo>
                    <a:cubicBezTo>
                      <a:pt x="785869" y="435073"/>
                      <a:pt x="785869" y="673772"/>
                      <a:pt x="782197" y="894109"/>
                    </a:cubicBezTo>
                    <a:cubicBezTo>
                      <a:pt x="778525" y="1114446"/>
                      <a:pt x="778525" y="1466986"/>
                      <a:pt x="771181" y="1610205"/>
                    </a:cubicBezTo>
                    <a:cubicBezTo>
                      <a:pt x="763837" y="1753424"/>
                      <a:pt x="750983" y="1753424"/>
                      <a:pt x="738130" y="1753424"/>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2333" name="Forme libre 48"/>
              <p:cNvSpPr>
                <a:spLocks/>
              </p:cNvSpPr>
              <p:nvPr/>
            </p:nvSpPr>
            <p:spPr bwMode="auto">
              <a:xfrm>
                <a:off x="6853238" y="2678113"/>
                <a:ext cx="958850" cy="274637"/>
              </a:xfrm>
              <a:custGeom>
                <a:avLst/>
                <a:gdLst>
                  <a:gd name="T0" fmla="*/ 1 w 1698718"/>
                  <a:gd name="T1" fmla="*/ 1 h 412310"/>
                  <a:gd name="T2" fmla="*/ 1 w 1698718"/>
                  <a:gd name="T3" fmla="*/ 1 h 412310"/>
                  <a:gd name="T4" fmla="*/ 1 w 1698718"/>
                  <a:gd name="T5" fmla="*/ 1 h 412310"/>
                  <a:gd name="T6" fmla="*/ 1 w 1698718"/>
                  <a:gd name="T7" fmla="*/ 1 h 412310"/>
                  <a:gd name="T8" fmla="*/ 1 w 1698718"/>
                  <a:gd name="T9" fmla="*/ 1 h 412310"/>
                  <a:gd name="T10" fmla="*/ 1 w 1698718"/>
                  <a:gd name="T11" fmla="*/ 1 h 412310"/>
                  <a:gd name="T12" fmla="*/ 1 w 1698718"/>
                  <a:gd name="T13" fmla="*/ 1 h 412310"/>
                  <a:gd name="T14" fmla="*/ 1 w 1698718"/>
                  <a:gd name="T15" fmla="*/ 1 h 412310"/>
                  <a:gd name="T16" fmla="*/ 1 w 1698718"/>
                  <a:gd name="T17" fmla="*/ 1 h 412310"/>
                  <a:gd name="T18" fmla="*/ 1 w 1698718"/>
                  <a:gd name="T19" fmla="*/ 1 h 412310"/>
                  <a:gd name="T20" fmla="*/ 1 w 1698718"/>
                  <a:gd name="T21" fmla="*/ 1 h 412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98718"/>
                  <a:gd name="T34" fmla="*/ 0 h 412310"/>
                  <a:gd name="T35" fmla="*/ 1698718 w 1698718"/>
                  <a:gd name="T36" fmla="*/ 412310 h 412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98718" h="412310">
                    <a:moveTo>
                      <a:pt x="2120" y="410888"/>
                    </a:moveTo>
                    <a:cubicBezTo>
                      <a:pt x="284" y="331015"/>
                      <a:pt x="-1552" y="251143"/>
                      <a:pt x="2120" y="190550"/>
                    </a:cubicBezTo>
                    <a:cubicBezTo>
                      <a:pt x="5792" y="129957"/>
                      <a:pt x="13137" y="78545"/>
                      <a:pt x="24154" y="47331"/>
                    </a:cubicBezTo>
                    <a:cubicBezTo>
                      <a:pt x="35171" y="16117"/>
                      <a:pt x="-1552" y="10608"/>
                      <a:pt x="68221" y="3264"/>
                    </a:cubicBezTo>
                    <a:cubicBezTo>
                      <a:pt x="137994" y="-4080"/>
                      <a:pt x="442795" y="3264"/>
                      <a:pt x="442795" y="3264"/>
                    </a:cubicBezTo>
                    <a:cubicBezTo>
                      <a:pt x="591523" y="3264"/>
                      <a:pt x="826549" y="-4080"/>
                      <a:pt x="960587" y="3264"/>
                    </a:cubicBezTo>
                    <a:cubicBezTo>
                      <a:pt x="1094625" y="10608"/>
                      <a:pt x="1133185" y="39987"/>
                      <a:pt x="1247026" y="47331"/>
                    </a:cubicBezTo>
                    <a:cubicBezTo>
                      <a:pt x="1360867" y="54675"/>
                      <a:pt x="1575696" y="25297"/>
                      <a:pt x="1643633" y="47331"/>
                    </a:cubicBezTo>
                    <a:cubicBezTo>
                      <a:pt x="1711570" y="69365"/>
                      <a:pt x="1649141" y="124450"/>
                      <a:pt x="1654650" y="179534"/>
                    </a:cubicBezTo>
                    <a:cubicBezTo>
                      <a:pt x="1660159" y="234618"/>
                      <a:pt x="1669339" y="339278"/>
                      <a:pt x="1676684" y="377837"/>
                    </a:cubicBezTo>
                    <a:cubicBezTo>
                      <a:pt x="1684029" y="416396"/>
                      <a:pt x="1691373" y="413642"/>
                      <a:pt x="1698718" y="410888"/>
                    </a:cubicBezTo>
                  </a:path>
                </a:pathLst>
              </a:custGeom>
              <a:solidFill>
                <a:srgbClr val="FFFFCC"/>
              </a:solidFill>
              <a:ln w="9525" cap="flat" cmpd="sng" algn="ctr">
                <a:solidFill>
                  <a:schemeClr val="tx1"/>
                </a:solidFill>
                <a:prstDash val="solid"/>
                <a:round/>
                <a:headEnd type="none" w="med" len="med"/>
                <a:tailEnd type="none" w="med" len="med"/>
              </a:ln>
            </p:spPr>
            <p:txBody>
              <a:bodyPr anchor="ctr"/>
              <a:lstStyle/>
              <a:p>
                <a:endParaRPr lang="fr-FR"/>
              </a:p>
            </p:txBody>
          </p:sp>
          <p:sp>
            <p:nvSpPr>
              <p:cNvPr id="12334" name="Forme libre 49"/>
              <p:cNvSpPr>
                <a:spLocks/>
              </p:cNvSpPr>
              <p:nvPr/>
            </p:nvSpPr>
            <p:spPr bwMode="auto">
              <a:xfrm>
                <a:off x="6369050" y="2921000"/>
                <a:ext cx="1924050" cy="354013"/>
              </a:xfrm>
              <a:custGeom>
                <a:avLst/>
                <a:gdLst>
                  <a:gd name="T0" fmla="*/ 1 w 2895473"/>
                  <a:gd name="T1" fmla="*/ 1 h 534380"/>
                  <a:gd name="T2" fmla="*/ 1 w 2895473"/>
                  <a:gd name="T3" fmla="*/ 1 h 534380"/>
                  <a:gd name="T4" fmla="*/ 1 w 2895473"/>
                  <a:gd name="T5" fmla="*/ 1 h 534380"/>
                  <a:gd name="T6" fmla="*/ 1 w 2895473"/>
                  <a:gd name="T7" fmla="*/ 1 h 534380"/>
                  <a:gd name="T8" fmla="*/ 1 w 2895473"/>
                  <a:gd name="T9" fmla="*/ 1 h 534380"/>
                  <a:gd name="T10" fmla="*/ 1 w 2895473"/>
                  <a:gd name="T11" fmla="*/ 1 h 534380"/>
                  <a:gd name="T12" fmla="*/ 1 w 2895473"/>
                  <a:gd name="T13" fmla="*/ 1 h 534380"/>
                  <a:gd name="T14" fmla="*/ 1 w 2895473"/>
                  <a:gd name="T15" fmla="*/ 1 h 534380"/>
                  <a:gd name="T16" fmla="*/ 1 w 2895473"/>
                  <a:gd name="T17" fmla="*/ 1 h 534380"/>
                  <a:gd name="T18" fmla="*/ 1 w 2895473"/>
                  <a:gd name="T19" fmla="*/ 1 h 534380"/>
                  <a:gd name="T20" fmla="*/ 1 w 2895473"/>
                  <a:gd name="T21" fmla="*/ 1 h 534380"/>
                  <a:gd name="T22" fmla="*/ 1 w 2895473"/>
                  <a:gd name="T23" fmla="*/ 1 h 534380"/>
                  <a:gd name="T24" fmla="*/ 1 w 2895473"/>
                  <a:gd name="T25" fmla="*/ 1 h 534380"/>
                  <a:gd name="T26" fmla="*/ 1 w 2895473"/>
                  <a:gd name="T27" fmla="*/ 1 h 534380"/>
                  <a:gd name="T28" fmla="*/ 1 w 2895473"/>
                  <a:gd name="T29" fmla="*/ 1 h 534380"/>
                  <a:gd name="T30" fmla="*/ 1 w 2895473"/>
                  <a:gd name="T31" fmla="*/ 1 h 534380"/>
                  <a:gd name="T32" fmla="*/ 1 w 2895473"/>
                  <a:gd name="T33" fmla="*/ 1 h 534380"/>
                  <a:gd name="T34" fmla="*/ 1 w 2895473"/>
                  <a:gd name="T35" fmla="*/ 1 h 534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95473"/>
                  <a:gd name="T55" fmla="*/ 0 h 534380"/>
                  <a:gd name="T56" fmla="*/ 2895473 w 2895473"/>
                  <a:gd name="T57" fmla="*/ 534380 h 534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95473" h="534380">
                    <a:moveTo>
                      <a:pt x="128158" y="4311"/>
                    </a:moveTo>
                    <a:cubicBezTo>
                      <a:pt x="341697" y="-15887"/>
                      <a:pt x="1009507" y="41034"/>
                      <a:pt x="1317979" y="48379"/>
                    </a:cubicBezTo>
                    <a:cubicBezTo>
                      <a:pt x="1626451" y="55724"/>
                      <a:pt x="1978991" y="48379"/>
                      <a:pt x="1978991" y="48379"/>
                    </a:cubicBezTo>
                    <a:lnTo>
                      <a:pt x="2364582" y="48379"/>
                    </a:lnTo>
                    <a:cubicBezTo>
                      <a:pt x="2487604" y="46543"/>
                      <a:pt x="2630823" y="41034"/>
                      <a:pt x="2717122" y="37362"/>
                    </a:cubicBezTo>
                    <a:cubicBezTo>
                      <a:pt x="2803421" y="33690"/>
                      <a:pt x="2854833" y="7984"/>
                      <a:pt x="2882375" y="26345"/>
                    </a:cubicBezTo>
                    <a:cubicBezTo>
                      <a:pt x="2909917" y="44706"/>
                      <a:pt x="2886047" y="94283"/>
                      <a:pt x="2882375" y="147531"/>
                    </a:cubicBezTo>
                    <a:cubicBezTo>
                      <a:pt x="2878703" y="200779"/>
                      <a:pt x="2864013" y="285241"/>
                      <a:pt x="2860341" y="345834"/>
                    </a:cubicBezTo>
                    <a:cubicBezTo>
                      <a:pt x="2856669" y="406427"/>
                      <a:pt x="2904409" y="479873"/>
                      <a:pt x="2860341" y="511087"/>
                    </a:cubicBezTo>
                    <a:cubicBezTo>
                      <a:pt x="2816274" y="542302"/>
                      <a:pt x="2731811" y="533121"/>
                      <a:pt x="2595936" y="533121"/>
                    </a:cubicBezTo>
                    <a:cubicBezTo>
                      <a:pt x="2460061" y="533121"/>
                      <a:pt x="2241560" y="514759"/>
                      <a:pt x="2045093" y="511087"/>
                    </a:cubicBezTo>
                    <a:cubicBezTo>
                      <a:pt x="1848626" y="507415"/>
                      <a:pt x="1417131" y="511087"/>
                      <a:pt x="1417131" y="511087"/>
                    </a:cubicBezTo>
                    <a:lnTo>
                      <a:pt x="855271" y="511087"/>
                    </a:lnTo>
                    <a:lnTo>
                      <a:pt x="271377" y="511087"/>
                    </a:lnTo>
                    <a:cubicBezTo>
                      <a:pt x="130340" y="511148"/>
                      <a:pt x="44484" y="534432"/>
                      <a:pt x="9051" y="511450"/>
                    </a:cubicBezTo>
                    <a:cubicBezTo>
                      <a:pt x="-26382" y="488468"/>
                      <a:pt x="53271" y="424608"/>
                      <a:pt x="58779" y="373196"/>
                    </a:cubicBezTo>
                    <a:cubicBezTo>
                      <a:pt x="64288" y="321784"/>
                      <a:pt x="25181" y="231046"/>
                      <a:pt x="36744" y="169565"/>
                    </a:cubicBezTo>
                    <a:cubicBezTo>
                      <a:pt x="48307" y="108084"/>
                      <a:pt x="-85381" y="24509"/>
                      <a:pt x="128158" y="4311"/>
                    </a:cubicBezTo>
                    <a:close/>
                  </a:path>
                </a:pathLst>
              </a:custGeom>
              <a:solidFill>
                <a:srgbClr val="FFFFCC"/>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12336" name="Forme libre 81"/>
              <p:cNvSpPr>
                <a:spLocks/>
              </p:cNvSpPr>
              <p:nvPr/>
            </p:nvSpPr>
            <p:spPr bwMode="auto">
              <a:xfrm>
                <a:off x="6853238" y="3095625"/>
                <a:ext cx="944562" cy="173038"/>
              </a:xfrm>
              <a:custGeom>
                <a:avLst/>
                <a:gdLst>
                  <a:gd name="T0" fmla="*/ 0 w 944660"/>
                  <a:gd name="T1" fmla="*/ 117041 h 174100"/>
                  <a:gd name="T2" fmla="*/ 41256 w 944660"/>
                  <a:gd name="T3" fmla="*/ 0 h 174100"/>
                  <a:gd name="T4" fmla="*/ 940002 w 944660"/>
                  <a:gd name="T5" fmla="*/ 4026 h 174100"/>
                  <a:gd name="T6" fmla="*/ 939054 w 944660"/>
                  <a:gd name="T7" fmla="*/ 36579 h 174100"/>
                  <a:gd name="T8" fmla="*/ 936667 w 944660"/>
                  <a:gd name="T9" fmla="*/ 130590 h 174100"/>
                  <a:gd name="T10" fmla="*/ 0 60000 65536"/>
                  <a:gd name="T11" fmla="*/ 0 60000 65536"/>
                  <a:gd name="T12" fmla="*/ 0 60000 65536"/>
                  <a:gd name="T13" fmla="*/ 0 60000 65536"/>
                  <a:gd name="T14" fmla="*/ 0 60000 65536"/>
                  <a:gd name="T15" fmla="*/ 0 w 944660"/>
                  <a:gd name="T16" fmla="*/ 0 h 174100"/>
                  <a:gd name="T17" fmla="*/ 944660 w 944660"/>
                  <a:gd name="T18" fmla="*/ 174100 h 174100"/>
                </a:gdLst>
                <a:ahLst/>
                <a:cxnLst>
                  <a:cxn ang="T10">
                    <a:pos x="T0" y="T1"/>
                  </a:cxn>
                  <a:cxn ang="T11">
                    <a:pos x="T2" y="T3"/>
                  </a:cxn>
                  <a:cxn ang="T12">
                    <a:pos x="T4" y="T5"/>
                  </a:cxn>
                  <a:cxn ang="T13">
                    <a:pos x="T6" y="T7"/>
                  </a:cxn>
                  <a:cxn ang="T14">
                    <a:pos x="T8" y="T9"/>
                  </a:cxn>
                </a:cxnLst>
                <a:rect l="T15" t="T16" r="T17" b="T18"/>
                <a:pathLst>
                  <a:path w="944660" h="174100">
                    <a:moveTo>
                      <a:pt x="0" y="156039"/>
                    </a:moveTo>
                    <a:cubicBezTo>
                      <a:pt x="16499" y="87163"/>
                      <a:pt x="23331" y="54683"/>
                      <a:pt x="41444" y="0"/>
                    </a:cubicBezTo>
                    <a:cubicBezTo>
                      <a:pt x="189211" y="10145"/>
                      <a:pt x="794240" y="-2760"/>
                      <a:pt x="944608" y="5368"/>
                    </a:cubicBezTo>
                    <a:cubicBezTo>
                      <a:pt x="944850" y="51028"/>
                      <a:pt x="944213" y="20646"/>
                      <a:pt x="943652" y="48768"/>
                    </a:cubicBezTo>
                    <a:cubicBezTo>
                      <a:pt x="943091" y="76890"/>
                      <a:pt x="923969" y="126348"/>
                      <a:pt x="941241" y="174100"/>
                    </a:cubicBezTo>
                  </a:path>
                </a:pathLst>
              </a:custGeom>
              <a:solidFill>
                <a:schemeClr val="bg1"/>
              </a:solidFill>
              <a:ln w="9525" cap="flat" cmpd="sng" algn="ctr">
                <a:solidFill>
                  <a:schemeClr val="tx1"/>
                </a:solidFill>
                <a:prstDash val="solid"/>
                <a:round/>
                <a:headEnd type="none" w="med" len="med"/>
                <a:tailEnd type="none" w="med" len="med"/>
              </a:ln>
            </p:spPr>
            <p:txBody>
              <a:bodyPr anchor="ctr"/>
              <a:lstStyle/>
              <a:p>
                <a:endParaRPr lang="fr-FR"/>
              </a:p>
            </p:txBody>
          </p:sp>
        </p:grpSp>
        <p:sp>
          <p:nvSpPr>
            <p:cNvPr id="12389" name="ZoneTexte 85"/>
            <p:cNvSpPr txBox="1">
              <a:spLocks noChangeArrowheads="1"/>
            </p:cNvSpPr>
            <p:nvPr/>
          </p:nvSpPr>
          <p:spPr bwMode="auto">
            <a:xfrm>
              <a:off x="7545388" y="3336925"/>
              <a:ext cx="33855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chemeClr val="tx1"/>
                  </a:solidFill>
                </a:rPr>
                <a:t>E</a:t>
              </a:r>
            </a:p>
          </p:txBody>
        </p:sp>
        <p:cxnSp>
          <p:nvCxnSpPr>
            <p:cNvPr id="12390" name="Connecteur droit avec flèche 86"/>
            <p:cNvCxnSpPr>
              <a:cxnSpLocks noChangeShapeType="1"/>
              <a:stCxn id="12389" idx="1"/>
            </p:cNvCxnSpPr>
            <p:nvPr/>
          </p:nvCxnSpPr>
          <p:spPr bwMode="auto">
            <a:xfrm flipH="1" flipV="1">
              <a:off x="6840880" y="3151831"/>
              <a:ext cx="704508" cy="36976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2290" name="Rectangle 213"/>
          <p:cNvSpPr>
            <a:spLocks noChangeArrowheads="1"/>
          </p:cNvSpPr>
          <p:nvPr/>
        </p:nvSpPr>
        <p:spPr bwMode="auto">
          <a:xfrm>
            <a:off x="217488" y="868363"/>
            <a:ext cx="1517650" cy="309562"/>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291" name="Rectangle 620"/>
          <p:cNvSpPr>
            <a:spLocks noChangeArrowheads="1"/>
          </p:cNvSpPr>
          <p:nvPr/>
        </p:nvSpPr>
        <p:spPr bwMode="auto">
          <a:xfrm>
            <a:off x="434975" y="2187575"/>
            <a:ext cx="1163638"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292" name="Rectangle 394"/>
          <p:cNvSpPr>
            <a:spLocks noChangeArrowheads="1"/>
          </p:cNvSpPr>
          <p:nvPr/>
        </p:nvSpPr>
        <p:spPr bwMode="auto">
          <a:xfrm>
            <a:off x="4017963" y="2343150"/>
            <a:ext cx="911225" cy="292100"/>
          </a:xfrm>
          <a:prstGeom prst="rect">
            <a:avLst/>
          </a:prstGeom>
          <a:solidFill>
            <a:srgbClr val="FFFF00"/>
          </a:solidFill>
          <a:ln w="12700">
            <a:solidFill>
              <a:schemeClr val="tx1"/>
            </a:solidFill>
            <a:miter lim="800000"/>
            <a:headEnd/>
            <a:tailEnd/>
          </a:ln>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pic>
        <p:nvPicPr>
          <p:cNvPr id="12293" name="Picture 253" descr="SUPPORT"/>
          <p:cNvPicPr>
            <a:picLocks noChangeAspect="1" noChangeArrowheads="1"/>
          </p:cNvPicPr>
          <p:nvPr/>
        </p:nvPicPr>
        <p:blipFill>
          <a:blip r:embed="rId2">
            <a:extLst>
              <a:ext uri="{28A0092B-C50C-407E-A947-70E740481C1C}">
                <a14:useLocalDpi xmlns:a14="http://schemas.microsoft.com/office/drawing/2010/main" val="0"/>
              </a:ext>
            </a:extLst>
          </a:blip>
          <a:srcRect l="34669" t="10139" r="28024" b="10139"/>
          <a:stretch>
            <a:fillRect/>
          </a:stretch>
        </p:blipFill>
        <p:spPr bwMode="auto">
          <a:xfrm>
            <a:off x="2041525" y="-44450"/>
            <a:ext cx="21844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Line 395"/>
          <p:cNvSpPr>
            <a:spLocks noChangeShapeType="1"/>
          </p:cNvSpPr>
          <p:nvPr/>
        </p:nvSpPr>
        <p:spPr bwMode="auto">
          <a:xfrm>
            <a:off x="4392613" y="2344738"/>
            <a:ext cx="0" cy="2968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295" name="Line 402"/>
          <p:cNvSpPr>
            <a:spLocks noChangeShapeType="1"/>
          </p:cNvSpPr>
          <p:nvPr/>
        </p:nvSpPr>
        <p:spPr bwMode="auto">
          <a:xfrm flipV="1">
            <a:off x="4414838" y="2647950"/>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296" name="Freeform 403"/>
          <p:cNvSpPr>
            <a:spLocks/>
          </p:cNvSpPr>
          <p:nvPr/>
        </p:nvSpPr>
        <p:spPr bwMode="auto">
          <a:xfrm flipV="1">
            <a:off x="4337050" y="2644775"/>
            <a:ext cx="153988"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297" name="Rectangle 404"/>
          <p:cNvSpPr>
            <a:spLocks noChangeArrowheads="1"/>
          </p:cNvSpPr>
          <p:nvPr/>
        </p:nvSpPr>
        <p:spPr bwMode="auto">
          <a:xfrm>
            <a:off x="4257675" y="2865438"/>
            <a:ext cx="315913"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D</a:t>
            </a:r>
          </a:p>
        </p:txBody>
      </p:sp>
      <p:sp>
        <p:nvSpPr>
          <p:cNvPr id="12298" name="Freeform 405"/>
          <p:cNvSpPr>
            <a:spLocks/>
          </p:cNvSpPr>
          <p:nvPr/>
        </p:nvSpPr>
        <p:spPr bwMode="auto">
          <a:xfrm flipV="1">
            <a:off x="3732213" y="2228850"/>
            <a:ext cx="277812" cy="263525"/>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 name="T9" fmla="*/ 0 w 193"/>
              <a:gd name="T10" fmla="*/ 0 h 193"/>
              <a:gd name="T11" fmla="*/ 193 w 193"/>
              <a:gd name="T12" fmla="*/ 193 h 193"/>
            </a:gdLst>
            <a:ahLst/>
            <a:cxnLst>
              <a:cxn ang="T6">
                <a:pos x="T0" y="T1"/>
              </a:cxn>
              <a:cxn ang="T7">
                <a:pos x="T2" y="T3"/>
              </a:cxn>
              <a:cxn ang="T8">
                <a:pos x="T4" y="T5"/>
              </a:cxn>
            </a:cxnLst>
            <a:rect l="T9" t="T10" r="T11" b="T12"/>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299" name="Line 621"/>
          <p:cNvSpPr>
            <a:spLocks noChangeShapeType="1"/>
          </p:cNvSpPr>
          <p:nvPr/>
        </p:nvSpPr>
        <p:spPr bwMode="auto">
          <a:xfrm>
            <a:off x="730250" y="2184400"/>
            <a:ext cx="0" cy="2968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0" name="Line 626"/>
          <p:cNvSpPr>
            <a:spLocks noChangeShapeType="1"/>
          </p:cNvSpPr>
          <p:nvPr/>
        </p:nvSpPr>
        <p:spPr bwMode="auto">
          <a:xfrm>
            <a:off x="1314450" y="2184400"/>
            <a:ext cx="0" cy="2968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1" name="Line 643"/>
          <p:cNvSpPr>
            <a:spLocks noChangeShapeType="1"/>
          </p:cNvSpPr>
          <p:nvPr/>
        </p:nvSpPr>
        <p:spPr bwMode="auto">
          <a:xfrm rot="5400000">
            <a:off x="3247231" y="2329657"/>
            <a:ext cx="3000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2" name="Line 644"/>
          <p:cNvSpPr>
            <a:spLocks noChangeShapeType="1"/>
          </p:cNvSpPr>
          <p:nvPr/>
        </p:nvSpPr>
        <p:spPr bwMode="auto">
          <a:xfrm rot="5400000">
            <a:off x="3021013" y="1963737"/>
            <a:ext cx="0" cy="752475"/>
          </a:xfrm>
          <a:prstGeom prst="line">
            <a:avLst/>
          </a:prstGeom>
          <a:noFill/>
          <a:ln w="127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2303" name="Line 653"/>
          <p:cNvSpPr>
            <a:spLocks noChangeShapeType="1"/>
          </p:cNvSpPr>
          <p:nvPr/>
        </p:nvSpPr>
        <p:spPr bwMode="auto">
          <a:xfrm rot="5400000">
            <a:off x="2493962" y="2330451"/>
            <a:ext cx="3016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4" name="Line 656"/>
          <p:cNvSpPr>
            <a:spLocks noChangeShapeType="1"/>
          </p:cNvSpPr>
          <p:nvPr/>
        </p:nvSpPr>
        <p:spPr bwMode="auto">
          <a:xfrm rot="10800000">
            <a:off x="1619250" y="2339975"/>
            <a:ext cx="1038225"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fr-FR"/>
          </a:p>
        </p:txBody>
      </p:sp>
      <p:sp>
        <p:nvSpPr>
          <p:cNvPr id="12305" name="Line 402"/>
          <p:cNvSpPr>
            <a:spLocks noChangeShapeType="1"/>
          </p:cNvSpPr>
          <p:nvPr/>
        </p:nvSpPr>
        <p:spPr bwMode="auto">
          <a:xfrm flipV="1">
            <a:off x="904875" y="2492375"/>
            <a:ext cx="0" cy="2206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06" name="Freeform 403"/>
          <p:cNvSpPr>
            <a:spLocks/>
          </p:cNvSpPr>
          <p:nvPr/>
        </p:nvSpPr>
        <p:spPr bwMode="auto">
          <a:xfrm flipV="1">
            <a:off x="827088" y="2489200"/>
            <a:ext cx="153987" cy="77788"/>
          </a:xfrm>
          <a:custGeom>
            <a:avLst/>
            <a:gdLst>
              <a:gd name="T0" fmla="*/ 0 w 97"/>
              <a:gd name="T1" fmla="*/ 2147483647 h 49"/>
              <a:gd name="T2" fmla="*/ 2147483647 w 97"/>
              <a:gd name="T3" fmla="*/ 2147483647 h 49"/>
              <a:gd name="T4" fmla="*/ 2147483647 w 97"/>
              <a:gd name="T5" fmla="*/ 0 h 49"/>
              <a:gd name="T6" fmla="*/ 0 w 97"/>
              <a:gd name="T7" fmla="*/ 2147483647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48"/>
                </a:moveTo>
                <a:lnTo>
                  <a:pt x="96" y="48"/>
                </a:lnTo>
                <a:lnTo>
                  <a:pt x="48" y="0"/>
                </a:lnTo>
                <a:lnTo>
                  <a:pt x="0" y="48"/>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307" name="Rectangle 404"/>
          <p:cNvSpPr>
            <a:spLocks noChangeArrowheads="1"/>
          </p:cNvSpPr>
          <p:nvPr/>
        </p:nvSpPr>
        <p:spPr bwMode="auto">
          <a:xfrm>
            <a:off x="747713" y="2709863"/>
            <a:ext cx="306387"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E</a:t>
            </a:r>
          </a:p>
        </p:txBody>
      </p:sp>
      <p:sp>
        <p:nvSpPr>
          <p:cNvPr id="12308" name="Rectangle 212"/>
          <p:cNvSpPr>
            <a:spLocks noChangeArrowheads="1"/>
          </p:cNvSpPr>
          <p:nvPr/>
        </p:nvSpPr>
        <p:spPr bwMode="auto">
          <a:xfrm>
            <a:off x="538163" y="884238"/>
            <a:ext cx="58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latin typeface="Symbol" pitchFamily="18" charset="2"/>
              </a:rPr>
              <a:t>Æ</a:t>
            </a:r>
            <a:r>
              <a:rPr lang="fr-FR" altLang="fr-FR" sz="1400">
                <a:solidFill>
                  <a:schemeClr val="tx1"/>
                </a:solidFill>
              </a:rPr>
              <a:t>0,3</a:t>
            </a:r>
          </a:p>
        </p:txBody>
      </p:sp>
      <p:sp>
        <p:nvSpPr>
          <p:cNvPr id="12309" name="Line 214"/>
          <p:cNvSpPr>
            <a:spLocks noChangeShapeType="1"/>
          </p:cNvSpPr>
          <p:nvPr/>
        </p:nvSpPr>
        <p:spPr bwMode="auto">
          <a:xfrm>
            <a:off x="520700" y="877888"/>
            <a:ext cx="0" cy="3063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10" name="Rectangle 217"/>
          <p:cNvSpPr>
            <a:spLocks noChangeArrowheads="1"/>
          </p:cNvSpPr>
          <p:nvPr/>
        </p:nvSpPr>
        <p:spPr bwMode="auto">
          <a:xfrm>
            <a:off x="247650" y="585788"/>
            <a:ext cx="374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3x</a:t>
            </a:r>
          </a:p>
        </p:txBody>
      </p:sp>
      <p:sp>
        <p:nvSpPr>
          <p:cNvPr id="12311" name="Rectangle 232"/>
          <p:cNvSpPr>
            <a:spLocks noChangeArrowheads="1"/>
          </p:cNvSpPr>
          <p:nvPr/>
        </p:nvSpPr>
        <p:spPr bwMode="auto">
          <a:xfrm>
            <a:off x="1092200" y="868363"/>
            <a:ext cx="6429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a:solidFill>
                  <a:schemeClr val="tx1"/>
                </a:solidFill>
              </a:rPr>
              <a:t>D   E</a:t>
            </a:r>
          </a:p>
        </p:txBody>
      </p:sp>
      <p:sp>
        <p:nvSpPr>
          <p:cNvPr id="12312" name="Line 233"/>
          <p:cNvSpPr>
            <a:spLocks noChangeShapeType="1"/>
          </p:cNvSpPr>
          <p:nvPr/>
        </p:nvSpPr>
        <p:spPr bwMode="auto">
          <a:xfrm>
            <a:off x="1123950" y="882650"/>
            <a:ext cx="0" cy="3063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13" name="Rectangle 234"/>
          <p:cNvSpPr>
            <a:spLocks noChangeArrowheads="1"/>
          </p:cNvSpPr>
          <p:nvPr/>
        </p:nvSpPr>
        <p:spPr bwMode="auto">
          <a:xfrm>
            <a:off x="1163638" y="1420813"/>
            <a:ext cx="292100" cy="301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314" name="Line 235"/>
          <p:cNvSpPr>
            <a:spLocks noChangeShapeType="1"/>
          </p:cNvSpPr>
          <p:nvPr/>
        </p:nvSpPr>
        <p:spPr bwMode="auto">
          <a:xfrm flipV="1">
            <a:off x="1309688" y="1189038"/>
            <a:ext cx="0" cy="2270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15" name="Freeform 236"/>
          <p:cNvSpPr>
            <a:spLocks/>
          </p:cNvSpPr>
          <p:nvPr/>
        </p:nvSpPr>
        <p:spPr bwMode="auto">
          <a:xfrm>
            <a:off x="1233488" y="1184275"/>
            <a:ext cx="153987" cy="79375"/>
          </a:xfrm>
          <a:custGeom>
            <a:avLst/>
            <a:gdLst>
              <a:gd name="T0" fmla="*/ 0 w 97"/>
              <a:gd name="T1" fmla="*/ 0 h 50"/>
              <a:gd name="T2" fmla="*/ 2147483647 w 97"/>
              <a:gd name="T3" fmla="*/ 0 h 50"/>
              <a:gd name="T4" fmla="*/ 2147483647 w 97"/>
              <a:gd name="T5" fmla="*/ 2147483647 h 50"/>
              <a:gd name="T6" fmla="*/ 0 w 97"/>
              <a:gd name="T7" fmla="*/ 0 h 50"/>
              <a:gd name="T8" fmla="*/ 0 60000 65536"/>
              <a:gd name="T9" fmla="*/ 0 60000 65536"/>
              <a:gd name="T10" fmla="*/ 0 60000 65536"/>
              <a:gd name="T11" fmla="*/ 0 60000 65536"/>
              <a:gd name="T12" fmla="*/ 0 w 97"/>
              <a:gd name="T13" fmla="*/ 0 h 50"/>
              <a:gd name="T14" fmla="*/ 97 w 97"/>
              <a:gd name="T15" fmla="*/ 50 h 50"/>
            </a:gdLst>
            <a:ahLst/>
            <a:cxnLst>
              <a:cxn ang="T8">
                <a:pos x="T0" y="T1"/>
              </a:cxn>
              <a:cxn ang="T9">
                <a:pos x="T2" y="T3"/>
              </a:cxn>
              <a:cxn ang="T10">
                <a:pos x="T4" y="T5"/>
              </a:cxn>
              <a:cxn ang="T11">
                <a:pos x="T6" y="T7"/>
              </a:cxn>
            </a:cxnLst>
            <a:rect l="T12" t="T13" r="T14" b="T15"/>
            <a:pathLst>
              <a:path w="97" h="50">
                <a:moveTo>
                  <a:pt x="0" y="0"/>
                </a:moveTo>
                <a:lnTo>
                  <a:pt x="96" y="0"/>
                </a:lnTo>
                <a:lnTo>
                  <a:pt x="48" y="49"/>
                </a:lnTo>
                <a:lnTo>
                  <a:pt x="0" y="0"/>
                </a:lnTo>
              </a:path>
            </a:pathLst>
          </a:custGeom>
          <a:solidFill>
            <a:schemeClr val="tx1"/>
          </a:solidFill>
          <a:ln w="12700" cap="rnd" cmpd="sng">
            <a:solidFill>
              <a:schemeClr val="tx1"/>
            </a:solidFill>
            <a:prstDash val="solid"/>
            <a:round/>
            <a:headEnd type="none" w="sm" len="sm"/>
            <a:tailEnd type="none" w="sm" len="sm"/>
          </a:ln>
        </p:spPr>
        <p:txBody>
          <a:bodyPr/>
          <a:lstStyle/>
          <a:p>
            <a:endParaRPr lang="fr-FR"/>
          </a:p>
        </p:txBody>
      </p:sp>
      <p:sp>
        <p:nvSpPr>
          <p:cNvPr id="12316" name="Rectangle 237"/>
          <p:cNvSpPr>
            <a:spLocks noChangeArrowheads="1"/>
          </p:cNvSpPr>
          <p:nvPr/>
        </p:nvSpPr>
        <p:spPr bwMode="auto">
          <a:xfrm>
            <a:off x="1152525" y="1436688"/>
            <a:ext cx="29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rPr>
              <a:t>F</a:t>
            </a:r>
          </a:p>
        </p:txBody>
      </p:sp>
      <p:sp>
        <p:nvSpPr>
          <p:cNvPr id="12317" name="Line 238"/>
          <p:cNvSpPr>
            <a:spLocks noChangeShapeType="1"/>
          </p:cNvSpPr>
          <p:nvPr/>
        </p:nvSpPr>
        <p:spPr bwMode="auto">
          <a:xfrm>
            <a:off x="1409700" y="877888"/>
            <a:ext cx="0" cy="3063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12318" name="Group 253"/>
          <p:cNvGrpSpPr>
            <a:grpSpLocks/>
          </p:cNvGrpSpPr>
          <p:nvPr/>
        </p:nvGrpSpPr>
        <p:grpSpPr bwMode="auto">
          <a:xfrm>
            <a:off x="257175" y="927100"/>
            <a:ext cx="215900" cy="215900"/>
            <a:chOff x="3277" y="1435"/>
            <a:chExt cx="136" cy="136"/>
          </a:xfrm>
        </p:grpSpPr>
        <p:sp>
          <p:nvSpPr>
            <p:cNvPr id="12407" name="Oval 254"/>
            <p:cNvSpPr>
              <a:spLocks noChangeArrowheads="1"/>
            </p:cNvSpPr>
            <p:nvPr/>
          </p:nvSpPr>
          <p:spPr bwMode="auto">
            <a:xfrm>
              <a:off x="3307" y="1465"/>
              <a:ext cx="76" cy="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1400">
                <a:solidFill>
                  <a:schemeClr val="tx1"/>
                </a:solidFill>
                <a:latin typeface="Arial Unicode MS" pitchFamily="34" charset="-128"/>
              </a:endParaRPr>
            </a:p>
          </p:txBody>
        </p:sp>
        <p:sp>
          <p:nvSpPr>
            <p:cNvPr id="12408" name="Line 255"/>
            <p:cNvSpPr>
              <a:spLocks noChangeShapeType="1"/>
            </p:cNvSpPr>
            <p:nvPr/>
          </p:nvSpPr>
          <p:spPr bwMode="auto">
            <a:xfrm>
              <a:off x="3345" y="1435"/>
              <a:ext cx="0" cy="1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409" name="Line 256"/>
            <p:cNvSpPr>
              <a:spLocks noChangeShapeType="1"/>
            </p:cNvSpPr>
            <p:nvPr/>
          </p:nvSpPr>
          <p:spPr bwMode="auto">
            <a:xfrm rot="5400000">
              <a:off x="3345" y="1435"/>
              <a:ext cx="0" cy="1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12319" name="Line 225"/>
          <p:cNvSpPr>
            <a:spLocks noChangeShapeType="1"/>
          </p:cNvSpPr>
          <p:nvPr/>
        </p:nvSpPr>
        <p:spPr bwMode="auto">
          <a:xfrm flipV="1">
            <a:off x="2576513" y="954088"/>
            <a:ext cx="0" cy="9747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0" name="Line 226"/>
          <p:cNvSpPr>
            <a:spLocks noChangeShapeType="1"/>
          </p:cNvSpPr>
          <p:nvPr/>
        </p:nvSpPr>
        <p:spPr bwMode="auto">
          <a:xfrm>
            <a:off x="2278063" y="1047750"/>
            <a:ext cx="2809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1" name="Line 227"/>
          <p:cNvSpPr>
            <a:spLocks noChangeShapeType="1"/>
          </p:cNvSpPr>
          <p:nvPr/>
        </p:nvSpPr>
        <p:spPr bwMode="auto">
          <a:xfrm flipH="1">
            <a:off x="1741488" y="1047750"/>
            <a:ext cx="528637"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2322" name="Line 228"/>
          <p:cNvSpPr>
            <a:spLocks noChangeShapeType="1"/>
          </p:cNvSpPr>
          <p:nvPr/>
        </p:nvSpPr>
        <p:spPr bwMode="auto">
          <a:xfrm>
            <a:off x="2546350" y="1047750"/>
            <a:ext cx="163513" cy="0"/>
          </a:xfrm>
          <a:prstGeom prst="line">
            <a:avLst/>
          </a:prstGeom>
          <a:noFill/>
          <a:ln w="12700">
            <a:solidFill>
              <a:schemeClr val="tx1"/>
            </a:solidFill>
            <a:round/>
            <a:headEnd type="arrow" w="med" len="med"/>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12323" name="Line 225"/>
          <p:cNvSpPr>
            <a:spLocks noChangeShapeType="1"/>
          </p:cNvSpPr>
          <p:nvPr/>
        </p:nvSpPr>
        <p:spPr bwMode="auto">
          <a:xfrm flipV="1">
            <a:off x="2273300" y="954088"/>
            <a:ext cx="0" cy="996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nvGrpSpPr>
          <p:cNvPr id="12324" name="Groupe 237"/>
          <p:cNvGrpSpPr>
            <a:grpSpLocks/>
          </p:cNvGrpSpPr>
          <p:nvPr/>
        </p:nvGrpSpPr>
        <p:grpSpPr bwMode="auto">
          <a:xfrm>
            <a:off x="1741488" y="1231900"/>
            <a:ext cx="465137" cy="276225"/>
            <a:chOff x="6324600" y="5232563"/>
            <a:chExt cx="465192" cy="276999"/>
          </a:xfrm>
        </p:grpSpPr>
        <p:sp>
          <p:nvSpPr>
            <p:cNvPr id="12405" name="Rectangle 238"/>
            <p:cNvSpPr>
              <a:spLocks noChangeArrowheads="1"/>
            </p:cNvSpPr>
            <p:nvPr/>
          </p:nvSpPr>
          <p:spPr bwMode="auto">
            <a:xfrm>
              <a:off x="6324600" y="5249803"/>
              <a:ext cx="465192" cy="236512"/>
            </a:xfrm>
            <a:prstGeom prst="rect">
              <a:avLst/>
            </a:prstGeom>
            <a:solidFill>
              <a:srgbClr val="FFFF00"/>
            </a:solidFill>
            <a:ln w="12700" algn="ctr">
              <a:solidFill>
                <a:schemeClr val="tx1"/>
              </a:solidFill>
              <a:round/>
              <a:headEnd type="none" w="sm" len="sm"/>
              <a:tailEnd type="none" w="sm" len="sm"/>
            </a:ln>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sz="800">
                <a:solidFill>
                  <a:schemeClr val="tx1"/>
                </a:solidFill>
              </a:endParaRPr>
            </a:p>
          </p:txBody>
        </p:sp>
        <p:sp>
          <p:nvSpPr>
            <p:cNvPr id="12406" name="ZoneTexte 239"/>
            <p:cNvSpPr txBox="1">
              <a:spLocks noChangeArrowheads="1"/>
            </p:cNvSpPr>
            <p:nvPr/>
          </p:nvSpPr>
          <p:spPr bwMode="auto">
            <a:xfrm>
              <a:off x="6324600" y="5232563"/>
              <a:ext cx="465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R20</a:t>
              </a:r>
            </a:p>
          </p:txBody>
        </p:sp>
      </p:grpSp>
      <p:cxnSp>
        <p:nvCxnSpPr>
          <p:cNvPr id="12325" name="Connecteur droit 240"/>
          <p:cNvCxnSpPr>
            <a:cxnSpLocks noChangeShapeType="1"/>
          </p:cNvCxnSpPr>
          <p:nvPr/>
        </p:nvCxnSpPr>
        <p:spPr bwMode="auto">
          <a:xfrm flipV="1">
            <a:off x="2425700" y="1327150"/>
            <a:ext cx="0" cy="4048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326" name="Connecteur droit avec flèche 241"/>
          <p:cNvCxnSpPr>
            <a:cxnSpLocks noChangeShapeType="1"/>
          </p:cNvCxnSpPr>
          <p:nvPr/>
        </p:nvCxnSpPr>
        <p:spPr bwMode="auto">
          <a:xfrm flipH="1">
            <a:off x="2381250" y="1528763"/>
            <a:ext cx="614363" cy="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2327" name="Connecteur droit avec flèche 242"/>
          <p:cNvCxnSpPr>
            <a:cxnSpLocks noChangeShapeType="1"/>
          </p:cNvCxnSpPr>
          <p:nvPr/>
        </p:nvCxnSpPr>
        <p:spPr bwMode="auto">
          <a:xfrm>
            <a:off x="1812925" y="1528763"/>
            <a:ext cx="600075" cy="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grpSp>
        <p:nvGrpSpPr>
          <p:cNvPr id="12346" name="Groupe 115"/>
          <p:cNvGrpSpPr>
            <a:grpSpLocks/>
          </p:cNvGrpSpPr>
          <p:nvPr/>
        </p:nvGrpSpPr>
        <p:grpSpPr bwMode="auto">
          <a:xfrm>
            <a:off x="2216150" y="206375"/>
            <a:ext cx="1619250" cy="2030413"/>
            <a:chOff x="2216150" y="4001911"/>
            <a:chExt cx="1619250" cy="2030589"/>
          </a:xfrm>
        </p:grpSpPr>
        <p:sp>
          <p:nvSpPr>
            <p:cNvPr id="12348" name="Rectangle 116"/>
            <p:cNvSpPr>
              <a:spLocks noChangeArrowheads="1"/>
            </p:cNvSpPr>
            <p:nvPr/>
          </p:nvSpPr>
          <p:spPr bwMode="auto">
            <a:xfrm>
              <a:off x="2782711" y="4001911"/>
              <a:ext cx="485422" cy="1411111"/>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49" name="Rectangle 117"/>
            <p:cNvSpPr>
              <a:spLocks noChangeArrowheads="1"/>
            </p:cNvSpPr>
            <p:nvPr/>
          </p:nvSpPr>
          <p:spPr bwMode="auto">
            <a:xfrm>
              <a:off x="2674761" y="5413022"/>
              <a:ext cx="684389" cy="282222"/>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0" name="Rectangle 118"/>
            <p:cNvSpPr>
              <a:spLocks noChangeArrowheads="1"/>
            </p:cNvSpPr>
            <p:nvPr/>
          </p:nvSpPr>
          <p:spPr bwMode="auto">
            <a:xfrm>
              <a:off x="2216150" y="5683250"/>
              <a:ext cx="1619250" cy="3429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1" name="Rectangle 119"/>
            <p:cNvSpPr>
              <a:spLocks noChangeArrowheads="1"/>
            </p:cNvSpPr>
            <p:nvPr/>
          </p:nvSpPr>
          <p:spPr bwMode="auto">
            <a:xfrm>
              <a:off x="2266950" y="5695950"/>
              <a:ext cx="323850" cy="3238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2352" name="Rectangle 120"/>
            <p:cNvSpPr>
              <a:spLocks noChangeArrowheads="1"/>
            </p:cNvSpPr>
            <p:nvPr/>
          </p:nvSpPr>
          <p:spPr bwMode="auto">
            <a:xfrm>
              <a:off x="2635250" y="5829300"/>
              <a:ext cx="768350" cy="20320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sp>
        <p:nvSpPr>
          <p:cNvPr id="12347" name="ZoneTexte 1"/>
          <p:cNvSpPr txBox="1">
            <a:spLocks noChangeArrowheads="1"/>
          </p:cNvSpPr>
          <p:nvPr/>
        </p:nvSpPr>
        <p:spPr bwMode="auto">
          <a:xfrm>
            <a:off x="69850" y="66675"/>
            <a:ext cx="6456363" cy="461963"/>
          </a:xfrm>
          <a:prstGeom prst="rect">
            <a:avLst/>
          </a:prstGeom>
          <a:solidFill>
            <a:srgbClr val="FFFF99"/>
          </a:solidFill>
          <a:ln w="28575">
            <a:solidFill>
              <a:srgbClr val="FF0000"/>
            </a:solidFill>
            <a:miter lim="800000"/>
            <a:headEnd/>
            <a:tailEnd/>
          </a:ln>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2400">
                <a:solidFill>
                  <a:schemeClr val="tx1"/>
                </a:solidFill>
              </a:rPr>
              <a:t>LOCALISATION D'UN GROUPE DE TROUS</a:t>
            </a:r>
          </a:p>
        </p:txBody>
      </p:sp>
      <p:grpSp>
        <p:nvGrpSpPr>
          <p:cNvPr id="16" name="Groupe 15"/>
          <p:cNvGrpSpPr/>
          <p:nvPr/>
        </p:nvGrpSpPr>
        <p:grpSpPr>
          <a:xfrm>
            <a:off x="177354" y="1556792"/>
            <a:ext cx="8731696" cy="2892102"/>
            <a:chOff x="177354" y="1556792"/>
            <a:chExt cx="8731696" cy="2892102"/>
          </a:xfrm>
        </p:grpSpPr>
        <p:cxnSp>
          <p:nvCxnSpPr>
            <p:cNvPr id="12359" name="Connecteur droit 87"/>
            <p:cNvCxnSpPr>
              <a:cxnSpLocks noChangeShapeType="1"/>
            </p:cNvCxnSpPr>
            <p:nvPr/>
          </p:nvCxnSpPr>
          <p:spPr bwMode="auto">
            <a:xfrm flipV="1">
              <a:off x="6588224" y="2177873"/>
              <a:ext cx="13689" cy="1047872"/>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grpSp>
          <p:nvGrpSpPr>
            <p:cNvPr id="12" name="Groupe 11"/>
            <p:cNvGrpSpPr/>
            <p:nvPr/>
          </p:nvGrpSpPr>
          <p:grpSpPr>
            <a:xfrm>
              <a:off x="177354" y="1556792"/>
              <a:ext cx="8731696" cy="2892102"/>
              <a:chOff x="177354" y="1556792"/>
              <a:chExt cx="8731696" cy="2892102"/>
            </a:xfrm>
          </p:grpSpPr>
          <p:sp>
            <p:nvSpPr>
              <p:cNvPr id="127" name="ZoneTexte 91"/>
              <p:cNvSpPr txBox="1">
                <a:spLocks noChangeArrowheads="1"/>
              </p:cNvSpPr>
              <p:nvPr/>
            </p:nvSpPr>
            <p:spPr bwMode="auto">
              <a:xfrm>
                <a:off x="177354" y="3802563"/>
                <a:ext cx="8731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latin typeface="Comic Sans MS" pitchFamily="66" charset="0"/>
                  </a:rPr>
                  <a:t>Primaire : </a:t>
                </a:r>
                <a:r>
                  <a:rPr lang="fr-FR" altLang="fr-FR" sz="1800" b="0" dirty="0" smtClean="0">
                    <a:solidFill>
                      <a:srgbClr val="0070C0"/>
                    </a:solidFill>
                    <a:latin typeface="Comic Sans MS" pitchFamily="66" charset="0"/>
                  </a:rPr>
                  <a:t>Plan D, </a:t>
                </a:r>
                <a:r>
                  <a:rPr lang="fr-FR" altLang="fr-FR" sz="1800" b="0" dirty="0">
                    <a:solidFill>
                      <a:srgbClr val="0070C0"/>
                    </a:solidFill>
                    <a:latin typeface="Comic Sans MS" pitchFamily="66" charset="0"/>
                  </a:rPr>
                  <a:t>critère [GE] plan extérieur matière des moindres </a:t>
                </a:r>
                <a:r>
                  <a:rPr lang="fr-FR" altLang="fr-FR" sz="1800" b="0" dirty="0" smtClean="0">
                    <a:solidFill>
                      <a:srgbClr val="0070C0"/>
                    </a:solidFill>
                    <a:latin typeface="Comic Sans MS" pitchFamily="66" charset="0"/>
                  </a:rPr>
                  <a:t>carrés</a:t>
                </a:r>
              </a:p>
              <a:p>
                <a:pPr eaLnBrk="1" hangingPunct="1"/>
                <a:r>
                  <a:rPr lang="fr-FR" altLang="fr-FR" sz="1800" b="0" dirty="0" smtClean="0">
                    <a:solidFill>
                      <a:srgbClr val="0070C0"/>
                    </a:solidFill>
                    <a:latin typeface="Comic Sans MS" pitchFamily="66" charset="0"/>
                  </a:rPr>
                  <a:t>Secondaire : Cylindre E, </a:t>
                </a:r>
                <a:r>
                  <a:rPr lang="fr-FR" altLang="fr-FR" sz="1800" b="0" dirty="0">
                    <a:solidFill>
                      <a:srgbClr val="0070C0"/>
                    </a:solidFill>
                    <a:latin typeface="Comic Sans MS" pitchFamily="66" charset="0"/>
                  </a:rPr>
                  <a:t>critère [GM] moindres carrés moyen</a:t>
                </a:r>
                <a:r>
                  <a:rPr lang="fr-FR" altLang="fr-FR" sz="1800" b="0" dirty="0" smtClean="0">
                    <a:solidFill>
                      <a:srgbClr val="0070C0"/>
                    </a:solidFill>
                    <a:latin typeface="Comic Sans MS" pitchFamily="66" charset="0"/>
                  </a:rPr>
                  <a:t> </a:t>
                </a:r>
                <a:endParaRPr lang="fr-FR" altLang="fr-FR" sz="1800" b="0" dirty="0">
                  <a:solidFill>
                    <a:srgbClr val="0070C0"/>
                  </a:solidFill>
                  <a:latin typeface="Comic Sans MS" pitchFamily="66" charset="0"/>
                </a:endParaRPr>
              </a:p>
            </p:txBody>
          </p:sp>
          <p:grpSp>
            <p:nvGrpSpPr>
              <p:cNvPr id="128" name="Groupe 9"/>
              <p:cNvGrpSpPr>
                <a:grpSpLocks/>
              </p:cNvGrpSpPr>
              <p:nvPr/>
            </p:nvGrpSpPr>
            <p:grpSpPr bwMode="auto">
              <a:xfrm>
                <a:off x="6284688" y="1556792"/>
                <a:ext cx="1959720" cy="1724842"/>
                <a:chOff x="4935538" y="1824038"/>
                <a:chExt cx="2816225" cy="2819400"/>
              </a:xfrm>
            </p:grpSpPr>
            <p:sp>
              <p:nvSpPr>
                <p:cNvPr id="129" name="Rectangle 3"/>
                <p:cNvSpPr>
                  <a:spLocks noChangeArrowheads="1"/>
                </p:cNvSpPr>
                <p:nvPr/>
              </p:nvSpPr>
              <p:spPr bwMode="auto">
                <a:xfrm>
                  <a:off x="4935538" y="4090988"/>
                  <a:ext cx="2816225" cy="50482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0" name="Rectangle 63"/>
                <p:cNvSpPr>
                  <a:spLocks noChangeArrowheads="1"/>
                </p:cNvSpPr>
                <p:nvPr/>
              </p:nvSpPr>
              <p:spPr bwMode="auto">
                <a:xfrm>
                  <a:off x="5494338" y="3627700"/>
                  <a:ext cx="1698625" cy="455854"/>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sp>
              <p:nvSpPr>
                <p:cNvPr id="131" name="Rectangle 64"/>
                <p:cNvSpPr>
                  <a:spLocks noChangeArrowheads="1"/>
                </p:cNvSpPr>
                <p:nvPr/>
              </p:nvSpPr>
              <p:spPr bwMode="auto">
                <a:xfrm>
                  <a:off x="6036072" y="1847850"/>
                  <a:ext cx="615156" cy="1772416"/>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cxnSp>
              <p:nvCxnSpPr>
                <p:cNvPr id="132" name="Connecteur droit 6"/>
                <p:cNvCxnSpPr>
                  <a:cxnSpLocks noChangeShapeType="1"/>
                </p:cNvCxnSpPr>
                <p:nvPr/>
              </p:nvCxnSpPr>
              <p:spPr bwMode="auto">
                <a:xfrm>
                  <a:off x="6343650" y="1824038"/>
                  <a:ext cx="0" cy="2819400"/>
                </a:xfrm>
                <a:prstGeom prst="line">
                  <a:avLst/>
                </a:prstGeom>
                <a:noFill/>
                <a:ln w="9525" algn="ctr">
                  <a:solidFill>
                    <a:srgbClr val="FF0000"/>
                  </a:solidFill>
                  <a:prstDash val="lgDashDot"/>
                  <a:round/>
                  <a:headEnd/>
                  <a:tailEnd/>
                </a:ln>
                <a:extLst>
                  <a:ext uri="{909E8E84-426E-40DD-AFC4-6F175D3DCCD1}">
                    <a14:hiddenFill xmlns:a14="http://schemas.microsoft.com/office/drawing/2010/main">
                      <a:noFill/>
                    </a14:hiddenFill>
                  </a:ext>
                </a:extLst>
              </p:spPr>
            </p:cxnSp>
            <p:sp>
              <p:nvSpPr>
                <p:cNvPr id="133" name="Rectangle 69"/>
                <p:cNvSpPr>
                  <a:spLocks noChangeArrowheads="1"/>
                </p:cNvSpPr>
                <p:nvPr/>
              </p:nvSpPr>
              <p:spPr bwMode="auto">
                <a:xfrm>
                  <a:off x="5853211" y="4328277"/>
                  <a:ext cx="980879" cy="263235"/>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endParaRPr lang="fr-FR" altLang="fr-FR" sz="2400" b="0"/>
                </a:p>
              </p:txBody>
            </p:sp>
          </p:grpSp>
        </p:grpSp>
      </p:grpSp>
      <p:sp>
        <p:nvSpPr>
          <p:cNvPr id="134" name="ZoneTexte 19"/>
          <p:cNvSpPr txBox="1">
            <a:spLocks noChangeArrowheads="1"/>
          </p:cNvSpPr>
          <p:nvPr/>
        </p:nvSpPr>
        <p:spPr bwMode="auto">
          <a:xfrm>
            <a:off x="107504" y="3452515"/>
            <a:ext cx="3159839"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dirty="0" smtClean="0">
                <a:solidFill>
                  <a:schemeClr val="tx1"/>
                </a:solidFill>
              </a:rPr>
              <a:t>Référence</a:t>
            </a:r>
          </a:p>
          <a:p>
            <a:pPr eaLnBrk="1" hangingPunct="1">
              <a:lnSpc>
                <a:spcPct val="150000"/>
              </a:lnSpc>
            </a:pPr>
            <a:endParaRPr lang="fr-FR" altLang="fr-FR" sz="1800" dirty="0">
              <a:solidFill>
                <a:schemeClr val="tx1"/>
              </a:solidFill>
            </a:endParaRPr>
          </a:p>
          <a:p>
            <a:pPr eaLnBrk="1" hangingPunct="1">
              <a:lnSpc>
                <a:spcPct val="150000"/>
              </a:lnSpc>
            </a:pPr>
            <a:r>
              <a:rPr lang="fr-FR" altLang="fr-FR" sz="1800" dirty="0" smtClean="0">
                <a:solidFill>
                  <a:schemeClr val="tx1"/>
                </a:solidFill>
              </a:rPr>
              <a:t>Nom </a:t>
            </a:r>
            <a:r>
              <a:rPr lang="fr-FR" altLang="fr-FR" sz="1800" dirty="0">
                <a:solidFill>
                  <a:schemeClr val="tx1"/>
                </a:solidFill>
              </a:rPr>
              <a:t>du symbole</a:t>
            </a:r>
          </a:p>
          <a:p>
            <a:pPr eaLnBrk="1" hangingPunct="1">
              <a:lnSpc>
                <a:spcPct val="150000"/>
              </a:lnSpc>
            </a:pPr>
            <a:r>
              <a:rPr lang="fr-FR" altLang="fr-FR" sz="1800" dirty="0">
                <a:solidFill>
                  <a:schemeClr val="tx1"/>
                </a:solidFill>
              </a:rPr>
              <a:t>Surface nominale spécifiée</a:t>
            </a:r>
          </a:p>
          <a:p>
            <a:pPr eaLnBrk="1" hangingPunct="1">
              <a:lnSpc>
                <a:spcPct val="150000"/>
              </a:lnSpc>
            </a:pPr>
            <a:r>
              <a:rPr lang="fr-FR" altLang="fr-FR" sz="1800" dirty="0">
                <a:solidFill>
                  <a:schemeClr val="tx1"/>
                </a:solidFill>
              </a:rPr>
              <a:t>Elément tolérancé</a:t>
            </a:r>
          </a:p>
          <a:p>
            <a:pPr eaLnBrk="1" hangingPunct="1">
              <a:lnSpc>
                <a:spcPct val="150000"/>
              </a:lnSpc>
            </a:pPr>
            <a:r>
              <a:rPr lang="fr-FR" altLang="fr-FR" sz="1800" dirty="0">
                <a:solidFill>
                  <a:schemeClr val="tx1"/>
                </a:solidFill>
              </a:rPr>
              <a:t>Zone de tolérance</a:t>
            </a:r>
          </a:p>
          <a:p>
            <a:pPr eaLnBrk="1" hangingPunct="1">
              <a:lnSpc>
                <a:spcPct val="150000"/>
              </a:lnSpc>
            </a:pPr>
            <a:r>
              <a:rPr lang="fr-FR" altLang="fr-FR" sz="1800" dirty="0">
                <a:solidFill>
                  <a:schemeClr val="tx1"/>
                </a:solidFill>
              </a:rPr>
              <a:t>Validation </a:t>
            </a:r>
          </a:p>
        </p:txBody>
      </p:sp>
      <p:grpSp>
        <p:nvGrpSpPr>
          <p:cNvPr id="15" name="Groupe 14"/>
          <p:cNvGrpSpPr/>
          <p:nvPr/>
        </p:nvGrpSpPr>
        <p:grpSpPr>
          <a:xfrm>
            <a:off x="3403600" y="150813"/>
            <a:ext cx="5557838" cy="6181322"/>
            <a:chOff x="3403600" y="150813"/>
            <a:chExt cx="5557838" cy="6181322"/>
          </a:xfrm>
        </p:grpSpPr>
        <p:cxnSp>
          <p:nvCxnSpPr>
            <p:cNvPr id="12360" name="Connecteur droit avec flèche 119"/>
            <p:cNvCxnSpPr>
              <a:cxnSpLocks noChangeShapeType="1"/>
            </p:cNvCxnSpPr>
            <p:nvPr/>
          </p:nvCxnSpPr>
          <p:spPr bwMode="auto">
            <a:xfrm>
              <a:off x="6342213" y="1951038"/>
              <a:ext cx="255587" cy="36885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61" name="ZoneTexte 121"/>
            <p:cNvSpPr txBox="1">
              <a:spLocks noChangeArrowheads="1"/>
            </p:cNvSpPr>
            <p:nvPr/>
          </p:nvSpPr>
          <p:spPr bwMode="auto">
            <a:xfrm>
              <a:off x="5012110" y="1331913"/>
              <a:ext cx="1822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algn="ctr" eaLnBrk="1" hangingPunct="1"/>
              <a:r>
                <a:rPr lang="fr-FR" altLang="fr-FR" sz="1800" b="0" dirty="0"/>
                <a:t>Axes nominaux des trous</a:t>
              </a:r>
            </a:p>
          </p:txBody>
        </p:sp>
        <p:cxnSp>
          <p:nvCxnSpPr>
            <p:cNvPr id="12363" name="Connecteur droit avec flèche 119"/>
            <p:cNvCxnSpPr>
              <a:cxnSpLocks noChangeShapeType="1"/>
            </p:cNvCxnSpPr>
            <p:nvPr/>
          </p:nvCxnSpPr>
          <p:spPr bwMode="auto">
            <a:xfrm flipV="1">
              <a:off x="6611938" y="907657"/>
              <a:ext cx="96837" cy="25419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2364" name="Groupe 13"/>
            <p:cNvGrpSpPr>
              <a:grpSpLocks/>
            </p:cNvGrpSpPr>
            <p:nvPr/>
          </p:nvGrpSpPr>
          <p:grpSpPr bwMode="auto">
            <a:xfrm>
              <a:off x="6694488" y="715737"/>
              <a:ext cx="110422" cy="110429"/>
              <a:chOff x="8723313" y="1123950"/>
              <a:chExt cx="110422" cy="110422"/>
            </a:xfrm>
          </p:grpSpPr>
          <p:cxnSp>
            <p:nvCxnSpPr>
              <p:cNvPr id="12375" name="Connecteur droit 12"/>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6" name="Connecteur droit 105"/>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grpSp>
          <p:nvGrpSpPr>
            <p:cNvPr id="12365" name="Groupe 107"/>
            <p:cNvGrpSpPr>
              <a:grpSpLocks/>
            </p:cNvGrpSpPr>
            <p:nvPr/>
          </p:nvGrpSpPr>
          <p:grpSpPr bwMode="auto">
            <a:xfrm>
              <a:off x="7779895" y="1161855"/>
              <a:ext cx="110422" cy="110429"/>
              <a:chOff x="8723313" y="1123950"/>
              <a:chExt cx="110422" cy="110422"/>
            </a:xfrm>
          </p:grpSpPr>
          <p:cxnSp>
            <p:nvCxnSpPr>
              <p:cNvPr id="12373" name="Connecteur droit 108"/>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4" name="Connecteur droit 109"/>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grpSp>
          <p:nvGrpSpPr>
            <p:cNvPr id="12366" name="Groupe 110"/>
            <p:cNvGrpSpPr>
              <a:grpSpLocks/>
            </p:cNvGrpSpPr>
            <p:nvPr/>
          </p:nvGrpSpPr>
          <p:grpSpPr bwMode="auto">
            <a:xfrm>
              <a:off x="7787391" y="268383"/>
              <a:ext cx="110422" cy="110429"/>
              <a:chOff x="8723313" y="1123950"/>
              <a:chExt cx="110422" cy="110422"/>
            </a:xfrm>
          </p:grpSpPr>
          <p:cxnSp>
            <p:nvCxnSpPr>
              <p:cNvPr id="12371" name="Connecteur droit 111"/>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72" name="Connecteur droit 112"/>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2367" name="Connecteur droit avec flèche 119"/>
            <p:cNvCxnSpPr>
              <a:cxnSpLocks noChangeShapeType="1"/>
            </p:cNvCxnSpPr>
            <p:nvPr/>
          </p:nvCxnSpPr>
          <p:spPr bwMode="auto">
            <a:xfrm>
              <a:off x="6628606" y="1161855"/>
              <a:ext cx="1054893" cy="58742"/>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368" name="Connecteur droit avec flèche 119"/>
            <p:cNvCxnSpPr>
              <a:cxnSpLocks noChangeShapeType="1"/>
              <a:endCxn id="12396" idx="3"/>
            </p:cNvCxnSpPr>
            <p:nvPr/>
          </p:nvCxnSpPr>
          <p:spPr bwMode="auto">
            <a:xfrm flipV="1">
              <a:off x="6611938" y="401058"/>
              <a:ext cx="1152625" cy="76873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369" name="ZoneTexte 18"/>
            <p:cNvSpPr txBox="1">
              <a:spLocks noChangeArrowheads="1"/>
            </p:cNvSpPr>
            <p:nvPr/>
          </p:nvSpPr>
          <p:spPr bwMode="auto">
            <a:xfrm>
              <a:off x="8269288" y="739770"/>
              <a:ext cx="692150" cy="6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a:solidFill>
                    <a:schemeClr val="tx1"/>
                  </a:solidFill>
                </a:rPr>
                <a:t>Axe de E</a:t>
              </a:r>
            </a:p>
          </p:txBody>
        </p:sp>
        <p:cxnSp>
          <p:nvCxnSpPr>
            <p:cNvPr id="12370" name="Connecteur droit avec flèche 20"/>
            <p:cNvCxnSpPr>
              <a:cxnSpLocks noChangeShapeType="1"/>
              <a:stCxn id="12369" idx="1"/>
            </p:cNvCxnSpPr>
            <p:nvPr/>
          </p:nvCxnSpPr>
          <p:spPr bwMode="auto">
            <a:xfrm flipH="1" flipV="1">
              <a:off x="7470586" y="785425"/>
              <a:ext cx="798702" cy="27753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3" name="Groupe 12"/>
            <p:cNvGrpSpPr/>
            <p:nvPr/>
          </p:nvGrpSpPr>
          <p:grpSpPr>
            <a:xfrm>
              <a:off x="3403600" y="150813"/>
              <a:ext cx="5462587" cy="6181322"/>
              <a:chOff x="3403600" y="150813"/>
              <a:chExt cx="5462587" cy="6181322"/>
            </a:xfrm>
          </p:grpSpPr>
          <p:sp>
            <p:nvSpPr>
              <p:cNvPr id="12337" name="Forme libre 93"/>
              <p:cNvSpPr>
                <a:spLocks/>
              </p:cNvSpPr>
              <p:nvPr/>
            </p:nvSpPr>
            <p:spPr bwMode="auto">
              <a:xfrm>
                <a:off x="6444208" y="2919413"/>
                <a:ext cx="260350" cy="331787"/>
              </a:xfrm>
              <a:custGeom>
                <a:avLst/>
                <a:gdLst>
                  <a:gd name="T0" fmla="*/ 16296 w 260465"/>
                  <a:gd name="T1" fmla="*/ 0 h 332509"/>
                  <a:gd name="T2" fmla="*/ 146554 w 260465"/>
                  <a:gd name="T3" fmla="*/ 0 h 332509"/>
                  <a:gd name="T4" fmla="*/ 255114 w 260465"/>
                  <a:gd name="T5" fmla="*/ 10008 h 332509"/>
                  <a:gd name="T6" fmla="*/ 238830 w 260465"/>
                  <a:gd name="T7" fmla="*/ 135099 h 332509"/>
                  <a:gd name="T8" fmla="*/ 255114 w 260465"/>
                  <a:gd name="T9" fmla="*/ 300218 h 332509"/>
                  <a:gd name="T10" fmla="*/ 124845 w 260465"/>
                  <a:gd name="T11" fmla="*/ 290211 h 332509"/>
                  <a:gd name="T12" fmla="*/ 32565 w 260465"/>
                  <a:gd name="T13" fmla="*/ 300218 h 332509"/>
                  <a:gd name="T14" fmla="*/ 0 w 260465"/>
                  <a:gd name="T15" fmla="*/ 155113 h 332509"/>
                  <a:gd name="T16" fmla="*/ 16296 w 260465"/>
                  <a:gd name="T17" fmla="*/ 0 h 332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465"/>
                  <a:gd name="T28" fmla="*/ 0 h 332509"/>
                  <a:gd name="T29" fmla="*/ 260465 w 260465"/>
                  <a:gd name="T30" fmla="*/ 332509 h 3325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465" h="332509">
                    <a:moveTo>
                      <a:pt x="16625" y="0"/>
                    </a:moveTo>
                    <a:lnTo>
                      <a:pt x="149629" y="0"/>
                    </a:lnTo>
                    <a:lnTo>
                      <a:pt x="260465" y="11084"/>
                    </a:lnTo>
                    <a:lnTo>
                      <a:pt x="243840" y="149629"/>
                    </a:lnTo>
                    <a:lnTo>
                      <a:pt x="260465" y="332509"/>
                    </a:lnTo>
                    <a:lnTo>
                      <a:pt x="127462" y="321426"/>
                    </a:lnTo>
                    <a:lnTo>
                      <a:pt x="33251" y="332509"/>
                    </a:lnTo>
                    <a:lnTo>
                      <a:pt x="0" y="171797"/>
                    </a:lnTo>
                    <a:lnTo>
                      <a:pt x="16625" y="0"/>
                    </a:lnTo>
                    <a:close/>
                  </a:path>
                </a:pathLst>
              </a:custGeom>
              <a:solidFill>
                <a:schemeClr val="bg1"/>
              </a:solidFill>
              <a:ln w="9525" cap="flat" cmpd="sng" algn="ctr">
                <a:solidFill>
                  <a:schemeClr val="tx1"/>
                </a:solidFill>
                <a:prstDash val="solid"/>
                <a:round/>
                <a:headEnd type="none" w="med" len="med"/>
                <a:tailEnd type="none" w="med" len="med"/>
              </a:ln>
            </p:spPr>
            <p:txBody>
              <a:bodyPr wrap="none" lIns="92075" tIns="46038" rIns="92075" bIns="46038">
                <a:spAutoFit/>
              </a:bodyPr>
              <a:lstStyle/>
              <a:p>
                <a:endParaRPr lang="fr-FR"/>
              </a:p>
            </p:txBody>
          </p:sp>
          <p:sp>
            <p:nvSpPr>
              <p:cNvPr id="12338" name="Ellipse 100"/>
              <p:cNvSpPr>
                <a:spLocks noChangeArrowheads="1"/>
              </p:cNvSpPr>
              <p:nvPr/>
            </p:nvSpPr>
            <p:spPr bwMode="auto">
              <a:xfrm>
                <a:off x="6738938" y="150813"/>
                <a:ext cx="1265237" cy="1265237"/>
              </a:xfrm>
              <a:prstGeom prst="ellipse">
                <a:avLst/>
              </a:prstGeom>
              <a:noFill/>
              <a:ln w="9525" algn="ctr">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cxnSp>
            <p:nvCxnSpPr>
              <p:cNvPr id="12339" name="Connecteur droit avec flèche 241"/>
              <p:cNvCxnSpPr>
                <a:cxnSpLocks noChangeShapeType="1"/>
              </p:cNvCxnSpPr>
              <p:nvPr/>
            </p:nvCxnSpPr>
            <p:spPr bwMode="auto">
              <a:xfrm flipH="1" flipV="1">
                <a:off x="6811963" y="444500"/>
                <a:ext cx="577850" cy="330200"/>
              </a:xfrm>
              <a:prstGeom prst="straightConnector1">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2340" name="ZoneTexte 239"/>
              <p:cNvSpPr txBox="1">
                <a:spLocks noChangeArrowheads="1"/>
              </p:cNvSpPr>
              <p:nvPr/>
            </p:nvSpPr>
            <p:spPr bwMode="auto">
              <a:xfrm rot="1816264">
                <a:off x="6967538" y="323850"/>
                <a:ext cx="465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200">
                    <a:solidFill>
                      <a:schemeClr val="tx1"/>
                    </a:solidFill>
                  </a:rPr>
                  <a:t>R20</a:t>
                </a:r>
              </a:p>
            </p:txBody>
          </p:sp>
          <p:sp>
            <p:nvSpPr>
              <p:cNvPr id="12394" name="Ellipse 101"/>
              <p:cNvSpPr>
                <a:spLocks noChangeArrowheads="1"/>
              </p:cNvSpPr>
              <p:nvPr/>
            </p:nvSpPr>
            <p:spPr bwMode="auto">
              <a:xfrm>
                <a:off x="6650038" y="665163"/>
                <a:ext cx="219075" cy="217487"/>
              </a:xfrm>
              <a:prstGeom prst="ellipse">
                <a:avLst/>
              </a:prstGeom>
              <a:solidFill>
                <a:srgbClr val="CCFF99"/>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5" name="Ellipse 102"/>
              <p:cNvSpPr>
                <a:spLocks noChangeArrowheads="1"/>
              </p:cNvSpPr>
              <p:nvPr/>
            </p:nvSpPr>
            <p:spPr bwMode="auto">
              <a:xfrm>
                <a:off x="7726363" y="1114425"/>
                <a:ext cx="217487" cy="217488"/>
              </a:xfrm>
              <a:prstGeom prst="ellipse">
                <a:avLst/>
              </a:prstGeom>
              <a:solidFill>
                <a:srgbClr val="CCFF99"/>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6" name="Ellipse 103"/>
              <p:cNvSpPr>
                <a:spLocks noChangeArrowheads="1"/>
              </p:cNvSpPr>
              <p:nvPr/>
            </p:nvSpPr>
            <p:spPr bwMode="auto">
              <a:xfrm>
                <a:off x="7732713" y="225425"/>
                <a:ext cx="217487" cy="219075"/>
              </a:xfrm>
              <a:prstGeom prst="ellipse">
                <a:avLst/>
              </a:prstGeom>
              <a:solidFill>
                <a:srgbClr val="CCFF99"/>
              </a:solidFill>
              <a:ln w="9525" algn="ctr">
                <a:solidFill>
                  <a:schemeClr val="tx1"/>
                </a:solidFill>
                <a:round/>
                <a:headEnd/>
                <a:tailEnd/>
              </a:ln>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sp>
            <p:nvSpPr>
              <p:cNvPr id="12397" name="Rectangle 212"/>
              <p:cNvSpPr>
                <a:spLocks noChangeArrowheads="1"/>
              </p:cNvSpPr>
              <p:nvPr/>
            </p:nvSpPr>
            <p:spPr bwMode="auto">
              <a:xfrm>
                <a:off x="5778499" y="727075"/>
                <a:ext cx="58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400">
                    <a:solidFill>
                      <a:schemeClr val="tx1"/>
                    </a:solidFill>
                    <a:latin typeface="Symbol" pitchFamily="18" charset="2"/>
                  </a:rPr>
                  <a:t>Æ</a:t>
                </a:r>
                <a:r>
                  <a:rPr lang="fr-FR" altLang="fr-FR" sz="1400">
                    <a:solidFill>
                      <a:schemeClr val="tx1"/>
                    </a:solidFill>
                  </a:rPr>
                  <a:t>0,3</a:t>
                </a:r>
              </a:p>
            </p:txBody>
          </p:sp>
          <p:cxnSp>
            <p:nvCxnSpPr>
              <p:cNvPr id="12398" name="Connecteur droit avec flèche 113"/>
              <p:cNvCxnSpPr>
                <a:cxnSpLocks noChangeShapeType="1"/>
                <a:endCxn id="12394" idx="3"/>
              </p:cNvCxnSpPr>
              <p:nvPr/>
            </p:nvCxnSpPr>
            <p:spPr bwMode="auto">
              <a:xfrm flipV="1">
                <a:off x="6381749" y="850800"/>
                <a:ext cx="300372" cy="157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99" name="Connecteur droit 115"/>
              <p:cNvCxnSpPr>
                <a:cxnSpLocks noChangeShapeType="1"/>
              </p:cNvCxnSpPr>
              <p:nvPr/>
            </p:nvCxnSpPr>
            <p:spPr bwMode="auto">
              <a:xfrm flipH="1">
                <a:off x="5778499" y="1008063"/>
                <a:ext cx="6032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400" name="Rectangle 96"/>
              <p:cNvSpPr>
                <a:spLocks noChangeArrowheads="1"/>
              </p:cNvSpPr>
              <p:nvPr/>
            </p:nvSpPr>
            <p:spPr bwMode="auto">
              <a:xfrm>
                <a:off x="6540816" y="2921000"/>
                <a:ext cx="95250" cy="333375"/>
              </a:xfrm>
              <a:prstGeom prst="rect">
                <a:avLst/>
              </a:prstGeom>
              <a:solidFill>
                <a:srgbClr val="99FF66"/>
              </a:solidFill>
              <a:ln w="9525" algn="ctr">
                <a:solidFill>
                  <a:schemeClr val="tx1"/>
                </a:solidFill>
                <a:round/>
                <a:headEnd/>
                <a:tailEnd/>
              </a:ln>
            </p:spPr>
            <p:txBody>
              <a:bodyPr lIns="92075" tIns="46038" rIns="92075" bIns="46038">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endParaRPr lang="fr-FR" altLang="fr-FR"/>
              </a:p>
            </p:txBody>
          </p:sp>
          <p:grpSp>
            <p:nvGrpSpPr>
              <p:cNvPr id="7" name="Groupe 2"/>
              <p:cNvGrpSpPr>
                <a:grpSpLocks/>
              </p:cNvGrpSpPr>
              <p:nvPr/>
            </p:nvGrpSpPr>
            <p:grpSpPr bwMode="auto">
              <a:xfrm>
                <a:off x="5030791" y="2398713"/>
                <a:ext cx="1571123" cy="852749"/>
                <a:chOff x="5030980" y="2398713"/>
                <a:chExt cx="1570679" cy="852487"/>
              </a:xfrm>
            </p:grpSpPr>
            <p:sp>
              <p:nvSpPr>
                <p:cNvPr id="12382" name="Forme libre 95"/>
                <p:cNvSpPr>
                  <a:spLocks/>
                </p:cNvSpPr>
                <p:nvPr/>
              </p:nvSpPr>
              <p:spPr bwMode="auto">
                <a:xfrm>
                  <a:off x="6573084" y="2924175"/>
                  <a:ext cx="28575" cy="327025"/>
                </a:xfrm>
                <a:custGeom>
                  <a:avLst/>
                  <a:gdLst>
                    <a:gd name="T0" fmla="*/ 79552 w 27946"/>
                    <a:gd name="T1" fmla="*/ 0 h 326968"/>
                    <a:gd name="T2" fmla="*/ 676 w 27946"/>
                    <a:gd name="T3" fmla="*/ 156440 h 326968"/>
                    <a:gd name="T4" fmla="*/ 48005 w 27946"/>
                    <a:gd name="T5" fmla="*/ 329647 h 326968"/>
                    <a:gd name="T6" fmla="*/ 0 60000 65536"/>
                    <a:gd name="T7" fmla="*/ 0 60000 65536"/>
                    <a:gd name="T8" fmla="*/ 0 60000 65536"/>
                    <a:gd name="T9" fmla="*/ 0 w 27946"/>
                    <a:gd name="T10" fmla="*/ 0 h 326968"/>
                    <a:gd name="T11" fmla="*/ 27946 w 27946"/>
                    <a:gd name="T12" fmla="*/ 326968 h 326968"/>
                  </a:gdLst>
                  <a:ahLst/>
                  <a:cxnLst>
                    <a:cxn ang="T6">
                      <a:pos x="T0" y="T1"/>
                    </a:cxn>
                    <a:cxn ang="T7">
                      <a:pos x="T2" y="T3"/>
                    </a:cxn>
                    <a:cxn ang="T8">
                      <a:pos x="T4" y="T5"/>
                    </a:cxn>
                  </a:cxnLst>
                  <a:rect l="T9" t="T10" r="T11" b="T12"/>
                  <a:pathLst>
                    <a:path w="27946" h="326968">
                      <a:moveTo>
                        <a:pt x="27946" y="0"/>
                      </a:moveTo>
                      <a:cubicBezTo>
                        <a:pt x="15015" y="50338"/>
                        <a:pt x="2084" y="100676"/>
                        <a:pt x="237" y="155171"/>
                      </a:cubicBezTo>
                      <a:cubicBezTo>
                        <a:pt x="-1610" y="209666"/>
                        <a:pt x="7626" y="268317"/>
                        <a:pt x="16863" y="326968"/>
                      </a:cubicBezTo>
                    </a:path>
                  </a:pathLst>
                </a:custGeom>
                <a:noFill/>
                <a:ln w="9525" cap="flat" cmpd="sng" algn="ctr">
                  <a:solidFill>
                    <a:srgbClr val="0070C0"/>
                  </a:solidFill>
                  <a:prstDash val="lg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fr-FR"/>
                </a:p>
              </p:txBody>
            </p:sp>
            <p:sp>
              <p:nvSpPr>
                <p:cNvPr id="12383" name="ZoneTexte 122"/>
                <p:cNvSpPr txBox="1">
                  <a:spLocks noChangeArrowheads="1"/>
                </p:cNvSpPr>
                <p:nvPr/>
              </p:nvSpPr>
              <p:spPr bwMode="auto">
                <a:xfrm>
                  <a:off x="5030980" y="2398713"/>
                  <a:ext cx="1425383" cy="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r>
                    <a:rPr lang="fr-FR" altLang="fr-FR" sz="1800" b="0" dirty="0">
                      <a:solidFill>
                        <a:srgbClr val="0070C0"/>
                      </a:solidFill>
                    </a:rPr>
                    <a:t>Axes réels des trous</a:t>
                  </a:r>
                </a:p>
              </p:txBody>
            </p:sp>
            <p:cxnSp>
              <p:nvCxnSpPr>
                <p:cNvPr id="12384" name="Connecteur droit avec flèche 123"/>
                <p:cNvCxnSpPr>
                  <a:cxnSpLocks noChangeShapeType="1"/>
                </p:cNvCxnSpPr>
                <p:nvPr/>
              </p:nvCxnSpPr>
              <p:spPr bwMode="auto">
                <a:xfrm>
                  <a:off x="6219699" y="2920840"/>
                  <a:ext cx="353385" cy="165261"/>
                </a:xfrm>
                <a:prstGeom prst="straightConnector1">
                  <a:avLst/>
                </a:prstGeom>
                <a:noFill/>
                <a:ln w="9525" algn="ctr">
                  <a:solidFill>
                    <a:srgbClr val="0070C0"/>
                  </a:solidFill>
                  <a:round/>
                  <a:headEnd/>
                  <a:tailEnd type="arrow" w="med" len="med"/>
                </a:ln>
                <a:extLst>
                  <a:ext uri="{909E8E84-426E-40DD-AFC4-6F175D3DCCD1}">
                    <a14:hiddenFill xmlns:a14="http://schemas.microsoft.com/office/drawing/2010/main">
                      <a:noFill/>
                    </a14:hiddenFill>
                  </a:ext>
                </a:extLst>
              </p:spPr>
            </p:cxnSp>
          </p:grpSp>
          <p:grpSp>
            <p:nvGrpSpPr>
              <p:cNvPr id="12344" name="Groupe 120"/>
              <p:cNvGrpSpPr>
                <a:grpSpLocks/>
              </p:cNvGrpSpPr>
              <p:nvPr/>
            </p:nvGrpSpPr>
            <p:grpSpPr bwMode="auto">
              <a:xfrm>
                <a:off x="7315200" y="725488"/>
                <a:ext cx="111125" cy="111125"/>
                <a:chOff x="8723313" y="1123950"/>
                <a:chExt cx="110422" cy="110422"/>
              </a:xfrm>
            </p:grpSpPr>
            <p:cxnSp>
              <p:nvCxnSpPr>
                <p:cNvPr id="12379" name="Connecteur droit 121"/>
                <p:cNvCxnSpPr>
                  <a:cxnSpLocks noChangeShapeType="1"/>
                </p:cNvCxnSpPr>
                <p:nvPr/>
              </p:nvCxnSpPr>
              <p:spPr bwMode="auto">
                <a:xfrm>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2380" name="Connecteur droit 122"/>
                <p:cNvCxnSpPr>
                  <a:cxnSpLocks noChangeShapeType="1"/>
                </p:cNvCxnSpPr>
                <p:nvPr/>
              </p:nvCxnSpPr>
              <p:spPr bwMode="auto">
                <a:xfrm rot="5400000">
                  <a:off x="8723313" y="1123950"/>
                  <a:ext cx="110422" cy="110422"/>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36" name="ZoneTexte 92"/>
              <p:cNvSpPr txBox="1">
                <a:spLocks noChangeArrowheads="1"/>
              </p:cNvSpPr>
              <p:nvPr/>
            </p:nvSpPr>
            <p:spPr bwMode="auto">
              <a:xfrm>
                <a:off x="3403600" y="4301723"/>
                <a:ext cx="54625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FF0000"/>
                    </a:solidFill>
                    <a:latin typeface="Arial" charset="0"/>
                    <a:cs typeface="Arial" charset="0"/>
                  </a:defRPr>
                </a:lvl1pPr>
                <a:lvl2pPr marL="742950" indent="-285750" eaLnBrk="0" hangingPunct="0">
                  <a:defRPr sz="1600" b="1">
                    <a:solidFill>
                      <a:srgbClr val="FF0000"/>
                    </a:solidFill>
                    <a:latin typeface="Arial" charset="0"/>
                    <a:cs typeface="Arial" charset="0"/>
                  </a:defRPr>
                </a:lvl2pPr>
                <a:lvl3pPr marL="1143000" indent="-228600" eaLnBrk="0" hangingPunct="0">
                  <a:defRPr sz="1600" b="1">
                    <a:solidFill>
                      <a:srgbClr val="FF0000"/>
                    </a:solidFill>
                    <a:latin typeface="Arial" charset="0"/>
                    <a:cs typeface="Arial" charset="0"/>
                  </a:defRPr>
                </a:lvl3pPr>
                <a:lvl4pPr marL="1600200" indent="-228600" eaLnBrk="0" hangingPunct="0">
                  <a:defRPr sz="1600" b="1">
                    <a:solidFill>
                      <a:srgbClr val="FF0000"/>
                    </a:solidFill>
                    <a:latin typeface="Arial" charset="0"/>
                    <a:cs typeface="Arial" charset="0"/>
                  </a:defRPr>
                </a:lvl4pPr>
                <a:lvl5pPr marL="2057400" indent="-228600" eaLnBrk="0" hangingPunct="0">
                  <a:defRPr sz="1600" b="1">
                    <a:solidFill>
                      <a:srgbClr val="FF0000"/>
                    </a:solidFill>
                    <a:latin typeface="Arial" charset="0"/>
                    <a:cs typeface="Arial" charset="0"/>
                  </a:defRPr>
                </a:lvl5pPr>
                <a:lvl6pPr marL="2514600" indent="-228600" eaLnBrk="0" fontAlgn="base" hangingPunct="0">
                  <a:spcBef>
                    <a:spcPct val="0"/>
                  </a:spcBef>
                  <a:spcAft>
                    <a:spcPct val="0"/>
                  </a:spcAft>
                  <a:defRPr sz="1600" b="1">
                    <a:solidFill>
                      <a:srgbClr val="FF0000"/>
                    </a:solidFill>
                    <a:latin typeface="Arial" charset="0"/>
                    <a:cs typeface="Arial" charset="0"/>
                  </a:defRPr>
                </a:lvl6pPr>
                <a:lvl7pPr marL="2971800" indent="-228600" eaLnBrk="0" fontAlgn="base" hangingPunct="0">
                  <a:spcBef>
                    <a:spcPct val="0"/>
                  </a:spcBef>
                  <a:spcAft>
                    <a:spcPct val="0"/>
                  </a:spcAft>
                  <a:defRPr sz="1600" b="1">
                    <a:solidFill>
                      <a:srgbClr val="FF0000"/>
                    </a:solidFill>
                    <a:latin typeface="Arial" charset="0"/>
                    <a:cs typeface="Arial" charset="0"/>
                  </a:defRPr>
                </a:lvl7pPr>
                <a:lvl8pPr marL="3429000" indent="-228600" eaLnBrk="0" fontAlgn="base" hangingPunct="0">
                  <a:spcBef>
                    <a:spcPct val="0"/>
                  </a:spcBef>
                  <a:spcAft>
                    <a:spcPct val="0"/>
                  </a:spcAft>
                  <a:defRPr sz="1600" b="1">
                    <a:solidFill>
                      <a:srgbClr val="FF0000"/>
                    </a:solidFill>
                    <a:latin typeface="Arial" charset="0"/>
                    <a:cs typeface="Arial" charset="0"/>
                  </a:defRPr>
                </a:lvl8pPr>
                <a:lvl9pPr marL="3886200" indent="-228600" eaLnBrk="0" fontAlgn="base" hangingPunct="0">
                  <a:spcBef>
                    <a:spcPct val="0"/>
                  </a:spcBef>
                  <a:spcAft>
                    <a:spcPct val="0"/>
                  </a:spcAft>
                  <a:defRPr sz="1600" b="1">
                    <a:solidFill>
                      <a:srgbClr val="FF0000"/>
                    </a:solidFill>
                    <a:latin typeface="Arial" charset="0"/>
                    <a:cs typeface="Arial" charset="0"/>
                  </a:defRPr>
                </a:lvl9pPr>
              </a:lstStyle>
              <a:p>
                <a:pPr eaLnBrk="1" hangingPunct="1">
                  <a:lnSpc>
                    <a:spcPct val="150000"/>
                  </a:lnSpc>
                </a:pPr>
                <a:r>
                  <a:rPr lang="fr-FR" altLang="fr-FR" sz="1800" b="0" dirty="0" smtClean="0">
                    <a:solidFill>
                      <a:srgbClr val="0070C0"/>
                    </a:solidFill>
                    <a:latin typeface="Comic Sans MS" pitchFamily="66" charset="0"/>
                  </a:rPr>
                  <a:t>Localisation</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3 alésages F</a:t>
                </a:r>
                <a:endParaRPr lang="fr-FR" altLang="fr-FR" sz="1800" b="0" dirty="0">
                  <a:solidFill>
                    <a:srgbClr val="0070C0"/>
                  </a:solidFill>
                  <a:latin typeface="Comic Sans MS" pitchFamily="66" charset="0"/>
                </a:endParaRPr>
              </a:p>
              <a:p>
                <a:pPr eaLnBrk="1" hangingPunct="1">
                  <a:lnSpc>
                    <a:spcPct val="150000"/>
                  </a:lnSpc>
                </a:pPr>
                <a:r>
                  <a:rPr lang="fr-FR" altLang="fr-FR" sz="1800" b="0" dirty="0" smtClean="0">
                    <a:solidFill>
                      <a:srgbClr val="0070C0"/>
                    </a:solidFill>
                    <a:latin typeface="Comic Sans MS" pitchFamily="66" charset="0"/>
                  </a:rPr>
                  <a:t>3 axes réels </a:t>
                </a:r>
                <a:r>
                  <a:rPr lang="fr-FR" altLang="fr-FR" sz="1800" b="0" dirty="0">
                    <a:solidFill>
                      <a:srgbClr val="0070C0"/>
                    </a:solidFill>
                    <a:latin typeface="Comic Sans MS" pitchFamily="66" charset="0"/>
                  </a:rPr>
                  <a:t>(lieu des centres des sections)</a:t>
                </a:r>
              </a:p>
              <a:p>
                <a:pPr eaLnBrk="1" hangingPunct="1"/>
                <a:r>
                  <a:rPr lang="fr-FR" altLang="fr-FR" sz="1800" b="0" dirty="0" smtClean="0">
                    <a:solidFill>
                      <a:srgbClr val="0070C0"/>
                    </a:solidFill>
                    <a:latin typeface="Comic Sans MS" pitchFamily="66" charset="0"/>
                  </a:rPr>
                  <a:t>3 Zones cylindriques </a:t>
                </a:r>
                <a:r>
                  <a:rPr lang="fr-FR" altLang="fr-FR" sz="1800" b="0" dirty="0" smtClean="0">
                    <a:solidFill>
                      <a:srgbClr val="0070C0"/>
                    </a:solidFill>
                    <a:latin typeface="Comic Sans MS" pitchFamily="66" charset="0"/>
                    <a:sym typeface="Symbol"/>
                  </a:rPr>
                  <a:t>0,3 </a:t>
                </a:r>
                <a:r>
                  <a:rPr lang="fr-FR" altLang="fr-FR" sz="1800" b="0" dirty="0" smtClean="0">
                    <a:solidFill>
                      <a:srgbClr val="0070C0"/>
                    </a:solidFill>
                    <a:latin typeface="Comic Sans MS" pitchFamily="66" charset="0"/>
                  </a:rPr>
                  <a:t>centrées sur les axes nominaux</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La spécification est respectée si </a:t>
                </a:r>
                <a:r>
                  <a:rPr lang="fr-FR" altLang="fr-FR" sz="1800" b="0" dirty="0" smtClean="0">
                    <a:solidFill>
                      <a:srgbClr val="0070C0"/>
                    </a:solidFill>
                    <a:latin typeface="Comic Sans MS" pitchFamily="66" charset="0"/>
                  </a:rPr>
                  <a:t>les éléments</a:t>
                </a:r>
                <a:endParaRPr lang="fr-FR" altLang="fr-FR" sz="1800" b="0" dirty="0">
                  <a:solidFill>
                    <a:srgbClr val="0070C0"/>
                  </a:solidFill>
                  <a:latin typeface="Comic Sans MS" pitchFamily="66" charset="0"/>
                </a:endParaRPr>
              </a:p>
              <a:p>
                <a:pPr eaLnBrk="1" hangingPunct="1"/>
                <a:r>
                  <a:rPr lang="fr-FR" altLang="fr-FR" sz="1800" b="0" dirty="0">
                    <a:solidFill>
                      <a:srgbClr val="0070C0"/>
                    </a:solidFill>
                    <a:latin typeface="Comic Sans MS" pitchFamily="66" charset="0"/>
                  </a:rPr>
                  <a:t>         </a:t>
                </a:r>
                <a:r>
                  <a:rPr lang="fr-FR" altLang="fr-FR" sz="1800" b="0" dirty="0" smtClean="0">
                    <a:solidFill>
                      <a:srgbClr val="0070C0"/>
                    </a:solidFill>
                    <a:latin typeface="Comic Sans MS" pitchFamily="66" charset="0"/>
                  </a:rPr>
                  <a:t>tolérancés sont </a:t>
                </a:r>
                <a:r>
                  <a:rPr lang="fr-FR" altLang="fr-FR" sz="1800" b="0" dirty="0">
                    <a:solidFill>
                      <a:srgbClr val="0070C0"/>
                    </a:solidFill>
                    <a:latin typeface="Comic Sans MS" pitchFamily="66" charset="0"/>
                  </a:rPr>
                  <a:t>dans </a:t>
                </a:r>
                <a:r>
                  <a:rPr lang="fr-FR" altLang="fr-FR" sz="1800" b="0" dirty="0" smtClean="0">
                    <a:solidFill>
                      <a:srgbClr val="0070C0"/>
                    </a:solidFill>
                    <a:latin typeface="Comic Sans MS" pitchFamily="66" charset="0"/>
                  </a:rPr>
                  <a:t>les zones </a:t>
                </a:r>
                <a:r>
                  <a:rPr lang="fr-FR" altLang="fr-FR" sz="1800" b="0" dirty="0">
                    <a:solidFill>
                      <a:srgbClr val="0070C0"/>
                    </a:solidFill>
                    <a:latin typeface="Comic Sans MS" pitchFamily="66" charset="0"/>
                  </a:rPr>
                  <a:t>de tolérance </a:t>
                </a:r>
              </a:p>
            </p:txBody>
          </p:sp>
        </p:grpSp>
      </p:grpSp>
    </p:spTree>
    <p:extLst>
      <p:ext uri="{BB962C8B-B14F-4D97-AF65-F5344CB8AC3E}">
        <p14:creationId xmlns:p14="http://schemas.microsoft.com/office/powerpoint/2010/main" val="10832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7543800" y="1647825"/>
            <a:ext cx="0" cy="1866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5" name="Freeform 3" descr="noir)"/>
          <p:cNvSpPr>
            <a:spLocks/>
          </p:cNvSpPr>
          <p:nvPr/>
        </p:nvSpPr>
        <p:spPr bwMode="auto">
          <a:xfrm>
            <a:off x="898525" y="2151063"/>
            <a:ext cx="709613" cy="204787"/>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6" name="Freeform 4" descr="noir)"/>
          <p:cNvSpPr>
            <a:spLocks/>
          </p:cNvSpPr>
          <p:nvPr/>
        </p:nvSpPr>
        <p:spPr bwMode="auto">
          <a:xfrm>
            <a:off x="6273800" y="1924050"/>
            <a:ext cx="1044575" cy="97631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7" name="Freeform 5"/>
          <p:cNvSpPr>
            <a:spLocks/>
          </p:cNvSpPr>
          <p:nvPr/>
        </p:nvSpPr>
        <p:spPr bwMode="auto">
          <a:xfrm flipV="1">
            <a:off x="936625" y="2579688"/>
            <a:ext cx="6381750" cy="823912"/>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8" name="Freeform 6"/>
          <p:cNvSpPr>
            <a:spLocks/>
          </p:cNvSpPr>
          <p:nvPr/>
        </p:nvSpPr>
        <p:spPr bwMode="auto">
          <a:xfrm>
            <a:off x="936625" y="1771650"/>
            <a:ext cx="6381750" cy="820738"/>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399" name="Freeform 7"/>
          <p:cNvSpPr>
            <a:spLocks/>
          </p:cNvSpPr>
          <p:nvPr/>
        </p:nvSpPr>
        <p:spPr bwMode="auto">
          <a:xfrm>
            <a:off x="7008813" y="1506538"/>
            <a:ext cx="546100" cy="374650"/>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00" name="Freeform 8" descr="noir)"/>
          <p:cNvSpPr>
            <a:spLocks/>
          </p:cNvSpPr>
          <p:nvPr/>
        </p:nvSpPr>
        <p:spPr bwMode="auto">
          <a:xfrm>
            <a:off x="5351463" y="1749425"/>
            <a:ext cx="636587" cy="20637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01" name="Line 9"/>
          <p:cNvSpPr>
            <a:spLocks noChangeShapeType="1"/>
          </p:cNvSpPr>
          <p:nvPr/>
        </p:nvSpPr>
        <p:spPr bwMode="auto">
          <a:xfrm>
            <a:off x="2314575" y="1938338"/>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02" name="Freeform 10" descr="noir)"/>
          <p:cNvSpPr>
            <a:spLocks/>
          </p:cNvSpPr>
          <p:nvPr/>
        </p:nvSpPr>
        <p:spPr bwMode="auto">
          <a:xfrm>
            <a:off x="2300288" y="1860550"/>
            <a:ext cx="742950" cy="317500"/>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9403" name="Group 11"/>
          <p:cNvGrpSpPr>
            <a:grpSpLocks/>
          </p:cNvGrpSpPr>
          <p:nvPr/>
        </p:nvGrpSpPr>
        <p:grpSpPr bwMode="auto">
          <a:xfrm rot="5400000" flipH="1">
            <a:off x="6953250" y="2011363"/>
            <a:ext cx="379413" cy="1138237"/>
            <a:chOff x="4501" y="2215"/>
            <a:chExt cx="576" cy="1727"/>
          </a:xfrm>
        </p:grpSpPr>
        <p:sp>
          <p:nvSpPr>
            <p:cNvPr id="59475" name="Freeform 1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59476" name="Group 13"/>
            <p:cNvGrpSpPr>
              <a:grpSpLocks/>
            </p:cNvGrpSpPr>
            <p:nvPr/>
          </p:nvGrpSpPr>
          <p:grpSpPr bwMode="auto">
            <a:xfrm>
              <a:off x="4696" y="2599"/>
              <a:ext cx="186" cy="1343"/>
              <a:chOff x="4134" y="577"/>
              <a:chExt cx="186" cy="1343"/>
            </a:xfrm>
          </p:grpSpPr>
          <p:sp>
            <p:nvSpPr>
              <p:cNvPr id="59480" name="Line 1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481" name="Line 1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9477" name="Line 1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478" name="Line 1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479" name="Rectangle 1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59404" name="Group 19"/>
          <p:cNvGrpSpPr>
            <a:grpSpLocks/>
          </p:cNvGrpSpPr>
          <p:nvPr/>
        </p:nvGrpSpPr>
        <p:grpSpPr bwMode="auto">
          <a:xfrm rot="5400000" flipV="1">
            <a:off x="6411912" y="2474913"/>
            <a:ext cx="195263" cy="211138"/>
            <a:chOff x="4554" y="1554"/>
            <a:chExt cx="104" cy="110"/>
          </a:xfrm>
        </p:grpSpPr>
        <p:sp>
          <p:nvSpPr>
            <p:cNvPr id="59472" name="Freeform 2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473" name="Freeform 2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474" name="Line 2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59405" name="Rectangle 23"/>
          <p:cNvSpPr>
            <a:spLocks noChangeArrowheads="1"/>
          </p:cNvSpPr>
          <p:nvPr/>
        </p:nvSpPr>
        <p:spPr bwMode="auto">
          <a:xfrm>
            <a:off x="5992813" y="1808163"/>
            <a:ext cx="1020762" cy="141287"/>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06" name="Rectangle 24"/>
          <p:cNvSpPr>
            <a:spLocks noChangeArrowheads="1"/>
          </p:cNvSpPr>
          <p:nvPr/>
        </p:nvSpPr>
        <p:spPr bwMode="auto">
          <a:xfrm>
            <a:off x="7356475" y="1749425"/>
            <a:ext cx="115888"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07" name="Freeform 25"/>
          <p:cNvSpPr>
            <a:spLocks/>
          </p:cNvSpPr>
          <p:nvPr/>
        </p:nvSpPr>
        <p:spPr bwMode="auto">
          <a:xfrm>
            <a:off x="7008813" y="3222625"/>
            <a:ext cx="546100" cy="442913"/>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08" name="Freeform 26" descr="noir)"/>
          <p:cNvSpPr>
            <a:spLocks/>
          </p:cNvSpPr>
          <p:nvPr/>
        </p:nvSpPr>
        <p:spPr bwMode="auto">
          <a:xfrm flipV="1">
            <a:off x="5351463" y="3216275"/>
            <a:ext cx="636587" cy="207963"/>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09" name="Rectangle 27"/>
          <p:cNvSpPr>
            <a:spLocks noChangeArrowheads="1"/>
          </p:cNvSpPr>
          <p:nvPr/>
        </p:nvSpPr>
        <p:spPr bwMode="auto">
          <a:xfrm flipV="1">
            <a:off x="5992813" y="3222625"/>
            <a:ext cx="1020762" cy="144463"/>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10" name="Rectangle 28"/>
          <p:cNvSpPr>
            <a:spLocks noChangeArrowheads="1"/>
          </p:cNvSpPr>
          <p:nvPr/>
        </p:nvSpPr>
        <p:spPr bwMode="auto">
          <a:xfrm flipV="1">
            <a:off x="7356475" y="2706688"/>
            <a:ext cx="115888" cy="717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11" name="Line 29"/>
          <p:cNvSpPr>
            <a:spLocks noChangeShapeType="1"/>
          </p:cNvSpPr>
          <p:nvPr/>
        </p:nvSpPr>
        <p:spPr bwMode="auto">
          <a:xfrm>
            <a:off x="1663700" y="2171700"/>
            <a:ext cx="0" cy="8429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2" name="Line 30"/>
          <p:cNvSpPr>
            <a:spLocks noChangeShapeType="1"/>
          </p:cNvSpPr>
          <p:nvPr/>
        </p:nvSpPr>
        <p:spPr bwMode="auto">
          <a:xfrm>
            <a:off x="2300288" y="2035175"/>
            <a:ext cx="0" cy="1119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3" name="Line 31"/>
          <p:cNvSpPr>
            <a:spLocks noChangeShapeType="1"/>
          </p:cNvSpPr>
          <p:nvPr/>
        </p:nvSpPr>
        <p:spPr bwMode="auto">
          <a:xfrm>
            <a:off x="2578100" y="2165350"/>
            <a:ext cx="0" cy="10398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4" name="Line 32"/>
          <p:cNvSpPr>
            <a:spLocks noChangeShapeType="1"/>
          </p:cNvSpPr>
          <p:nvPr/>
        </p:nvSpPr>
        <p:spPr bwMode="auto">
          <a:xfrm>
            <a:off x="2693988" y="2157413"/>
            <a:ext cx="0" cy="10382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5" name="Freeform 33" descr="noir)"/>
          <p:cNvSpPr>
            <a:spLocks/>
          </p:cNvSpPr>
          <p:nvPr/>
        </p:nvSpPr>
        <p:spPr bwMode="auto">
          <a:xfrm>
            <a:off x="2300288" y="1866900"/>
            <a:ext cx="665162" cy="1682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6" name="Line 34"/>
          <p:cNvSpPr>
            <a:spLocks noChangeShapeType="1"/>
          </p:cNvSpPr>
          <p:nvPr/>
        </p:nvSpPr>
        <p:spPr bwMode="auto">
          <a:xfrm>
            <a:off x="3554413" y="1855788"/>
            <a:ext cx="0" cy="147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7" name="Line 35"/>
          <p:cNvSpPr>
            <a:spLocks noChangeShapeType="1"/>
          </p:cNvSpPr>
          <p:nvPr/>
        </p:nvSpPr>
        <p:spPr bwMode="auto">
          <a:xfrm>
            <a:off x="3933825" y="1855788"/>
            <a:ext cx="0" cy="1479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8" name="Line 36"/>
          <p:cNvSpPr>
            <a:spLocks noChangeShapeType="1"/>
          </p:cNvSpPr>
          <p:nvPr/>
        </p:nvSpPr>
        <p:spPr bwMode="auto">
          <a:xfrm>
            <a:off x="5357813" y="1949450"/>
            <a:ext cx="0" cy="1287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19" name="Line 37"/>
          <p:cNvSpPr>
            <a:spLocks noChangeShapeType="1"/>
          </p:cNvSpPr>
          <p:nvPr/>
        </p:nvSpPr>
        <p:spPr bwMode="auto">
          <a:xfrm>
            <a:off x="6176963" y="1952625"/>
            <a:ext cx="0" cy="1270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0" name="Line 38"/>
          <p:cNvSpPr>
            <a:spLocks noChangeShapeType="1"/>
          </p:cNvSpPr>
          <p:nvPr/>
        </p:nvSpPr>
        <p:spPr bwMode="auto">
          <a:xfrm>
            <a:off x="6221413" y="1990725"/>
            <a:ext cx="0" cy="119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1" name="Line 39"/>
          <p:cNvSpPr>
            <a:spLocks noChangeShapeType="1"/>
          </p:cNvSpPr>
          <p:nvPr/>
        </p:nvSpPr>
        <p:spPr bwMode="auto">
          <a:xfrm>
            <a:off x="758825" y="2582863"/>
            <a:ext cx="7131050"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2" name="Line 40"/>
          <p:cNvSpPr>
            <a:spLocks noChangeShapeType="1"/>
          </p:cNvSpPr>
          <p:nvPr/>
        </p:nvSpPr>
        <p:spPr bwMode="auto">
          <a:xfrm>
            <a:off x="6940550" y="1446213"/>
            <a:ext cx="67468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3" name="Freeform 41"/>
          <p:cNvSpPr>
            <a:spLocks/>
          </p:cNvSpPr>
          <p:nvPr/>
        </p:nvSpPr>
        <p:spPr bwMode="auto">
          <a:xfrm>
            <a:off x="7013575" y="1390650"/>
            <a:ext cx="544513" cy="11588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9424" name="Group 42"/>
          <p:cNvGrpSpPr>
            <a:grpSpLocks/>
          </p:cNvGrpSpPr>
          <p:nvPr/>
        </p:nvGrpSpPr>
        <p:grpSpPr bwMode="auto">
          <a:xfrm flipV="1">
            <a:off x="6937375" y="3668713"/>
            <a:ext cx="674688" cy="115887"/>
            <a:chOff x="3696" y="1483"/>
            <a:chExt cx="356" cy="61"/>
          </a:xfrm>
        </p:grpSpPr>
        <p:sp>
          <p:nvSpPr>
            <p:cNvPr id="59470" name="Line 43"/>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71" name="Freeform 44"/>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9425" name="Rectangle 45"/>
          <p:cNvSpPr>
            <a:spLocks noChangeArrowheads="1"/>
          </p:cNvSpPr>
          <p:nvPr/>
        </p:nvSpPr>
        <p:spPr bwMode="auto">
          <a:xfrm>
            <a:off x="1081088" y="2147888"/>
            <a:ext cx="458787" cy="10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26" name="Line 46"/>
          <p:cNvSpPr>
            <a:spLocks noChangeShapeType="1"/>
          </p:cNvSpPr>
          <p:nvPr/>
        </p:nvSpPr>
        <p:spPr bwMode="auto">
          <a:xfrm flipV="1">
            <a:off x="1012825" y="2325688"/>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7" name="Line 47"/>
          <p:cNvSpPr>
            <a:spLocks noChangeShapeType="1"/>
          </p:cNvSpPr>
          <p:nvPr/>
        </p:nvSpPr>
        <p:spPr bwMode="auto">
          <a:xfrm flipV="1">
            <a:off x="6869113" y="2870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8" name="Line 48"/>
          <p:cNvSpPr>
            <a:spLocks noChangeShapeType="1"/>
          </p:cNvSpPr>
          <p:nvPr/>
        </p:nvSpPr>
        <p:spPr bwMode="auto">
          <a:xfrm flipV="1">
            <a:off x="6940550" y="2855913"/>
            <a:ext cx="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29" name="Line 49"/>
          <p:cNvSpPr>
            <a:spLocks noChangeShapeType="1"/>
          </p:cNvSpPr>
          <p:nvPr/>
        </p:nvSpPr>
        <p:spPr bwMode="auto">
          <a:xfrm>
            <a:off x="6883400" y="1979613"/>
            <a:ext cx="0" cy="44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0" name="Line 50"/>
          <p:cNvSpPr>
            <a:spLocks noChangeShapeType="1"/>
          </p:cNvSpPr>
          <p:nvPr/>
        </p:nvSpPr>
        <p:spPr bwMode="auto">
          <a:xfrm>
            <a:off x="6924675" y="1949450"/>
            <a:ext cx="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1" name="Line 51"/>
          <p:cNvSpPr>
            <a:spLocks noChangeShapeType="1"/>
          </p:cNvSpPr>
          <p:nvPr/>
        </p:nvSpPr>
        <p:spPr bwMode="auto">
          <a:xfrm flipV="1">
            <a:off x="2362200" y="2144713"/>
            <a:ext cx="0" cy="11398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2" name="Line 52"/>
          <p:cNvSpPr>
            <a:spLocks noChangeShapeType="1"/>
          </p:cNvSpPr>
          <p:nvPr/>
        </p:nvSpPr>
        <p:spPr bwMode="auto">
          <a:xfrm>
            <a:off x="2309813" y="321945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3" name="Rectangle 53"/>
          <p:cNvSpPr>
            <a:spLocks noChangeArrowheads="1"/>
          </p:cNvSpPr>
          <p:nvPr/>
        </p:nvSpPr>
        <p:spPr bwMode="auto">
          <a:xfrm>
            <a:off x="111125" y="101600"/>
            <a:ext cx="7250113"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59434" name="Rectangle 54"/>
          <p:cNvSpPr>
            <a:spLocks noChangeArrowheads="1"/>
          </p:cNvSpPr>
          <p:nvPr/>
        </p:nvSpPr>
        <p:spPr bwMode="auto">
          <a:xfrm>
            <a:off x="122238" y="111125"/>
            <a:ext cx="7161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CHAINE DE COTES DANS LE BLOC TOURNANT</a:t>
            </a:r>
          </a:p>
        </p:txBody>
      </p:sp>
      <p:sp>
        <p:nvSpPr>
          <p:cNvPr id="59435" name="Line 55"/>
          <p:cNvSpPr>
            <a:spLocks noChangeShapeType="1"/>
          </p:cNvSpPr>
          <p:nvPr/>
        </p:nvSpPr>
        <p:spPr bwMode="auto">
          <a:xfrm flipH="1">
            <a:off x="3503613" y="1038225"/>
            <a:ext cx="4202112" cy="0"/>
          </a:xfrm>
          <a:prstGeom prst="line">
            <a:avLst/>
          </a:prstGeom>
          <a:noFill/>
          <a:ln w="38100" cmpd="dbl">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6" name="Text Box 56"/>
          <p:cNvSpPr txBox="1">
            <a:spLocks noChangeArrowheads="1"/>
          </p:cNvSpPr>
          <p:nvPr/>
        </p:nvSpPr>
        <p:spPr bwMode="auto">
          <a:xfrm>
            <a:off x="4951413" y="630238"/>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bt </a:t>
            </a:r>
            <a:r>
              <a:rPr lang="fr-FR" altLang="fr-FR" sz="1600">
                <a:latin typeface="Arial" panose="020B0604020202020204" pitchFamily="34" charset="0"/>
              </a:rPr>
              <a:t>maxi</a:t>
            </a:r>
          </a:p>
        </p:txBody>
      </p:sp>
      <p:sp>
        <p:nvSpPr>
          <p:cNvPr id="59437" name="Line 57"/>
          <p:cNvSpPr>
            <a:spLocks noChangeShapeType="1"/>
          </p:cNvSpPr>
          <p:nvPr/>
        </p:nvSpPr>
        <p:spPr bwMode="auto">
          <a:xfrm flipV="1">
            <a:off x="3533775" y="974725"/>
            <a:ext cx="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8" name="Line 58"/>
          <p:cNvSpPr>
            <a:spLocks noChangeShapeType="1"/>
          </p:cNvSpPr>
          <p:nvPr/>
        </p:nvSpPr>
        <p:spPr bwMode="auto">
          <a:xfrm flipV="1">
            <a:off x="7704138" y="944563"/>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39" name="Line 59"/>
          <p:cNvSpPr>
            <a:spLocks noChangeShapeType="1"/>
          </p:cNvSpPr>
          <p:nvPr/>
        </p:nvSpPr>
        <p:spPr bwMode="auto">
          <a:xfrm>
            <a:off x="3554413" y="1797050"/>
            <a:ext cx="0" cy="1592263"/>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0" name="Line 60"/>
          <p:cNvSpPr>
            <a:spLocks noChangeShapeType="1"/>
          </p:cNvSpPr>
          <p:nvPr/>
        </p:nvSpPr>
        <p:spPr bwMode="auto">
          <a:xfrm>
            <a:off x="7715250" y="2413000"/>
            <a:ext cx="0" cy="3492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1" name="Line 61"/>
          <p:cNvSpPr>
            <a:spLocks noChangeShapeType="1"/>
          </p:cNvSpPr>
          <p:nvPr/>
        </p:nvSpPr>
        <p:spPr bwMode="auto">
          <a:xfrm>
            <a:off x="5351463" y="1827213"/>
            <a:ext cx="0" cy="15001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2" name="Line 62"/>
          <p:cNvSpPr>
            <a:spLocks noChangeShapeType="1"/>
          </p:cNvSpPr>
          <p:nvPr/>
        </p:nvSpPr>
        <p:spPr bwMode="auto">
          <a:xfrm>
            <a:off x="5986463" y="1816100"/>
            <a:ext cx="0" cy="15001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3" name="Line 63"/>
          <p:cNvSpPr>
            <a:spLocks noChangeShapeType="1"/>
          </p:cNvSpPr>
          <p:nvPr/>
        </p:nvSpPr>
        <p:spPr bwMode="auto">
          <a:xfrm>
            <a:off x="7002463" y="1804988"/>
            <a:ext cx="0" cy="15001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4" name="Line 64"/>
          <p:cNvSpPr>
            <a:spLocks noChangeShapeType="1"/>
          </p:cNvSpPr>
          <p:nvPr/>
        </p:nvSpPr>
        <p:spPr bwMode="auto">
          <a:xfrm>
            <a:off x="7361238" y="1793875"/>
            <a:ext cx="0" cy="15001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5" name="Line 65"/>
          <p:cNvSpPr>
            <a:spLocks noChangeShapeType="1"/>
          </p:cNvSpPr>
          <p:nvPr/>
        </p:nvSpPr>
        <p:spPr bwMode="auto">
          <a:xfrm>
            <a:off x="3543300" y="3389313"/>
            <a:ext cx="0" cy="687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6" name="Line 66"/>
          <p:cNvSpPr>
            <a:spLocks noChangeShapeType="1"/>
          </p:cNvSpPr>
          <p:nvPr/>
        </p:nvSpPr>
        <p:spPr bwMode="auto">
          <a:xfrm>
            <a:off x="5351463" y="3306763"/>
            <a:ext cx="0" cy="873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7" name="Line 67"/>
          <p:cNvSpPr>
            <a:spLocks noChangeShapeType="1"/>
          </p:cNvSpPr>
          <p:nvPr/>
        </p:nvSpPr>
        <p:spPr bwMode="auto">
          <a:xfrm>
            <a:off x="3543300" y="3984625"/>
            <a:ext cx="17875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8" name="Line 68"/>
          <p:cNvSpPr>
            <a:spLocks noChangeShapeType="1"/>
          </p:cNvSpPr>
          <p:nvPr/>
        </p:nvSpPr>
        <p:spPr bwMode="auto">
          <a:xfrm>
            <a:off x="5341938" y="4087813"/>
            <a:ext cx="63658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49" name="Line 69"/>
          <p:cNvSpPr>
            <a:spLocks noChangeShapeType="1"/>
          </p:cNvSpPr>
          <p:nvPr/>
        </p:nvSpPr>
        <p:spPr bwMode="auto">
          <a:xfrm>
            <a:off x="5978525" y="3306763"/>
            <a:ext cx="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0" name="Line 70"/>
          <p:cNvSpPr>
            <a:spLocks noChangeShapeType="1"/>
          </p:cNvSpPr>
          <p:nvPr/>
        </p:nvSpPr>
        <p:spPr bwMode="auto">
          <a:xfrm>
            <a:off x="6996113" y="3408363"/>
            <a:ext cx="0" cy="1068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1" name="Line 71"/>
          <p:cNvSpPr>
            <a:spLocks noChangeShapeType="1"/>
          </p:cNvSpPr>
          <p:nvPr/>
        </p:nvSpPr>
        <p:spPr bwMode="auto">
          <a:xfrm>
            <a:off x="5980113" y="4241800"/>
            <a:ext cx="1016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2" name="Line 72"/>
          <p:cNvSpPr>
            <a:spLocks noChangeShapeType="1"/>
          </p:cNvSpPr>
          <p:nvPr/>
        </p:nvSpPr>
        <p:spPr bwMode="auto">
          <a:xfrm>
            <a:off x="6986588" y="4386263"/>
            <a:ext cx="38893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3" name="Line 73"/>
          <p:cNvSpPr>
            <a:spLocks noChangeShapeType="1"/>
          </p:cNvSpPr>
          <p:nvPr/>
        </p:nvSpPr>
        <p:spPr bwMode="auto">
          <a:xfrm>
            <a:off x="7356475" y="3419475"/>
            <a:ext cx="0" cy="1171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4" name="Line 74"/>
          <p:cNvSpPr>
            <a:spLocks noChangeShapeType="1"/>
          </p:cNvSpPr>
          <p:nvPr/>
        </p:nvSpPr>
        <p:spPr bwMode="auto">
          <a:xfrm>
            <a:off x="7478713" y="3409950"/>
            <a:ext cx="0" cy="1160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5" name="Line 75"/>
          <p:cNvSpPr>
            <a:spLocks noChangeShapeType="1"/>
          </p:cNvSpPr>
          <p:nvPr/>
        </p:nvSpPr>
        <p:spPr bwMode="auto">
          <a:xfrm>
            <a:off x="7354888" y="4279900"/>
            <a:ext cx="13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6" name="Line 76"/>
          <p:cNvSpPr>
            <a:spLocks noChangeShapeType="1"/>
          </p:cNvSpPr>
          <p:nvPr/>
        </p:nvSpPr>
        <p:spPr bwMode="auto">
          <a:xfrm flipH="1">
            <a:off x="7292975" y="4289425"/>
            <a:ext cx="7302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7" name="Line 77"/>
          <p:cNvSpPr>
            <a:spLocks noChangeShapeType="1"/>
          </p:cNvSpPr>
          <p:nvPr/>
        </p:nvSpPr>
        <p:spPr bwMode="auto">
          <a:xfrm>
            <a:off x="7480300" y="4286250"/>
            <a:ext cx="442913"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8" name="Line 78"/>
          <p:cNvSpPr>
            <a:spLocks noChangeShapeType="1"/>
          </p:cNvSpPr>
          <p:nvPr/>
        </p:nvSpPr>
        <p:spPr bwMode="auto">
          <a:xfrm>
            <a:off x="7704138" y="2720975"/>
            <a:ext cx="0" cy="135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59" name="Line 79"/>
          <p:cNvSpPr>
            <a:spLocks noChangeShapeType="1"/>
          </p:cNvSpPr>
          <p:nvPr/>
        </p:nvSpPr>
        <p:spPr bwMode="auto">
          <a:xfrm>
            <a:off x="7494588" y="4019550"/>
            <a:ext cx="204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60" name="Line 80"/>
          <p:cNvSpPr>
            <a:spLocks noChangeShapeType="1"/>
          </p:cNvSpPr>
          <p:nvPr/>
        </p:nvSpPr>
        <p:spPr bwMode="auto">
          <a:xfrm flipH="1">
            <a:off x="7432675" y="4029075"/>
            <a:ext cx="7302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61" name="Line 81"/>
          <p:cNvSpPr>
            <a:spLocks noChangeShapeType="1"/>
          </p:cNvSpPr>
          <p:nvPr/>
        </p:nvSpPr>
        <p:spPr bwMode="auto">
          <a:xfrm>
            <a:off x="7686675" y="4025900"/>
            <a:ext cx="7302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9462" name="Text Box 82"/>
          <p:cNvSpPr txBox="1">
            <a:spLocks noChangeArrowheads="1"/>
          </p:cNvSpPr>
          <p:nvPr/>
        </p:nvSpPr>
        <p:spPr bwMode="auto">
          <a:xfrm>
            <a:off x="395605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a</a:t>
            </a:r>
          </a:p>
        </p:txBody>
      </p:sp>
      <p:sp>
        <p:nvSpPr>
          <p:cNvPr id="59463" name="Text Box 83"/>
          <p:cNvSpPr txBox="1">
            <a:spLocks noChangeArrowheads="1"/>
          </p:cNvSpPr>
          <p:nvPr/>
        </p:nvSpPr>
        <p:spPr bwMode="auto">
          <a:xfrm>
            <a:off x="688975" y="4545013"/>
            <a:ext cx="6272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bt </a:t>
            </a:r>
            <a:r>
              <a:rPr lang="fr-FR" altLang="fr-FR" sz="1600">
                <a:latin typeface="Arial" panose="020B0604020202020204" pitchFamily="34" charset="0"/>
              </a:rPr>
              <a:t>maxi</a:t>
            </a:r>
            <a:r>
              <a:rPr lang="fr-FR" altLang="fr-FR" sz="2000">
                <a:latin typeface="Arial" panose="020B0604020202020204" pitchFamily="34" charset="0"/>
              </a:rPr>
              <a:t> = a </a:t>
            </a:r>
            <a:r>
              <a:rPr lang="fr-FR" altLang="fr-FR" sz="1600">
                <a:latin typeface="Arial" panose="020B0604020202020204" pitchFamily="34" charset="0"/>
              </a:rPr>
              <a:t>maxi</a:t>
            </a:r>
            <a:r>
              <a:rPr lang="fr-FR" altLang="fr-FR" sz="2000">
                <a:latin typeface="Arial" panose="020B0604020202020204" pitchFamily="34" charset="0"/>
              </a:rPr>
              <a:t> + rr </a:t>
            </a:r>
            <a:r>
              <a:rPr lang="fr-FR" altLang="fr-FR" sz="1600">
                <a:latin typeface="Arial" panose="020B0604020202020204" pitchFamily="34" charset="0"/>
              </a:rPr>
              <a:t>maxi</a:t>
            </a:r>
            <a:r>
              <a:rPr lang="fr-FR" altLang="fr-FR" sz="2000">
                <a:latin typeface="Arial" panose="020B0604020202020204" pitchFamily="34" charset="0"/>
              </a:rPr>
              <a:t>+ e </a:t>
            </a:r>
            <a:r>
              <a:rPr lang="fr-FR" altLang="fr-FR" sz="1600">
                <a:latin typeface="Arial" panose="020B0604020202020204" pitchFamily="34" charset="0"/>
              </a:rPr>
              <a:t>maxi</a:t>
            </a:r>
            <a:r>
              <a:rPr lang="fr-FR" altLang="fr-FR" sz="2000">
                <a:latin typeface="Arial" panose="020B0604020202020204" pitchFamily="34" charset="0"/>
              </a:rPr>
              <a:t>+ p </a:t>
            </a:r>
            <a:r>
              <a:rPr lang="fr-FR" altLang="fr-FR" sz="1600">
                <a:latin typeface="Arial" panose="020B0604020202020204" pitchFamily="34" charset="0"/>
              </a:rPr>
              <a:t>maxi</a:t>
            </a:r>
            <a:r>
              <a:rPr lang="fr-FR" altLang="fr-FR" sz="2000">
                <a:latin typeface="Arial" panose="020B0604020202020204" pitchFamily="34" charset="0"/>
              </a:rPr>
              <a:t> + r </a:t>
            </a:r>
            <a:r>
              <a:rPr lang="fr-FR" altLang="fr-FR" sz="1600">
                <a:latin typeface="Arial" panose="020B0604020202020204" pitchFamily="34" charset="0"/>
              </a:rPr>
              <a:t>maxi</a:t>
            </a:r>
            <a:r>
              <a:rPr lang="fr-FR" altLang="fr-FR" sz="2000">
                <a:latin typeface="Arial" panose="020B0604020202020204" pitchFamily="34" charset="0"/>
              </a:rPr>
              <a:t> + v </a:t>
            </a:r>
            <a:r>
              <a:rPr lang="fr-FR" altLang="fr-FR" sz="1600">
                <a:latin typeface="Arial" panose="020B0604020202020204" pitchFamily="34" charset="0"/>
              </a:rPr>
              <a:t>maxi</a:t>
            </a:r>
          </a:p>
        </p:txBody>
      </p:sp>
      <p:sp>
        <p:nvSpPr>
          <p:cNvPr id="59464" name="Text Box 84"/>
          <p:cNvSpPr txBox="1">
            <a:spLocks noChangeArrowheads="1"/>
          </p:cNvSpPr>
          <p:nvPr/>
        </p:nvSpPr>
        <p:spPr bwMode="auto">
          <a:xfrm>
            <a:off x="5527675" y="3752850"/>
            <a:ext cx="35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rr</a:t>
            </a:r>
          </a:p>
        </p:txBody>
      </p:sp>
      <p:sp>
        <p:nvSpPr>
          <p:cNvPr id="59465" name="Text Box 85"/>
          <p:cNvSpPr txBox="1">
            <a:spLocks noChangeArrowheads="1"/>
          </p:cNvSpPr>
          <p:nvPr/>
        </p:nvSpPr>
        <p:spPr bwMode="auto">
          <a:xfrm>
            <a:off x="6318250" y="3887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a:t>
            </a:r>
          </a:p>
        </p:txBody>
      </p:sp>
      <p:sp>
        <p:nvSpPr>
          <p:cNvPr id="59466" name="Text Box 86"/>
          <p:cNvSpPr txBox="1">
            <a:spLocks noChangeArrowheads="1"/>
          </p:cNvSpPr>
          <p:nvPr/>
        </p:nvSpPr>
        <p:spPr bwMode="auto">
          <a:xfrm>
            <a:off x="6975475" y="40306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p</a:t>
            </a:r>
          </a:p>
        </p:txBody>
      </p:sp>
      <p:sp>
        <p:nvSpPr>
          <p:cNvPr id="59467" name="Text Box 87"/>
          <p:cNvSpPr txBox="1">
            <a:spLocks noChangeArrowheads="1"/>
          </p:cNvSpPr>
          <p:nvPr/>
        </p:nvSpPr>
        <p:spPr bwMode="auto">
          <a:xfrm>
            <a:off x="7435850" y="3927475"/>
            <a:ext cx="268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r</a:t>
            </a:r>
          </a:p>
        </p:txBody>
      </p:sp>
      <p:sp>
        <p:nvSpPr>
          <p:cNvPr id="59468" name="Text Box 88"/>
          <p:cNvSpPr txBox="1">
            <a:spLocks noChangeArrowheads="1"/>
          </p:cNvSpPr>
          <p:nvPr/>
        </p:nvSpPr>
        <p:spPr bwMode="auto">
          <a:xfrm>
            <a:off x="7734300" y="36925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v</a:t>
            </a:r>
          </a:p>
        </p:txBody>
      </p:sp>
      <p:sp>
        <p:nvSpPr>
          <p:cNvPr id="59469" name="Text Box 89"/>
          <p:cNvSpPr txBox="1">
            <a:spLocks noChangeArrowheads="1"/>
          </p:cNvSpPr>
          <p:nvPr/>
        </p:nvSpPr>
        <p:spPr bwMode="auto">
          <a:xfrm>
            <a:off x="322263" y="5183188"/>
            <a:ext cx="8648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Synthèse :</a:t>
            </a:r>
          </a:p>
          <a:p>
            <a:pPr>
              <a:spcBef>
                <a:spcPct val="0"/>
              </a:spcBef>
              <a:buFontTx/>
              <a:buNone/>
            </a:pPr>
            <a:r>
              <a:rPr lang="fr-FR" altLang="fr-FR" sz="2000">
                <a:latin typeface="Arial" panose="020B0604020202020204" pitchFamily="34" charset="0"/>
              </a:rPr>
              <a:t>Z </a:t>
            </a:r>
            <a:r>
              <a:rPr lang="fr-FR" altLang="fr-FR" sz="1600">
                <a:latin typeface="Arial" panose="020B0604020202020204" pitchFamily="34" charset="0"/>
              </a:rPr>
              <a:t>mini</a:t>
            </a:r>
            <a:r>
              <a:rPr lang="fr-FR" altLang="fr-FR" sz="2000">
                <a:latin typeface="Arial" panose="020B0604020202020204" pitchFamily="34" charset="0"/>
              </a:rPr>
              <a:t> = bf </a:t>
            </a:r>
            <a:r>
              <a:rPr lang="fr-FR" altLang="fr-FR" sz="1600">
                <a:latin typeface="Arial" panose="020B0604020202020204" pitchFamily="34" charset="0"/>
              </a:rPr>
              <a:t>mini</a:t>
            </a:r>
            <a:r>
              <a:rPr lang="fr-FR" altLang="fr-FR" sz="2000">
                <a:latin typeface="Arial" panose="020B0604020202020204" pitchFamily="34" charset="0"/>
              </a:rPr>
              <a:t> – rd </a:t>
            </a:r>
            <a:r>
              <a:rPr lang="fr-FR" altLang="fr-FR" sz="1600">
                <a:latin typeface="Arial" panose="020B0604020202020204" pitchFamily="34" charset="0"/>
              </a:rPr>
              <a:t>maxi</a:t>
            </a:r>
            <a:r>
              <a:rPr lang="fr-FR" altLang="fr-FR" sz="2000">
                <a:latin typeface="Arial" panose="020B0604020202020204" pitchFamily="34" charset="0"/>
              </a:rPr>
              <a:t> – bt </a:t>
            </a:r>
            <a:r>
              <a:rPr lang="fr-FR" altLang="fr-FR" sz="1600">
                <a:latin typeface="Arial" panose="020B0604020202020204" pitchFamily="34" charset="0"/>
              </a:rPr>
              <a:t>maxi</a:t>
            </a:r>
          </a:p>
          <a:p>
            <a:pPr>
              <a:spcBef>
                <a:spcPct val="0"/>
              </a:spcBef>
              <a:buFontTx/>
              <a:buNone/>
            </a:pPr>
            <a:r>
              <a:rPr lang="fr-FR" altLang="fr-FR" sz="2000">
                <a:latin typeface="Arial" panose="020B0604020202020204" pitchFamily="34" charset="0"/>
              </a:rPr>
              <a:t>= b </a:t>
            </a:r>
            <a:r>
              <a:rPr lang="fr-FR" altLang="fr-FR" sz="1600">
                <a:latin typeface="Arial" panose="020B0604020202020204" pitchFamily="34" charset="0"/>
              </a:rPr>
              <a:t>mini</a:t>
            </a:r>
            <a:r>
              <a:rPr lang="fr-FR" altLang="fr-FR" sz="2000">
                <a:latin typeface="Arial" panose="020B0604020202020204" pitchFamily="34" charset="0"/>
              </a:rPr>
              <a:t> – d </a:t>
            </a:r>
            <a:r>
              <a:rPr lang="fr-FR" altLang="fr-FR" sz="1600">
                <a:latin typeface="Arial" panose="020B0604020202020204" pitchFamily="34" charset="0"/>
              </a:rPr>
              <a:t>maxi </a:t>
            </a:r>
            <a:r>
              <a:rPr lang="fr-FR" altLang="fr-FR" sz="2000">
                <a:latin typeface="Arial" panose="020B0604020202020204" pitchFamily="34" charset="0"/>
              </a:rPr>
              <a:t>– rd </a:t>
            </a:r>
            <a:r>
              <a:rPr lang="fr-FR" altLang="fr-FR" sz="1600">
                <a:latin typeface="Arial" panose="020B0604020202020204" pitchFamily="34" charset="0"/>
              </a:rPr>
              <a:t>maxi</a:t>
            </a:r>
            <a:r>
              <a:rPr lang="fr-FR" altLang="fr-FR" sz="2000">
                <a:latin typeface="Arial" panose="020B0604020202020204" pitchFamily="34" charset="0"/>
              </a:rPr>
              <a:t> – (a </a:t>
            </a:r>
            <a:r>
              <a:rPr lang="fr-FR" altLang="fr-FR" sz="1600">
                <a:latin typeface="Arial" panose="020B0604020202020204" pitchFamily="34" charset="0"/>
              </a:rPr>
              <a:t>maxi</a:t>
            </a:r>
            <a:r>
              <a:rPr lang="fr-FR" altLang="fr-FR" sz="2000">
                <a:latin typeface="Arial" panose="020B0604020202020204" pitchFamily="34" charset="0"/>
              </a:rPr>
              <a:t> + rr </a:t>
            </a:r>
            <a:r>
              <a:rPr lang="fr-FR" altLang="fr-FR" sz="1600">
                <a:latin typeface="Arial" panose="020B0604020202020204" pitchFamily="34" charset="0"/>
              </a:rPr>
              <a:t>maxi</a:t>
            </a:r>
            <a:r>
              <a:rPr lang="fr-FR" altLang="fr-FR" sz="2000">
                <a:latin typeface="Arial" panose="020B0604020202020204" pitchFamily="34" charset="0"/>
              </a:rPr>
              <a:t>+ e </a:t>
            </a:r>
            <a:r>
              <a:rPr lang="fr-FR" altLang="fr-FR" sz="1600">
                <a:latin typeface="Arial" panose="020B0604020202020204" pitchFamily="34" charset="0"/>
              </a:rPr>
              <a:t>maxi</a:t>
            </a:r>
            <a:r>
              <a:rPr lang="fr-FR" altLang="fr-FR" sz="2000">
                <a:latin typeface="Arial" panose="020B0604020202020204" pitchFamily="34" charset="0"/>
              </a:rPr>
              <a:t>+ p </a:t>
            </a:r>
            <a:r>
              <a:rPr lang="fr-FR" altLang="fr-FR" sz="1600">
                <a:latin typeface="Arial" panose="020B0604020202020204" pitchFamily="34" charset="0"/>
              </a:rPr>
              <a:t>maxi</a:t>
            </a:r>
            <a:r>
              <a:rPr lang="fr-FR" altLang="fr-FR" sz="2000">
                <a:latin typeface="Arial" panose="020B0604020202020204" pitchFamily="34" charset="0"/>
              </a:rPr>
              <a:t> + r </a:t>
            </a:r>
            <a:r>
              <a:rPr lang="fr-FR" altLang="fr-FR" sz="1600">
                <a:latin typeface="Arial" panose="020B0604020202020204" pitchFamily="34" charset="0"/>
              </a:rPr>
              <a:t>maxi</a:t>
            </a:r>
            <a:r>
              <a:rPr lang="fr-FR" altLang="fr-FR" sz="2000">
                <a:latin typeface="Arial" panose="020B0604020202020204" pitchFamily="34" charset="0"/>
              </a:rPr>
              <a:t> + v </a:t>
            </a:r>
            <a:r>
              <a:rPr lang="fr-FR" altLang="fr-FR" sz="1600">
                <a:latin typeface="Arial" panose="020B0604020202020204" pitchFamily="34" charset="0"/>
              </a:rPr>
              <a:t>maxi</a:t>
            </a:r>
            <a:r>
              <a:rPr lang="fr-FR" altLang="fr-FR" sz="2000">
                <a:latin typeface="Arial" panose="020B0604020202020204" pitchFamily="34" charset="0"/>
              </a:rPr>
              <a:t>)</a:t>
            </a:r>
          </a:p>
        </p:txBody>
      </p:sp>
    </p:spTree>
    <p:extLst>
      <p:ext uri="{BB962C8B-B14F-4D97-AF65-F5344CB8AC3E}">
        <p14:creationId xmlns:p14="http://schemas.microsoft.com/office/powerpoint/2010/main" val="36622410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3544888" y="210026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19" name="Line 3"/>
          <p:cNvSpPr>
            <a:spLocks noChangeShapeType="1"/>
          </p:cNvSpPr>
          <p:nvPr/>
        </p:nvSpPr>
        <p:spPr bwMode="auto">
          <a:xfrm>
            <a:off x="6818313" y="2292350"/>
            <a:ext cx="0" cy="15652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0" name="Freeform 4" descr="noir)"/>
          <p:cNvSpPr>
            <a:spLocks/>
          </p:cNvSpPr>
          <p:nvPr/>
        </p:nvSpPr>
        <p:spPr bwMode="auto">
          <a:xfrm>
            <a:off x="1247775" y="2714625"/>
            <a:ext cx="596900" cy="171450"/>
          </a:xfrm>
          <a:custGeom>
            <a:avLst/>
            <a:gdLst>
              <a:gd name="T0" fmla="*/ 2147483647 w 376"/>
              <a:gd name="T1" fmla="*/ 2147483647 h 108"/>
              <a:gd name="T2" fmla="*/ 2147483647 w 376"/>
              <a:gd name="T3" fmla="*/ 2147483647 h 108"/>
              <a:gd name="T4" fmla="*/ 2147483647 w 376"/>
              <a:gd name="T5" fmla="*/ 2147483647 h 108"/>
              <a:gd name="T6" fmla="*/ 2147483647 w 376"/>
              <a:gd name="T7" fmla="*/ 2147483647 h 108"/>
              <a:gd name="T8" fmla="*/ 2147483647 w 376"/>
              <a:gd name="T9" fmla="*/ 2147483647 h 108"/>
              <a:gd name="T10" fmla="*/ 2147483647 w 376"/>
              <a:gd name="T11" fmla="*/ 2147483647 h 108"/>
              <a:gd name="T12" fmla="*/ 2147483647 w 376"/>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08">
                <a:moveTo>
                  <a:pt x="95" y="13"/>
                </a:moveTo>
                <a:cubicBezTo>
                  <a:pt x="91" y="15"/>
                  <a:pt x="81" y="17"/>
                  <a:pt x="70" y="23"/>
                </a:cubicBezTo>
                <a:cubicBezTo>
                  <a:pt x="59" y="29"/>
                  <a:pt x="33" y="38"/>
                  <a:pt x="28" y="49"/>
                </a:cubicBezTo>
                <a:cubicBezTo>
                  <a:pt x="23" y="60"/>
                  <a:pt x="0" y="80"/>
                  <a:pt x="37" y="89"/>
                </a:cubicBezTo>
                <a:cubicBezTo>
                  <a:pt x="74" y="98"/>
                  <a:pt x="197" y="108"/>
                  <a:pt x="250" y="106"/>
                </a:cubicBezTo>
                <a:cubicBezTo>
                  <a:pt x="303" y="104"/>
                  <a:pt x="336" y="93"/>
                  <a:pt x="356" y="75"/>
                </a:cubicBezTo>
                <a:cubicBezTo>
                  <a:pt x="376" y="57"/>
                  <a:pt x="374" y="28"/>
                  <a:pt x="372" y="0"/>
                </a:cubicBezTo>
              </a:path>
            </a:pathLst>
          </a:custGeom>
          <a:pattFill prst="ltUp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1" name="Freeform 5" descr="noir)"/>
          <p:cNvSpPr>
            <a:spLocks/>
          </p:cNvSpPr>
          <p:nvPr/>
        </p:nvSpPr>
        <p:spPr bwMode="auto">
          <a:xfrm>
            <a:off x="5754688" y="2524125"/>
            <a:ext cx="876300" cy="817563"/>
          </a:xfrm>
          <a:custGeom>
            <a:avLst/>
            <a:gdLst>
              <a:gd name="T0" fmla="*/ 2147483647 w 552"/>
              <a:gd name="T1" fmla="*/ 2147483647 h 515"/>
              <a:gd name="T2" fmla="*/ 2147483647 w 552"/>
              <a:gd name="T3" fmla="*/ 2147483647 h 515"/>
              <a:gd name="T4" fmla="*/ 2147483647 w 552"/>
              <a:gd name="T5" fmla="*/ 2147483647 h 515"/>
              <a:gd name="T6" fmla="*/ 2147483647 w 552"/>
              <a:gd name="T7" fmla="*/ 2147483647 h 515"/>
              <a:gd name="T8" fmla="*/ 2147483647 w 552"/>
              <a:gd name="T9" fmla="*/ 2147483647 h 515"/>
              <a:gd name="T10" fmla="*/ 2147483647 w 552"/>
              <a:gd name="T11" fmla="*/ 2147483647 h 515"/>
              <a:gd name="T12" fmla="*/ 2147483647 w 552"/>
              <a:gd name="T13" fmla="*/ 2147483647 h 515"/>
              <a:gd name="T14" fmla="*/ 2147483647 w 552"/>
              <a:gd name="T15" fmla="*/ 2147483647 h 515"/>
              <a:gd name="T16" fmla="*/ 2147483647 w 552"/>
              <a:gd name="T17" fmla="*/ 2147483647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2" h="515">
                <a:moveTo>
                  <a:pt x="552" y="17"/>
                </a:moveTo>
                <a:cubicBezTo>
                  <a:pt x="521" y="17"/>
                  <a:pt x="399" y="16"/>
                  <a:pt x="368" y="19"/>
                </a:cubicBezTo>
                <a:cubicBezTo>
                  <a:pt x="337" y="22"/>
                  <a:pt x="368" y="0"/>
                  <a:pt x="364" y="35"/>
                </a:cubicBezTo>
                <a:cubicBezTo>
                  <a:pt x="360" y="70"/>
                  <a:pt x="391" y="190"/>
                  <a:pt x="342" y="229"/>
                </a:cubicBezTo>
                <a:cubicBezTo>
                  <a:pt x="293" y="268"/>
                  <a:pt x="122" y="233"/>
                  <a:pt x="71" y="267"/>
                </a:cubicBezTo>
                <a:cubicBezTo>
                  <a:pt x="19" y="301"/>
                  <a:pt x="0" y="395"/>
                  <a:pt x="32" y="433"/>
                </a:cubicBezTo>
                <a:cubicBezTo>
                  <a:pt x="65" y="471"/>
                  <a:pt x="187" y="484"/>
                  <a:pt x="264" y="495"/>
                </a:cubicBezTo>
                <a:cubicBezTo>
                  <a:pt x="340" y="506"/>
                  <a:pt x="443" y="494"/>
                  <a:pt x="491" y="497"/>
                </a:cubicBezTo>
                <a:cubicBezTo>
                  <a:pt x="539" y="500"/>
                  <a:pt x="543" y="507"/>
                  <a:pt x="548" y="515"/>
                </a:cubicBez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2" name="Freeform 6"/>
          <p:cNvSpPr>
            <a:spLocks/>
          </p:cNvSpPr>
          <p:nvPr/>
        </p:nvSpPr>
        <p:spPr bwMode="auto">
          <a:xfrm flipV="1">
            <a:off x="1281113" y="3073400"/>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3" name="Freeform 7"/>
          <p:cNvSpPr>
            <a:spLocks/>
          </p:cNvSpPr>
          <p:nvPr/>
        </p:nvSpPr>
        <p:spPr bwMode="auto">
          <a:xfrm flipV="1">
            <a:off x="2616200" y="1301750"/>
            <a:ext cx="4464050" cy="866775"/>
          </a:xfrm>
          <a:custGeom>
            <a:avLst/>
            <a:gdLst>
              <a:gd name="T0" fmla="*/ 0 w 2812"/>
              <a:gd name="T1" fmla="*/ 2147483647 h 546"/>
              <a:gd name="T2" fmla="*/ 2147483647 w 2812"/>
              <a:gd name="T3" fmla="*/ 2147483647 h 546"/>
              <a:gd name="T4" fmla="*/ 2147483647 w 2812"/>
              <a:gd name="T5" fmla="*/ 2147483647 h 546"/>
              <a:gd name="T6" fmla="*/ 2147483647 w 2812"/>
              <a:gd name="T7" fmla="*/ 2147483647 h 546"/>
              <a:gd name="T8" fmla="*/ 2147483647 w 2812"/>
              <a:gd name="T9" fmla="*/ 0 h 546"/>
              <a:gd name="T10" fmla="*/ 2147483647 w 2812"/>
              <a:gd name="T11" fmla="*/ 0 h 546"/>
              <a:gd name="T12" fmla="*/ 2147483647 w 2812"/>
              <a:gd name="T13" fmla="*/ 2147483647 h 546"/>
              <a:gd name="T14" fmla="*/ 2147483647 w 2812"/>
              <a:gd name="T15" fmla="*/ 2147483647 h 546"/>
              <a:gd name="T16" fmla="*/ 2147483647 w 2812"/>
              <a:gd name="T17" fmla="*/ 2147483647 h 546"/>
              <a:gd name="T18" fmla="*/ 0 w 2812"/>
              <a:gd name="T19" fmla="*/ 2147483647 h 546"/>
              <a:gd name="T20" fmla="*/ 0 w 2812"/>
              <a:gd name="T21" fmla="*/ 2147483647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12" h="546">
                <a:moveTo>
                  <a:pt x="0" y="190"/>
                </a:moveTo>
                <a:lnTo>
                  <a:pt x="485" y="190"/>
                </a:lnTo>
                <a:lnTo>
                  <a:pt x="485" y="410"/>
                </a:lnTo>
                <a:lnTo>
                  <a:pt x="1440" y="410"/>
                </a:lnTo>
                <a:lnTo>
                  <a:pt x="1440" y="0"/>
                </a:lnTo>
                <a:lnTo>
                  <a:pt x="1865" y="0"/>
                </a:lnTo>
                <a:lnTo>
                  <a:pt x="1865" y="402"/>
                </a:lnTo>
                <a:lnTo>
                  <a:pt x="2812" y="402"/>
                </a:lnTo>
                <a:lnTo>
                  <a:pt x="2812" y="546"/>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4" name="Line 8"/>
          <p:cNvSpPr>
            <a:spLocks noChangeShapeType="1"/>
          </p:cNvSpPr>
          <p:nvPr/>
        </p:nvSpPr>
        <p:spPr bwMode="auto">
          <a:xfrm>
            <a:off x="5578475" y="21478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5" name="Line 9"/>
          <p:cNvSpPr>
            <a:spLocks noChangeShapeType="1"/>
          </p:cNvSpPr>
          <p:nvPr/>
        </p:nvSpPr>
        <p:spPr bwMode="auto">
          <a:xfrm>
            <a:off x="5573713" y="36718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6" name="Freeform 10"/>
          <p:cNvSpPr>
            <a:spLocks/>
          </p:cNvSpPr>
          <p:nvPr/>
        </p:nvSpPr>
        <p:spPr bwMode="auto">
          <a:xfrm>
            <a:off x="2616200" y="3976688"/>
            <a:ext cx="4464050" cy="1165225"/>
          </a:xfrm>
          <a:custGeom>
            <a:avLst/>
            <a:gdLst>
              <a:gd name="T0" fmla="*/ 0 w 2812"/>
              <a:gd name="T1" fmla="*/ 2147483647 h 734"/>
              <a:gd name="T2" fmla="*/ 2147483647 w 2812"/>
              <a:gd name="T3" fmla="*/ 2147483647 h 734"/>
              <a:gd name="T4" fmla="*/ 2147483647 w 2812"/>
              <a:gd name="T5" fmla="*/ 2147483647 h 734"/>
              <a:gd name="T6" fmla="*/ 2147483647 w 2812"/>
              <a:gd name="T7" fmla="*/ 2147483647 h 734"/>
              <a:gd name="T8" fmla="*/ 2147483647 w 2812"/>
              <a:gd name="T9" fmla="*/ 0 h 734"/>
              <a:gd name="T10" fmla="*/ 2147483647 w 2812"/>
              <a:gd name="T11" fmla="*/ 0 h 734"/>
              <a:gd name="T12" fmla="*/ 2147483647 w 2812"/>
              <a:gd name="T13" fmla="*/ 2147483647 h 734"/>
              <a:gd name="T14" fmla="*/ 2147483647 w 2812"/>
              <a:gd name="T15" fmla="*/ 2147483647 h 734"/>
              <a:gd name="T16" fmla="*/ 2147483647 w 2812"/>
              <a:gd name="T17" fmla="*/ 2147483647 h 734"/>
              <a:gd name="T18" fmla="*/ 2147483647 w 2812"/>
              <a:gd name="T19" fmla="*/ 2147483647 h 734"/>
              <a:gd name="T20" fmla="*/ 2147483647 w 2812"/>
              <a:gd name="T21" fmla="*/ 2147483647 h 734"/>
              <a:gd name="T22" fmla="*/ 2147483647 w 2812"/>
              <a:gd name="T23" fmla="*/ 2147483647 h 734"/>
              <a:gd name="T24" fmla="*/ 2147483647 w 2812"/>
              <a:gd name="T25" fmla="*/ 2147483647 h 734"/>
              <a:gd name="T26" fmla="*/ 2147483647 w 2812"/>
              <a:gd name="T27" fmla="*/ 2147483647 h 734"/>
              <a:gd name="T28" fmla="*/ 2147483647 w 2812"/>
              <a:gd name="T29" fmla="*/ 2147483647 h 734"/>
              <a:gd name="T30" fmla="*/ 2147483647 w 2812"/>
              <a:gd name="T31" fmla="*/ 2147483647 h 734"/>
              <a:gd name="T32" fmla="*/ 2147483647 w 2812"/>
              <a:gd name="T33" fmla="*/ 2147483647 h 734"/>
              <a:gd name="T34" fmla="*/ 0 w 2812"/>
              <a:gd name="T35" fmla="*/ 2147483647 h 734"/>
              <a:gd name="T36" fmla="*/ 0 w 2812"/>
              <a:gd name="T37" fmla="*/ 2147483647 h 7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2" h="734">
                <a:moveTo>
                  <a:pt x="0" y="190"/>
                </a:moveTo>
                <a:lnTo>
                  <a:pt x="485" y="190"/>
                </a:lnTo>
                <a:lnTo>
                  <a:pt x="485" y="410"/>
                </a:lnTo>
                <a:lnTo>
                  <a:pt x="1440" y="410"/>
                </a:lnTo>
                <a:lnTo>
                  <a:pt x="1440" y="0"/>
                </a:lnTo>
                <a:lnTo>
                  <a:pt x="1865" y="0"/>
                </a:lnTo>
                <a:lnTo>
                  <a:pt x="1865" y="402"/>
                </a:lnTo>
                <a:lnTo>
                  <a:pt x="2812" y="402"/>
                </a:lnTo>
                <a:lnTo>
                  <a:pt x="2812" y="546"/>
                </a:lnTo>
                <a:lnTo>
                  <a:pt x="2404" y="545"/>
                </a:lnTo>
                <a:lnTo>
                  <a:pt x="2404" y="734"/>
                </a:lnTo>
                <a:lnTo>
                  <a:pt x="2044" y="731"/>
                </a:lnTo>
                <a:lnTo>
                  <a:pt x="2041" y="548"/>
                </a:lnTo>
                <a:lnTo>
                  <a:pt x="727" y="545"/>
                </a:lnTo>
                <a:lnTo>
                  <a:pt x="727" y="734"/>
                </a:lnTo>
                <a:lnTo>
                  <a:pt x="361" y="731"/>
                </a:lnTo>
                <a:lnTo>
                  <a:pt x="361" y="545"/>
                </a:lnTo>
                <a:lnTo>
                  <a:pt x="0" y="546"/>
                </a:lnTo>
                <a:lnTo>
                  <a:pt x="0" y="190"/>
                </a:lnTo>
                <a:close/>
              </a:path>
            </a:pathLst>
          </a:custGeom>
          <a:solidFill>
            <a:srgbClr val="00FF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7" name="Freeform 11"/>
          <p:cNvSpPr>
            <a:spLocks/>
          </p:cNvSpPr>
          <p:nvPr/>
        </p:nvSpPr>
        <p:spPr bwMode="auto">
          <a:xfrm>
            <a:off x="1281113" y="2395538"/>
            <a:ext cx="5349875" cy="688975"/>
          </a:xfrm>
          <a:custGeom>
            <a:avLst/>
            <a:gdLst>
              <a:gd name="T0" fmla="*/ 0 w 3370"/>
              <a:gd name="T1" fmla="*/ 2147483647 h 434"/>
              <a:gd name="T2" fmla="*/ 0 w 3370"/>
              <a:gd name="T3" fmla="*/ 2147483647 h 434"/>
              <a:gd name="T4" fmla="*/ 2147483647 w 3370"/>
              <a:gd name="T5" fmla="*/ 2147483647 h 434"/>
              <a:gd name="T6" fmla="*/ 2147483647 w 3370"/>
              <a:gd name="T7" fmla="*/ 2147483647 h 434"/>
              <a:gd name="T8" fmla="*/ 2147483647 w 3370"/>
              <a:gd name="T9" fmla="*/ 2147483647 h 434"/>
              <a:gd name="T10" fmla="*/ 2147483647 w 3370"/>
              <a:gd name="T11" fmla="*/ 2147483647 h 434"/>
              <a:gd name="T12" fmla="*/ 2147483647 w 3370"/>
              <a:gd name="T13" fmla="*/ 2147483647 h 434"/>
              <a:gd name="T14" fmla="*/ 2147483647 w 3370"/>
              <a:gd name="T15" fmla="*/ 2147483647 h 434"/>
              <a:gd name="T16" fmla="*/ 2147483647 w 3370"/>
              <a:gd name="T17" fmla="*/ 2147483647 h 434"/>
              <a:gd name="T18" fmla="*/ 2147483647 w 3370"/>
              <a:gd name="T19" fmla="*/ 2147483647 h 434"/>
              <a:gd name="T20" fmla="*/ 2147483647 w 3370"/>
              <a:gd name="T21" fmla="*/ 2147483647 h 434"/>
              <a:gd name="T22" fmla="*/ 2147483647 w 3370"/>
              <a:gd name="T23" fmla="*/ 2147483647 h 434"/>
              <a:gd name="T24" fmla="*/ 2147483647 w 3370"/>
              <a:gd name="T25" fmla="*/ 2147483647 h 434"/>
              <a:gd name="T26" fmla="*/ 2147483647 w 3370"/>
              <a:gd name="T27" fmla="*/ 0 h 434"/>
              <a:gd name="T28" fmla="*/ 2147483647 w 3370"/>
              <a:gd name="T29" fmla="*/ 0 h 434"/>
              <a:gd name="T30" fmla="*/ 2147483647 w 3370"/>
              <a:gd name="T31" fmla="*/ 2147483647 h 434"/>
              <a:gd name="T32" fmla="*/ 2147483647 w 3370"/>
              <a:gd name="T33" fmla="*/ 2147483647 h 434"/>
              <a:gd name="T34" fmla="*/ 2147483647 w 3370"/>
              <a:gd name="T35" fmla="*/ 2147483647 h 434"/>
              <a:gd name="T36" fmla="*/ 2147483647 w 3370"/>
              <a:gd name="T37" fmla="*/ 2147483647 h 434"/>
              <a:gd name="T38" fmla="*/ 2147483647 w 3370"/>
              <a:gd name="T39" fmla="*/ 2147483647 h 434"/>
              <a:gd name="T40" fmla="*/ 2147483647 w 3370"/>
              <a:gd name="T41" fmla="*/ 2147483647 h 434"/>
              <a:gd name="T42" fmla="*/ 2147483647 w 3370"/>
              <a:gd name="T43" fmla="*/ 2147483647 h 434"/>
              <a:gd name="T44" fmla="*/ 2147483647 w 3370"/>
              <a:gd name="T45" fmla="*/ 2147483647 h 434"/>
              <a:gd name="T46" fmla="*/ 2147483647 w 3370"/>
              <a:gd name="T47" fmla="*/ 2147483647 h 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0" h="434">
                <a:moveTo>
                  <a:pt x="0" y="432"/>
                </a:moveTo>
                <a:lnTo>
                  <a:pt x="0" y="240"/>
                </a:lnTo>
                <a:lnTo>
                  <a:pt x="48" y="212"/>
                </a:lnTo>
                <a:lnTo>
                  <a:pt x="384" y="212"/>
                </a:lnTo>
                <a:lnTo>
                  <a:pt x="384" y="144"/>
                </a:lnTo>
                <a:lnTo>
                  <a:pt x="720" y="144"/>
                </a:lnTo>
                <a:lnTo>
                  <a:pt x="720" y="96"/>
                </a:lnTo>
                <a:lnTo>
                  <a:pt x="744" y="68"/>
                </a:lnTo>
                <a:lnTo>
                  <a:pt x="864" y="68"/>
                </a:lnTo>
                <a:lnTo>
                  <a:pt x="866" y="116"/>
                </a:lnTo>
                <a:lnTo>
                  <a:pt x="930" y="116"/>
                </a:lnTo>
                <a:lnTo>
                  <a:pt x="931" y="48"/>
                </a:lnTo>
                <a:lnTo>
                  <a:pt x="1378" y="48"/>
                </a:lnTo>
                <a:lnTo>
                  <a:pt x="1379" y="0"/>
                </a:lnTo>
                <a:lnTo>
                  <a:pt x="1584" y="0"/>
                </a:lnTo>
                <a:lnTo>
                  <a:pt x="1584" y="48"/>
                </a:lnTo>
                <a:lnTo>
                  <a:pt x="2332" y="46"/>
                </a:lnTo>
                <a:lnTo>
                  <a:pt x="2334" y="96"/>
                </a:lnTo>
                <a:lnTo>
                  <a:pt x="2766" y="98"/>
                </a:lnTo>
                <a:lnTo>
                  <a:pt x="2794" y="116"/>
                </a:lnTo>
                <a:lnTo>
                  <a:pt x="3132" y="116"/>
                </a:lnTo>
                <a:lnTo>
                  <a:pt x="3164" y="96"/>
                </a:lnTo>
                <a:lnTo>
                  <a:pt x="3370" y="94"/>
                </a:lnTo>
                <a:lnTo>
                  <a:pt x="3370" y="434"/>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8" name="Freeform 12"/>
          <p:cNvSpPr>
            <a:spLocks/>
          </p:cNvSpPr>
          <p:nvPr/>
        </p:nvSpPr>
        <p:spPr bwMode="auto">
          <a:xfrm>
            <a:off x="6370638" y="2173288"/>
            <a:ext cx="457200" cy="314325"/>
          </a:xfrm>
          <a:custGeom>
            <a:avLst/>
            <a:gdLst>
              <a:gd name="T0" fmla="*/ 2147483647 w 288"/>
              <a:gd name="T1" fmla="*/ 2147483647 h 198"/>
              <a:gd name="T2" fmla="*/ 2147483647 w 288"/>
              <a:gd name="T3" fmla="*/ 2147483647 h 198"/>
              <a:gd name="T4" fmla="*/ 2147483647 w 288"/>
              <a:gd name="T5" fmla="*/ 2147483647 h 198"/>
              <a:gd name="T6" fmla="*/ 2147483647 w 288"/>
              <a:gd name="T7" fmla="*/ 2147483647 h 198"/>
              <a:gd name="T8" fmla="*/ 2147483647 w 288"/>
              <a:gd name="T9" fmla="*/ 0 h 198"/>
              <a:gd name="T10" fmla="*/ 0 w 288"/>
              <a:gd name="T11" fmla="*/ 0 h 198"/>
              <a:gd name="T12" fmla="*/ 2147483647 w 288"/>
              <a:gd name="T13" fmla="*/ 2147483647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98">
                <a:moveTo>
                  <a:pt x="2" y="198"/>
                </a:moveTo>
                <a:lnTo>
                  <a:pt x="182" y="198"/>
                </a:lnTo>
                <a:lnTo>
                  <a:pt x="182" y="84"/>
                </a:lnTo>
                <a:lnTo>
                  <a:pt x="288" y="84"/>
                </a:lnTo>
                <a:lnTo>
                  <a:pt x="288" y="0"/>
                </a:lnTo>
                <a:lnTo>
                  <a:pt x="0" y="0"/>
                </a:lnTo>
                <a:lnTo>
                  <a:pt x="2" y="198"/>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29" name="Group 13"/>
          <p:cNvGrpSpPr>
            <a:grpSpLocks/>
          </p:cNvGrpSpPr>
          <p:nvPr/>
        </p:nvGrpSpPr>
        <p:grpSpPr bwMode="auto">
          <a:xfrm>
            <a:off x="2736850" y="2084388"/>
            <a:ext cx="366713" cy="381000"/>
            <a:chOff x="1344" y="1382"/>
            <a:chExt cx="240" cy="250"/>
          </a:xfrm>
        </p:grpSpPr>
        <p:sp>
          <p:nvSpPr>
            <p:cNvPr id="60640" name="Freeform 14"/>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41" name="Freeform 15"/>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42" name="Oval 16"/>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43" name="Line 17"/>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44" name="Line 18"/>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0430" name="Group 19"/>
          <p:cNvGrpSpPr>
            <a:grpSpLocks/>
          </p:cNvGrpSpPr>
          <p:nvPr/>
        </p:nvGrpSpPr>
        <p:grpSpPr bwMode="auto">
          <a:xfrm flipH="1">
            <a:off x="3103563" y="2084388"/>
            <a:ext cx="365125" cy="381000"/>
            <a:chOff x="1344" y="1382"/>
            <a:chExt cx="240" cy="250"/>
          </a:xfrm>
        </p:grpSpPr>
        <p:sp>
          <p:nvSpPr>
            <p:cNvPr id="60635" name="Freeform 20"/>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36" name="Freeform 21"/>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37" name="Oval 22"/>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38" name="Line 23"/>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39" name="Line 24"/>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0431" name="Freeform 25" descr="noir)"/>
          <p:cNvSpPr>
            <a:spLocks/>
          </p:cNvSpPr>
          <p:nvPr/>
        </p:nvSpPr>
        <p:spPr bwMode="auto">
          <a:xfrm>
            <a:off x="4979988" y="2179638"/>
            <a:ext cx="534987"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2" name="Freeform 26" descr="noir)"/>
          <p:cNvSpPr>
            <a:spLocks/>
          </p:cNvSpPr>
          <p:nvPr/>
        </p:nvSpPr>
        <p:spPr bwMode="auto">
          <a:xfrm>
            <a:off x="4981575" y="2376488"/>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33" name="Group 27"/>
          <p:cNvGrpSpPr>
            <a:grpSpLocks/>
          </p:cNvGrpSpPr>
          <p:nvPr/>
        </p:nvGrpSpPr>
        <p:grpSpPr bwMode="auto">
          <a:xfrm>
            <a:off x="5014913" y="2284413"/>
            <a:ext cx="463550" cy="138112"/>
            <a:chOff x="3460" y="1430"/>
            <a:chExt cx="188" cy="56"/>
          </a:xfrm>
        </p:grpSpPr>
        <p:sp>
          <p:nvSpPr>
            <p:cNvPr id="60633" name="Rectangle 28"/>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34" name="Rectangle 29"/>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60434" name="Line 30"/>
          <p:cNvSpPr>
            <a:spLocks noChangeShapeType="1"/>
          </p:cNvSpPr>
          <p:nvPr/>
        </p:nvSpPr>
        <p:spPr bwMode="auto">
          <a:xfrm>
            <a:off x="4984750" y="2312988"/>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5" name="Line 31"/>
          <p:cNvSpPr>
            <a:spLocks noChangeShapeType="1"/>
          </p:cNvSpPr>
          <p:nvPr/>
        </p:nvSpPr>
        <p:spPr bwMode="auto">
          <a:xfrm>
            <a:off x="5510213" y="2317750"/>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6" name="Rectangle 32" descr="noir)"/>
          <p:cNvSpPr>
            <a:spLocks noChangeArrowheads="1"/>
          </p:cNvSpPr>
          <p:nvPr/>
        </p:nvSpPr>
        <p:spPr bwMode="auto">
          <a:xfrm>
            <a:off x="2506663" y="2360613"/>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37" name="Freeform 33"/>
          <p:cNvSpPr>
            <a:spLocks/>
          </p:cNvSpPr>
          <p:nvPr/>
        </p:nvSpPr>
        <p:spPr bwMode="auto">
          <a:xfrm>
            <a:off x="2509838" y="2246313"/>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8" name="Freeform 34"/>
          <p:cNvSpPr>
            <a:spLocks/>
          </p:cNvSpPr>
          <p:nvPr/>
        </p:nvSpPr>
        <p:spPr bwMode="auto">
          <a:xfrm>
            <a:off x="2554288" y="2332038"/>
            <a:ext cx="152400" cy="225425"/>
          </a:xfrm>
          <a:custGeom>
            <a:avLst/>
            <a:gdLst>
              <a:gd name="T0" fmla="*/ 0 w 96"/>
              <a:gd name="T1" fmla="*/ 0 h 142"/>
              <a:gd name="T2" fmla="*/ 2147483647 w 96"/>
              <a:gd name="T3" fmla="*/ 0 h 142"/>
              <a:gd name="T4" fmla="*/ 2147483647 w 96"/>
              <a:gd name="T5" fmla="*/ 2147483647 h 142"/>
              <a:gd name="T6" fmla="*/ 0 60000 65536"/>
              <a:gd name="T7" fmla="*/ 0 60000 65536"/>
              <a:gd name="T8" fmla="*/ 0 60000 65536"/>
            </a:gdLst>
            <a:ahLst/>
            <a:cxnLst>
              <a:cxn ang="T6">
                <a:pos x="T0" y="T1"/>
              </a:cxn>
              <a:cxn ang="T7">
                <a:pos x="T2" y="T3"/>
              </a:cxn>
              <a:cxn ang="T8">
                <a:pos x="T4" y="T5"/>
              </a:cxn>
            </a:cxnLst>
            <a:rect l="0" t="0" r="r" b="b"/>
            <a:pathLst>
              <a:path w="96" h="142">
                <a:moveTo>
                  <a:pt x="0" y="0"/>
                </a:moveTo>
                <a:lnTo>
                  <a:pt x="96" y="0"/>
                </a:lnTo>
                <a:lnTo>
                  <a:pt x="96" y="142"/>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9" name="Line 35"/>
          <p:cNvSpPr>
            <a:spLocks noChangeShapeType="1"/>
          </p:cNvSpPr>
          <p:nvPr/>
        </p:nvSpPr>
        <p:spPr bwMode="auto">
          <a:xfrm>
            <a:off x="2436813" y="25352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40" name="Freeform 36" descr="noir)"/>
          <p:cNvSpPr>
            <a:spLocks/>
          </p:cNvSpPr>
          <p:nvPr/>
        </p:nvSpPr>
        <p:spPr bwMode="auto">
          <a:xfrm>
            <a:off x="2424113" y="2471738"/>
            <a:ext cx="622300" cy="263525"/>
          </a:xfrm>
          <a:custGeom>
            <a:avLst/>
            <a:gdLst>
              <a:gd name="T0" fmla="*/ 2147483647 w 392"/>
              <a:gd name="T1" fmla="*/ 0 h 166"/>
              <a:gd name="T2" fmla="*/ 2147483647 w 392"/>
              <a:gd name="T3" fmla="*/ 2147483647 h 166"/>
              <a:gd name="T4" fmla="*/ 2147483647 w 392"/>
              <a:gd name="T5" fmla="*/ 2147483647 h 166"/>
              <a:gd name="T6" fmla="*/ 0 w 392"/>
              <a:gd name="T7" fmla="*/ 2147483647 h 166"/>
              <a:gd name="T8" fmla="*/ 0 w 392"/>
              <a:gd name="T9" fmla="*/ 2147483647 h 166"/>
              <a:gd name="T10" fmla="*/ 2147483647 w 392"/>
              <a:gd name="T11" fmla="*/ 2147483647 h 166"/>
              <a:gd name="T12" fmla="*/ 2147483647 w 392"/>
              <a:gd name="T13" fmla="*/ 2147483647 h 166"/>
              <a:gd name="T14" fmla="*/ 2147483647 w 392"/>
              <a:gd name="T15" fmla="*/ 2147483647 h 166"/>
              <a:gd name="T16" fmla="*/ 2147483647 w 392"/>
              <a:gd name="T17" fmla="*/ 2147483647 h 166"/>
              <a:gd name="T18" fmla="*/ 2147483647 w 392"/>
              <a:gd name="T19" fmla="*/ 2147483647 h 166"/>
              <a:gd name="T20" fmla="*/ 2147483647 w 392"/>
              <a:gd name="T21" fmla="*/ 2147483647 h 166"/>
              <a:gd name="T22" fmla="*/ 2147483647 w 392"/>
              <a:gd name="T23" fmla="*/ 2147483647 h 166"/>
              <a:gd name="T24" fmla="*/ 2147483647 w 392"/>
              <a:gd name="T25" fmla="*/ 2147483647 h 166"/>
              <a:gd name="T26" fmla="*/ 2147483647 w 392"/>
              <a:gd name="T27" fmla="*/ 214748364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2" h="166">
                <a:moveTo>
                  <a:pt x="392" y="0"/>
                </a:moveTo>
                <a:lnTo>
                  <a:pt x="366" y="106"/>
                </a:lnTo>
                <a:lnTo>
                  <a:pt x="288" y="166"/>
                </a:lnTo>
                <a:lnTo>
                  <a:pt x="0" y="150"/>
                </a:lnTo>
                <a:lnTo>
                  <a:pt x="0" y="92"/>
                </a:lnTo>
                <a:lnTo>
                  <a:pt x="214" y="92"/>
                </a:lnTo>
                <a:lnTo>
                  <a:pt x="242" y="92"/>
                </a:lnTo>
                <a:lnTo>
                  <a:pt x="272" y="82"/>
                </a:lnTo>
                <a:lnTo>
                  <a:pt x="290" y="72"/>
                </a:lnTo>
                <a:lnTo>
                  <a:pt x="308" y="60"/>
                </a:lnTo>
                <a:lnTo>
                  <a:pt x="320" y="48"/>
                </a:lnTo>
                <a:lnTo>
                  <a:pt x="332" y="34"/>
                </a:lnTo>
                <a:lnTo>
                  <a:pt x="346" y="18"/>
                </a:lnTo>
                <a:lnTo>
                  <a:pt x="352" y="2"/>
                </a:lnTo>
              </a:path>
            </a:pathLst>
          </a:custGeom>
          <a:pattFill prst="ltUpDiag">
            <a:fgClr>
              <a:schemeClr val="tx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41" name="Rectangle 37"/>
          <p:cNvSpPr>
            <a:spLocks noChangeArrowheads="1"/>
          </p:cNvSpPr>
          <p:nvPr/>
        </p:nvSpPr>
        <p:spPr bwMode="auto">
          <a:xfrm>
            <a:off x="2132013" y="2303463"/>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42" name="Line 38"/>
          <p:cNvSpPr>
            <a:spLocks noChangeShapeType="1"/>
          </p:cNvSpPr>
          <p:nvPr/>
        </p:nvSpPr>
        <p:spPr bwMode="auto">
          <a:xfrm>
            <a:off x="2138363" y="2309813"/>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43" name="Freeform 39"/>
          <p:cNvSpPr>
            <a:spLocks/>
          </p:cNvSpPr>
          <p:nvPr/>
        </p:nvSpPr>
        <p:spPr bwMode="auto">
          <a:xfrm>
            <a:off x="2058988" y="1649413"/>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44" name="Freeform 40"/>
          <p:cNvSpPr>
            <a:spLocks/>
          </p:cNvSpPr>
          <p:nvPr/>
        </p:nvSpPr>
        <p:spPr bwMode="auto">
          <a:xfrm>
            <a:off x="2430463" y="1649413"/>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45" name="Group 41"/>
          <p:cNvGrpSpPr>
            <a:grpSpLocks/>
          </p:cNvGrpSpPr>
          <p:nvPr/>
        </p:nvGrpSpPr>
        <p:grpSpPr bwMode="auto">
          <a:xfrm rot="5400000" flipH="1">
            <a:off x="6323807" y="2596356"/>
            <a:ext cx="317500" cy="954087"/>
            <a:chOff x="4501" y="2215"/>
            <a:chExt cx="576" cy="1727"/>
          </a:xfrm>
        </p:grpSpPr>
        <p:sp>
          <p:nvSpPr>
            <p:cNvPr id="60626" name="Freeform 42"/>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627" name="Group 43"/>
            <p:cNvGrpSpPr>
              <a:grpSpLocks/>
            </p:cNvGrpSpPr>
            <p:nvPr/>
          </p:nvGrpSpPr>
          <p:grpSpPr bwMode="auto">
            <a:xfrm>
              <a:off x="4696" y="2599"/>
              <a:ext cx="186" cy="1343"/>
              <a:chOff x="4134" y="577"/>
              <a:chExt cx="186" cy="1343"/>
            </a:xfrm>
          </p:grpSpPr>
          <p:sp>
            <p:nvSpPr>
              <p:cNvPr id="60631" name="Line 44"/>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32" name="Line 45"/>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628" name="Line 46"/>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29" name="Line 47"/>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30" name="Rectangle 48"/>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60446" name="Group 49"/>
          <p:cNvGrpSpPr>
            <a:grpSpLocks/>
          </p:cNvGrpSpPr>
          <p:nvPr/>
        </p:nvGrpSpPr>
        <p:grpSpPr bwMode="auto">
          <a:xfrm rot="5400000" flipV="1">
            <a:off x="5868988" y="2986087"/>
            <a:ext cx="165100" cy="174625"/>
            <a:chOff x="4554" y="1554"/>
            <a:chExt cx="104" cy="110"/>
          </a:xfrm>
        </p:grpSpPr>
        <p:sp>
          <p:nvSpPr>
            <p:cNvPr id="60623" name="Freeform 50"/>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24" name="Freeform 51"/>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25" name="Line 52"/>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60447" name="Group 53"/>
          <p:cNvGrpSpPr>
            <a:grpSpLocks/>
          </p:cNvGrpSpPr>
          <p:nvPr/>
        </p:nvGrpSpPr>
        <p:grpSpPr bwMode="auto">
          <a:xfrm rot="16200000" flipH="1">
            <a:off x="2359819" y="1078706"/>
            <a:ext cx="317500" cy="954088"/>
            <a:chOff x="4501" y="2215"/>
            <a:chExt cx="576" cy="1727"/>
          </a:xfrm>
        </p:grpSpPr>
        <p:sp>
          <p:nvSpPr>
            <p:cNvPr id="60616" name="Freeform 54"/>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617" name="Group 55"/>
            <p:cNvGrpSpPr>
              <a:grpSpLocks/>
            </p:cNvGrpSpPr>
            <p:nvPr/>
          </p:nvGrpSpPr>
          <p:grpSpPr bwMode="auto">
            <a:xfrm>
              <a:off x="4696" y="2599"/>
              <a:ext cx="186" cy="1343"/>
              <a:chOff x="4134" y="577"/>
              <a:chExt cx="186" cy="1343"/>
            </a:xfrm>
          </p:grpSpPr>
          <p:sp>
            <p:nvSpPr>
              <p:cNvPr id="60621" name="Line 56"/>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22" name="Line 57"/>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618" name="Line 58"/>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19" name="Line 59"/>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20" name="Rectangle 60"/>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60448" name="Group 61"/>
          <p:cNvGrpSpPr>
            <a:grpSpLocks/>
          </p:cNvGrpSpPr>
          <p:nvPr/>
        </p:nvGrpSpPr>
        <p:grpSpPr bwMode="auto">
          <a:xfrm rot="16200000" flipV="1">
            <a:off x="2971801" y="1470025"/>
            <a:ext cx="165100" cy="174625"/>
            <a:chOff x="4554" y="1554"/>
            <a:chExt cx="104" cy="110"/>
          </a:xfrm>
        </p:grpSpPr>
        <p:sp>
          <p:nvSpPr>
            <p:cNvPr id="60613" name="Freeform 62"/>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14" name="Freeform 63"/>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15" name="Line 64"/>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449" name="Rectangle 65"/>
          <p:cNvSpPr>
            <a:spLocks noChangeArrowheads="1"/>
          </p:cNvSpPr>
          <p:nvPr/>
        </p:nvSpPr>
        <p:spPr bwMode="auto">
          <a:xfrm>
            <a:off x="2233613" y="1306513"/>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50" name="Rectangle 66"/>
          <p:cNvSpPr>
            <a:spLocks noChangeArrowheads="1"/>
          </p:cNvSpPr>
          <p:nvPr/>
        </p:nvSpPr>
        <p:spPr bwMode="auto">
          <a:xfrm>
            <a:off x="2430463" y="1306513"/>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51" name="Rectangle 67"/>
          <p:cNvSpPr>
            <a:spLocks noChangeArrowheads="1"/>
          </p:cNvSpPr>
          <p:nvPr/>
        </p:nvSpPr>
        <p:spPr bwMode="auto">
          <a:xfrm>
            <a:off x="5519738" y="2425700"/>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52" name="Rectangle 68"/>
          <p:cNvSpPr>
            <a:spLocks noChangeArrowheads="1"/>
          </p:cNvSpPr>
          <p:nvPr/>
        </p:nvSpPr>
        <p:spPr bwMode="auto">
          <a:xfrm>
            <a:off x="6400800" y="2486025"/>
            <a:ext cx="192088" cy="9525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53" name="Rectangle 69"/>
          <p:cNvSpPr>
            <a:spLocks noChangeArrowheads="1"/>
          </p:cNvSpPr>
          <p:nvPr/>
        </p:nvSpPr>
        <p:spPr bwMode="auto">
          <a:xfrm>
            <a:off x="6662738" y="2376488"/>
            <a:ext cx="96837"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54" name="Freeform 70"/>
          <p:cNvSpPr>
            <a:spLocks/>
          </p:cNvSpPr>
          <p:nvPr/>
        </p:nvSpPr>
        <p:spPr bwMode="auto">
          <a:xfrm>
            <a:off x="6370638" y="3611563"/>
            <a:ext cx="457200" cy="373062"/>
          </a:xfrm>
          <a:custGeom>
            <a:avLst/>
            <a:gdLst>
              <a:gd name="T0" fmla="*/ 2147483647 w 288"/>
              <a:gd name="T1" fmla="*/ 0 h 235"/>
              <a:gd name="T2" fmla="*/ 2147483647 w 288"/>
              <a:gd name="T3" fmla="*/ 0 h 235"/>
              <a:gd name="T4" fmla="*/ 2147483647 w 288"/>
              <a:gd name="T5" fmla="*/ 2147483647 h 235"/>
              <a:gd name="T6" fmla="*/ 2147483647 w 288"/>
              <a:gd name="T7" fmla="*/ 2147483647 h 235"/>
              <a:gd name="T8" fmla="*/ 2147483647 w 288"/>
              <a:gd name="T9" fmla="*/ 2147483647 h 235"/>
              <a:gd name="T10" fmla="*/ 0 w 288"/>
              <a:gd name="T11" fmla="*/ 2147483647 h 235"/>
              <a:gd name="T12" fmla="*/ 2147483647 w 288"/>
              <a:gd name="T13" fmla="*/ 0 h 2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35">
                <a:moveTo>
                  <a:pt x="4" y="0"/>
                </a:moveTo>
                <a:lnTo>
                  <a:pt x="182" y="0"/>
                </a:lnTo>
                <a:lnTo>
                  <a:pt x="182" y="151"/>
                </a:lnTo>
                <a:lnTo>
                  <a:pt x="288" y="151"/>
                </a:lnTo>
                <a:lnTo>
                  <a:pt x="288" y="235"/>
                </a:lnTo>
                <a:lnTo>
                  <a:pt x="0" y="235"/>
                </a:lnTo>
                <a:lnTo>
                  <a:pt x="4" y="0"/>
                </a:lnTo>
                <a:close/>
              </a:path>
            </a:pathLst>
          </a:custGeom>
          <a:solidFill>
            <a:srgbClr val="FF99FF"/>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55" name="Group 71"/>
          <p:cNvGrpSpPr>
            <a:grpSpLocks/>
          </p:cNvGrpSpPr>
          <p:nvPr/>
        </p:nvGrpSpPr>
        <p:grpSpPr bwMode="auto">
          <a:xfrm flipV="1">
            <a:off x="2736850" y="3692525"/>
            <a:ext cx="366713" cy="381000"/>
            <a:chOff x="1344" y="1382"/>
            <a:chExt cx="240" cy="250"/>
          </a:xfrm>
        </p:grpSpPr>
        <p:sp>
          <p:nvSpPr>
            <p:cNvPr id="60608" name="Freeform 72"/>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09" name="Freeform 73"/>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10" name="Oval 74"/>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11" name="Line 75"/>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12" name="Line 76"/>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0456" name="Group 77"/>
          <p:cNvGrpSpPr>
            <a:grpSpLocks/>
          </p:cNvGrpSpPr>
          <p:nvPr/>
        </p:nvGrpSpPr>
        <p:grpSpPr bwMode="auto">
          <a:xfrm flipH="1" flipV="1">
            <a:off x="3103563" y="3692525"/>
            <a:ext cx="365125" cy="381000"/>
            <a:chOff x="1344" y="1382"/>
            <a:chExt cx="240" cy="250"/>
          </a:xfrm>
        </p:grpSpPr>
        <p:sp>
          <p:nvSpPr>
            <p:cNvPr id="60603" name="Freeform 78"/>
            <p:cNvSpPr>
              <a:spLocks/>
            </p:cNvSpPr>
            <p:nvPr/>
          </p:nvSpPr>
          <p:spPr bwMode="auto">
            <a:xfrm>
              <a:off x="1344" y="1536"/>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04" name="Freeform 79"/>
            <p:cNvSpPr>
              <a:spLocks/>
            </p:cNvSpPr>
            <p:nvPr/>
          </p:nvSpPr>
          <p:spPr bwMode="auto">
            <a:xfrm rot="10800000">
              <a:off x="1344" y="1382"/>
              <a:ext cx="240" cy="96"/>
            </a:xfrm>
            <a:custGeom>
              <a:avLst/>
              <a:gdLst>
                <a:gd name="T0" fmla="*/ 0 w 240"/>
                <a:gd name="T1" fmla="*/ 0 h 96"/>
                <a:gd name="T2" fmla="*/ 0 w 240"/>
                <a:gd name="T3" fmla="*/ 96 h 96"/>
                <a:gd name="T4" fmla="*/ 240 w 240"/>
                <a:gd name="T5" fmla="*/ 96 h 96"/>
                <a:gd name="T6" fmla="*/ 240 w 240"/>
                <a:gd name="T7" fmla="*/ 48 h 96"/>
                <a:gd name="T8" fmla="*/ 144 w 240"/>
                <a:gd name="T9" fmla="*/ 48 h 96"/>
                <a:gd name="T10" fmla="*/ 63 w 240"/>
                <a:gd name="T11" fmla="*/ 0 h 96"/>
                <a:gd name="T12" fmla="*/ 0 w 24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96">
                  <a:moveTo>
                    <a:pt x="0" y="0"/>
                  </a:moveTo>
                  <a:lnTo>
                    <a:pt x="0" y="96"/>
                  </a:lnTo>
                  <a:lnTo>
                    <a:pt x="240" y="96"/>
                  </a:lnTo>
                  <a:lnTo>
                    <a:pt x="240" y="48"/>
                  </a:lnTo>
                  <a:lnTo>
                    <a:pt x="144" y="48"/>
                  </a:lnTo>
                  <a:lnTo>
                    <a:pt x="63" y="0"/>
                  </a:lnTo>
                  <a:lnTo>
                    <a:pt x="0" y="0"/>
                  </a:lnTo>
                  <a:close/>
                </a:path>
              </a:pathLst>
            </a:custGeom>
            <a:solidFill>
              <a:schemeClr val="accent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05" name="Oval 80"/>
            <p:cNvSpPr>
              <a:spLocks noChangeArrowheads="1"/>
            </p:cNvSpPr>
            <p:nvPr/>
          </p:nvSpPr>
          <p:spPr bwMode="auto">
            <a:xfrm>
              <a:off x="1383" y="1430"/>
              <a:ext cx="162" cy="162"/>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06" name="Line 81"/>
            <p:cNvSpPr>
              <a:spLocks noChangeShapeType="1"/>
            </p:cNvSpPr>
            <p:nvPr/>
          </p:nvSpPr>
          <p:spPr bwMode="auto">
            <a:xfrm>
              <a:off x="1344" y="142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607" name="Line 82"/>
            <p:cNvSpPr>
              <a:spLocks noChangeShapeType="1"/>
            </p:cNvSpPr>
            <p:nvPr/>
          </p:nvSpPr>
          <p:spPr bwMode="auto">
            <a:xfrm>
              <a:off x="1584" y="1472"/>
              <a:ext cx="0" cy="1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0457" name="Freeform 83" descr="noir)"/>
          <p:cNvSpPr>
            <a:spLocks/>
          </p:cNvSpPr>
          <p:nvPr/>
        </p:nvSpPr>
        <p:spPr bwMode="auto">
          <a:xfrm flipV="1">
            <a:off x="4979988" y="3840163"/>
            <a:ext cx="534987" cy="138112"/>
          </a:xfrm>
          <a:custGeom>
            <a:avLst/>
            <a:gdLst>
              <a:gd name="T0" fmla="*/ 2147483647 w 346"/>
              <a:gd name="T1" fmla="*/ 2147483647 h 87"/>
              <a:gd name="T2" fmla="*/ 2147483647 w 346"/>
              <a:gd name="T3" fmla="*/ 0 h 87"/>
              <a:gd name="T4" fmla="*/ 2147483647 w 346"/>
              <a:gd name="T5" fmla="*/ 2147483647 h 87"/>
              <a:gd name="T6" fmla="*/ 2147483647 w 346"/>
              <a:gd name="T7" fmla="*/ 2147483647 h 87"/>
              <a:gd name="T8" fmla="*/ 2147483647 w 346"/>
              <a:gd name="T9" fmla="*/ 2147483647 h 87"/>
              <a:gd name="T10" fmla="*/ 2147483647 w 346"/>
              <a:gd name="T11" fmla="*/ 2147483647 h 87"/>
              <a:gd name="T12" fmla="*/ 2147483647 w 346"/>
              <a:gd name="T13" fmla="*/ 2147483647 h 87"/>
              <a:gd name="T14" fmla="*/ 2147483647 w 346"/>
              <a:gd name="T15" fmla="*/ 2147483647 h 87"/>
              <a:gd name="T16" fmla="*/ 2147483647 w 346"/>
              <a:gd name="T17" fmla="*/ 2147483647 h 87"/>
              <a:gd name="T18" fmla="*/ 2147483647 w 346"/>
              <a:gd name="T19" fmla="*/ 2147483647 h 87"/>
              <a:gd name="T20" fmla="*/ 0 w 346"/>
              <a:gd name="T21" fmla="*/ 2147483647 h 87"/>
              <a:gd name="T22" fmla="*/ 2147483647 w 34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87">
                <a:moveTo>
                  <a:pt x="1" y="1"/>
                </a:moveTo>
                <a:lnTo>
                  <a:pt x="346" y="0"/>
                </a:lnTo>
                <a:lnTo>
                  <a:pt x="346" y="87"/>
                </a:lnTo>
                <a:lnTo>
                  <a:pt x="309" y="74"/>
                </a:lnTo>
                <a:lnTo>
                  <a:pt x="270" y="65"/>
                </a:lnTo>
                <a:lnTo>
                  <a:pt x="228" y="61"/>
                </a:lnTo>
                <a:lnTo>
                  <a:pt x="171" y="56"/>
                </a:lnTo>
                <a:lnTo>
                  <a:pt x="130" y="59"/>
                </a:lnTo>
                <a:lnTo>
                  <a:pt x="87" y="64"/>
                </a:lnTo>
                <a:lnTo>
                  <a:pt x="47" y="70"/>
                </a:lnTo>
                <a:lnTo>
                  <a:pt x="0" y="82"/>
                </a:lnTo>
                <a:lnTo>
                  <a:pt x="1" y="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8" name="Freeform 84" descr="noir)"/>
          <p:cNvSpPr>
            <a:spLocks/>
          </p:cNvSpPr>
          <p:nvPr/>
        </p:nvSpPr>
        <p:spPr bwMode="auto">
          <a:xfrm flipV="1">
            <a:off x="4981575" y="3606800"/>
            <a:ext cx="531813" cy="174625"/>
          </a:xfrm>
          <a:custGeom>
            <a:avLst/>
            <a:gdLst>
              <a:gd name="T0" fmla="*/ 2147483647 w 216"/>
              <a:gd name="T1" fmla="*/ 2147483647 h 71"/>
              <a:gd name="T2" fmla="*/ 2147483647 w 216"/>
              <a:gd name="T3" fmla="*/ 2147483647 h 71"/>
              <a:gd name="T4" fmla="*/ 2147483647 w 216"/>
              <a:gd name="T5" fmla="*/ 2147483647 h 71"/>
              <a:gd name="T6" fmla="*/ 2147483647 w 216"/>
              <a:gd name="T7" fmla="*/ 0 h 71"/>
              <a:gd name="T8" fmla="*/ 0 w 216"/>
              <a:gd name="T9" fmla="*/ 2147483647 h 71"/>
              <a:gd name="T10" fmla="*/ 2147483647 w 216"/>
              <a:gd name="T11" fmla="*/ 2147483647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71">
                <a:moveTo>
                  <a:pt x="1" y="71"/>
                </a:moveTo>
                <a:lnTo>
                  <a:pt x="216" y="71"/>
                </a:lnTo>
                <a:lnTo>
                  <a:pt x="216" y="17"/>
                </a:lnTo>
                <a:lnTo>
                  <a:pt x="109" y="0"/>
                </a:lnTo>
                <a:lnTo>
                  <a:pt x="0" y="18"/>
                </a:lnTo>
                <a:lnTo>
                  <a:pt x="1" y="71"/>
                </a:lnTo>
                <a:close/>
              </a:path>
            </a:pathLst>
          </a:custGeom>
          <a:pattFill prst="ltDnDiag">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59" name="Group 85"/>
          <p:cNvGrpSpPr>
            <a:grpSpLocks/>
          </p:cNvGrpSpPr>
          <p:nvPr/>
        </p:nvGrpSpPr>
        <p:grpSpPr bwMode="auto">
          <a:xfrm flipV="1">
            <a:off x="5014913" y="3735388"/>
            <a:ext cx="463550" cy="138112"/>
            <a:chOff x="3460" y="1430"/>
            <a:chExt cx="188" cy="56"/>
          </a:xfrm>
        </p:grpSpPr>
        <p:sp>
          <p:nvSpPr>
            <p:cNvPr id="60601" name="Rectangle 86"/>
            <p:cNvSpPr>
              <a:spLocks noChangeArrowheads="1"/>
            </p:cNvSpPr>
            <p:nvPr/>
          </p:nvSpPr>
          <p:spPr bwMode="auto">
            <a:xfrm rot="569823">
              <a:off x="3572"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602" name="Rectangle 87"/>
            <p:cNvSpPr>
              <a:spLocks noChangeArrowheads="1"/>
            </p:cNvSpPr>
            <p:nvPr/>
          </p:nvSpPr>
          <p:spPr bwMode="auto">
            <a:xfrm rot="21030177" flipH="1">
              <a:off x="3460" y="1430"/>
              <a:ext cx="76"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sp>
        <p:nvSpPr>
          <p:cNvPr id="60460" name="Line 88"/>
          <p:cNvSpPr>
            <a:spLocks noChangeShapeType="1"/>
          </p:cNvSpPr>
          <p:nvPr/>
        </p:nvSpPr>
        <p:spPr bwMode="auto">
          <a:xfrm flipV="1">
            <a:off x="4984750" y="3736975"/>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1" name="Line 89"/>
          <p:cNvSpPr>
            <a:spLocks noChangeShapeType="1"/>
          </p:cNvSpPr>
          <p:nvPr/>
        </p:nvSpPr>
        <p:spPr bwMode="auto">
          <a:xfrm flipV="1">
            <a:off x="5510213" y="3732213"/>
            <a:ext cx="0" cy="107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2" name="Rectangle 90" descr="noir)"/>
          <p:cNvSpPr>
            <a:spLocks noChangeArrowheads="1"/>
          </p:cNvSpPr>
          <p:nvPr/>
        </p:nvSpPr>
        <p:spPr bwMode="auto">
          <a:xfrm flipV="1">
            <a:off x="2506663" y="3657600"/>
            <a:ext cx="177800" cy="139700"/>
          </a:xfrm>
          <a:prstGeom prst="rect">
            <a:avLst/>
          </a:prstGeom>
          <a:pattFill prst="lt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63" name="Freeform 91"/>
          <p:cNvSpPr>
            <a:spLocks/>
          </p:cNvSpPr>
          <p:nvPr/>
        </p:nvSpPr>
        <p:spPr bwMode="auto">
          <a:xfrm flipV="1">
            <a:off x="2509838" y="3797300"/>
            <a:ext cx="174625" cy="114300"/>
          </a:xfrm>
          <a:custGeom>
            <a:avLst/>
            <a:gdLst>
              <a:gd name="T0" fmla="*/ 0 w 110"/>
              <a:gd name="T1" fmla="*/ 2147483647 h 72"/>
              <a:gd name="T2" fmla="*/ 0 w 110"/>
              <a:gd name="T3" fmla="*/ 0 h 72"/>
              <a:gd name="T4" fmla="*/ 2147483647 w 110"/>
              <a:gd name="T5" fmla="*/ 0 h 72"/>
              <a:gd name="T6" fmla="*/ 2147483647 w 110"/>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72">
                <a:moveTo>
                  <a:pt x="0" y="72"/>
                </a:moveTo>
                <a:lnTo>
                  <a:pt x="0" y="0"/>
                </a:lnTo>
                <a:lnTo>
                  <a:pt x="88" y="0"/>
                </a:lnTo>
                <a:lnTo>
                  <a:pt x="110" y="7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4" name="Freeform 92"/>
          <p:cNvSpPr>
            <a:spLocks/>
          </p:cNvSpPr>
          <p:nvPr/>
        </p:nvSpPr>
        <p:spPr bwMode="auto">
          <a:xfrm>
            <a:off x="2706688" y="3600450"/>
            <a:ext cx="1587" cy="225425"/>
          </a:xfrm>
          <a:custGeom>
            <a:avLst/>
            <a:gdLst>
              <a:gd name="T0" fmla="*/ 0 w 1"/>
              <a:gd name="T1" fmla="*/ 2147483647 h 142"/>
              <a:gd name="T2" fmla="*/ 0 w 1"/>
              <a:gd name="T3" fmla="*/ 0 h 142"/>
              <a:gd name="T4" fmla="*/ 0 60000 65536"/>
              <a:gd name="T5" fmla="*/ 0 60000 65536"/>
            </a:gdLst>
            <a:ahLst/>
            <a:cxnLst>
              <a:cxn ang="T4">
                <a:pos x="T0" y="T1"/>
              </a:cxn>
              <a:cxn ang="T5">
                <a:pos x="T2" y="T3"/>
              </a:cxn>
            </a:cxnLst>
            <a:rect l="0" t="0" r="r" b="b"/>
            <a:pathLst>
              <a:path w="1" h="142">
                <a:moveTo>
                  <a:pt x="0" y="142"/>
                </a:moveTo>
                <a:lnTo>
                  <a:pt x="0" y="0"/>
                </a:ln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5" name="Rectangle 93"/>
          <p:cNvSpPr>
            <a:spLocks noChangeArrowheads="1"/>
          </p:cNvSpPr>
          <p:nvPr/>
        </p:nvSpPr>
        <p:spPr bwMode="auto">
          <a:xfrm flipV="1">
            <a:off x="2132013" y="3543300"/>
            <a:ext cx="215900" cy="311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66" name="Line 94"/>
          <p:cNvSpPr>
            <a:spLocks noChangeShapeType="1"/>
          </p:cNvSpPr>
          <p:nvPr/>
        </p:nvSpPr>
        <p:spPr bwMode="auto">
          <a:xfrm flipV="1">
            <a:off x="2138363" y="3568700"/>
            <a:ext cx="1809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7" name="Freeform 95"/>
          <p:cNvSpPr>
            <a:spLocks/>
          </p:cNvSpPr>
          <p:nvPr/>
        </p:nvSpPr>
        <p:spPr bwMode="auto">
          <a:xfrm flipV="1">
            <a:off x="2058988" y="3562350"/>
            <a:ext cx="673100" cy="946150"/>
          </a:xfrm>
          <a:custGeom>
            <a:avLst/>
            <a:gdLst>
              <a:gd name="T0" fmla="*/ 2147483647 w 424"/>
              <a:gd name="T1" fmla="*/ 2147483647 h 596"/>
              <a:gd name="T2" fmla="*/ 2147483647 w 424"/>
              <a:gd name="T3" fmla="*/ 2147483647 h 596"/>
              <a:gd name="T4" fmla="*/ 2147483647 w 424"/>
              <a:gd name="T5" fmla="*/ 0 h 596"/>
              <a:gd name="T6" fmla="*/ 2147483647 w 424"/>
              <a:gd name="T7" fmla="*/ 0 h 596"/>
              <a:gd name="T8" fmla="*/ 2147483647 w 424"/>
              <a:gd name="T9" fmla="*/ 2147483647 h 596"/>
              <a:gd name="T10" fmla="*/ 0 w 424"/>
              <a:gd name="T11" fmla="*/ 2147483647 h 596"/>
              <a:gd name="T12" fmla="*/ 0 w 424"/>
              <a:gd name="T13" fmla="*/ 2147483647 h 596"/>
              <a:gd name="T14" fmla="*/ 2147483647 w 424"/>
              <a:gd name="T15" fmla="*/ 2147483647 h 596"/>
              <a:gd name="T16" fmla="*/ 2147483647 w 424"/>
              <a:gd name="T17" fmla="*/ 2147483647 h 596"/>
              <a:gd name="T18" fmla="*/ 2147483647 w 424"/>
              <a:gd name="T19" fmla="*/ 2147483647 h 596"/>
              <a:gd name="T20" fmla="*/ 2147483647 w 424"/>
              <a:gd name="T21" fmla="*/ 2147483647 h 596"/>
              <a:gd name="T22" fmla="*/ 2147483647 w 424"/>
              <a:gd name="T23" fmla="*/ 2147483647 h 596"/>
              <a:gd name="T24" fmla="*/ 2147483647 w 424"/>
              <a:gd name="T25" fmla="*/ 2147483647 h 596"/>
              <a:gd name="T26" fmla="*/ 2147483647 w 424"/>
              <a:gd name="T27" fmla="*/ 2147483647 h 596"/>
              <a:gd name="T28" fmla="*/ 2147483647 w 424"/>
              <a:gd name="T29" fmla="*/ 2147483647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4" h="596">
                <a:moveTo>
                  <a:pt x="424" y="270"/>
                </a:moveTo>
                <a:lnTo>
                  <a:pt x="234" y="270"/>
                </a:lnTo>
                <a:lnTo>
                  <a:pt x="234" y="0"/>
                </a:lnTo>
                <a:lnTo>
                  <a:pt x="112" y="0"/>
                </a:lnTo>
                <a:lnTo>
                  <a:pt x="112" y="252"/>
                </a:lnTo>
                <a:lnTo>
                  <a:pt x="0" y="364"/>
                </a:lnTo>
                <a:lnTo>
                  <a:pt x="0" y="596"/>
                </a:lnTo>
                <a:lnTo>
                  <a:pt x="48" y="596"/>
                </a:lnTo>
                <a:lnTo>
                  <a:pt x="48" y="410"/>
                </a:lnTo>
                <a:lnTo>
                  <a:pt x="222" y="410"/>
                </a:lnTo>
                <a:lnTo>
                  <a:pt x="222" y="348"/>
                </a:lnTo>
                <a:lnTo>
                  <a:pt x="226" y="336"/>
                </a:lnTo>
                <a:lnTo>
                  <a:pt x="254" y="324"/>
                </a:lnTo>
                <a:lnTo>
                  <a:pt x="420" y="324"/>
                </a:lnTo>
                <a:lnTo>
                  <a:pt x="424" y="270"/>
                </a:lnTo>
                <a:close/>
              </a:path>
            </a:pathLst>
          </a:custGeom>
          <a:solidFill>
            <a:srgbClr val="FFFF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68" name="Freeform 96"/>
          <p:cNvSpPr>
            <a:spLocks/>
          </p:cNvSpPr>
          <p:nvPr/>
        </p:nvSpPr>
        <p:spPr bwMode="auto">
          <a:xfrm flipV="1">
            <a:off x="2430463" y="4016375"/>
            <a:ext cx="1117600" cy="492125"/>
          </a:xfrm>
          <a:custGeom>
            <a:avLst/>
            <a:gdLst>
              <a:gd name="T0" fmla="*/ 0 w 704"/>
              <a:gd name="T1" fmla="*/ 2147483647 h 310"/>
              <a:gd name="T2" fmla="*/ 2147483647 w 704"/>
              <a:gd name="T3" fmla="*/ 2147483647 h 310"/>
              <a:gd name="T4" fmla="*/ 2147483647 w 704"/>
              <a:gd name="T5" fmla="*/ 2147483647 h 310"/>
              <a:gd name="T6" fmla="*/ 2147483647 w 704"/>
              <a:gd name="T7" fmla="*/ 2147483647 h 310"/>
              <a:gd name="T8" fmla="*/ 2147483647 w 704"/>
              <a:gd name="T9" fmla="*/ 2147483647 h 310"/>
              <a:gd name="T10" fmla="*/ 2147483647 w 704"/>
              <a:gd name="T11" fmla="*/ 2147483647 h 310"/>
              <a:gd name="T12" fmla="*/ 2147483647 w 704"/>
              <a:gd name="T13" fmla="*/ 2147483647 h 310"/>
              <a:gd name="T14" fmla="*/ 2147483647 w 704"/>
              <a:gd name="T15" fmla="*/ 2147483647 h 310"/>
              <a:gd name="T16" fmla="*/ 2147483647 w 704"/>
              <a:gd name="T17" fmla="*/ 0 h 310"/>
              <a:gd name="T18" fmla="*/ 0 w 704"/>
              <a:gd name="T19" fmla="*/ 0 h 310"/>
              <a:gd name="T20" fmla="*/ 0 w 704"/>
              <a:gd name="T21" fmla="*/ 2147483647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310">
                <a:moveTo>
                  <a:pt x="0" y="244"/>
                </a:moveTo>
                <a:lnTo>
                  <a:pt x="20" y="270"/>
                </a:lnTo>
                <a:lnTo>
                  <a:pt x="656" y="270"/>
                </a:lnTo>
                <a:lnTo>
                  <a:pt x="656" y="310"/>
                </a:lnTo>
                <a:lnTo>
                  <a:pt x="704" y="310"/>
                </a:lnTo>
                <a:lnTo>
                  <a:pt x="704" y="162"/>
                </a:lnTo>
                <a:lnTo>
                  <a:pt x="692" y="150"/>
                </a:lnTo>
                <a:lnTo>
                  <a:pt x="116" y="150"/>
                </a:lnTo>
                <a:lnTo>
                  <a:pt x="116" y="0"/>
                </a:lnTo>
                <a:lnTo>
                  <a:pt x="0" y="0"/>
                </a:lnTo>
                <a:lnTo>
                  <a:pt x="0" y="244"/>
                </a:lnTo>
                <a:close/>
              </a:path>
            </a:pathLst>
          </a:custGeom>
          <a:solidFill>
            <a:srgbClr val="FFCC99"/>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69" name="Group 97"/>
          <p:cNvGrpSpPr>
            <a:grpSpLocks/>
          </p:cNvGrpSpPr>
          <p:nvPr/>
        </p:nvGrpSpPr>
        <p:grpSpPr bwMode="auto">
          <a:xfrm rot="5400000" flipH="1" flipV="1">
            <a:off x="2359819" y="4125119"/>
            <a:ext cx="317500" cy="954088"/>
            <a:chOff x="4501" y="2215"/>
            <a:chExt cx="576" cy="1727"/>
          </a:xfrm>
        </p:grpSpPr>
        <p:sp>
          <p:nvSpPr>
            <p:cNvPr id="60594" name="Freeform 9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595" name="Group 99"/>
            <p:cNvGrpSpPr>
              <a:grpSpLocks/>
            </p:cNvGrpSpPr>
            <p:nvPr/>
          </p:nvGrpSpPr>
          <p:grpSpPr bwMode="auto">
            <a:xfrm>
              <a:off x="4696" y="2599"/>
              <a:ext cx="186" cy="1343"/>
              <a:chOff x="4134" y="577"/>
              <a:chExt cx="186" cy="1343"/>
            </a:xfrm>
          </p:grpSpPr>
          <p:sp>
            <p:nvSpPr>
              <p:cNvPr id="60599" name="Line 10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600" name="Line 10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596" name="Line 10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97" name="Line 10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98" name="Rectangle 10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60470" name="Group 105"/>
          <p:cNvGrpSpPr>
            <a:grpSpLocks/>
          </p:cNvGrpSpPr>
          <p:nvPr/>
        </p:nvGrpSpPr>
        <p:grpSpPr bwMode="auto">
          <a:xfrm rot="5400000">
            <a:off x="2971801" y="4513262"/>
            <a:ext cx="165100" cy="174625"/>
            <a:chOff x="4554" y="1554"/>
            <a:chExt cx="104" cy="110"/>
          </a:xfrm>
        </p:grpSpPr>
        <p:sp>
          <p:nvSpPr>
            <p:cNvPr id="60591" name="Freeform 10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92" name="Freeform 10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93" name="Line 10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471" name="Rectangle 109"/>
          <p:cNvSpPr>
            <a:spLocks noChangeArrowheads="1"/>
          </p:cNvSpPr>
          <p:nvPr/>
        </p:nvSpPr>
        <p:spPr bwMode="auto">
          <a:xfrm flipV="1">
            <a:off x="2233613" y="4705350"/>
            <a:ext cx="193675" cy="14605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72" name="Rectangle 110"/>
          <p:cNvSpPr>
            <a:spLocks noChangeArrowheads="1"/>
          </p:cNvSpPr>
          <p:nvPr/>
        </p:nvSpPr>
        <p:spPr bwMode="auto">
          <a:xfrm flipV="1">
            <a:off x="2430463" y="4705350"/>
            <a:ext cx="180975" cy="146050"/>
          </a:xfrm>
          <a:prstGeom prst="rect">
            <a:avLst/>
          </a:prstGeom>
          <a:solidFill>
            <a:srgbClr val="FFCC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73" name="Rectangle 111"/>
          <p:cNvSpPr>
            <a:spLocks noChangeArrowheads="1"/>
          </p:cNvSpPr>
          <p:nvPr/>
        </p:nvSpPr>
        <p:spPr bwMode="auto">
          <a:xfrm flipV="1">
            <a:off x="5519738" y="3611563"/>
            <a:ext cx="854075" cy="120650"/>
          </a:xfrm>
          <a:prstGeom prst="rect">
            <a:avLst/>
          </a:prstGeom>
          <a:solidFill>
            <a:srgbClr val="99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74" name="Rectangle 112"/>
          <p:cNvSpPr>
            <a:spLocks noChangeArrowheads="1"/>
          </p:cNvSpPr>
          <p:nvPr/>
        </p:nvSpPr>
        <p:spPr bwMode="auto">
          <a:xfrm flipV="1">
            <a:off x="6662738" y="3179763"/>
            <a:ext cx="96837" cy="6016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75" name="Line 113"/>
          <p:cNvSpPr>
            <a:spLocks noChangeShapeType="1"/>
          </p:cNvSpPr>
          <p:nvPr/>
        </p:nvSpPr>
        <p:spPr bwMode="auto">
          <a:xfrm>
            <a:off x="1890713" y="2732088"/>
            <a:ext cx="0" cy="704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76" name="Line 114"/>
          <p:cNvSpPr>
            <a:spLocks noChangeShapeType="1"/>
          </p:cNvSpPr>
          <p:nvPr/>
        </p:nvSpPr>
        <p:spPr bwMode="auto">
          <a:xfrm>
            <a:off x="2424113" y="2617788"/>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77" name="Line 115"/>
          <p:cNvSpPr>
            <a:spLocks noChangeShapeType="1"/>
          </p:cNvSpPr>
          <p:nvPr/>
        </p:nvSpPr>
        <p:spPr bwMode="auto">
          <a:xfrm>
            <a:off x="2655888" y="272573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78" name="Line 116"/>
          <p:cNvSpPr>
            <a:spLocks noChangeShapeType="1"/>
          </p:cNvSpPr>
          <p:nvPr/>
        </p:nvSpPr>
        <p:spPr bwMode="auto">
          <a:xfrm>
            <a:off x="2754313" y="2719388"/>
            <a:ext cx="0" cy="869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79" name="Freeform 117" descr="noir)"/>
          <p:cNvSpPr>
            <a:spLocks/>
          </p:cNvSpPr>
          <p:nvPr/>
        </p:nvSpPr>
        <p:spPr bwMode="auto">
          <a:xfrm>
            <a:off x="2424113" y="2474913"/>
            <a:ext cx="558800" cy="142875"/>
          </a:xfrm>
          <a:custGeom>
            <a:avLst/>
            <a:gdLst>
              <a:gd name="T0" fmla="*/ 0 w 352"/>
              <a:gd name="T1" fmla="*/ 2147483647 h 90"/>
              <a:gd name="T2" fmla="*/ 2147483647 w 352"/>
              <a:gd name="T3" fmla="*/ 2147483647 h 90"/>
              <a:gd name="T4" fmla="*/ 2147483647 w 352"/>
              <a:gd name="T5" fmla="*/ 2147483647 h 90"/>
              <a:gd name="T6" fmla="*/ 2147483647 w 352"/>
              <a:gd name="T7" fmla="*/ 2147483647 h 90"/>
              <a:gd name="T8" fmla="*/ 2147483647 w 352"/>
              <a:gd name="T9" fmla="*/ 2147483647 h 90"/>
              <a:gd name="T10" fmla="*/ 2147483647 w 352"/>
              <a:gd name="T11" fmla="*/ 2147483647 h 90"/>
              <a:gd name="T12" fmla="*/ 2147483647 w 352"/>
              <a:gd name="T13" fmla="*/ 2147483647 h 90"/>
              <a:gd name="T14" fmla="*/ 2147483647 w 352"/>
              <a:gd name="T15" fmla="*/ 2147483647 h 90"/>
              <a:gd name="T16" fmla="*/ 2147483647 w 352"/>
              <a:gd name="T17" fmla="*/ 2147483647 h 90"/>
              <a:gd name="T18" fmla="*/ 2147483647 w 35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2" h="90">
                <a:moveTo>
                  <a:pt x="0" y="90"/>
                </a:moveTo>
                <a:lnTo>
                  <a:pt x="214" y="90"/>
                </a:lnTo>
                <a:lnTo>
                  <a:pt x="242" y="90"/>
                </a:lnTo>
                <a:lnTo>
                  <a:pt x="272" y="80"/>
                </a:lnTo>
                <a:lnTo>
                  <a:pt x="290" y="70"/>
                </a:lnTo>
                <a:lnTo>
                  <a:pt x="308" y="58"/>
                </a:lnTo>
                <a:lnTo>
                  <a:pt x="320" y="46"/>
                </a:lnTo>
                <a:lnTo>
                  <a:pt x="332" y="32"/>
                </a:lnTo>
                <a:lnTo>
                  <a:pt x="346" y="16"/>
                </a:lnTo>
                <a:lnTo>
                  <a:pt x="352" y="0"/>
                </a:lnTo>
              </a:path>
            </a:pathLst>
          </a:custGeom>
          <a:noFill/>
          <a:ln w="9525">
            <a:solidFill>
              <a:schemeClr val="tx1"/>
            </a:solidFill>
            <a:round/>
            <a:headEnd/>
            <a:tailEnd/>
          </a:ln>
          <a:effectLst/>
          <a:extLst>
            <a:ext uri="{909E8E84-426E-40DD-AFC4-6F175D3DCCD1}">
              <a14:hiddenFill xmlns:a14="http://schemas.microsoft.com/office/drawing/2010/main">
                <a:pattFill prst="ltUpDiag">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0" name="Line 118"/>
          <p:cNvSpPr>
            <a:spLocks noChangeShapeType="1"/>
          </p:cNvSpPr>
          <p:nvPr/>
        </p:nvSpPr>
        <p:spPr bwMode="auto">
          <a:xfrm>
            <a:off x="3475038" y="246538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1" name="Line 119"/>
          <p:cNvSpPr>
            <a:spLocks noChangeShapeType="1"/>
          </p:cNvSpPr>
          <p:nvPr/>
        </p:nvSpPr>
        <p:spPr bwMode="auto">
          <a:xfrm>
            <a:off x="3792538" y="2465388"/>
            <a:ext cx="0" cy="1241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2" name="Line 120"/>
          <p:cNvSpPr>
            <a:spLocks noChangeShapeType="1"/>
          </p:cNvSpPr>
          <p:nvPr/>
        </p:nvSpPr>
        <p:spPr bwMode="auto">
          <a:xfrm>
            <a:off x="4986338" y="2544763"/>
            <a:ext cx="0" cy="1079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3" name="Line 121"/>
          <p:cNvSpPr>
            <a:spLocks noChangeShapeType="1"/>
          </p:cNvSpPr>
          <p:nvPr/>
        </p:nvSpPr>
        <p:spPr bwMode="auto">
          <a:xfrm>
            <a:off x="5672138" y="2547938"/>
            <a:ext cx="0" cy="1063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4" name="Line 122"/>
          <p:cNvSpPr>
            <a:spLocks noChangeShapeType="1"/>
          </p:cNvSpPr>
          <p:nvPr/>
        </p:nvSpPr>
        <p:spPr bwMode="auto">
          <a:xfrm>
            <a:off x="5710238" y="2579688"/>
            <a:ext cx="0" cy="1000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5" name="Line 123"/>
          <p:cNvSpPr>
            <a:spLocks noChangeShapeType="1"/>
          </p:cNvSpPr>
          <p:nvPr/>
        </p:nvSpPr>
        <p:spPr bwMode="auto">
          <a:xfrm>
            <a:off x="6313488" y="2124075"/>
            <a:ext cx="5651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86" name="Freeform 124"/>
          <p:cNvSpPr>
            <a:spLocks/>
          </p:cNvSpPr>
          <p:nvPr/>
        </p:nvSpPr>
        <p:spPr bwMode="auto">
          <a:xfrm>
            <a:off x="6373813" y="2076450"/>
            <a:ext cx="457200" cy="96838"/>
          </a:xfrm>
          <a:custGeom>
            <a:avLst/>
            <a:gdLst>
              <a:gd name="T0" fmla="*/ 0 w 288"/>
              <a:gd name="T1" fmla="*/ 2147483647 h 76"/>
              <a:gd name="T2" fmla="*/ 0 w 288"/>
              <a:gd name="T3" fmla="*/ 0 h 76"/>
              <a:gd name="T4" fmla="*/ 2147483647 w 288"/>
              <a:gd name="T5" fmla="*/ 0 h 76"/>
              <a:gd name="T6" fmla="*/ 2147483647 w 288"/>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60487" name="Group 125"/>
          <p:cNvGrpSpPr>
            <a:grpSpLocks/>
          </p:cNvGrpSpPr>
          <p:nvPr/>
        </p:nvGrpSpPr>
        <p:grpSpPr bwMode="auto">
          <a:xfrm flipV="1">
            <a:off x="6310313" y="3986213"/>
            <a:ext cx="565150" cy="96837"/>
            <a:chOff x="3696" y="1483"/>
            <a:chExt cx="356" cy="61"/>
          </a:xfrm>
        </p:grpSpPr>
        <p:sp>
          <p:nvSpPr>
            <p:cNvPr id="60589" name="Line 126"/>
            <p:cNvSpPr>
              <a:spLocks noChangeShapeType="1"/>
            </p:cNvSpPr>
            <p:nvPr/>
          </p:nvSpPr>
          <p:spPr bwMode="auto">
            <a:xfrm>
              <a:off x="3696" y="1513"/>
              <a:ext cx="356"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90" name="Freeform 127"/>
            <p:cNvSpPr>
              <a:spLocks/>
            </p:cNvSpPr>
            <p:nvPr/>
          </p:nvSpPr>
          <p:spPr bwMode="auto">
            <a:xfrm>
              <a:off x="3734" y="1483"/>
              <a:ext cx="288" cy="61"/>
            </a:xfrm>
            <a:custGeom>
              <a:avLst/>
              <a:gdLst>
                <a:gd name="T0" fmla="*/ 0 w 288"/>
                <a:gd name="T1" fmla="*/ 2 h 76"/>
                <a:gd name="T2" fmla="*/ 0 w 288"/>
                <a:gd name="T3" fmla="*/ 0 h 76"/>
                <a:gd name="T4" fmla="*/ 288 w 288"/>
                <a:gd name="T5" fmla="*/ 0 h 76"/>
                <a:gd name="T6" fmla="*/ 288 w 288"/>
                <a:gd name="T7" fmla="*/ 2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76">
                  <a:moveTo>
                    <a:pt x="0" y="76"/>
                  </a:moveTo>
                  <a:lnTo>
                    <a:pt x="0" y="0"/>
                  </a:lnTo>
                  <a:lnTo>
                    <a:pt x="288" y="0"/>
                  </a:lnTo>
                  <a:lnTo>
                    <a:pt x="288" y="7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60488" name="Rectangle 128"/>
          <p:cNvSpPr>
            <a:spLocks noChangeArrowheads="1"/>
          </p:cNvSpPr>
          <p:nvPr/>
        </p:nvSpPr>
        <p:spPr bwMode="auto">
          <a:xfrm>
            <a:off x="1401763" y="2711450"/>
            <a:ext cx="384175" cy="841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489" name="Line 129"/>
          <p:cNvSpPr>
            <a:spLocks noChangeShapeType="1"/>
          </p:cNvSpPr>
          <p:nvPr/>
        </p:nvSpPr>
        <p:spPr bwMode="auto">
          <a:xfrm flipV="1">
            <a:off x="1344613" y="2859088"/>
            <a:ext cx="0" cy="5762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0" name="Line 130"/>
          <p:cNvSpPr>
            <a:spLocks noChangeShapeType="1"/>
          </p:cNvSpPr>
          <p:nvPr/>
        </p:nvSpPr>
        <p:spPr bwMode="auto">
          <a:xfrm>
            <a:off x="4905375" y="21605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1" name="Line 131"/>
          <p:cNvSpPr>
            <a:spLocks noChangeShapeType="1"/>
          </p:cNvSpPr>
          <p:nvPr/>
        </p:nvSpPr>
        <p:spPr bwMode="auto">
          <a:xfrm>
            <a:off x="4900613" y="3684588"/>
            <a:ext cx="0" cy="31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2" name="Rectangle 132"/>
          <p:cNvSpPr>
            <a:spLocks noChangeArrowheads="1"/>
          </p:cNvSpPr>
          <p:nvPr/>
        </p:nvSpPr>
        <p:spPr bwMode="auto">
          <a:xfrm>
            <a:off x="7083425" y="1298575"/>
            <a:ext cx="168275" cy="3544888"/>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nvGrpSpPr>
          <p:cNvPr id="60493" name="Group 133"/>
          <p:cNvGrpSpPr>
            <a:grpSpLocks/>
          </p:cNvGrpSpPr>
          <p:nvPr/>
        </p:nvGrpSpPr>
        <p:grpSpPr bwMode="auto">
          <a:xfrm>
            <a:off x="6750050" y="4641850"/>
            <a:ext cx="612775" cy="177800"/>
            <a:chOff x="4224" y="3322"/>
            <a:chExt cx="690" cy="200"/>
          </a:xfrm>
        </p:grpSpPr>
        <p:grpSp>
          <p:nvGrpSpPr>
            <p:cNvPr id="60577" name="Group 134"/>
            <p:cNvGrpSpPr>
              <a:grpSpLocks/>
            </p:cNvGrpSpPr>
            <p:nvPr/>
          </p:nvGrpSpPr>
          <p:grpSpPr bwMode="auto">
            <a:xfrm rot="5400000" flipH="1">
              <a:off x="4514" y="3121"/>
              <a:ext cx="200" cy="601"/>
              <a:chOff x="4501" y="2215"/>
              <a:chExt cx="576" cy="1727"/>
            </a:xfrm>
          </p:grpSpPr>
          <p:sp>
            <p:nvSpPr>
              <p:cNvPr id="60582" name="Freeform 135"/>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583" name="Group 136"/>
              <p:cNvGrpSpPr>
                <a:grpSpLocks/>
              </p:cNvGrpSpPr>
              <p:nvPr/>
            </p:nvGrpSpPr>
            <p:grpSpPr bwMode="auto">
              <a:xfrm>
                <a:off x="4696" y="2599"/>
                <a:ext cx="186" cy="1343"/>
                <a:chOff x="4134" y="577"/>
                <a:chExt cx="186" cy="1343"/>
              </a:xfrm>
            </p:grpSpPr>
            <p:sp>
              <p:nvSpPr>
                <p:cNvPr id="60587" name="Line 137"/>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88" name="Line 138"/>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584" name="Line 139"/>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85" name="Line 140"/>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86" name="Rectangle 141"/>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60578" name="Group 142"/>
            <p:cNvGrpSpPr>
              <a:grpSpLocks/>
            </p:cNvGrpSpPr>
            <p:nvPr/>
          </p:nvGrpSpPr>
          <p:grpSpPr bwMode="auto">
            <a:xfrm rot="5400000" flipV="1">
              <a:off x="4227" y="3367"/>
              <a:ext cx="104" cy="110"/>
              <a:chOff x="4554" y="1554"/>
              <a:chExt cx="104" cy="110"/>
            </a:xfrm>
          </p:grpSpPr>
          <p:sp>
            <p:nvSpPr>
              <p:cNvPr id="60579" name="Freeform 143"/>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80" name="Freeform 144"/>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81" name="Line 145"/>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60494" name="Group 146"/>
          <p:cNvGrpSpPr>
            <a:grpSpLocks/>
          </p:cNvGrpSpPr>
          <p:nvPr/>
        </p:nvGrpSpPr>
        <p:grpSpPr bwMode="auto">
          <a:xfrm>
            <a:off x="6759575" y="1327150"/>
            <a:ext cx="612775" cy="177800"/>
            <a:chOff x="4224" y="3322"/>
            <a:chExt cx="690" cy="200"/>
          </a:xfrm>
        </p:grpSpPr>
        <p:grpSp>
          <p:nvGrpSpPr>
            <p:cNvPr id="60565" name="Group 147"/>
            <p:cNvGrpSpPr>
              <a:grpSpLocks/>
            </p:cNvGrpSpPr>
            <p:nvPr/>
          </p:nvGrpSpPr>
          <p:grpSpPr bwMode="auto">
            <a:xfrm rot="5400000" flipH="1">
              <a:off x="4514" y="3121"/>
              <a:ext cx="200" cy="601"/>
              <a:chOff x="4501" y="2215"/>
              <a:chExt cx="576" cy="1727"/>
            </a:xfrm>
          </p:grpSpPr>
          <p:sp>
            <p:nvSpPr>
              <p:cNvPr id="60570" name="Freeform 148"/>
              <p:cNvSpPr>
                <a:spLocks/>
              </p:cNvSpPr>
              <p:nvPr/>
            </p:nvSpPr>
            <p:spPr bwMode="auto">
              <a:xfrm>
                <a:off x="4645" y="2550"/>
                <a:ext cx="288" cy="1392"/>
              </a:xfrm>
              <a:custGeom>
                <a:avLst/>
                <a:gdLst>
                  <a:gd name="T0" fmla="*/ 0 w 288"/>
                  <a:gd name="T1" fmla="*/ 0 h 1392"/>
                  <a:gd name="T2" fmla="*/ 0 w 288"/>
                  <a:gd name="T3" fmla="*/ 1344 h 1392"/>
                  <a:gd name="T4" fmla="*/ 48 w 288"/>
                  <a:gd name="T5" fmla="*/ 1392 h 1392"/>
                  <a:gd name="T6" fmla="*/ 246 w 288"/>
                  <a:gd name="T7" fmla="*/ 1392 h 1392"/>
                  <a:gd name="T8" fmla="*/ 288 w 288"/>
                  <a:gd name="T9" fmla="*/ 1344 h 1392"/>
                  <a:gd name="T10" fmla="*/ 288 w 288"/>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1392">
                    <a:moveTo>
                      <a:pt x="0" y="0"/>
                    </a:moveTo>
                    <a:lnTo>
                      <a:pt x="0" y="1344"/>
                    </a:lnTo>
                    <a:lnTo>
                      <a:pt x="48" y="1392"/>
                    </a:lnTo>
                    <a:lnTo>
                      <a:pt x="246" y="1392"/>
                    </a:lnTo>
                    <a:lnTo>
                      <a:pt x="288" y="1344"/>
                    </a:lnTo>
                    <a:lnTo>
                      <a:pt x="288" y="0"/>
                    </a:lnTo>
                  </a:path>
                </a:pathLst>
              </a:custGeom>
              <a:solidFill>
                <a:schemeClr val="bg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571" name="Group 149"/>
              <p:cNvGrpSpPr>
                <a:grpSpLocks/>
              </p:cNvGrpSpPr>
              <p:nvPr/>
            </p:nvGrpSpPr>
            <p:grpSpPr bwMode="auto">
              <a:xfrm>
                <a:off x="4696" y="2599"/>
                <a:ext cx="186" cy="1343"/>
                <a:chOff x="4134" y="577"/>
                <a:chExt cx="186" cy="1343"/>
              </a:xfrm>
            </p:grpSpPr>
            <p:sp>
              <p:nvSpPr>
                <p:cNvPr id="60575" name="Line 150"/>
                <p:cNvSpPr>
                  <a:spLocks noChangeShapeType="1"/>
                </p:cNvSpPr>
                <p:nvPr/>
              </p:nvSpPr>
              <p:spPr bwMode="auto">
                <a:xfrm>
                  <a:off x="4134"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76" name="Line 151"/>
                <p:cNvSpPr>
                  <a:spLocks noChangeShapeType="1"/>
                </p:cNvSpPr>
                <p:nvPr/>
              </p:nvSpPr>
              <p:spPr bwMode="auto">
                <a:xfrm>
                  <a:off x="4320" y="577"/>
                  <a:ext cx="0" cy="134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572" name="Line 152"/>
              <p:cNvSpPr>
                <a:spLocks noChangeShapeType="1"/>
              </p:cNvSpPr>
              <p:nvPr/>
            </p:nvSpPr>
            <p:spPr bwMode="auto">
              <a:xfrm>
                <a:off x="4645" y="2599"/>
                <a:ext cx="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73" name="Line 153"/>
              <p:cNvSpPr>
                <a:spLocks noChangeShapeType="1"/>
              </p:cNvSpPr>
              <p:nvPr/>
            </p:nvSpPr>
            <p:spPr bwMode="auto">
              <a:xfrm>
                <a:off x="4645" y="389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74" name="Rectangle 154"/>
              <p:cNvSpPr>
                <a:spLocks noChangeArrowheads="1"/>
              </p:cNvSpPr>
              <p:nvPr/>
            </p:nvSpPr>
            <p:spPr bwMode="auto">
              <a:xfrm>
                <a:off x="4501" y="2215"/>
                <a:ext cx="576"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grpSp>
        <p:grpSp>
          <p:nvGrpSpPr>
            <p:cNvPr id="60566" name="Group 155"/>
            <p:cNvGrpSpPr>
              <a:grpSpLocks/>
            </p:cNvGrpSpPr>
            <p:nvPr/>
          </p:nvGrpSpPr>
          <p:grpSpPr bwMode="auto">
            <a:xfrm rot="5400000" flipV="1">
              <a:off x="4227" y="3367"/>
              <a:ext cx="104" cy="110"/>
              <a:chOff x="4554" y="1554"/>
              <a:chExt cx="104" cy="110"/>
            </a:xfrm>
          </p:grpSpPr>
          <p:sp>
            <p:nvSpPr>
              <p:cNvPr id="60567" name="Freeform 156"/>
              <p:cNvSpPr>
                <a:spLocks/>
              </p:cNvSpPr>
              <p:nvPr/>
            </p:nvSpPr>
            <p:spPr bwMode="auto">
              <a:xfrm>
                <a:off x="4576" y="1554"/>
                <a:ext cx="62" cy="88"/>
              </a:xfrm>
              <a:custGeom>
                <a:avLst/>
                <a:gdLst>
                  <a:gd name="T0" fmla="*/ 0 w 62"/>
                  <a:gd name="T1" fmla="*/ 88 h 88"/>
                  <a:gd name="T2" fmla="*/ 0 w 62"/>
                  <a:gd name="T3" fmla="*/ 18 h 88"/>
                  <a:gd name="T4" fmla="*/ 32 w 62"/>
                  <a:gd name="T5" fmla="*/ 0 h 88"/>
                  <a:gd name="T6" fmla="*/ 62 w 62"/>
                  <a:gd name="T7" fmla="*/ 17 h 88"/>
                  <a:gd name="T8" fmla="*/ 62 w 62"/>
                  <a:gd name="T9" fmla="*/ 8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8">
                    <a:moveTo>
                      <a:pt x="0" y="88"/>
                    </a:moveTo>
                    <a:lnTo>
                      <a:pt x="0" y="18"/>
                    </a:lnTo>
                    <a:lnTo>
                      <a:pt x="32" y="0"/>
                    </a:lnTo>
                    <a:lnTo>
                      <a:pt x="62" y="17"/>
                    </a:lnTo>
                    <a:lnTo>
                      <a:pt x="62" y="88"/>
                    </a:lnTo>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68" name="Freeform 157"/>
              <p:cNvSpPr>
                <a:spLocks/>
              </p:cNvSpPr>
              <p:nvPr/>
            </p:nvSpPr>
            <p:spPr bwMode="auto">
              <a:xfrm>
                <a:off x="4554" y="1606"/>
                <a:ext cx="104" cy="58"/>
              </a:xfrm>
              <a:custGeom>
                <a:avLst/>
                <a:gdLst>
                  <a:gd name="T0" fmla="*/ 0 w 104"/>
                  <a:gd name="T1" fmla="*/ 58 h 58"/>
                  <a:gd name="T2" fmla="*/ 0 w 104"/>
                  <a:gd name="T3" fmla="*/ 0 h 58"/>
                  <a:gd name="T4" fmla="*/ 104 w 104"/>
                  <a:gd name="T5" fmla="*/ 0 h 58"/>
                  <a:gd name="T6" fmla="*/ 104 w 104"/>
                  <a:gd name="T7" fmla="*/ 54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8">
                    <a:moveTo>
                      <a:pt x="0" y="58"/>
                    </a:moveTo>
                    <a:lnTo>
                      <a:pt x="0" y="0"/>
                    </a:lnTo>
                    <a:lnTo>
                      <a:pt x="104" y="0"/>
                    </a:lnTo>
                    <a:lnTo>
                      <a:pt x="104" y="5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69" name="Line 158"/>
              <p:cNvSpPr>
                <a:spLocks noChangeShapeType="1"/>
              </p:cNvSpPr>
              <p:nvPr/>
            </p:nvSpPr>
            <p:spPr bwMode="auto">
              <a:xfrm>
                <a:off x="4580" y="1574"/>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60495" name="Line 159"/>
          <p:cNvSpPr>
            <a:spLocks noChangeShapeType="1"/>
          </p:cNvSpPr>
          <p:nvPr/>
        </p:nvSpPr>
        <p:spPr bwMode="auto">
          <a:xfrm>
            <a:off x="6719888" y="4729163"/>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6" name="Line 160"/>
          <p:cNvSpPr>
            <a:spLocks noChangeShapeType="1"/>
          </p:cNvSpPr>
          <p:nvPr/>
        </p:nvSpPr>
        <p:spPr bwMode="auto">
          <a:xfrm>
            <a:off x="6732588" y="1414463"/>
            <a:ext cx="70802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7" name="Line 161"/>
          <p:cNvSpPr>
            <a:spLocks noChangeShapeType="1"/>
          </p:cNvSpPr>
          <p:nvPr/>
        </p:nvSpPr>
        <p:spPr bwMode="auto">
          <a:xfrm flipV="1">
            <a:off x="6253163" y="3316288"/>
            <a:ext cx="0" cy="239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8" name="Line 162"/>
          <p:cNvSpPr>
            <a:spLocks noChangeShapeType="1"/>
          </p:cNvSpPr>
          <p:nvPr/>
        </p:nvSpPr>
        <p:spPr bwMode="auto">
          <a:xfrm flipV="1">
            <a:off x="6313488" y="33035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99" name="Line 163"/>
          <p:cNvSpPr>
            <a:spLocks noChangeShapeType="1"/>
          </p:cNvSpPr>
          <p:nvPr/>
        </p:nvSpPr>
        <p:spPr bwMode="auto">
          <a:xfrm>
            <a:off x="6265863" y="2570163"/>
            <a:ext cx="0" cy="373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0" name="Line 164"/>
          <p:cNvSpPr>
            <a:spLocks noChangeShapeType="1"/>
          </p:cNvSpPr>
          <p:nvPr/>
        </p:nvSpPr>
        <p:spPr bwMode="auto">
          <a:xfrm>
            <a:off x="6300788" y="2546350"/>
            <a:ext cx="0" cy="323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1" name="Line 165"/>
          <p:cNvSpPr>
            <a:spLocks noChangeShapeType="1"/>
          </p:cNvSpPr>
          <p:nvPr/>
        </p:nvSpPr>
        <p:spPr bwMode="auto">
          <a:xfrm>
            <a:off x="3543300" y="376872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2" name="Line 166"/>
          <p:cNvSpPr>
            <a:spLocks noChangeShapeType="1"/>
          </p:cNvSpPr>
          <p:nvPr/>
        </p:nvSpPr>
        <p:spPr bwMode="auto">
          <a:xfrm>
            <a:off x="2409825" y="2271713"/>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3" name="Line 167"/>
          <p:cNvSpPr>
            <a:spLocks noChangeShapeType="1"/>
          </p:cNvSpPr>
          <p:nvPr/>
        </p:nvSpPr>
        <p:spPr bwMode="auto">
          <a:xfrm>
            <a:off x="2420938" y="3571875"/>
            <a:ext cx="0" cy="301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4" name="Line 168"/>
          <p:cNvSpPr>
            <a:spLocks noChangeShapeType="1"/>
          </p:cNvSpPr>
          <p:nvPr/>
        </p:nvSpPr>
        <p:spPr bwMode="auto">
          <a:xfrm flipV="1">
            <a:off x="2474913" y="2708275"/>
            <a:ext cx="0" cy="9556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5" name="Line 169"/>
          <p:cNvSpPr>
            <a:spLocks noChangeShapeType="1"/>
          </p:cNvSpPr>
          <p:nvPr/>
        </p:nvSpPr>
        <p:spPr bwMode="auto">
          <a:xfrm>
            <a:off x="2430463" y="36099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6" name="Line 170"/>
          <p:cNvSpPr>
            <a:spLocks noChangeShapeType="1"/>
          </p:cNvSpPr>
          <p:nvPr/>
        </p:nvSpPr>
        <p:spPr bwMode="auto">
          <a:xfrm>
            <a:off x="2006600" y="1546225"/>
            <a:ext cx="1214438"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7" name="Line 171"/>
          <p:cNvSpPr>
            <a:spLocks noChangeShapeType="1"/>
          </p:cNvSpPr>
          <p:nvPr/>
        </p:nvSpPr>
        <p:spPr bwMode="auto">
          <a:xfrm>
            <a:off x="2014538" y="4597400"/>
            <a:ext cx="1214437"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08" name="Rectangle 172"/>
          <p:cNvSpPr>
            <a:spLocks noChangeArrowheads="1"/>
          </p:cNvSpPr>
          <p:nvPr/>
        </p:nvSpPr>
        <p:spPr bwMode="auto">
          <a:xfrm>
            <a:off x="3413125" y="4964113"/>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09" name="Rectangle 173"/>
          <p:cNvSpPr>
            <a:spLocks noChangeArrowheads="1"/>
          </p:cNvSpPr>
          <p:nvPr/>
        </p:nvSpPr>
        <p:spPr bwMode="auto">
          <a:xfrm>
            <a:off x="6091238" y="4960938"/>
            <a:ext cx="133350" cy="180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10" name="Line 174"/>
          <p:cNvSpPr>
            <a:spLocks noChangeShapeType="1"/>
          </p:cNvSpPr>
          <p:nvPr/>
        </p:nvSpPr>
        <p:spPr bwMode="auto">
          <a:xfrm>
            <a:off x="3475038" y="4913313"/>
            <a:ext cx="0" cy="290512"/>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1" name="Line 175"/>
          <p:cNvSpPr>
            <a:spLocks noChangeShapeType="1"/>
          </p:cNvSpPr>
          <p:nvPr/>
        </p:nvSpPr>
        <p:spPr bwMode="auto">
          <a:xfrm>
            <a:off x="6156325" y="4918075"/>
            <a:ext cx="0" cy="290513"/>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2" name="Line 176"/>
          <p:cNvSpPr>
            <a:spLocks noChangeShapeType="1"/>
          </p:cNvSpPr>
          <p:nvPr/>
        </p:nvSpPr>
        <p:spPr bwMode="auto">
          <a:xfrm>
            <a:off x="1201738" y="3062288"/>
            <a:ext cx="5959475"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3" name="Line 177"/>
          <p:cNvSpPr>
            <a:spLocks noChangeShapeType="1"/>
          </p:cNvSpPr>
          <p:nvPr/>
        </p:nvSpPr>
        <p:spPr bwMode="auto">
          <a:xfrm>
            <a:off x="3473450" y="5167313"/>
            <a:ext cx="0" cy="33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4" name="Line 178"/>
          <p:cNvSpPr>
            <a:spLocks noChangeShapeType="1"/>
          </p:cNvSpPr>
          <p:nvPr/>
        </p:nvSpPr>
        <p:spPr bwMode="auto">
          <a:xfrm>
            <a:off x="1890713" y="3494088"/>
            <a:ext cx="0" cy="2024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5" name="Line 179"/>
          <p:cNvSpPr>
            <a:spLocks noChangeShapeType="1"/>
          </p:cNvSpPr>
          <p:nvPr/>
        </p:nvSpPr>
        <p:spPr bwMode="auto">
          <a:xfrm flipH="1">
            <a:off x="1890713" y="5414963"/>
            <a:ext cx="158273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16" name="Rectangle 180"/>
          <p:cNvSpPr>
            <a:spLocks noChangeArrowheads="1"/>
          </p:cNvSpPr>
          <p:nvPr/>
        </p:nvSpPr>
        <p:spPr bwMode="auto">
          <a:xfrm>
            <a:off x="2393950" y="5119688"/>
            <a:ext cx="390525" cy="246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17" name="Text Box 181"/>
          <p:cNvSpPr txBox="1">
            <a:spLocks noChangeArrowheads="1"/>
          </p:cNvSpPr>
          <p:nvPr/>
        </p:nvSpPr>
        <p:spPr bwMode="auto">
          <a:xfrm>
            <a:off x="2393950" y="50673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600">
                <a:latin typeface="Arial" panose="020B0604020202020204" pitchFamily="34" charset="0"/>
              </a:rPr>
              <a:t>60</a:t>
            </a:r>
          </a:p>
        </p:txBody>
      </p:sp>
      <p:sp>
        <p:nvSpPr>
          <p:cNvPr id="60518" name="Rectangle 182"/>
          <p:cNvSpPr>
            <a:spLocks noChangeArrowheads="1"/>
          </p:cNvSpPr>
          <p:nvPr/>
        </p:nvSpPr>
        <p:spPr bwMode="auto">
          <a:xfrm>
            <a:off x="1112838" y="3903663"/>
            <a:ext cx="569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   B</a:t>
            </a:r>
          </a:p>
        </p:txBody>
      </p:sp>
      <p:sp>
        <p:nvSpPr>
          <p:cNvPr id="60519" name="Rectangle 183"/>
          <p:cNvSpPr>
            <a:spLocks noChangeArrowheads="1"/>
          </p:cNvSpPr>
          <p:nvPr/>
        </p:nvSpPr>
        <p:spPr bwMode="auto">
          <a:xfrm>
            <a:off x="636588" y="3903663"/>
            <a:ext cx="430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0,3</a:t>
            </a:r>
          </a:p>
        </p:txBody>
      </p:sp>
      <p:sp>
        <p:nvSpPr>
          <p:cNvPr id="60520" name="Rectangle 184"/>
          <p:cNvSpPr>
            <a:spLocks noChangeArrowheads="1"/>
          </p:cNvSpPr>
          <p:nvPr/>
        </p:nvSpPr>
        <p:spPr bwMode="auto">
          <a:xfrm>
            <a:off x="354013" y="3910013"/>
            <a:ext cx="1300162"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21" name="Line 185"/>
          <p:cNvSpPr>
            <a:spLocks noChangeShapeType="1"/>
          </p:cNvSpPr>
          <p:nvPr/>
        </p:nvSpPr>
        <p:spPr bwMode="auto">
          <a:xfrm>
            <a:off x="652463" y="3903663"/>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22" name="Line 186"/>
          <p:cNvSpPr>
            <a:spLocks noChangeShapeType="1"/>
          </p:cNvSpPr>
          <p:nvPr/>
        </p:nvSpPr>
        <p:spPr bwMode="auto">
          <a:xfrm>
            <a:off x="1109663" y="3903663"/>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0523" name="Group 187"/>
          <p:cNvGrpSpPr>
            <a:grpSpLocks/>
          </p:cNvGrpSpPr>
          <p:nvPr/>
        </p:nvGrpSpPr>
        <p:grpSpPr bwMode="auto">
          <a:xfrm>
            <a:off x="401638" y="3960813"/>
            <a:ext cx="190500" cy="190500"/>
            <a:chOff x="4360" y="1124"/>
            <a:chExt cx="120" cy="120"/>
          </a:xfrm>
        </p:grpSpPr>
        <p:sp>
          <p:nvSpPr>
            <p:cNvPr id="60562" name="Oval 188"/>
            <p:cNvSpPr>
              <a:spLocks noChangeArrowheads="1"/>
            </p:cNvSpPr>
            <p:nvPr/>
          </p:nvSpPr>
          <p:spPr bwMode="auto">
            <a:xfrm>
              <a:off x="4376" y="1140"/>
              <a:ext cx="88" cy="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63" name="Line 189"/>
            <p:cNvSpPr>
              <a:spLocks noChangeShapeType="1"/>
            </p:cNvSpPr>
            <p:nvPr/>
          </p:nvSpPr>
          <p:spPr bwMode="auto">
            <a:xfrm>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64" name="Line 190"/>
            <p:cNvSpPr>
              <a:spLocks noChangeShapeType="1"/>
            </p:cNvSpPr>
            <p:nvPr/>
          </p:nvSpPr>
          <p:spPr bwMode="auto">
            <a:xfrm rot="-5400000">
              <a:off x="4360" y="1184"/>
              <a:ext cx="1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524" name="Line 191"/>
          <p:cNvSpPr>
            <a:spLocks noChangeShapeType="1"/>
          </p:cNvSpPr>
          <p:nvPr/>
        </p:nvSpPr>
        <p:spPr bwMode="auto">
          <a:xfrm flipH="1">
            <a:off x="1681163" y="4056063"/>
            <a:ext cx="21907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25" name="Line 192"/>
          <p:cNvSpPr>
            <a:spLocks noChangeShapeType="1"/>
          </p:cNvSpPr>
          <p:nvPr/>
        </p:nvSpPr>
        <p:spPr bwMode="auto">
          <a:xfrm>
            <a:off x="1408113" y="3903663"/>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26" name="Rectangle 193"/>
          <p:cNvSpPr>
            <a:spLocks noChangeArrowheads="1"/>
          </p:cNvSpPr>
          <p:nvPr/>
        </p:nvSpPr>
        <p:spPr bwMode="auto">
          <a:xfrm>
            <a:off x="6980238" y="5338763"/>
            <a:ext cx="814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0,05 CZ</a:t>
            </a:r>
          </a:p>
        </p:txBody>
      </p:sp>
      <p:sp>
        <p:nvSpPr>
          <p:cNvPr id="60527" name="Rectangle 194"/>
          <p:cNvSpPr>
            <a:spLocks noChangeArrowheads="1"/>
          </p:cNvSpPr>
          <p:nvPr/>
        </p:nvSpPr>
        <p:spPr bwMode="auto">
          <a:xfrm>
            <a:off x="6611938" y="5334000"/>
            <a:ext cx="1166812" cy="2921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28" name="Line 195"/>
          <p:cNvSpPr>
            <a:spLocks noChangeShapeType="1"/>
          </p:cNvSpPr>
          <p:nvPr/>
        </p:nvSpPr>
        <p:spPr bwMode="auto">
          <a:xfrm>
            <a:off x="6986588" y="5335588"/>
            <a:ext cx="0" cy="296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29" name="Freeform 196"/>
          <p:cNvSpPr>
            <a:spLocks/>
          </p:cNvSpPr>
          <p:nvPr/>
        </p:nvSpPr>
        <p:spPr bwMode="auto">
          <a:xfrm>
            <a:off x="6681788" y="5403850"/>
            <a:ext cx="230187" cy="153988"/>
          </a:xfrm>
          <a:custGeom>
            <a:avLst/>
            <a:gdLst>
              <a:gd name="T0" fmla="*/ 2147483647 w 145"/>
              <a:gd name="T1" fmla="*/ 0 h 97"/>
              <a:gd name="T2" fmla="*/ 0 w 145"/>
              <a:gd name="T3" fmla="*/ 2147483647 h 97"/>
              <a:gd name="T4" fmla="*/ 2147483647 w 145"/>
              <a:gd name="T5" fmla="*/ 2147483647 h 97"/>
              <a:gd name="T6" fmla="*/ 2147483647 w 145"/>
              <a:gd name="T7" fmla="*/ 0 h 97"/>
              <a:gd name="T8" fmla="*/ 2147483647 w 14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97">
                <a:moveTo>
                  <a:pt x="36" y="0"/>
                </a:moveTo>
                <a:lnTo>
                  <a:pt x="0" y="96"/>
                </a:lnTo>
                <a:lnTo>
                  <a:pt x="108" y="96"/>
                </a:lnTo>
                <a:lnTo>
                  <a:pt x="144" y="0"/>
                </a:lnTo>
                <a:lnTo>
                  <a:pt x="3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30" name="Freeform 197"/>
          <p:cNvSpPr>
            <a:spLocks/>
          </p:cNvSpPr>
          <p:nvPr/>
        </p:nvSpPr>
        <p:spPr bwMode="auto">
          <a:xfrm flipV="1">
            <a:off x="6338888" y="5162550"/>
            <a:ext cx="238125" cy="306388"/>
          </a:xfrm>
          <a:custGeom>
            <a:avLst/>
            <a:gdLst>
              <a:gd name="T0" fmla="*/ 2147483647 w 193"/>
              <a:gd name="T1" fmla="*/ 0 h 193"/>
              <a:gd name="T2" fmla="*/ 0 w 193"/>
              <a:gd name="T3" fmla="*/ 0 h 193"/>
              <a:gd name="T4" fmla="*/ 0 w 193"/>
              <a:gd name="T5" fmla="*/ 2147483647 h 193"/>
              <a:gd name="T6" fmla="*/ 0 60000 65536"/>
              <a:gd name="T7" fmla="*/ 0 60000 65536"/>
              <a:gd name="T8" fmla="*/ 0 60000 65536"/>
            </a:gdLst>
            <a:ahLst/>
            <a:cxnLst>
              <a:cxn ang="T6">
                <a:pos x="T0" y="T1"/>
              </a:cxn>
              <a:cxn ang="T7">
                <a:pos x="T2" y="T3"/>
              </a:cxn>
              <a:cxn ang="T8">
                <a:pos x="T4" y="T5"/>
              </a:cxn>
            </a:cxnLst>
            <a:rect l="0" t="0" r="r" b="b"/>
            <a:pathLst>
              <a:path w="193" h="193">
                <a:moveTo>
                  <a:pt x="192"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31" name="Freeform 198"/>
          <p:cNvSpPr>
            <a:spLocks/>
          </p:cNvSpPr>
          <p:nvPr/>
        </p:nvSpPr>
        <p:spPr bwMode="auto">
          <a:xfrm flipV="1">
            <a:off x="3625850" y="5162550"/>
            <a:ext cx="2759075" cy="306388"/>
          </a:xfrm>
          <a:custGeom>
            <a:avLst/>
            <a:gdLst>
              <a:gd name="T0" fmla="*/ 2147483647 w 577"/>
              <a:gd name="T1" fmla="*/ 0 h 193"/>
              <a:gd name="T2" fmla="*/ 0 w 577"/>
              <a:gd name="T3" fmla="*/ 0 h 193"/>
              <a:gd name="T4" fmla="*/ 0 w 577"/>
              <a:gd name="T5" fmla="*/ 2147483647 h 193"/>
              <a:gd name="T6" fmla="*/ 0 60000 65536"/>
              <a:gd name="T7" fmla="*/ 0 60000 65536"/>
              <a:gd name="T8" fmla="*/ 0 60000 65536"/>
            </a:gdLst>
            <a:ahLst/>
            <a:cxnLst>
              <a:cxn ang="T6">
                <a:pos x="T0" y="T1"/>
              </a:cxn>
              <a:cxn ang="T7">
                <a:pos x="T2" y="T3"/>
              </a:cxn>
              <a:cxn ang="T8">
                <a:pos x="T4" y="T5"/>
              </a:cxn>
            </a:cxnLst>
            <a:rect l="0" t="0" r="r" b="b"/>
            <a:pathLst>
              <a:path w="577" h="193">
                <a:moveTo>
                  <a:pt x="576" y="0"/>
                </a:moveTo>
                <a:lnTo>
                  <a:pt x="0" y="0"/>
                </a:lnTo>
                <a:lnTo>
                  <a:pt x="0" y="192"/>
                </a:lnTo>
              </a:path>
            </a:pathLst>
          </a:custGeom>
          <a:noFill/>
          <a:ln w="12700" cap="rnd"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32" name="Freeform 199"/>
          <p:cNvSpPr>
            <a:spLocks/>
          </p:cNvSpPr>
          <p:nvPr/>
        </p:nvSpPr>
        <p:spPr bwMode="auto">
          <a:xfrm>
            <a:off x="7151688" y="5632450"/>
            <a:ext cx="153987" cy="77788"/>
          </a:xfrm>
          <a:custGeom>
            <a:avLst/>
            <a:gdLst>
              <a:gd name="T0" fmla="*/ 0 w 97"/>
              <a:gd name="T1" fmla="*/ 0 h 49"/>
              <a:gd name="T2" fmla="*/ 2147483647 w 97"/>
              <a:gd name="T3" fmla="*/ 0 h 49"/>
              <a:gd name="T4" fmla="*/ 2147483647 w 97"/>
              <a:gd name="T5" fmla="*/ 2147483647 h 49"/>
              <a:gd name="T6" fmla="*/ 0 w 9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49">
                <a:moveTo>
                  <a:pt x="0" y="0"/>
                </a:moveTo>
                <a:lnTo>
                  <a:pt x="96" y="0"/>
                </a:lnTo>
                <a:lnTo>
                  <a:pt x="48" y="48"/>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33" name="Line 200"/>
          <p:cNvSpPr>
            <a:spLocks noChangeShapeType="1"/>
          </p:cNvSpPr>
          <p:nvPr/>
        </p:nvSpPr>
        <p:spPr bwMode="auto">
          <a:xfrm>
            <a:off x="7227888" y="5688013"/>
            <a:ext cx="0" cy="2238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34" name="Rectangle 201"/>
          <p:cNvSpPr>
            <a:spLocks noChangeArrowheads="1"/>
          </p:cNvSpPr>
          <p:nvPr/>
        </p:nvSpPr>
        <p:spPr bwMode="auto">
          <a:xfrm>
            <a:off x="7072313" y="5870575"/>
            <a:ext cx="312737"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A</a:t>
            </a:r>
          </a:p>
        </p:txBody>
      </p:sp>
      <p:sp>
        <p:nvSpPr>
          <p:cNvPr id="60535" name="Rectangle 202"/>
          <p:cNvSpPr>
            <a:spLocks noChangeArrowheads="1"/>
          </p:cNvSpPr>
          <p:nvPr/>
        </p:nvSpPr>
        <p:spPr bwMode="auto">
          <a:xfrm>
            <a:off x="5062538" y="5732463"/>
            <a:ext cx="268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000">
                <a:latin typeface="Arial" panose="020B0604020202020204" pitchFamily="34" charset="0"/>
              </a:rPr>
              <a:t>E</a:t>
            </a:r>
          </a:p>
        </p:txBody>
      </p:sp>
      <p:sp>
        <p:nvSpPr>
          <p:cNvPr id="60536" name="Oval 203"/>
          <p:cNvSpPr>
            <a:spLocks noChangeArrowheads="1"/>
          </p:cNvSpPr>
          <p:nvPr/>
        </p:nvSpPr>
        <p:spPr bwMode="auto">
          <a:xfrm>
            <a:off x="5087938" y="5746750"/>
            <a:ext cx="219075" cy="21113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37" name="Line 204"/>
          <p:cNvSpPr>
            <a:spLocks noChangeShapeType="1"/>
          </p:cNvSpPr>
          <p:nvPr/>
        </p:nvSpPr>
        <p:spPr bwMode="auto">
          <a:xfrm>
            <a:off x="6213475" y="6127750"/>
            <a:ext cx="173038" cy="0"/>
          </a:xfrm>
          <a:prstGeom prst="line">
            <a:avLst/>
          </a:prstGeom>
          <a:noFill/>
          <a:ln w="12700">
            <a:solidFill>
              <a:schemeClr val="tx1"/>
            </a:solidFill>
            <a:round/>
            <a:headEnd type="arrow"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38" name="Rectangle 205"/>
          <p:cNvSpPr>
            <a:spLocks noChangeArrowheads="1"/>
          </p:cNvSpPr>
          <p:nvPr/>
        </p:nvSpPr>
        <p:spPr bwMode="auto">
          <a:xfrm>
            <a:off x="4303713" y="5983288"/>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Symbol" panose="05050102010706020507" pitchFamily="18" charset="2"/>
              </a:rPr>
              <a:t>Æ </a:t>
            </a:r>
            <a:r>
              <a:rPr lang="fr-FR" altLang="fr-FR" sz="1400">
                <a:latin typeface="Arial" panose="020B0604020202020204" pitchFamily="34" charset="0"/>
              </a:rPr>
              <a:t>0</a:t>
            </a:r>
          </a:p>
        </p:txBody>
      </p:sp>
      <p:sp>
        <p:nvSpPr>
          <p:cNvPr id="60539" name="Rectangle 206"/>
          <p:cNvSpPr>
            <a:spLocks noChangeArrowheads="1"/>
          </p:cNvSpPr>
          <p:nvPr/>
        </p:nvSpPr>
        <p:spPr bwMode="auto">
          <a:xfrm>
            <a:off x="3998913" y="5989638"/>
            <a:ext cx="1387475" cy="3016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40" name="Line 207"/>
          <p:cNvSpPr>
            <a:spLocks noChangeShapeType="1"/>
          </p:cNvSpPr>
          <p:nvPr/>
        </p:nvSpPr>
        <p:spPr bwMode="auto">
          <a:xfrm>
            <a:off x="4297363" y="5991225"/>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41" name="Rectangle 208"/>
          <p:cNvSpPr>
            <a:spLocks noChangeArrowheads="1"/>
          </p:cNvSpPr>
          <p:nvPr/>
        </p:nvSpPr>
        <p:spPr bwMode="auto">
          <a:xfrm>
            <a:off x="4740275" y="6013450"/>
            <a:ext cx="290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000">
                <a:latin typeface="Arial" panose="020B0604020202020204" pitchFamily="34" charset="0"/>
              </a:rPr>
              <a:t>M</a:t>
            </a:r>
          </a:p>
        </p:txBody>
      </p:sp>
      <p:sp>
        <p:nvSpPr>
          <p:cNvPr id="60542" name="Oval 209"/>
          <p:cNvSpPr>
            <a:spLocks noChangeArrowheads="1"/>
          </p:cNvSpPr>
          <p:nvPr/>
        </p:nvSpPr>
        <p:spPr bwMode="auto">
          <a:xfrm>
            <a:off x="4776788" y="6027738"/>
            <a:ext cx="215900" cy="22383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43" name="Rectangle 210"/>
          <p:cNvSpPr>
            <a:spLocks noChangeArrowheads="1"/>
          </p:cNvSpPr>
          <p:nvPr/>
        </p:nvSpPr>
        <p:spPr bwMode="auto">
          <a:xfrm>
            <a:off x="3800475" y="5726113"/>
            <a:ext cx="371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2x</a:t>
            </a:r>
          </a:p>
        </p:txBody>
      </p:sp>
      <p:sp>
        <p:nvSpPr>
          <p:cNvPr id="60544" name="Line 211"/>
          <p:cNvSpPr>
            <a:spLocks noChangeShapeType="1"/>
          </p:cNvSpPr>
          <p:nvPr/>
        </p:nvSpPr>
        <p:spPr bwMode="auto">
          <a:xfrm flipV="1">
            <a:off x="6215063" y="5102225"/>
            <a:ext cx="0" cy="11287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45" name="Line 212"/>
          <p:cNvSpPr>
            <a:spLocks noChangeShapeType="1"/>
          </p:cNvSpPr>
          <p:nvPr/>
        </p:nvSpPr>
        <p:spPr bwMode="auto">
          <a:xfrm>
            <a:off x="5421313" y="6127750"/>
            <a:ext cx="8556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46" name="Line 213"/>
          <p:cNvSpPr>
            <a:spLocks noChangeShapeType="1"/>
          </p:cNvSpPr>
          <p:nvPr/>
        </p:nvSpPr>
        <p:spPr bwMode="auto">
          <a:xfrm flipH="1">
            <a:off x="6053138" y="6127750"/>
            <a:ext cx="61912" cy="0"/>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47" name="Rectangle 214"/>
          <p:cNvSpPr>
            <a:spLocks noChangeArrowheads="1"/>
          </p:cNvSpPr>
          <p:nvPr/>
        </p:nvSpPr>
        <p:spPr bwMode="auto">
          <a:xfrm>
            <a:off x="5043488" y="5981700"/>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600">
                <a:latin typeface="Arial" panose="020B0604020202020204" pitchFamily="34" charset="0"/>
              </a:rPr>
              <a:t>A</a:t>
            </a:r>
          </a:p>
        </p:txBody>
      </p:sp>
      <p:sp>
        <p:nvSpPr>
          <p:cNvPr id="60548" name="Line 215"/>
          <p:cNvSpPr>
            <a:spLocks noChangeShapeType="1"/>
          </p:cNvSpPr>
          <p:nvPr/>
        </p:nvSpPr>
        <p:spPr bwMode="auto">
          <a:xfrm>
            <a:off x="5060950" y="5991225"/>
            <a:ext cx="0" cy="3063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49" name="Line 216"/>
          <p:cNvSpPr>
            <a:spLocks noChangeShapeType="1"/>
          </p:cNvSpPr>
          <p:nvPr/>
        </p:nvSpPr>
        <p:spPr bwMode="auto">
          <a:xfrm flipV="1">
            <a:off x="4678363" y="6302375"/>
            <a:ext cx="0" cy="2270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50" name="Freeform 217"/>
          <p:cNvSpPr>
            <a:spLocks/>
          </p:cNvSpPr>
          <p:nvPr/>
        </p:nvSpPr>
        <p:spPr bwMode="auto">
          <a:xfrm>
            <a:off x="4602163" y="6297613"/>
            <a:ext cx="153987" cy="79375"/>
          </a:xfrm>
          <a:custGeom>
            <a:avLst/>
            <a:gdLst>
              <a:gd name="T0" fmla="*/ 0 w 97"/>
              <a:gd name="T1" fmla="*/ 0 h 50"/>
              <a:gd name="T2" fmla="*/ 2147483647 w 97"/>
              <a:gd name="T3" fmla="*/ 0 h 50"/>
              <a:gd name="T4" fmla="*/ 2147483647 w 97"/>
              <a:gd name="T5" fmla="*/ 2147483647 h 50"/>
              <a:gd name="T6" fmla="*/ 0 w 97"/>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50">
                <a:moveTo>
                  <a:pt x="0" y="0"/>
                </a:moveTo>
                <a:lnTo>
                  <a:pt x="96" y="0"/>
                </a:lnTo>
                <a:lnTo>
                  <a:pt x="48" y="49"/>
                </a:lnTo>
                <a:lnTo>
                  <a:pt x="0" y="0"/>
                </a:lnTo>
              </a:path>
            </a:pathLst>
          </a:custGeom>
          <a:solidFill>
            <a:schemeClr val="tx1"/>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551" name="Rectangle 218"/>
          <p:cNvSpPr>
            <a:spLocks noChangeArrowheads="1"/>
          </p:cNvSpPr>
          <p:nvPr/>
        </p:nvSpPr>
        <p:spPr bwMode="auto">
          <a:xfrm>
            <a:off x="4521200" y="6543675"/>
            <a:ext cx="312738"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1400">
                <a:latin typeface="Arial" panose="020B0604020202020204" pitchFamily="34" charset="0"/>
              </a:rPr>
              <a:t>B</a:t>
            </a:r>
          </a:p>
        </p:txBody>
      </p:sp>
      <p:grpSp>
        <p:nvGrpSpPr>
          <p:cNvPr id="60552" name="Group 219"/>
          <p:cNvGrpSpPr>
            <a:grpSpLocks/>
          </p:cNvGrpSpPr>
          <p:nvPr/>
        </p:nvGrpSpPr>
        <p:grpSpPr bwMode="auto">
          <a:xfrm>
            <a:off x="4048125" y="6046788"/>
            <a:ext cx="215900" cy="215900"/>
            <a:chOff x="3277" y="1435"/>
            <a:chExt cx="136" cy="136"/>
          </a:xfrm>
        </p:grpSpPr>
        <p:sp>
          <p:nvSpPr>
            <p:cNvPr id="60559" name="Oval 220"/>
            <p:cNvSpPr>
              <a:spLocks noChangeArrowheads="1"/>
            </p:cNvSpPr>
            <p:nvPr/>
          </p:nvSpPr>
          <p:spPr bwMode="auto">
            <a:xfrm>
              <a:off x="3307" y="1465"/>
              <a:ext cx="76"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60" name="Line 221"/>
            <p:cNvSpPr>
              <a:spLocks noChangeShapeType="1"/>
            </p:cNvSpPr>
            <p:nvPr/>
          </p:nvSpPr>
          <p:spPr bwMode="auto">
            <a:xfrm>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61" name="Line 222"/>
            <p:cNvSpPr>
              <a:spLocks noChangeShapeType="1"/>
            </p:cNvSpPr>
            <p:nvPr/>
          </p:nvSpPr>
          <p:spPr bwMode="auto">
            <a:xfrm rot="5400000">
              <a:off x="3345" y="1435"/>
              <a:ext cx="0"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60553" name="Rectangle 223"/>
          <p:cNvSpPr>
            <a:spLocks noChangeArrowheads="1"/>
          </p:cNvSpPr>
          <p:nvPr/>
        </p:nvSpPr>
        <p:spPr bwMode="auto">
          <a:xfrm>
            <a:off x="4035425" y="5681663"/>
            <a:ext cx="1116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fr-FR" altLang="fr-FR" sz="1400">
                <a:latin typeface="Symbol" panose="05050102010706020507" pitchFamily="18" charset="2"/>
              </a:rPr>
              <a:t>Æ</a:t>
            </a:r>
            <a:r>
              <a:rPr lang="fr-FR" altLang="fr-FR" sz="1400">
                <a:latin typeface="Arial" panose="020B0604020202020204" pitchFamily="34" charset="0"/>
              </a:rPr>
              <a:t>8,02±0,02</a:t>
            </a:r>
          </a:p>
        </p:txBody>
      </p:sp>
      <p:sp>
        <p:nvSpPr>
          <p:cNvPr id="60554" name="Line 224"/>
          <p:cNvSpPr>
            <a:spLocks noChangeShapeType="1"/>
          </p:cNvSpPr>
          <p:nvPr/>
        </p:nvSpPr>
        <p:spPr bwMode="auto">
          <a:xfrm flipV="1">
            <a:off x="6092825" y="5113338"/>
            <a:ext cx="0" cy="1130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555" name="Text Box 230"/>
          <p:cNvSpPr txBox="1">
            <a:spLocks noChangeArrowheads="1"/>
          </p:cNvSpPr>
          <p:nvPr/>
        </p:nvSpPr>
        <p:spPr bwMode="auto">
          <a:xfrm>
            <a:off x="163513" y="3476625"/>
            <a:ext cx="147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Exigence Y</a:t>
            </a:r>
          </a:p>
        </p:txBody>
      </p:sp>
      <p:sp>
        <p:nvSpPr>
          <p:cNvPr id="60556" name="Rectangle 231"/>
          <p:cNvSpPr>
            <a:spLocks noChangeArrowheads="1"/>
          </p:cNvSpPr>
          <p:nvPr/>
        </p:nvSpPr>
        <p:spPr bwMode="auto">
          <a:xfrm>
            <a:off x="111125" y="101600"/>
            <a:ext cx="6234113" cy="474663"/>
          </a:xfrm>
          <a:prstGeom prst="rect">
            <a:avLst/>
          </a:prstGeom>
          <a:solidFill>
            <a:srgbClr val="FFFFCC"/>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fr-FR" altLang="fr-FR" sz="2000">
              <a:latin typeface="Arial" panose="020B0604020202020204" pitchFamily="34" charset="0"/>
            </a:endParaRPr>
          </a:p>
        </p:txBody>
      </p:sp>
      <p:sp>
        <p:nvSpPr>
          <p:cNvPr id="60557" name="Rectangle 232"/>
          <p:cNvSpPr>
            <a:spLocks noChangeArrowheads="1"/>
          </p:cNvSpPr>
          <p:nvPr/>
        </p:nvSpPr>
        <p:spPr bwMode="auto">
          <a:xfrm>
            <a:off x="122238" y="111125"/>
            <a:ext cx="621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400" b="1">
                <a:latin typeface="Arial" panose="020B0604020202020204" pitchFamily="34" charset="0"/>
              </a:rPr>
              <a:t>DECOMPOSITION EN SOUS ENSEMBLES</a:t>
            </a:r>
          </a:p>
        </p:txBody>
      </p:sp>
      <p:sp>
        <p:nvSpPr>
          <p:cNvPr id="60558" name="Text Box 233"/>
          <p:cNvSpPr txBox="1">
            <a:spLocks noChangeArrowheads="1"/>
          </p:cNvSpPr>
          <p:nvPr/>
        </p:nvSpPr>
        <p:spPr bwMode="auto">
          <a:xfrm>
            <a:off x="155575" y="712788"/>
            <a:ext cx="741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altLang="fr-FR" sz="2000">
                <a:latin typeface="Arial" panose="020B0604020202020204" pitchFamily="34" charset="0"/>
              </a:rPr>
              <a:t>Quelle défaillance peut-on craindre si la douille est trop longue ?</a:t>
            </a:r>
          </a:p>
        </p:txBody>
      </p:sp>
    </p:spTree>
    <p:extLst>
      <p:ext uri="{BB962C8B-B14F-4D97-AF65-F5344CB8AC3E}">
        <p14:creationId xmlns:p14="http://schemas.microsoft.com/office/powerpoint/2010/main" val="1102950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6443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4448</Words>
  <Application>Microsoft Office PowerPoint</Application>
  <PresentationFormat>Affichage à l'écran (4:3)</PresentationFormat>
  <Paragraphs>1194</Paragraphs>
  <Slides>92</Slides>
  <Notes>0</Notes>
  <HiddenSlides>0</HiddenSlides>
  <MMClips>0</MMClips>
  <ScaleCrop>false</ScaleCrop>
  <HeadingPairs>
    <vt:vector size="4" baseType="variant">
      <vt:variant>
        <vt:lpstr>Thème</vt:lpstr>
      </vt:variant>
      <vt:variant>
        <vt:i4>1</vt:i4>
      </vt:variant>
      <vt:variant>
        <vt:lpstr>Titres des diapositives</vt:lpstr>
      </vt:variant>
      <vt:variant>
        <vt:i4>92</vt:i4>
      </vt:variant>
    </vt:vector>
  </HeadingPairs>
  <TitlesOfParts>
    <vt:vector size="9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Anselmetti</dc:creator>
  <cp:lastModifiedBy>Anselmetti</cp:lastModifiedBy>
  <cp:revision>52</cp:revision>
  <dcterms:created xsi:type="dcterms:W3CDTF">2017-05-04T13:54:21Z</dcterms:created>
  <dcterms:modified xsi:type="dcterms:W3CDTF">2017-06-07T08:44:37Z</dcterms:modified>
</cp:coreProperties>
</file>