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" r:id="rId2"/>
    <p:sldId id="714" r:id="rId3"/>
    <p:sldId id="704" r:id="rId4"/>
    <p:sldId id="713" r:id="rId5"/>
    <p:sldId id="715" r:id="rId6"/>
    <p:sldId id="712" r:id="rId7"/>
    <p:sldId id="711" r:id="rId8"/>
    <p:sldId id="710" r:id="rId9"/>
    <p:sldId id="716" r:id="rId10"/>
    <p:sldId id="717" r:id="rId11"/>
  </p:sldIdLst>
  <p:sldSz cx="9144000" cy="6858000" type="screen4x3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99"/>
    <a:srgbClr val="FFCC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67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FCC18-C516-42F1-ACA0-98C52DAA8565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B288A-2401-4A8B-97DF-FAC034DE1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292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92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57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19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7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32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92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49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534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39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357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63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73F6-B041-4B1A-BAF2-C225EBF99E0D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107FC-BBF5-4C74-AF08-DB65F02187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56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5862447" y="6022975"/>
            <a:ext cx="2124075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8133" tIns="49067" rIns="98133" bIns="49067">
            <a:spAutoFit/>
          </a:bodyPr>
          <a:lstStyle>
            <a:lvl1pPr defTabSz="9810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810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810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810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81075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81075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81075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81075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81075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500" dirty="0">
                <a:latin typeface="Arial" charset="0"/>
              </a:rPr>
              <a:t>Bernard ANSELMETTI</a:t>
            </a:r>
          </a:p>
        </p:txBody>
      </p:sp>
      <p:sp>
        <p:nvSpPr>
          <p:cNvPr id="4104" name="Text Box 21"/>
          <p:cNvSpPr txBox="1">
            <a:spLocks noChangeArrowheads="1"/>
          </p:cNvSpPr>
          <p:nvPr/>
        </p:nvSpPr>
        <p:spPr bwMode="auto">
          <a:xfrm>
            <a:off x="6284913" y="6350000"/>
            <a:ext cx="15215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 smtClean="0">
                <a:latin typeface="Arial" charset="0"/>
              </a:rPr>
              <a:t>Juin 2017</a:t>
            </a:r>
            <a:endParaRPr lang="fr-FR" altLang="fr-FR" sz="2400" dirty="0">
              <a:latin typeface="Arial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202488" y="6400800"/>
            <a:ext cx="1905000" cy="457200"/>
          </a:xfrm>
        </p:spPr>
        <p:txBody>
          <a:bodyPr/>
          <a:lstStyle/>
          <a:p>
            <a:pPr>
              <a:defRPr/>
            </a:pPr>
            <a:fld id="{4C5C50BA-35DC-4E06-B18B-6459908B499E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sp>
        <p:nvSpPr>
          <p:cNvPr id="4107" name="ZoneTexte 12"/>
          <p:cNvSpPr txBox="1">
            <a:spLocks noChangeArrowheads="1"/>
          </p:cNvSpPr>
          <p:nvPr/>
        </p:nvSpPr>
        <p:spPr bwMode="auto">
          <a:xfrm>
            <a:off x="1971222" y="623887"/>
            <a:ext cx="4283993" cy="461665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 dirty="0" smtClean="0">
                <a:latin typeface="Arial" charset="0"/>
              </a:rPr>
              <a:t>FORMATION COTATION ISO</a:t>
            </a:r>
            <a:endParaRPr lang="fr-FR" altLang="fr-FR" sz="2400" b="1" dirty="0">
              <a:latin typeface="Arial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971222" y="1242536"/>
            <a:ext cx="501457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OBJECTIFS</a:t>
            </a:r>
          </a:p>
          <a:p>
            <a:r>
              <a:rPr lang="fr-FR" dirty="0" smtClean="0"/>
              <a:t>Comprendre les spécifications</a:t>
            </a:r>
          </a:p>
          <a:p>
            <a:r>
              <a:rPr lang="fr-FR" dirty="0" smtClean="0"/>
              <a:t>Avoir une méthode de cotation</a:t>
            </a:r>
          </a:p>
          <a:p>
            <a:r>
              <a:rPr lang="fr-FR" dirty="0" smtClean="0"/>
              <a:t>Savoir mesurer des spécifications</a:t>
            </a:r>
          </a:p>
          <a:p>
            <a:r>
              <a:rPr lang="fr-FR" dirty="0" smtClean="0"/>
              <a:t>Proposer une approche pour l'enseignement à l'IUT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197100" y="3330222"/>
            <a:ext cx="367113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Bases de la cotation ISO</a:t>
            </a:r>
          </a:p>
          <a:p>
            <a:r>
              <a:rPr lang="fr-FR" dirty="0" smtClean="0"/>
              <a:t>Compléments usuels</a:t>
            </a:r>
          </a:p>
          <a:p>
            <a:endParaRPr lang="fr-FR" dirty="0"/>
          </a:p>
          <a:p>
            <a:r>
              <a:rPr lang="fr-FR" dirty="0"/>
              <a:t>Approfondissement de la cotation</a:t>
            </a:r>
          </a:p>
          <a:p>
            <a:r>
              <a:rPr lang="fr-FR" dirty="0" smtClean="0"/>
              <a:t>Méthode de cotation CLIC/Quick GPS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Chaînes de cotes 3D</a:t>
            </a:r>
            <a:endParaRPr lang="fr-FR" dirty="0"/>
          </a:p>
          <a:p>
            <a:r>
              <a:rPr lang="fr-FR" dirty="0" smtClean="0"/>
              <a:t>Applications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971222" y="3045177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SOMMAIRE</a:t>
            </a:r>
            <a:endParaRPr lang="fr-FR" b="1" dirty="0"/>
          </a:p>
        </p:txBody>
      </p:sp>
      <p:pic>
        <p:nvPicPr>
          <p:cNvPr id="14" name="Picture 9" descr="logo_0400x0184x24bpp_fond_blan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688" y="211138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58" descr="Logo_UPS_IUT_20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687388"/>
            <a:ext cx="10096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C:\Users\Romain\Dropbox\Comm'Lurpa\Logo_ENSCachanEndoss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61" t="27078" b="16264"/>
          <a:stretch>
            <a:fillRect/>
          </a:stretch>
        </p:blipFill>
        <p:spPr bwMode="auto">
          <a:xfrm>
            <a:off x="49213" y="333375"/>
            <a:ext cx="16065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092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2"/>
          <p:cNvSpPr txBox="1">
            <a:spLocks noChangeArrowheads="1"/>
          </p:cNvSpPr>
          <p:nvPr/>
        </p:nvSpPr>
        <p:spPr bwMode="auto">
          <a:xfrm>
            <a:off x="69850" y="66675"/>
            <a:ext cx="5337359" cy="461665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 dirty="0" smtClean="0">
                <a:solidFill>
                  <a:schemeClr val="tx1"/>
                </a:solidFill>
              </a:rPr>
              <a:t>PROMOTION DE LA COTATION ISO</a:t>
            </a:r>
            <a:endParaRPr lang="fr-FR" altLang="fr-FR" sz="2400" dirty="0">
              <a:solidFill>
                <a:schemeClr val="tx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72023" y="1933478"/>
            <a:ext cx="73342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Elle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permet d’améliorer la conception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et la qualité des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produits,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réduire les coûts</a:t>
            </a:r>
          </a:p>
          <a:p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Elle n'est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pas si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compliquée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que cela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Elle est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très rapide à écrire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Les outils de CAO de demain vont aider à générer la cotation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847975" y="1085850"/>
            <a:ext cx="3182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</a:rPr>
              <a:t>ÇA  MARCHE  BIEN ! 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030682" y="5284519"/>
            <a:ext cx="67333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Mais il manque encore quelques informations dans les normes, ce qui impose d'analyser les symboles et les modificateurs pour pouvoir les exploiter pleinement.</a:t>
            </a:r>
          </a:p>
        </p:txBody>
      </p:sp>
    </p:spTree>
    <p:extLst>
      <p:ext uri="{BB962C8B-B14F-4D97-AF65-F5344CB8AC3E}">
        <p14:creationId xmlns:p14="http://schemas.microsoft.com/office/powerpoint/2010/main" val="4065776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2"/>
          <p:cNvSpPr txBox="1">
            <a:spLocks noChangeArrowheads="1"/>
          </p:cNvSpPr>
          <p:nvPr/>
        </p:nvSpPr>
        <p:spPr bwMode="auto">
          <a:xfrm>
            <a:off x="167043" y="141590"/>
            <a:ext cx="4871077" cy="461665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 dirty="0" smtClean="0">
                <a:latin typeface="Arial" charset="0"/>
              </a:rPr>
              <a:t>METHODOLOGIE DE COTATION</a:t>
            </a:r>
            <a:endParaRPr lang="fr-FR" altLang="fr-FR" sz="2400" b="1" dirty="0">
              <a:latin typeface="Arial" charset="0"/>
            </a:endParaRPr>
          </a:p>
        </p:txBody>
      </p:sp>
      <p:cxnSp>
        <p:nvCxnSpPr>
          <p:cNvPr id="3" name="Connecteur droit 151"/>
          <p:cNvCxnSpPr>
            <a:cxnSpLocks noChangeShapeType="1"/>
          </p:cNvCxnSpPr>
          <p:nvPr/>
        </p:nvCxnSpPr>
        <p:spPr bwMode="auto">
          <a:xfrm>
            <a:off x="5880633" y="4861626"/>
            <a:ext cx="204787" cy="42863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Connecteur droit 101"/>
          <p:cNvCxnSpPr>
            <a:cxnSpLocks noChangeShapeType="1"/>
          </p:cNvCxnSpPr>
          <p:nvPr/>
        </p:nvCxnSpPr>
        <p:spPr bwMode="auto">
          <a:xfrm flipV="1">
            <a:off x="6075895" y="4350451"/>
            <a:ext cx="1073150" cy="554038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Groupe 128"/>
          <p:cNvGrpSpPr>
            <a:grpSpLocks/>
          </p:cNvGrpSpPr>
          <p:nvPr/>
        </p:nvGrpSpPr>
        <p:grpSpPr bwMode="auto">
          <a:xfrm>
            <a:off x="5340883" y="1416751"/>
            <a:ext cx="1798637" cy="3403600"/>
            <a:chOff x="3224808" y="2142379"/>
            <a:chExt cx="1712797" cy="3509344"/>
          </a:xfrm>
        </p:grpSpPr>
        <p:cxnSp>
          <p:nvCxnSpPr>
            <p:cNvPr id="6" name="Connecteur droit 5"/>
            <p:cNvCxnSpPr>
              <a:cxnSpLocks noChangeShapeType="1"/>
            </p:cNvCxnSpPr>
            <p:nvPr/>
          </p:nvCxnSpPr>
          <p:spPr bwMode="auto">
            <a:xfrm flipH="1">
              <a:off x="3888755" y="5003651"/>
              <a:ext cx="648072" cy="36004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Connecteur droit 6"/>
            <p:cNvCxnSpPr>
              <a:cxnSpLocks noChangeShapeType="1"/>
            </p:cNvCxnSpPr>
            <p:nvPr/>
          </p:nvCxnSpPr>
          <p:spPr bwMode="auto">
            <a:xfrm flipH="1">
              <a:off x="3960763" y="5147667"/>
              <a:ext cx="648072" cy="36004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Connecteur droit 7"/>
            <p:cNvCxnSpPr>
              <a:cxnSpLocks noChangeShapeType="1"/>
            </p:cNvCxnSpPr>
            <p:nvPr/>
          </p:nvCxnSpPr>
          <p:spPr bwMode="auto">
            <a:xfrm flipH="1">
              <a:off x="3960763" y="5291683"/>
              <a:ext cx="648072" cy="36004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Connecteur droit 300"/>
            <p:cNvCxnSpPr>
              <a:cxnSpLocks noChangeShapeType="1"/>
            </p:cNvCxnSpPr>
            <p:nvPr/>
          </p:nvCxnSpPr>
          <p:spPr bwMode="auto">
            <a:xfrm>
              <a:off x="3888755" y="5363691"/>
              <a:ext cx="72008" cy="144016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Connecteur droit 11"/>
            <p:cNvCxnSpPr>
              <a:cxnSpLocks noChangeShapeType="1"/>
            </p:cNvCxnSpPr>
            <p:nvPr/>
          </p:nvCxnSpPr>
          <p:spPr bwMode="auto">
            <a:xfrm>
              <a:off x="3888755" y="2709160"/>
              <a:ext cx="0" cy="2160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Connecteur droit 12"/>
            <p:cNvCxnSpPr>
              <a:cxnSpLocks noChangeShapeType="1"/>
            </p:cNvCxnSpPr>
            <p:nvPr/>
          </p:nvCxnSpPr>
          <p:spPr bwMode="auto">
            <a:xfrm>
              <a:off x="4536827" y="5003651"/>
              <a:ext cx="72008" cy="144016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Connecteur droit 13"/>
            <p:cNvCxnSpPr>
              <a:cxnSpLocks noChangeShapeType="1"/>
            </p:cNvCxnSpPr>
            <p:nvPr/>
          </p:nvCxnSpPr>
          <p:spPr bwMode="auto">
            <a:xfrm>
              <a:off x="4608835" y="5147667"/>
              <a:ext cx="0" cy="144016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Connecteur droit 304"/>
            <p:cNvCxnSpPr>
              <a:cxnSpLocks noChangeShapeType="1"/>
            </p:cNvCxnSpPr>
            <p:nvPr/>
          </p:nvCxnSpPr>
          <p:spPr bwMode="auto">
            <a:xfrm flipH="1" flipV="1">
              <a:off x="3672731" y="5579715"/>
              <a:ext cx="288032" cy="72008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Connecteur droit 305"/>
            <p:cNvCxnSpPr>
              <a:cxnSpLocks noChangeShapeType="1"/>
            </p:cNvCxnSpPr>
            <p:nvPr/>
          </p:nvCxnSpPr>
          <p:spPr bwMode="auto">
            <a:xfrm>
              <a:off x="3672731" y="5435699"/>
              <a:ext cx="0" cy="144016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Forme libre 14"/>
            <p:cNvSpPr/>
            <p:nvPr/>
          </p:nvSpPr>
          <p:spPr>
            <a:xfrm>
              <a:off x="3513549" y="4702367"/>
              <a:ext cx="1424056" cy="785674"/>
            </a:xfrm>
            <a:custGeom>
              <a:avLst/>
              <a:gdLst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19" fmla="*/ 1390650 w 1424517"/>
                <a:gd name="connsiteY19" fmla="*/ 85196 h 786871"/>
                <a:gd name="connsiteX20" fmla="*/ 1101725 w 1424517"/>
                <a:gd name="connsiteY20" fmla="*/ 256646 h 786871"/>
                <a:gd name="connsiteX21" fmla="*/ 1041400 w 1424517"/>
                <a:gd name="connsiteY21" fmla="*/ 288396 h 786871"/>
                <a:gd name="connsiteX22" fmla="*/ 1022350 w 1424517"/>
                <a:gd name="connsiteY22" fmla="*/ 262996 h 786871"/>
                <a:gd name="connsiteX23" fmla="*/ 1031875 w 1424517"/>
                <a:gd name="connsiteY23" fmla="*/ 237596 h 786871"/>
                <a:gd name="connsiteX24" fmla="*/ 1035050 w 1424517"/>
                <a:gd name="connsiteY24" fmla="*/ 212196 h 786871"/>
                <a:gd name="connsiteX25" fmla="*/ 1019175 w 1424517"/>
                <a:gd name="connsiteY25" fmla="*/ 129646 h 786871"/>
                <a:gd name="connsiteX26" fmla="*/ 1012825 w 1424517"/>
                <a:gd name="connsiteY26" fmla="*/ 85196 h 786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424517" h="786871">
                  <a:moveTo>
                    <a:pt x="0" y="786871"/>
                  </a:moveTo>
                  <a:cubicBezTo>
                    <a:pt x="135202" y="717550"/>
                    <a:pt x="270404" y="648229"/>
                    <a:pt x="336550" y="602721"/>
                  </a:cubicBezTo>
                  <a:cubicBezTo>
                    <a:pt x="402696" y="557213"/>
                    <a:pt x="380471" y="558271"/>
                    <a:pt x="396875" y="513821"/>
                  </a:cubicBezTo>
                  <a:cubicBezTo>
                    <a:pt x="413279" y="469371"/>
                    <a:pt x="411692" y="379942"/>
                    <a:pt x="434975" y="336021"/>
                  </a:cubicBezTo>
                  <a:cubicBezTo>
                    <a:pt x="458258" y="292100"/>
                    <a:pt x="444500" y="300038"/>
                    <a:pt x="536575" y="250296"/>
                  </a:cubicBezTo>
                  <a:cubicBezTo>
                    <a:pt x="628650" y="200554"/>
                    <a:pt x="907521" y="75142"/>
                    <a:pt x="987425" y="37571"/>
                  </a:cubicBezTo>
                  <a:cubicBezTo>
                    <a:pt x="1067329" y="0"/>
                    <a:pt x="1009121" y="26988"/>
                    <a:pt x="1016000" y="24871"/>
                  </a:cubicBezTo>
                  <a:cubicBezTo>
                    <a:pt x="1022879" y="22754"/>
                    <a:pt x="1024467" y="23813"/>
                    <a:pt x="1028700" y="24871"/>
                  </a:cubicBezTo>
                  <a:cubicBezTo>
                    <a:pt x="1032933" y="25929"/>
                    <a:pt x="1037167" y="17992"/>
                    <a:pt x="1041400" y="31221"/>
                  </a:cubicBezTo>
                  <a:cubicBezTo>
                    <a:pt x="1045633" y="44450"/>
                    <a:pt x="1049338" y="76200"/>
                    <a:pt x="1054100" y="104246"/>
                  </a:cubicBezTo>
                  <a:cubicBezTo>
                    <a:pt x="1058862" y="132292"/>
                    <a:pt x="1065742" y="181504"/>
                    <a:pt x="1069975" y="199496"/>
                  </a:cubicBezTo>
                  <a:cubicBezTo>
                    <a:pt x="1074208" y="217488"/>
                    <a:pt x="1076325" y="209550"/>
                    <a:pt x="1079500" y="212196"/>
                  </a:cubicBezTo>
                  <a:cubicBezTo>
                    <a:pt x="1082675" y="214842"/>
                    <a:pt x="1083204" y="216959"/>
                    <a:pt x="1089025" y="215371"/>
                  </a:cubicBezTo>
                  <a:cubicBezTo>
                    <a:pt x="1094846" y="213784"/>
                    <a:pt x="1114425" y="202671"/>
                    <a:pt x="1114425" y="202671"/>
                  </a:cubicBezTo>
                  <a:lnTo>
                    <a:pt x="1374775" y="56621"/>
                  </a:lnTo>
                  <a:cubicBezTo>
                    <a:pt x="1424517" y="29633"/>
                    <a:pt x="1405467" y="41804"/>
                    <a:pt x="1412875" y="40746"/>
                  </a:cubicBezTo>
                  <a:cubicBezTo>
                    <a:pt x="1420283" y="39688"/>
                    <a:pt x="1418167" y="46038"/>
                    <a:pt x="1419225" y="50271"/>
                  </a:cubicBezTo>
                  <a:cubicBezTo>
                    <a:pt x="1420283" y="54504"/>
                    <a:pt x="1421871" y="61384"/>
                    <a:pt x="1419225" y="66146"/>
                  </a:cubicBezTo>
                  <a:cubicBezTo>
                    <a:pt x="1416579" y="70908"/>
                    <a:pt x="1408112" y="75671"/>
                    <a:pt x="1403350" y="78846"/>
                  </a:cubicBezTo>
                  <a:cubicBezTo>
                    <a:pt x="1398588" y="82021"/>
                    <a:pt x="1390650" y="85196"/>
                    <a:pt x="1390650" y="85196"/>
                  </a:cubicBezTo>
                  <a:lnTo>
                    <a:pt x="1101725" y="256646"/>
                  </a:lnTo>
                  <a:cubicBezTo>
                    <a:pt x="1043517" y="290513"/>
                    <a:pt x="1054629" y="287338"/>
                    <a:pt x="1041400" y="288396"/>
                  </a:cubicBezTo>
                  <a:cubicBezTo>
                    <a:pt x="1028171" y="289454"/>
                    <a:pt x="1023937" y="271463"/>
                    <a:pt x="1022350" y="262996"/>
                  </a:cubicBezTo>
                  <a:cubicBezTo>
                    <a:pt x="1020763" y="254529"/>
                    <a:pt x="1029758" y="246063"/>
                    <a:pt x="1031875" y="237596"/>
                  </a:cubicBezTo>
                  <a:cubicBezTo>
                    <a:pt x="1033992" y="229129"/>
                    <a:pt x="1037167" y="230188"/>
                    <a:pt x="1035050" y="212196"/>
                  </a:cubicBezTo>
                  <a:cubicBezTo>
                    <a:pt x="1032933" y="194204"/>
                    <a:pt x="1022879" y="150813"/>
                    <a:pt x="1019175" y="129646"/>
                  </a:cubicBezTo>
                  <a:cubicBezTo>
                    <a:pt x="1015471" y="108479"/>
                    <a:pt x="1013883" y="93663"/>
                    <a:pt x="1012825" y="85196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16" name="Forme libre 15"/>
            <p:cNvSpPr/>
            <p:nvPr/>
          </p:nvSpPr>
          <p:spPr>
            <a:xfrm>
              <a:off x="3484827" y="4790755"/>
              <a:ext cx="1038563" cy="752938"/>
            </a:xfrm>
            <a:custGeom>
              <a:avLst/>
              <a:gdLst>
                <a:gd name="connsiteX0" fmla="*/ 1035050 w 1035050"/>
                <a:gd name="connsiteY0" fmla="*/ 0 h 757237"/>
                <a:gd name="connsiteX1" fmla="*/ 571500 w 1035050"/>
                <a:gd name="connsiteY1" fmla="*/ 209550 h 757237"/>
                <a:gd name="connsiteX2" fmla="*/ 517525 w 1035050"/>
                <a:gd name="connsiteY2" fmla="*/ 247650 h 757237"/>
                <a:gd name="connsiteX3" fmla="*/ 504825 w 1035050"/>
                <a:gd name="connsiteY3" fmla="*/ 298450 h 757237"/>
                <a:gd name="connsiteX4" fmla="*/ 479425 w 1035050"/>
                <a:gd name="connsiteY4" fmla="*/ 393700 h 757237"/>
                <a:gd name="connsiteX5" fmla="*/ 485775 w 1035050"/>
                <a:gd name="connsiteY5" fmla="*/ 447675 h 757237"/>
                <a:gd name="connsiteX6" fmla="*/ 495300 w 1035050"/>
                <a:gd name="connsiteY6" fmla="*/ 495300 h 757237"/>
                <a:gd name="connsiteX7" fmla="*/ 479425 w 1035050"/>
                <a:gd name="connsiteY7" fmla="*/ 501650 h 757237"/>
                <a:gd name="connsiteX8" fmla="*/ 460375 w 1035050"/>
                <a:gd name="connsiteY8" fmla="*/ 517525 h 757237"/>
                <a:gd name="connsiteX9" fmla="*/ 444500 w 1035050"/>
                <a:gd name="connsiteY9" fmla="*/ 495300 h 757237"/>
                <a:gd name="connsiteX10" fmla="*/ 428625 w 1035050"/>
                <a:gd name="connsiteY10" fmla="*/ 504825 h 757237"/>
                <a:gd name="connsiteX11" fmla="*/ 63500 w 1035050"/>
                <a:gd name="connsiteY11" fmla="*/ 720725 h 757237"/>
                <a:gd name="connsiteX12" fmla="*/ 47625 w 1035050"/>
                <a:gd name="connsiteY12" fmla="*/ 723900 h 757237"/>
                <a:gd name="connsiteX13" fmla="*/ 28575 w 1035050"/>
                <a:gd name="connsiteY13" fmla="*/ 698500 h 757237"/>
                <a:gd name="connsiteX0" fmla="*/ 1038225 w 1038225"/>
                <a:gd name="connsiteY0" fmla="*/ 0 h 753004"/>
                <a:gd name="connsiteX1" fmla="*/ 574675 w 1038225"/>
                <a:gd name="connsiteY1" fmla="*/ 209550 h 753004"/>
                <a:gd name="connsiteX2" fmla="*/ 520700 w 1038225"/>
                <a:gd name="connsiteY2" fmla="*/ 247650 h 753004"/>
                <a:gd name="connsiteX3" fmla="*/ 508000 w 1038225"/>
                <a:gd name="connsiteY3" fmla="*/ 298450 h 753004"/>
                <a:gd name="connsiteX4" fmla="*/ 482600 w 1038225"/>
                <a:gd name="connsiteY4" fmla="*/ 393700 h 753004"/>
                <a:gd name="connsiteX5" fmla="*/ 488950 w 1038225"/>
                <a:gd name="connsiteY5" fmla="*/ 447675 h 753004"/>
                <a:gd name="connsiteX6" fmla="*/ 498475 w 1038225"/>
                <a:gd name="connsiteY6" fmla="*/ 495300 h 753004"/>
                <a:gd name="connsiteX7" fmla="*/ 482600 w 1038225"/>
                <a:gd name="connsiteY7" fmla="*/ 501650 h 753004"/>
                <a:gd name="connsiteX8" fmla="*/ 463550 w 1038225"/>
                <a:gd name="connsiteY8" fmla="*/ 517525 h 753004"/>
                <a:gd name="connsiteX9" fmla="*/ 447675 w 1038225"/>
                <a:gd name="connsiteY9" fmla="*/ 495300 h 753004"/>
                <a:gd name="connsiteX10" fmla="*/ 431800 w 1038225"/>
                <a:gd name="connsiteY10" fmla="*/ 504825 h 753004"/>
                <a:gd name="connsiteX11" fmla="*/ 66675 w 1038225"/>
                <a:gd name="connsiteY11" fmla="*/ 720725 h 753004"/>
                <a:gd name="connsiteX12" fmla="*/ 31750 w 1038225"/>
                <a:gd name="connsiteY12" fmla="*/ 698500 h 753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38225" h="753004">
                  <a:moveTo>
                    <a:pt x="1038225" y="0"/>
                  </a:moveTo>
                  <a:lnTo>
                    <a:pt x="574675" y="209550"/>
                  </a:lnTo>
                  <a:cubicBezTo>
                    <a:pt x="488421" y="250825"/>
                    <a:pt x="531812" y="232834"/>
                    <a:pt x="520700" y="247650"/>
                  </a:cubicBezTo>
                  <a:cubicBezTo>
                    <a:pt x="509588" y="262466"/>
                    <a:pt x="514350" y="274108"/>
                    <a:pt x="508000" y="298450"/>
                  </a:cubicBezTo>
                  <a:cubicBezTo>
                    <a:pt x="501650" y="322792"/>
                    <a:pt x="485775" y="368829"/>
                    <a:pt x="482600" y="393700"/>
                  </a:cubicBezTo>
                  <a:cubicBezTo>
                    <a:pt x="479425" y="418571"/>
                    <a:pt x="486304" y="430742"/>
                    <a:pt x="488950" y="447675"/>
                  </a:cubicBezTo>
                  <a:cubicBezTo>
                    <a:pt x="491596" y="464608"/>
                    <a:pt x="499533" y="486304"/>
                    <a:pt x="498475" y="495300"/>
                  </a:cubicBezTo>
                  <a:cubicBezTo>
                    <a:pt x="497417" y="504296"/>
                    <a:pt x="488421" y="497946"/>
                    <a:pt x="482600" y="501650"/>
                  </a:cubicBezTo>
                  <a:cubicBezTo>
                    <a:pt x="476779" y="505354"/>
                    <a:pt x="469371" y="518583"/>
                    <a:pt x="463550" y="517525"/>
                  </a:cubicBezTo>
                  <a:cubicBezTo>
                    <a:pt x="457729" y="516467"/>
                    <a:pt x="452967" y="497417"/>
                    <a:pt x="447675" y="495300"/>
                  </a:cubicBezTo>
                  <a:cubicBezTo>
                    <a:pt x="442383" y="493183"/>
                    <a:pt x="431800" y="504825"/>
                    <a:pt x="431800" y="504825"/>
                  </a:cubicBezTo>
                  <a:lnTo>
                    <a:pt x="66675" y="720725"/>
                  </a:lnTo>
                  <a:cubicBezTo>
                    <a:pt x="0" y="753004"/>
                    <a:pt x="39026" y="703130"/>
                    <a:pt x="31750" y="698500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17" name="Connecteur droit 308"/>
            <p:cNvCxnSpPr>
              <a:cxnSpLocks noChangeShapeType="1"/>
            </p:cNvCxnSpPr>
            <p:nvPr/>
          </p:nvCxnSpPr>
          <p:spPr bwMode="auto">
            <a:xfrm flipH="1" flipV="1">
              <a:off x="3224808" y="5448399"/>
              <a:ext cx="288032" cy="72008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Connecteur droit 309"/>
            <p:cNvCxnSpPr>
              <a:cxnSpLocks noChangeShapeType="1"/>
            </p:cNvCxnSpPr>
            <p:nvPr/>
          </p:nvCxnSpPr>
          <p:spPr bwMode="auto">
            <a:xfrm flipH="1" flipV="1">
              <a:off x="3231158" y="5404966"/>
              <a:ext cx="288032" cy="72008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Connecteur droit 310"/>
            <p:cNvCxnSpPr>
              <a:cxnSpLocks noChangeShapeType="1"/>
            </p:cNvCxnSpPr>
            <p:nvPr/>
          </p:nvCxnSpPr>
          <p:spPr bwMode="auto">
            <a:xfrm flipH="1" flipV="1">
              <a:off x="4464827" y="4700794"/>
              <a:ext cx="72000" cy="18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Connecteur droit 311"/>
            <p:cNvCxnSpPr>
              <a:cxnSpLocks noChangeShapeType="1"/>
            </p:cNvCxnSpPr>
            <p:nvPr/>
          </p:nvCxnSpPr>
          <p:spPr bwMode="auto">
            <a:xfrm flipH="1" flipV="1">
              <a:off x="4392811" y="4941168"/>
              <a:ext cx="144000" cy="36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Connecteur droit 312"/>
            <p:cNvCxnSpPr>
              <a:cxnSpLocks noChangeShapeType="1"/>
              <a:stCxn id="15" idx="23"/>
            </p:cNvCxnSpPr>
            <p:nvPr/>
          </p:nvCxnSpPr>
          <p:spPr bwMode="auto">
            <a:xfrm flipH="1">
              <a:off x="4536827" y="4939407"/>
              <a:ext cx="8136" cy="64244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Connecteur droit 313"/>
            <p:cNvCxnSpPr>
              <a:cxnSpLocks noChangeShapeType="1"/>
            </p:cNvCxnSpPr>
            <p:nvPr/>
          </p:nvCxnSpPr>
          <p:spPr bwMode="auto">
            <a:xfrm flipH="1">
              <a:off x="3888755" y="5305797"/>
              <a:ext cx="8136" cy="64244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Connecteur droit 314"/>
            <p:cNvCxnSpPr>
              <a:cxnSpLocks noChangeShapeType="1"/>
            </p:cNvCxnSpPr>
            <p:nvPr/>
          </p:nvCxnSpPr>
          <p:spPr bwMode="auto">
            <a:xfrm>
              <a:off x="3800872" y="5363699"/>
              <a:ext cx="0" cy="72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Connecteur droit 315"/>
            <p:cNvCxnSpPr>
              <a:cxnSpLocks noChangeShapeType="1"/>
            </p:cNvCxnSpPr>
            <p:nvPr/>
          </p:nvCxnSpPr>
          <p:spPr bwMode="auto">
            <a:xfrm flipH="1">
              <a:off x="3744739" y="5432524"/>
              <a:ext cx="62483" cy="36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Connecteur droit 316"/>
            <p:cNvCxnSpPr>
              <a:cxnSpLocks noChangeShapeType="1"/>
            </p:cNvCxnSpPr>
            <p:nvPr/>
          </p:nvCxnSpPr>
          <p:spPr bwMode="auto">
            <a:xfrm>
              <a:off x="3744739" y="5392266"/>
              <a:ext cx="0" cy="72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Connecteur droit 317"/>
            <p:cNvCxnSpPr>
              <a:cxnSpLocks noChangeShapeType="1"/>
            </p:cNvCxnSpPr>
            <p:nvPr/>
          </p:nvCxnSpPr>
          <p:spPr bwMode="auto">
            <a:xfrm flipH="1" flipV="1">
              <a:off x="3707656" y="5454749"/>
              <a:ext cx="36000" cy="108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Connecteur droit 318"/>
            <p:cNvCxnSpPr>
              <a:cxnSpLocks noChangeShapeType="1"/>
            </p:cNvCxnSpPr>
            <p:nvPr/>
          </p:nvCxnSpPr>
          <p:spPr bwMode="auto">
            <a:xfrm>
              <a:off x="3703464" y="5421924"/>
              <a:ext cx="0" cy="36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Forme libre 27"/>
            <p:cNvSpPr/>
            <p:nvPr/>
          </p:nvSpPr>
          <p:spPr>
            <a:xfrm>
              <a:off x="3230855" y="4818582"/>
              <a:ext cx="645511" cy="589256"/>
            </a:xfrm>
            <a:custGeom>
              <a:avLst/>
              <a:gdLst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19" fmla="*/ 1390650 w 1424517"/>
                <a:gd name="connsiteY19" fmla="*/ 85196 h 786871"/>
                <a:gd name="connsiteX20" fmla="*/ 1101725 w 1424517"/>
                <a:gd name="connsiteY20" fmla="*/ 256646 h 786871"/>
                <a:gd name="connsiteX21" fmla="*/ 1041400 w 1424517"/>
                <a:gd name="connsiteY21" fmla="*/ 288396 h 786871"/>
                <a:gd name="connsiteX22" fmla="*/ 1022350 w 1424517"/>
                <a:gd name="connsiteY22" fmla="*/ 262996 h 786871"/>
                <a:gd name="connsiteX23" fmla="*/ 1031875 w 1424517"/>
                <a:gd name="connsiteY23" fmla="*/ 237596 h 786871"/>
                <a:gd name="connsiteX24" fmla="*/ 1035050 w 1424517"/>
                <a:gd name="connsiteY24" fmla="*/ 212196 h 786871"/>
                <a:gd name="connsiteX25" fmla="*/ 1019175 w 1424517"/>
                <a:gd name="connsiteY25" fmla="*/ 129646 h 786871"/>
                <a:gd name="connsiteX26" fmla="*/ 1012825 w 1424517"/>
                <a:gd name="connsiteY26" fmla="*/ 8519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19" fmla="*/ 1390650 w 1424517"/>
                <a:gd name="connsiteY19" fmla="*/ 85196 h 786871"/>
                <a:gd name="connsiteX20" fmla="*/ 1101725 w 1424517"/>
                <a:gd name="connsiteY20" fmla="*/ 256646 h 786871"/>
                <a:gd name="connsiteX21" fmla="*/ 1041400 w 1424517"/>
                <a:gd name="connsiteY21" fmla="*/ 288396 h 786871"/>
                <a:gd name="connsiteX22" fmla="*/ 1022350 w 1424517"/>
                <a:gd name="connsiteY22" fmla="*/ 262996 h 786871"/>
                <a:gd name="connsiteX23" fmla="*/ 1031875 w 1424517"/>
                <a:gd name="connsiteY23" fmla="*/ 237596 h 786871"/>
                <a:gd name="connsiteX24" fmla="*/ 1035050 w 1424517"/>
                <a:gd name="connsiteY24" fmla="*/ 212196 h 786871"/>
                <a:gd name="connsiteX25" fmla="*/ 1019175 w 1424517"/>
                <a:gd name="connsiteY25" fmla="*/ 12964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19" fmla="*/ 1390650 w 1424517"/>
                <a:gd name="connsiteY19" fmla="*/ 85196 h 786871"/>
                <a:gd name="connsiteX20" fmla="*/ 1101725 w 1424517"/>
                <a:gd name="connsiteY20" fmla="*/ 256646 h 786871"/>
                <a:gd name="connsiteX21" fmla="*/ 1041400 w 1424517"/>
                <a:gd name="connsiteY21" fmla="*/ 288396 h 786871"/>
                <a:gd name="connsiteX22" fmla="*/ 1022350 w 1424517"/>
                <a:gd name="connsiteY22" fmla="*/ 262996 h 786871"/>
                <a:gd name="connsiteX23" fmla="*/ 1031875 w 1424517"/>
                <a:gd name="connsiteY23" fmla="*/ 237596 h 786871"/>
                <a:gd name="connsiteX24" fmla="*/ 1035050 w 1424517"/>
                <a:gd name="connsiteY24" fmla="*/ 21219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19" fmla="*/ 1390650 w 1424517"/>
                <a:gd name="connsiteY19" fmla="*/ 85196 h 786871"/>
                <a:gd name="connsiteX20" fmla="*/ 1101725 w 1424517"/>
                <a:gd name="connsiteY20" fmla="*/ 256646 h 786871"/>
                <a:gd name="connsiteX21" fmla="*/ 1041400 w 1424517"/>
                <a:gd name="connsiteY21" fmla="*/ 288396 h 786871"/>
                <a:gd name="connsiteX22" fmla="*/ 1022350 w 1424517"/>
                <a:gd name="connsiteY22" fmla="*/ 262996 h 786871"/>
                <a:gd name="connsiteX23" fmla="*/ 1031875 w 1424517"/>
                <a:gd name="connsiteY23" fmla="*/ 23759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19" fmla="*/ 1390650 w 1424517"/>
                <a:gd name="connsiteY19" fmla="*/ 85196 h 786871"/>
                <a:gd name="connsiteX20" fmla="*/ 1101725 w 1424517"/>
                <a:gd name="connsiteY20" fmla="*/ 256646 h 786871"/>
                <a:gd name="connsiteX21" fmla="*/ 1041400 w 1424517"/>
                <a:gd name="connsiteY21" fmla="*/ 288396 h 786871"/>
                <a:gd name="connsiteX22" fmla="*/ 1022350 w 1424517"/>
                <a:gd name="connsiteY22" fmla="*/ 26299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19" fmla="*/ 1390650 w 1424517"/>
                <a:gd name="connsiteY19" fmla="*/ 85196 h 786871"/>
                <a:gd name="connsiteX20" fmla="*/ 1101725 w 1424517"/>
                <a:gd name="connsiteY20" fmla="*/ 256646 h 786871"/>
                <a:gd name="connsiteX21" fmla="*/ 1041400 w 1424517"/>
                <a:gd name="connsiteY21" fmla="*/ 28839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19" fmla="*/ 1390650 w 1424517"/>
                <a:gd name="connsiteY19" fmla="*/ 85196 h 786871"/>
                <a:gd name="connsiteX20" fmla="*/ 1101725 w 1424517"/>
                <a:gd name="connsiteY20" fmla="*/ 25664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19" fmla="*/ 1390650 w 1424517"/>
                <a:gd name="connsiteY19" fmla="*/ 8519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18" fmla="*/ 1403350 w 1424517"/>
                <a:gd name="connsiteY18" fmla="*/ 7884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17" fmla="*/ 1419225 w 1424517"/>
                <a:gd name="connsiteY17" fmla="*/ 66146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16" fmla="*/ 1419225 w 1424517"/>
                <a:gd name="connsiteY16" fmla="*/ 50271 h 786871"/>
                <a:gd name="connsiteX0" fmla="*/ 0 w 1424517"/>
                <a:gd name="connsiteY0" fmla="*/ 786871 h 786871"/>
                <a:gd name="connsiteX1" fmla="*/ 336550 w 1424517"/>
                <a:gd name="connsiteY1" fmla="*/ 602721 h 786871"/>
                <a:gd name="connsiteX2" fmla="*/ 396875 w 1424517"/>
                <a:gd name="connsiteY2" fmla="*/ 513821 h 786871"/>
                <a:gd name="connsiteX3" fmla="*/ 434975 w 1424517"/>
                <a:gd name="connsiteY3" fmla="*/ 336021 h 786871"/>
                <a:gd name="connsiteX4" fmla="*/ 536575 w 1424517"/>
                <a:gd name="connsiteY4" fmla="*/ 250296 h 786871"/>
                <a:gd name="connsiteX5" fmla="*/ 987425 w 1424517"/>
                <a:gd name="connsiteY5" fmla="*/ 37571 h 786871"/>
                <a:gd name="connsiteX6" fmla="*/ 1016000 w 1424517"/>
                <a:gd name="connsiteY6" fmla="*/ 24871 h 786871"/>
                <a:gd name="connsiteX7" fmla="*/ 1028700 w 1424517"/>
                <a:gd name="connsiteY7" fmla="*/ 24871 h 786871"/>
                <a:gd name="connsiteX8" fmla="*/ 1041400 w 1424517"/>
                <a:gd name="connsiteY8" fmla="*/ 31221 h 786871"/>
                <a:gd name="connsiteX9" fmla="*/ 1054100 w 1424517"/>
                <a:gd name="connsiteY9" fmla="*/ 104246 h 786871"/>
                <a:gd name="connsiteX10" fmla="*/ 1069975 w 1424517"/>
                <a:gd name="connsiteY10" fmla="*/ 199496 h 786871"/>
                <a:gd name="connsiteX11" fmla="*/ 1079500 w 1424517"/>
                <a:gd name="connsiteY11" fmla="*/ 212196 h 786871"/>
                <a:gd name="connsiteX12" fmla="*/ 1089025 w 1424517"/>
                <a:gd name="connsiteY12" fmla="*/ 215371 h 786871"/>
                <a:gd name="connsiteX13" fmla="*/ 1114425 w 1424517"/>
                <a:gd name="connsiteY13" fmla="*/ 202671 h 786871"/>
                <a:gd name="connsiteX14" fmla="*/ 1374775 w 1424517"/>
                <a:gd name="connsiteY14" fmla="*/ 56621 h 786871"/>
                <a:gd name="connsiteX15" fmla="*/ 1412875 w 1424517"/>
                <a:gd name="connsiteY15" fmla="*/ 40746 h 786871"/>
                <a:gd name="connsiteX0" fmla="*/ 0 w 1374775"/>
                <a:gd name="connsiteY0" fmla="*/ 786871 h 786871"/>
                <a:gd name="connsiteX1" fmla="*/ 336550 w 1374775"/>
                <a:gd name="connsiteY1" fmla="*/ 602721 h 786871"/>
                <a:gd name="connsiteX2" fmla="*/ 396875 w 1374775"/>
                <a:gd name="connsiteY2" fmla="*/ 513821 h 786871"/>
                <a:gd name="connsiteX3" fmla="*/ 434975 w 1374775"/>
                <a:gd name="connsiteY3" fmla="*/ 336021 h 786871"/>
                <a:gd name="connsiteX4" fmla="*/ 536575 w 1374775"/>
                <a:gd name="connsiteY4" fmla="*/ 250296 h 786871"/>
                <a:gd name="connsiteX5" fmla="*/ 987425 w 1374775"/>
                <a:gd name="connsiteY5" fmla="*/ 37571 h 786871"/>
                <a:gd name="connsiteX6" fmla="*/ 1016000 w 1374775"/>
                <a:gd name="connsiteY6" fmla="*/ 24871 h 786871"/>
                <a:gd name="connsiteX7" fmla="*/ 1028700 w 1374775"/>
                <a:gd name="connsiteY7" fmla="*/ 24871 h 786871"/>
                <a:gd name="connsiteX8" fmla="*/ 1041400 w 1374775"/>
                <a:gd name="connsiteY8" fmla="*/ 31221 h 786871"/>
                <a:gd name="connsiteX9" fmla="*/ 1054100 w 1374775"/>
                <a:gd name="connsiteY9" fmla="*/ 104246 h 786871"/>
                <a:gd name="connsiteX10" fmla="*/ 1069975 w 1374775"/>
                <a:gd name="connsiteY10" fmla="*/ 199496 h 786871"/>
                <a:gd name="connsiteX11" fmla="*/ 1079500 w 1374775"/>
                <a:gd name="connsiteY11" fmla="*/ 212196 h 786871"/>
                <a:gd name="connsiteX12" fmla="*/ 1089025 w 1374775"/>
                <a:gd name="connsiteY12" fmla="*/ 215371 h 786871"/>
                <a:gd name="connsiteX13" fmla="*/ 1114425 w 1374775"/>
                <a:gd name="connsiteY13" fmla="*/ 202671 h 786871"/>
                <a:gd name="connsiteX14" fmla="*/ 1374775 w 1374775"/>
                <a:gd name="connsiteY14" fmla="*/ 56621 h 786871"/>
                <a:gd name="connsiteX0" fmla="*/ 0 w 1114425"/>
                <a:gd name="connsiteY0" fmla="*/ 786871 h 786871"/>
                <a:gd name="connsiteX1" fmla="*/ 336550 w 1114425"/>
                <a:gd name="connsiteY1" fmla="*/ 602721 h 786871"/>
                <a:gd name="connsiteX2" fmla="*/ 396875 w 1114425"/>
                <a:gd name="connsiteY2" fmla="*/ 513821 h 786871"/>
                <a:gd name="connsiteX3" fmla="*/ 434975 w 1114425"/>
                <a:gd name="connsiteY3" fmla="*/ 336021 h 786871"/>
                <a:gd name="connsiteX4" fmla="*/ 536575 w 1114425"/>
                <a:gd name="connsiteY4" fmla="*/ 250296 h 786871"/>
                <a:gd name="connsiteX5" fmla="*/ 987425 w 1114425"/>
                <a:gd name="connsiteY5" fmla="*/ 37571 h 786871"/>
                <a:gd name="connsiteX6" fmla="*/ 1016000 w 1114425"/>
                <a:gd name="connsiteY6" fmla="*/ 24871 h 786871"/>
                <a:gd name="connsiteX7" fmla="*/ 1028700 w 1114425"/>
                <a:gd name="connsiteY7" fmla="*/ 24871 h 786871"/>
                <a:gd name="connsiteX8" fmla="*/ 1041400 w 1114425"/>
                <a:gd name="connsiteY8" fmla="*/ 31221 h 786871"/>
                <a:gd name="connsiteX9" fmla="*/ 1054100 w 1114425"/>
                <a:gd name="connsiteY9" fmla="*/ 104246 h 786871"/>
                <a:gd name="connsiteX10" fmla="*/ 1069975 w 1114425"/>
                <a:gd name="connsiteY10" fmla="*/ 199496 h 786871"/>
                <a:gd name="connsiteX11" fmla="*/ 1079500 w 1114425"/>
                <a:gd name="connsiteY11" fmla="*/ 212196 h 786871"/>
                <a:gd name="connsiteX12" fmla="*/ 1089025 w 1114425"/>
                <a:gd name="connsiteY12" fmla="*/ 215371 h 786871"/>
                <a:gd name="connsiteX13" fmla="*/ 1114425 w 1114425"/>
                <a:gd name="connsiteY13" fmla="*/ 202671 h 786871"/>
                <a:gd name="connsiteX0" fmla="*/ 0 w 1089025"/>
                <a:gd name="connsiteY0" fmla="*/ 786871 h 786871"/>
                <a:gd name="connsiteX1" fmla="*/ 336550 w 1089025"/>
                <a:gd name="connsiteY1" fmla="*/ 602721 h 786871"/>
                <a:gd name="connsiteX2" fmla="*/ 396875 w 1089025"/>
                <a:gd name="connsiteY2" fmla="*/ 513821 h 786871"/>
                <a:gd name="connsiteX3" fmla="*/ 434975 w 1089025"/>
                <a:gd name="connsiteY3" fmla="*/ 336021 h 786871"/>
                <a:gd name="connsiteX4" fmla="*/ 536575 w 1089025"/>
                <a:gd name="connsiteY4" fmla="*/ 250296 h 786871"/>
                <a:gd name="connsiteX5" fmla="*/ 987425 w 1089025"/>
                <a:gd name="connsiteY5" fmla="*/ 37571 h 786871"/>
                <a:gd name="connsiteX6" fmla="*/ 1016000 w 1089025"/>
                <a:gd name="connsiteY6" fmla="*/ 24871 h 786871"/>
                <a:gd name="connsiteX7" fmla="*/ 1028700 w 1089025"/>
                <a:gd name="connsiteY7" fmla="*/ 24871 h 786871"/>
                <a:gd name="connsiteX8" fmla="*/ 1041400 w 1089025"/>
                <a:gd name="connsiteY8" fmla="*/ 31221 h 786871"/>
                <a:gd name="connsiteX9" fmla="*/ 1054100 w 1089025"/>
                <a:gd name="connsiteY9" fmla="*/ 104246 h 786871"/>
                <a:gd name="connsiteX10" fmla="*/ 1069975 w 1089025"/>
                <a:gd name="connsiteY10" fmla="*/ 199496 h 786871"/>
                <a:gd name="connsiteX11" fmla="*/ 1079500 w 1089025"/>
                <a:gd name="connsiteY11" fmla="*/ 212196 h 786871"/>
                <a:gd name="connsiteX12" fmla="*/ 1089025 w 1089025"/>
                <a:gd name="connsiteY12" fmla="*/ 215371 h 786871"/>
                <a:gd name="connsiteX0" fmla="*/ 0 w 1079500"/>
                <a:gd name="connsiteY0" fmla="*/ 786871 h 786871"/>
                <a:gd name="connsiteX1" fmla="*/ 336550 w 1079500"/>
                <a:gd name="connsiteY1" fmla="*/ 602721 h 786871"/>
                <a:gd name="connsiteX2" fmla="*/ 396875 w 1079500"/>
                <a:gd name="connsiteY2" fmla="*/ 513821 h 786871"/>
                <a:gd name="connsiteX3" fmla="*/ 434975 w 1079500"/>
                <a:gd name="connsiteY3" fmla="*/ 336021 h 786871"/>
                <a:gd name="connsiteX4" fmla="*/ 536575 w 1079500"/>
                <a:gd name="connsiteY4" fmla="*/ 250296 h 786871"/>
                <a:gd name="connsiteX5" fmla="*/ 987425 w 1079500"/>
                <a:gd name="connsiteY5" fmla="*/ 37571 h 786871"/>
                <a:gd name="connsiteX6" fmla="*/ 1016000 w 1079500"/>
                <a:gd name="connsiteY6" fmla="*/ 24871 h 786871"/>
                <a:gd name="connsiteX7" fmla="*/ 1028700 w 1079500"/>
                <a:gd name="connsiteY7" fmla="*/ 24871 h 786871"/>
                <a:gd name="connsiteX8" fmla="*/ 1041400 w 1079500"/>
                <a:gd name="connsiteY8" fmla="*/ 31221 h 786871"/>
                <a:gd name="connsiteX9" fmla="*/ 1054100 w 1079500"/>
                <a:gd name="connsiteY9" fmla="*/ 104246 h 786871"/>
                <a:gd name="connsiteX10" fmla="*/ 1069975 w 1079500"/>
                <a:gd name="connsiteY10" fmla="*/ 199496 h 786871"/>
                <a:gd name="connsiteX11" fmla="*/ 1079500 w 1079500"/>
                <a:gd name="connsiteY11" fmla="*/ 212196 h 786871"/>
                <a:gd name="connsiteX0" fmla="*/ 0 w 1069975"/>
                <a:gd name="connsiteY0" fmla="*/ 786871 h 786871"/>
                <a:gd name="connsiteX1" fmla="*/ 336550 w 1069975"/>
                <a:gd name="connsiteY1" fmla="*/ 602721 h 786871"/>
                <a:gd name="connsiteX2" fmla="*/ 396875 w 1069975"/>
                <a:gd name="connsiteY2" fmla="*/ 513821 h 786871"/>
                <a:gd name="connsiteX3" fmla="*/ 434975 w 1069975"/>
                <a:gd name="connsiteY3" fmla="*/ 336021 h 786871"/>
                <a:gd name="connsiteX4" fmla="*/ 536575 w 1069975"/>
                <a:gd name="connsiteY4" fmla="*/ 250296 h 786871"/>
                <a:gd name="connsiteX5" fmla="*/ 987425 w 1069975"/>
                <a:gd name="connsiteY5" fmla="*/ 37571 h 786871"/>
                <a:gd name="connsiteX6" fmla="*/ 1016000 w 1069975"/>
                <a:gd name="connsiteY6" fmla="*/ 24871 h 786871"/>
                <a:gd name="connsiteX7" fmla="*/ 1028700 w 1069975"/>
                <a:gd name="connsiteY7" fmla="*/ 24871 h 786871"/>
                <a:gd name="connsiteX8" fmla="*/ 1041400 w 1069975"/>
                <a:gd name="connsiteY8" fmla="*/ 31221 h 786871"/>
                <a:gd name="connsiteX9" fmla="*/ 1054100 w 1069975"/>
                <a:gd name="connsiteY9" fmla="*/ 104246 h 786871"/>
                <a:gd name="connsiteX10" fmla="*/ 1069975 w 1069975"/>
                <a:gd name="connsiteY10" fmla="*/ 199496 h 786871"/>
                <a:gd name="connsiteX0" fmla="*/ 0 w 1067329"/>
                <a:gd name="connsiteY0" fmla="*/ 786871 h 786871"/>
                <a:gd name="connsiteX1" fmla="*/ 336550 w 1067329"/>
                <a:gd name="connsiteY1" fmla="*/ 602721 h 786871"/>
                <a:gd name="connsiteX2" fmla="*/ 396875 w 1067329"/>
                <a:gd name="connsiteY2" fmla="*/ 513821 h 786871"/>
                <a:gd name="connsiteX3" fmla="*/ 434975 w 1067329"/>
                <a:gd name="connsiteY3" fmla="*/ 336021 h 786871"/>
                <a:gd name="connsiteX4" fmla="*/ 536575 w 1067329"/>
                <a:gd name="connsiteY4" fmla="*/ 250296 h 786871"/>
                <a:gd name="connsiteX5" fmla="*/ 987425 w 1067329"/>
                <a:gd name="connsiteY5" fmla="*/ 37571 h 786871"/>
                <a:gd name="connsiteX6" fmla="*/ 1016000 w 1067329"/>
                <a:gd name="connsiteY6" fmla="*/ 24871 h 786871"/>
                <a:gd name="connsiteX7" fmla="*/ 1028700 w 1067329"/>
                <a:gd name="connsiteY7" fmla="*/ 24871 h 786871"/>
                <a:gd name="connsiteX8" fmla="*/ 1041400 w 1067329"/>
                <a:gd name="connsiteY8" fmla="*/ 31221 h 786871"/>
                <a:gd name="connsiteX9" fmla="*/ 1054100 w 1067329"/>
                <a:gd name="connsiteY9" fmla="*/ 104246 h 786871"/>
                <a:gd name="connsiteX0" fmla="*/ 0 w 1067329"/>
                <a:gd name="connsiteY0" fmla="*/ 786871 h 786871"/>
                <a:gd name="connsiteX1" fmla="*/ 336550 w 1067329"/>
                <a:gd name="connsiteY1" fmla="*/ 602721 h 786871"/>
                <a:gd name="connsiteX2" fmla="*/ 396875 w 1067329"/>
                <a:gd name="connsiteY2" fmla="*/ 513821 h 786871"/>
                <a:gd name="connsiteX3" fmla="*/ 434975 w 1067329"/>
                <a:gd name="connsiteY3" fmla="*/ 336021 h 786871"/>
                <a:gd name="connsiteX4" fmla="*/ 536575 w 1067329"/>
                <a:gd name="connsiteY4" fmla="*/ 250296 h 786871"/>
                <a:gd name="connsiteX5" fmla="*/ 987425 w 1067329"/>
                <a:gd name="connsiteY5" fmla="*/ 37571 h 786871"/>
                <a:gd name="connsiteX6" fmla="*/ 1016000 w 1067329"/>
                <a:gd name="connsiteY6" fmla="*/ 24871 h 786871"/>
                <a:gd name="connsiteX7" fmla="*/ 1028700 w 1067329"/>
                <a:gd name="connsiteY7" fmla="*/ 24871 h 786871"/>
                <a:gd name="connsiteX8" fmla="*/ 1041400 w 1067329"/>
                <a:gd name="connsiteY8" fmla="*/ 31221 h 786871"/>
                <a:gd name="connsiteX0" fmla="*/ 0 w 1067329"/>
                <a:gd name="connsiteY0" fmla="*/ 786871 h 786871"/>
                <a:gd name="connsiteX1" fmla="*/ 336550 w 1067329"/>
                <a:gd name="connsiteY1" fmla="*/ 602721 h 786871"/>
                <a:gd name="connsiteX2" fmla="*/ 396875 w 1067329"/>
                <a:gd name="connsiteY2" fmla="*/ 513821 h 786871"/>
                <a:gd name="connsiteX3" fmla="*/ 434975 w 1067329"/>
                <a:gd name="connsiteY3" fmla="*/ 336021 h 786871"/>
                <a:gd name="connsiteX4" fmla="*/ 536575 w 1067329"/>
                <a:gd name="connsiteY4" fmla="*/ 250296 h 786871"/>
                <a:gd name="connsiteX5" fmla="*/ 987425 w 1067329"/>
                <a:gd name="connsiteY5" fmla="*/ 37571 h 786871"/>
                <a:gd name="connsiteX6" fmla="*/ 1016000 w 1067329"/>
                <a:gd name="connsiteY6" fmla="*/ 24871 h 786871"/>
                <a:gd name="connsiteX7" fmla="*/ 1028700 w 1067329"/>
                <a:gd name="connsiteY7" fmla="*/ 24871 h 786871"/>
                <a:gd name="connsiteX0" fmla="*/ 0 w 1067329"/>
                <a:gd name="connsiteY0" fmla="*/ 786871 h 786871"/>
                <a:gd name="connsiteX1" fmla="*/ 336550 w 1067329"/>
                <a:gd name="connsiteY1" fmla="*/ 602721 h 786871"/>
                <a:gd name="connsiteX2" fmla="*/ 396875 w 1067329"/>
                <a:gd name="connsiteY2" fmla="*/ 513821 h 786871"/>
                <a:gd name="connsiteX3" fmla="*/ 434975 w 1067329"/>
                <a:gd name="connsiteY3" fmla="*/ 336021 h 786871"/>
                <a:gd name="connsiteX4" fmla="*/ 536575 w 1067329"/>
                <a:gd name="connsiteY4" fmla="*/ 250296 h 786871"/>
                <a:gd name="connsiteX5" fmla="*/ 987425 w 1067329"/>
                <a:gd name="connsiteY5" fmla="*/ 37571 h 786871"/>
                <a:gd name="connsiteX6" fmla="*/ 1016000 w 1067329"/>
                <a:gd name="connsiteY6" fmla="*/ 24871 h 786871"/>
                <a:gd name="connsiteX0" fmla="*/ 0 w 1067073"/>
                <a:gd name="connsiteY0" fmla="*/ 786783 h 786783"/>
                <a:gd name="connsiteX1" fmla="*/ 336550 w 1067073"/>
                <a:gd name="connsiteY1" fmla="*/ 602633 h 786783"/>
                <a:gd name="connsiteX2" fmla="*/ 396875 w 1067073"/>
                <a:gd name="connsiteY2" fmla="*/ 513733 h 786783"/>
                <a:gd name="connsiteX3" fmla="*/ 434975 w 1067073"/>
                <a:gd name="connsiteY3" fmla="*/ 335933 h 786783"/>
                <a:gd name="connsiteX4" fmla="*/ 536575 w 1067073"/>
                <a:gd name="connsiteY4" fmla="*/ 250208 h 786783"/>
                <a:gd name="connsiteX5" fmla="*/ 987425 w 1067073"/>
                <a:gd name="connsiteY5" fmla="*/ 37483 h 786783"/>
                <a:gd name="connsiteX6" fmla="*/ 1014463 w 1067073"/>
                <a:gd name="connsiteY6" fmla="*/ 25312 h 786783"/>
                <a:gd name="connsiteX0" fmla="*/ 0 w 1067073"/>
                <a:gd name="connsiteY0" fmla="*/ 786783 h 786783"/>
                <a:gd name="connsiteX1" fmla="*/ 336550 w 1067073"/>
                <a:gd name="connsiteY1" fmla="*/ 602633 h 786783"/>
                <a:gd name="connsiteX2" fmla="*/ 396875 w 1067073"/>
                <a:gd name="connsiteY2" fmla="*/ 513733 h 786783"/>
                <a:gd name="connsiteX3" fmla="*/ 434975 w 1067073"/>
                <a:gd name="connsiteY3" fmla="*/ 335933 h 786783"/>
                <a:gd name="connsiteX4" fmla="*/ 536575 w 1067073"/>
                <a:gd name="connsiteY4" fmla="*/ 250208 h 786783"/>
                <a:gd name="connsiteX5" fmla="*/ 987425 w 1067073"/>
                <a:gd name="connsiteY5" fmla="*/ 37483 h 786783"/>
                <a:gd name="connsiteX6" fmla="*/ 1014463 w 1067073"/>
                <a:gd name="connsiteY6" fmla="*/ 25312 h 786783"/>
                <a:gd name="connsiteX0" fmla="*/ 0 w 1014463"/>
                <a:gd name="connsiteY0" fmla="*/ 761471 h 761471"/>
                <a:gd name="connsiteX1" fmla="*/ 336550 w 1014463"/>
                <a:gd name="connsiteY1" fmla="*/ 577321 h 761471"/>
                <a:gd name="connsiteX2" fmla="*/ 396875 w 1014463"/>
                <a:gd name="connsiteY2" fmla="*/ 488421 h 761471"/>
                <a:gd name="connsiteX3" fmla="*/ 434975 w 1014463"/>
                <a:gd name="connsiteY3" fmla="*/ 310621 h 761471"/>
                <a:gd name="connsiteX4" fmla="*/ 536575 w 1014463"/>
                <a:gd name="connsiteY4" fmla="*/ 224896 h 761471"/>
                <a:gd name="connsiteX5" fmla="*/ 729606 w 1014463"/>
                <a:gd name="connsiteY5" fmla="*/ 140841 h 761471"/>
                <a:gd name="connsiteX6" fmla="*/ 1014463 w 1014463"/>
                <a:gd name="connsiteY6" fmla="*/ 0 h 761471"/>
                <a:gd name="connsiteX0" fmla="*/ 0 w 729606"/>
                <a:gd name="connsiteY0" fmla="*/ 620630 h 620630"/>
                <a:gd name="connsiteX1" fmla="*/ 336550 w 729606"/>
                <a:gd name="connsiteY1" fmla="*/ 436480 h 620630"/>
                <a:gd name="connsiteX2" fmla="*/ 396875 w 729606"/>
                <a:gd name="connsiteY2" fmla="*/ 347580 h 620630"/>
                <a:gd name="connsiteX3" fmla="*/ 434975 w 729606"/>
                <a:gd name="connsiteY3" fmla="*/ 169780 h 620630"/>
                <a:gd name="connsiteX4" fmla="*/ 536575 w 729606"/>
                <a:gd name="connsiteY4" fmla="*/ 84055 h 620630"/>
                <a:gd name="connsiteX5" fmla="*/ 729606 w 729606"/>
                <a:gd name="connsiteY5" fmla="*/ 0 h 620630"/>
                <a:gd name="connsiteX0" fmla="*/ 0 w 657598"/>
                <a:gd name="connsiteY0" fmla="*/ 620631 h 620631"/>
                <a:gd name="connsiteX1" fmla="*/ 336550 w 657598"/>
                <a:gd name="connsiteY1" fmla="*/ 436481 h 620631"/>
                <a:gd name="connsiteX2" fmla="*/ 396875 w 657598"/>
                <a:gd name="connsiteY2" fmla="*/ 347581 h 620631"/>
                <a:gd name="connsiteX3" fmla="*/ 434975 w 657598"/>
                <a:gd name="connsiteY3" fmla="*/ 169781 h 620631"/>
                <a:gd name="connsiteX4" fmla="*/ 536575 w 657598"/>
                <a:gd name="connsiteY4" fmla="*/ 84056 h 620631"/>
                <a:gd name="connsiteX5" fmla="*/ 657598 w 657598"/>
                <a:gd name="connsiteY5" fmla="*/ 0 h 620631"/>
                <a:gd name="connsiteX0" fmla="*/ 0 w 729606"/>
                <a:gd name="connsiteY0" fmla="*/ 620630 h 620630"/>
                <a:gd name="connsiteX1" fmla="*/ 336550 w 729606"/>
                <a:gd name="connsiteY1" fmla="*/ 436480 h 620630"/>
                <a:gd name="connsiteX2" fmla="*/ 396875 w 729606"/>
                <a:gd name="connsiteY2" fmla="*/ 347580 h 620630"/>
                <a:gd name="connsiteX3" fmla="*/ 434975 w 729606"/>
                <a:gd name="connsiteY3" fmla="*/ 169780 h 620630"/>
                <a:gd name="connsiteX4" fmla="*/ 536575 w 729606"/>
                <a:gd name="connsiteY4" fmla="*/ 84055 h 620630"/>
                <a:gd name="connsiteX5" fmla="*/ 729606 w 729606"/>
                <a:gd name="connsiteY5" fmla="*/ 0 h 620630"/>
                <a:gd name="connsiteX0" fmla="*/ 0 w 729606"/>
                <a:gd name="connsiteY0" fmla="*/ 620630 h 620630"/>
                <a:gd name="connsiteX1" fmla="*/ 336550 w 729606"/>
                <a:gd name="connsiteY1" fmla="*/ 436480 h 620630"/>
                <a:gd name="connsiteX2" fmla="*/ 396875 w 729606"/>
                <a:gd name="connsiteY2" fmla="*/ 347580 h 620630"/>
                <a:gd name="connsiteX3" fmla="*/ 434975 w 729606"/>
                <a:gd name="connsiteY3" fmla="*/ 169780 h 620630"/>
                <a:gd name="connsiteX4" fmla="*/ 536575 w 729606"/>
                <a:gd name="connsiteY4" fmla="*/ 84055 h 620630"/>
                <a:gd name="connsiteX5" fmla="*/ 645077 w 729606"/>
                <a:gd name="connsiteY5" fmla="*/ 30558 h 620630"/>
                <a:gd name="connsiteX6" fmla="*/ 729606 w 729606"/>
                <a:gd name="connsiteY6" fmla="*/ 0 h 620630"/>
                <a:gd name="connsiteX0" fmla="*/ 0 w 645077"/>
                <a:gd name="connsiteY0" fmla="*/ 590072 h 590072"/>
                <a:gd name="connsiteX1" fmla="*/ 336550 w 645077"/>
                <a:gd name="connsiteY1" fmla="*/ 405922 h 590072"/>
                <a:gd name="connsiteX2" fmla="*/ 396875 w 645077"/>
                <a:gd name="connsiteY2" fmla="*/ 317022 h 590072"/>
                <a:gd name="connsiteX3" fmla="*/ 434975 w 645077"/>
                <a:gd name="connsiteY3" fmla="*/ 139222 h 590072"/>
                <a:gd name="connsiteX4" fmla="*/ 536575 w 645077"/>
                <a:gd name="connsiteY4" fmla="*/ 53497 h 590072"/>
                <a:gd name="connsiteX5" fmla="*/ 645077 w 645077"/>
                <a:gd name="connsiteY5" fmla="*/ 0 h 590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5077" h="590072">
                  <a:moveTo>
                    <a:pt x="0" y="590072"/>
                  </a:moveTo>
                  <a:cubicBezTo>
                    <a:pt x="135202" y="520751"/>
                    <a:pt x="270404" y="451430"/>
                    <a:pt x="336550" y="405922"/>
                  </a:cubicBezTo>
                  <a:cubicBezTo>
                    <a:pt x="402696" y="360414"/>
                    <a:pt x="380471" y="361472"/>
                    <a:pt x="396875" y="317022"/>
                  </a:cubicBezTo>
                  <a:cubicBezTo>
                    <a:pt x="413279" y="272572"/>
                    <a:pt x="411692" y="183143"/>
                    <a:pt x="434975" y="139222"/>
                  </a:cubicBezTo>
                  <a:cubicBezTo>
                    <a:pt x="458258" y="95301"/>
                    <a:pt x="501558" y="76701"/>
                    <a:pt x="536575" y="53497"/>
                  </a:cubicBezTo>
                  <a:cubicBezTo>
                    <a:pt x="571592" y="30293"/>
                    <a:pt x="612905" y="14009"/>
                    <a:pt x="645077" y="0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29" name="Connecteur droit 320"/>
            <p:cNvCxnSpPr>
              <a:cxnSpLocks noChangeShapeType="1"/>
            </p:cNvCxnSpPr>
            <p:nvPr/>
          </p:nvCxnSpPr>
          <p:spPr bwMode="auto">
            <a:xfrm>
              <a:off x="3231158" y="5409224"/>
              <a:ext cx="0" cy="36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Forme libre 29"/>
            <p:cNvSpPr/>
            <p:nvPr/>
          </p:nvSpPr>
          <p:spPr>
            <a:xfrm>
              <a:off x="3888460" y="4870960"/>
              <a:ext cx="92216" cy="96572"/>
            </a:xfrm>
            <a:custGeom>
              <a:avLst/>
              <a:gdLst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3025 w 518054"/>
                <a:gd name="connsiteY6" fmla="*/ 123825 h 261408"/>
                <a:gd name="connsiteX7" fmla="*/ 111125 w 518054"/>
                <a:gd name="connsiteY7" fmla="*/ 69850 h 261408"/>
                <a:gd name="connsiteX8" fmla="*/ 193675 w 518054"/>
                <a:gd name="connsiteY8" fmla="*/ 38100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11125 w 518054"/>
                <a:gd name="connsiteY7" fmla="*/ 69850 h 261408"/>
                <a:gd name="connsiteX8" fmla="*/ 193675 w 518054"/>
                <a:gd name="connsiteY8" fmla="*/ 38100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11125 w 518054"/>
                <a:gd name="connsiteY7" fmla="*/ 69850 h 261408"/>
                <a:gd name="connsiteX8" fmla="*/ 193675 w 518054"/>
                <a:gd name="connsiteY8" fmla="*/ 38100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2008 h 261408"/>
                <a:gd name="connsiteX8" fmla="*/ 193675 w 518054"/>
                <a:gd name="connsiteY8" fmla="*/ 38100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2008 h 261408"/>
                <a:gd name="connsiteX8" fmla="*/ 216024 w 518054"/>
                <a:gd name="connsiteY8" fmla="*/ 72008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144016 h 261408"/>
                <a:gd name="connsiteX8" fmla="*/ 216024 w 518054"/>
                <a:gd name="connsiteY8" fmla="*/ 72008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5183 h 261408"/>
                <a:gd name="connsiteX8" fmla="*/ 216024 w 518054"/>
                <a:gd name="connsiteY8" fmla="*/ 72008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5183 h 261408"/>
                <a:gd name="connsiteX8" fmla="*/ 288032 w 518054"/>
                <a:gd name="connsiteY8" fmla="*/ 75183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9693 h 266001"/>
                <a:gd name="connsiteX1" fmla="*/ 22225 w 518054"/>
                <a:gd name="connsiteY1" fmla="*/ 233193 h 266001"/>
                <a:gd name="connsiteX2" fmla="*/ 53975 w 518054"/>
                <a:gd name="connsiteY2" fmla="*/ 261768 h 266001"/>
                <a:gd name="connsiteX3" fmla="*/ 69850 w 518054"/>
                <a:gd name="connsiteY3" fmla="*/ 258593 h 266001"/>
                <a:gd name="connsiteX4" fmla="*/ 92075 w 518054"/>
                <a:gd name="connsiteY4" fmla="*/ 236368 h 266001"/>
                <a:gd name="connsiteX5" fmla="*/ 79375 w 518054"/>
                <a:gd name="connsiteY5" fmla="*/ 201443 h 266001"/>
                <a:gd name="connsiteX6" fmla="*/ 72008 w 518054"/>
                <a:gd name="connsiteY6" fmla="*/ 148609 h 266001"/>
                <a:gd name="connsiteX7" fmla="*/ 144016 w 518054"/>
                <a:gd name="connsiteY7" fmla="*/ 79776 h 266001"/>
                <a:gd name="connsiteX8" fmla="*/ 288032 w 518054"/>
                <a:gd name="connsiteY8" fmla="*/ 7768 h 266001"/>
                <a:gd name="connsiteX9" fmla="*/ 400050 w 518054"/>
                <a:gd name="connsiteY9" fmla="*/ 33168 h 266001"/>
                <a:gd name="connsiteX10" fmla="*/ 498475 w 518054"/>
                <a:gd name="connsiteY10" fmla="*/ 29993 h 266001"/>
                <a:gd name="connsiteX11" fmla="*/ 517525 w 518054"/>
                <a:gd name="connsiteY11" fmla="*/ 4593 h 266001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5183 h 261408"/>
                <a:gd name="connsiteX8" fmla="*/ 216024 w 518054"/>
                <a:gd name="connsiteY8" fmla="*/ 75184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216024 w 518054"/>
                <a:gd name="connsiteY7" fmla="*/ 75184 h 261408"/>
                <a:gd name="connsiteX8" fmla="*/ 400050 w 518054"/>
                <a:gd name="connsiteY8" fmla="*/ 28575 h 261408"/>
                <a:gd name="connsiteX9" fmla="*/ 498475 w 518054"/>
                <a:gd name="connsiteY9" fmla="*/ 25400 h 261408"/>
                <a:gd name="connsiteX10" fmla="*/ 517525 w 518054"/>
                <a:gd name="connsiteY10" fmla="*/ 0 h 261408"/>
                <a:gd name="connsiteX0" fmla="*/ 0 w 498475"/>
                <a:gd name="connsiteY0" fmla="*/ 139700 h 236008"/>
                <a:gd name="connsiteX1" fmla="*/ 22225 w 498475"/>
                <a:gd name="connsiteY1" fmla="*/ 203200 h 236008"/>
                <a:gd name="connsiteX2" fmla="*/ 53975 w 498475"/>
                <a:gd name="connsiteY2" fmla="*/ 231775 h 236008"/>
                <a:gd name="connsiteX3" fmla="*/ 69850 w 498475"/>
                <a:gd name="connsiteY3" fmla="*/ 228600 h 236008"/>
                <a:gd name="connsiteX4" fmla="*/ 92075 w 498475"/>
                <a:gd name="connsiteY4" fmla="*/ 206375 h 236008"/>
                <a:gd name="connsiteX5" fmla="*/ 79375 w 498475"/>
                <a:gd name="connsiteY5" fmla="*/ 171450 h 236008"/>
                <a:gd name="connsiteX6" fmla="*/ 72008 w 498475"/>
                <a:gd name="connsiteY6" fmla="*/ 118616 h 236008"/>
                <a:gd name="connsiteX7" fmla="*/ 216024 w 498475"/>
                <a:gd name="connsiteY7" fmla="*/ 49784 h 236008"/>
                <a:gd name="connsiteX8" fmla="*/ 400050 w 498475"/>
                <a:gd name="connsiteY8" fmla="*/ 3175 h 236008"/>
                <a:gd name="connsiteX9" fmla="*/ 498475 w 498475"/>
                <a:gd name="connsiteY9" fmla="*/ 0 h 236008"/>
                <a:gd name="connsiteX0" fmla="*/ 0 w 400050"/>
                <a:gd name="connsiteY0" fmla="*/ 136525 h 232833"/>
                <a:gd name="connsiteX1" fmla="*/ 22225 w 400050"/>
                <a:gd name="connsiteY1" fmla="*/ 200025 h 232833"/>
                <a:gd name="connsiteX2" fmla="*/ 53975 w 400050"/>
                <a:gd name="connsiteY2" fmla="*/ 228600 h 232833"/>
                <a:gd name="connsiteX3" fmla="*/ 69850 w 400050"/>
                <a:gd name="connsiteY3" fmla="*/ 225425 h 232833"/>
                <a:gd name="connsiteX4" fmla="*/ 92075 w 400050"/>
                <a:gd name="connsiteY4" fmla="*/ 203200 h 232833"/>
                <a:gd name="connsiteX5" fmla="*/ 79375 w 400050"/>
                <a:gd name="connsiteY5" fmla="*/ 168275 h 232833"/>
                <a:gd name="connsiteX6" fmla="*/ 72008 w 400050"/>
                <a:gd name="connsiteY6" fmla="*/ 115441 h 232833"/>
                <a:gd name="connsiteX7" fmla="*/ 216024 w 400050"/>
                <a:gd name="connsiteY7" fmla="*/ 46609 h 232833"/>
                <a:gd name="connsiteX8" fmla="*/ 400050 w 400050"/>
                <a:gd name="connsiteY8" fmla="*/ 0 h 232833"/>
                <a:gd name="connsiteX0" fmla="*/ 0 w 216024"/>
                <a:gd name="connsiteY0" fmla="*/ 89916 h 186224"/>
                <a:gd name="connsiteX1" fmla="*/ 22225 w 216024"/>
                <a:gd name="connsiteY1" fmla="*/ 153416 h 186224"/>
                <a:gd name="connsiteX2" fmla="*/ 53975 w 216024"/>
                <a:gd name="connsiteY2" fmla="*/ 181991 h 186224"/>
                <a:gd name="connsiteX3" fmla="*/ 69850 w 216024"/>
                <a:gd name="connsiteY3" fmla="*/ 178816 h 186224"/>
                <a:gd name="connsiteX4" fmla="*/ 92075 w 216024"/>
                <a:gd name="connsiteY4" fmla="*/ 156591 h 186224"/>
                <a:gd name="connsiteX5" fmla="*/ 79375 w 216024"/>
                <a:gd name="connsiteY5" fmla="*/ 121666 h 186224"/>
                <a:gd name="connsiteX6" fmla="*/ 72008 w 216024"/>
                <a:gd name="connsiteY6" fmla="*/ 68832 h 186224"/>
                <a:gd name="connsiteX7" fmla="*/ 216024 w 216024"/>
                <a:gd name="connsiteY7" fmla="*/ 0 h 186224"/>
                <a:gd name="connsiteX0" fmla="*/ 0 w 93663"/>
                <a:gd name="connsiteY0" fmla="*/ 21084 h 117392"/>
                <a:gd name="connsiteX1" fmla="*/ 22225 w 93663"/>
                <a:gd name="connsiteY1" fmla="*/ 84584 h 117392"/>
                <a:gd name="connsiteX2" fmla="*/ 53975 w 93663"/>
                <a:gd name="connsiteY2" fmla="*/ 113159 h 117392"/>
                <a:gd name="connsiteX3" fmla="*/ 69850 w 93663"/>
                <a:gd name="connsiteY3" fmla="*/ 109984 h 117392"/>
                <a:gd name="connsiteX4" fmla="*/ 92075 w 93663"/>
                <a:gd name="connsiteY4" fmla="*/ 87759 h 117392"/>
                <a:gd name="connsiteX5" fmla="*/ 79375 w 93663"/>
                <a:gd name="connsiteY5" fmla="*/ 52834 h 117392"/>
                <a:gd name="connsiteX6" fmla="*/ 72008 w 93663"/>
                <a:gd name="connsiteY6" fmla="*/ 0 h 117392"/>
                <a:gd name="connsiteX0" fmla="*/ 0 w 93663"/>
                <a:gd name="connsiteY0" fmla="*/ 0 h 96308"/>
                <a:gd name="connsiteX1" fmla="*/ 22225 w 93663"/>
                <a:gd name="connsiteY1" fmla="*/ 63500 h 96308"/>
                <a:gd name="connsiteX2" fmla="*/ 53975 w 93663"/>
                <a:gd name="connsiteY2" fmla="*/ 92075 h 96308"/>
                <a:gd name="connsiteX3" fmla="*/ 69850 w 93663"/>
                <a:gd name="connsiteY3" fmla="*/ 88900 h 96308"/>
                <a:gd name="connsiteX4" fmla="*/ 92075 w 93663"/>
                <a:gd name="connsiteY4" fmla="*/ 66675 h 96308"/>
                <a:gd name="connsiteX5" fmla="*/ 79375 w 93663"/>
                <a:gd name="connsiteY5" fmla="*/ 31750 h 96308"/>
                <a:gd name="connsiteX0" fmla="*/ 0 w 92075"/>
                <a:gd name="connsiteY0" fmla="*/ 0 h 96308"/>
                <a:gd name="connsiteX1" fmla="*/ 22225 w 92075"/>
                <a:gd name="connsiteY1" fmla="*/ 63500 h 96308"/>
                <a:gd name="connsiteX2" fmla="*/ 53975 w 92075"/>
                <a:gd name="connsiteY2" fmla="*/ 92075 h 96308"/>
                <a:gd name="connsiteX3" fmla="*/ 69850 w 92075"/>
                <a:gd name="connsiteY3" fmla="*/ 88900 h 96308"/>
                <a:gd name="connsiteX4" fmla="*/ 92075 w 92075"/>
                <a:gd name="connsiteY4" fmla="*/ 66675 h 96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075" h="96308">
                  <a:moveTo>
                    <a:pt x="0" y="0"/>
                  </a:moveTo>
                  <a:cubicBezTo>
                    <a:pt x="6614" y="24077"/>
                    <a:pt x="13229" y="48154"/>
                    <a:pt x="22225" y="63500"/>
                  </a:cubicBezTo>
                  <a:cubicBezTo>
                    <a:pt x="31221" y="78846"/>
                    <a:pt x="46038" y="87842"/>
                    <a:pt x="53975" y="92075"/>
                  </a:cubicBezTo>
                  <a:cubicBezTo>
                    <a:pt x="61912" y="96308"/>
                    <a:pt x="63500" y="93133"/>
                    <a:pt x="69850" y="88900"/>
                  </a:cubicBezTo>
                  <a:cubicBezTo>
                    <a:pt x="76200" y="84667"/>
                    <a:pt x="90488" y="76200"/>
                    <a:pt x="92075" y="66675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31" name="Connecteur droit 322"/>
            <p:cNvCxnSpPr>
              <a:cxnSpLocks noChangeShapeType="1"/>
            </p:cNvCxnSpPr>
            <p:nvPr/>
          </p:nvCxnSpPr>
          <p:spPr bwMode="auto">
            <a:xfrm>
              <a:off x="4415036" y="2536566"/>
              <a:ext cx="0" cy="2178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Connecteur droit 323"/>
            <p:cNvCxnSpPr>
              <a:cxnSpLocks noChangeShapeType="1"/>
            </p:cNvCxnSpPr>
            <p:nvPr/>
          </p:nvCxnSpPr>
          <p:spPr bwMode="auto">
            <a:xfrm>
              <a:off x="3976638" y="2727970"/>
              <a:ext cx="0" cy="22248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Forme libre 32"/>
            <p:cNvSpPr/>
            <p:nvPr/>
          </p:nvSpPr>
          <p:spPr>
            <a:xfrm>
              <a:off x="3970094" y="4715461"/>
              <a:ext cx="447474" cy="144040"/>
            </a:xfrm>
            <a:custGeom>
              <a:avLst/>
              <a:gdLst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3025 w 518054"/>
                <a:gd name="connsiteY6" fmla="*/ 123825 h 261408"/>
                <a:gd name="connsiteX7" fmla="*/ 111125 w 518054"/>
                <a:gd name="connsiteY7" fmla="*/ 69850 h 261408"/>
                <a:gd name="connsiteX8" fmla="*/ 193675 w 518054"/>
                <a:gd name="connsiteY8" fmla="*/ 38100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11125 w 518054"/>
                <a:gd name="connsiteY7" fmla="*/ 69850 h 261408"/>
                <a:gd name="connsiteX8" fmla="*/ 193675 w 518054"/>
                <a:gd name="connsiteY8" fmla="*/ 38100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11125 w 518054"/>
                <a:gd name="connsiteY7" fmla="*/ 69850 h 261408"/>
                <a:gd name="connsiteX8" fmla="*/ 193675 w 518054"/>
                <a:gd name="connsiteY8" fmla="*/ 38100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2008 h 261408"/>
                <a:gd name="connsiteX8" fmla="*/ 193675 w 518054"/>
                <a:gd name="connsiteY8" fmla="*/ 38100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2008 h 261408"/>
                <a:gd name="connsiteX8" fmla="*/ 216024 w 518054"/>
                <a:gd name="connsiteY8" fmla="*/ 72008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144016 h 261408"/>
                <a:gd name="connsiteX8" fmla="*/ 216024 w 518054"/>
                <a:gd name="connsiteY8" fmla="*/ 72008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5183 h 261408"/>
                <a:gd name="connsiteX8" fmla="*/ 216024 w 518054"/>
                <a:gd name="connsiteY8" fmla="*/ 72008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5183 h 261408"/>
                <a:gd name="connsiteX8" fmla="*/ 288032 w 518054"/>
                <a:gd name="connsiteY8" fmla="*/ 75183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9693 h 266001"/>
                <a:gd name="connsiteX1" fmla="*/ 22225 w 518054"/>
                <a:gd name="connsiteY1" fmla="*/ 233193 h 266001"/>
                <a:gd name="connsiteX2" fmla="*/ 53975 w 518054"/>
                <a:gd name="connsiteY2" fmla="*/ 261768 h 266001"/>
                <a:gd name="connsiteX3" fmla="*/ 69850 w 518054"/>
                <a:gd name="connsiteY3" fmla="*/ 258593 h 266001"/>
                <a:gd name="connsiteX4" fmla="*/ 92075 w 518054"/>
                <a:gd name="connsiteY4" fmla="*/ 236368 h 266001"/>
                <a:gd name="connsiteX5" fmla="*/ 79375 w 518054"/>
                <a:gd name="connsiteY5" fmla="*/ 201443 h 266001"/>
                <a:gd name="connsiteX6" fmla="*/ 72008 w 518054"/>
                <a:gd name="connsiteY6" fmla="*/ 148609 h 266001"/>
                <a:gd name="connsiteX7" fmla="*/ 144016 w 518054"/>
                <a:gd name="connsiteY7" fmla="*/ 79776 h 266001"/>
                <a:gd name="connsiteX8" fmla="*/ 288032 w 518054"/>
                <a:gd name="connsiteY8" fmla="*/ 7768 h 266001"/>
                <a:gd name="connsiteX9" fmla="*/ 400050 w 518054"/>
                <a:gd name="connsiteY9" fmla="*/ 33168 h 266001"/>
                <a:gd name="connsiteX10" fmla="*/ 498475 w 518054"/>
                <a:gd name="connsiteY10" fmla="*/ 29993 h 266001"/>
                <a:gd name="connsiteX11" fmla="*/ 517525 w 518054"/>
                <a:gd name="connsiteY11" fmla="*/ 4593 h 266001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144016 w 518054"/>
                <a:gd name="connsiteY7" fmla="*/ 75183 h 261408"/>
                <a:gd name="connsiteX8" fmla="*/ 216024 w 518054"/>
                <a:gd name="connsiteY8" fmla="*/ 75184 h 261408"/>
                <a:gd name="connsiteX9" fmla="*/ 400050 w 518054"/>
                <a:gd name="connsiteY9" fmla="*/ 28575 h 261408"/>
                <a:gd name="connsiteX10" fmla="*/ 498475 w 518054"/>
                <a:gd name="connsiteY10" fmla="*/ 25400 h 261408"/>
                <a:gd name="connsiteX11" fmla="*/ 517525 w 518054"/>
                <a:gd name="connsiteY11" fmla="*/ 0 h 261408"/>
                <a:gd name="connsiteX0" fmla="*/ 0 w 518054"/>
                <a:gd name="connsiteY0" fmla="*/ 165100 h 261408"/>
                <a:gd name="connsiteX1" fmla="*/ 22225 w 518054"/>
                <a:gd name="connsiteY1" fmla="*/ 228600 h 261408"/>
                <a:gd name="connsiteX2" fmla="*/ 53975 w 518054"/>
                <a:gd name="connsiteY2" fmla="*/ 257175 h 261408"/>
                <a:gd name="connsiteX3" fmla="*/ 69850 w 518054"/>
                <a:gd name="connsiteY3" fmla="*/ 254000 h 261408"/>
                <a:gd name="connsiteX4" fmla="*/ 92075 w 518054"/>
                <a:gd name="connsiteY4" fmla="*/ 231775 h 261408"/>
                <a:gd name="connsiteX5" fmla="*/ 79375 w 518054"/>
                <a:gd name="connsiteY5" fmla="*/ 196850 h 261408"/>
                <a:gd name="connsiteX6" fmla="*/ 72008 w 518054"/>
                <a:gd name="connsiteY6" fmla="*/ 144016 h 261408"/>
                <a:gd name="connsiteX7" fmla="*/ 216024 w 518054"/>
                <a:gd name="connsiteY7" fmla="*/ 75184 h 261408"/>
                <a:gd name="connsiteX8" fmla="*/ 400050 w 518054"/>
                <a:gd name="connsiteY8" fmla="*/ 28575 h 261408"/>
                <a:gd name="connsiteX9" fmla="*/ 498475 w 518054"/>
                <a:gd name="connsiteY9" fmla="*/ 25400 h 261408"/>
                <a:gd name="connsiteX10" fmla="*/ 517525 w 518054"/>
                <a:gd name="connsiteY10" fmla="*/ 0 h 261408"/>
                <a:gd name="connsiteX0" fmla="*/ 0 w 495829"/>
                <a:gd name="connsiteY0" fmla="*/ 228600 h 261408"/>
                <a:gd name="connsiteX1" fmla="*/ 31750 w 495829"/>
                <a:gd name="connsiteY1" fmla="*/ 257175 h 261408"/>
                <a:gd name="connsiteX2" fmla="*/ 47625 w 495829"/>
                <a:gd name="connsiteY2" fmla="*/ 254000 h 261408"/>
                <a:gd name="connsiteX3" fmla="*/ 69850 w 495829"/>
                <a:gd name="connsiteY3" fmla="*/ 231775 h 261408"/>
                <a:gd name="connsiteX4" fmla="*/ 57150 w 495829"/>
                <a:gd name="connsiteY4" fmla="*/ 196850 h 261408"/>
                <a:gd name="connsiteX5" fmla="*/ 49783 w 495829"/>
                <a:gd name="connsiteY5" fmla="*/ 144016 h 261408"/>
                <a:gd name="connsiteX6" fmla="*/ 193799 w 495829"/>
                <a:gd name="connsiteY6" fmla="*/ 75184 h 261408"/>
                <a:gd name="connsiteX7" fmla="*/ 377825 w 495829"/>
                <a:gd name="connsiteY7" fmla="*/ 28575 h 261408"/>
                <a:gd name="connsiteX8" fmla="*/ 476250 w 495829"/>
                <a:gd name="connsiteY8" fmla="*/ 25400 h 261408"/>
                <a:gd name="connsiteX9" fmla="*/ 495300 w 495829"/>
                <a:gd name="connsiteY9" fmla="*/ 0 h 261408"/>
                <a:gd name="connsiteX0" fmla="*/ 4742 w 468821"/>
                <a:gd name="connsiteY0" fmla="*/ 257175 h 261408"/>
                <a:gd name="connsiteX1" fmla="*/ 20617 w 468821"/>
                <a:gd name="connsiteY1" fmla="*/ 254000 h 261408"/>
                <a:gd name="connsiteX2" fmla="*/ 42842 w 468821"/>
                <a:gd name="connsiteY2" fmla="*/ 231775 h 261408"/>
                <a:gd name="connsiteX3" fmla="*/ 30142 w 468821"/>
                <a:gd name="connsiteY3" fmla="*/ 196850 h 261408"/>
                <a:gd name="connsiteX4" fmla="*/ 22775 w 468821"/>
                <a:gd name="connsiteY4" fmla="*/ 144016 h 261408"/>
                <a:gd name="connsiteX5" fmla="*/ 166791 w 468821"/>
                <a:gd name="connsiteY5" fmla="*/ 75184 h 261408"/>
                <a:gd name="connsiteX6" fmla="*/ 350817 w 468821"/>
                <a:gd name="connsiteY6" fmla="*/ 28575 h 261408"/>
                <a:gd name="connsiteX7" fmla="*/ 449242 w 468821"/>
                <a:gd name="connsiteY7" fmla="*/ 25400 h 261408"/>
                <a:gd name="connsiteX8" fmla="*/ 468292 w 468821"/>
                <a:gd name="connsiteY8" fmla="*/ 0 h 261408"/>
                <a:gd name="connsiteX0" fmla="*/ 20617 w 468821"/>
                <a:gd name="connsiteY0" fmla="*/ 254000 h 254000"/>
                <a:gd name="connsiteX1" fmla="*/ 42842 w 468821"/>
                <a:gd name="connsiteY1" fmla="*/ 231775 h 254000"/>
                <a:gd name="connsiteX2" fmla="*/ 30142 w 468821"/>
                <a:gd name="connsiteY2" fmla="*/ 196850 h 254000"/>
                <a:gd name="connsiteX3" fmla="*/ 22775 w 468821"/>
                <a:gd name="connsiteY3" fmla="*/ 144016 h 254000"/>
                <a:gd name="connsiteX4" fmla="*/ 166791 w 468821"/>
                <a:gd name="connsiteY4" fmla="*/ 75184 h 254000"/>
                <a:gd name="connsiteX5" fmla="*/ 350817 w 468821"/>
                <a:gd name="connsiteY5" fmla="*/ 28575 h 254000"/>
                <a:gd name="connsiteX6" fmla="*/ 449242 w 468821"/>
                <a:gd name="connsiteY6" fmla="*/ 25400 h 254000"/>
                <a:gd name="connsiteX7" fmla="*/ 468292 w 468821"/>
                <a:gd name="connsiteY7" fmla="*/ 0 h 254000"/>
                <a:gd name="connsiteX0" fmla="*/ 42842 w 468821"/>
                <a:gd name="connsiteY0" fmla="*/ 231775 h 231775"/>
                <a:gd name="connsiteX1" fmla="*/ 30142 w 468821"/>
                <a:gd name="connsiteY1" fmla="*/ 196850 h 231775"/>
                <a:gd name="connsiteX2" fmla="*/ 22775 w 468821"/>
                <a:gd name="connsiteY2" fmla="*/ 144016 h 231775"/>
                <a:gd name="connsiteX3" fmla="*/ 166791 w 468821"/>
                <a:gd name="connsiteY3" fmla="*/ 75184 h 231775"/>
                <a:gd name="connsiteX4" fmla="*/ 350817 w 468821"/>
                <a:gd name="connsiteY4" fmla="*/ 28575 h 231775"/>
                <a:gd name="connsiteX5" fmla="*/ 449242 w 468821"/>
                <a:gd name="connsiteY5" fmla="*/ 25400 h 231775"/>
                <a:gd name="connsiteX6" fmla="*/ 468292 w 468821"/>
                <a:gd name="connsiteY6" fmla="*/ 0 h 231775"/>
                <a:gd name="connsiteX0" fmla="*/ 30142 w 468821"/>
                <a:gd name="connsiteY0" fmla="*/ 196850 h 196850"/>
                <a:gd name="connsiteX1" fmla="*/ 22775 w 468821"/>
                <a:gd name="connsiteY1" fmla="*/ 144016 h 196850"/>
                <a:gd name="connsiteX2" fmla="*/ 166791 w 468821"/>
                <a:gd name="connsiteY2" fmla="*/ 75184 h 196850"/>
                <a:gd name="connsiteX3" fmla="*/ 350817 w 468821"/>
                <a:gd name="connsiteY3" fmla="*/ 28575 h 196850"/>
                <a:gd name="connsiteX4" fmla="*/ 449242 w 468821"/>
                <a:gd name="connsiteY4" fmla="*/ 25400 h 196850"/>
                <a:gd name="connsiteX5" fmla="*/ 468292 w 468821"/>
                <a:gd name="connsiteY5" fmla="*/ 0 h 196850"/>
                <a:gd name="connsiteX0" fmla="*/ 0 w 446046"/>
                <a:gd name="connsiteY0" fmla="*/ 144016 h 144016"/>
                <a:gd name="connsiteX1" fmla="*/ 144016 w 446046"/>
                <a:gd name="connsiteY1" fmla="*/ 75184 h 144016"/>
                <a:gd name="connsiteX2" fmla="*/ 328042 w 446046"/>
                <a:gd name="connsiteY2" fmla="*/ 28575 h 144016"/>
                <a:gd name="connsiteX3" fmla="*/ 426467 w 446046"/>
                <a:gd name="connsiteY3" fmla="*/ 25400 h 144016"/>
                <a:gd name="connsiteX4" fmla="*/ 445517 w 446046"/>
                <a:gd name="connsiteY4" fmla="*/ 0 h 144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046" h="144016">
                  <a:moveTo>
                    <a:pt x="0" y="144016"/>
                  </a:moveTo>
                  <a:cubicBezTo>
                    <a:pt x="22775" y="123738"/>
                    <a:pt x="89342" y="94424"/>
                    <a:pt x="144016" y="75184"/>
                  </a:cubicBezTo>
                  <a:cubicBezTo>
                    <a:pt x="186688" y="67416"/>
                    <a:pt x="328042" y="28575"/>
                    <a:pt x="328042" y="28575"/>
                  </a:cubicBezTo>
                  <a:cubicBezTo>
                    <a:pt x="378842" y="26458"/>
                    <a:pt x="406888" y="30162"/>
                    <a:pt x="426467" y="25400"/>
                  </a:cubicBezTo>
                  <a:cubicBezTo>
                    <a:pt x="446046" y="20638"/>
                    <a:pt x="445781" y="10319"/>
                    <a:pt x="445517" y="0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34" name="Connecteur droit 325"/>
            <p:cNvCxnSpPr>
              <a:cxnSpLocks noChangeShapeType="1"/>
            </p:cNvCxnSpPr>
            <p:nvPr/>
          </p:nvCxnSpPr>
          <p:spPr bwMode="auto">
            <a:xfrm flipH="1" flipV="1">
              <a:off x="4416621" y="4688850"/>
              <a:ext cx="72000" cy="180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Connecteur droit 326"/>
            <p:cNvCxnSpPr>
              <a:cxnSpLocks noChangeShapeType="1"/>
            </p:cNvCxnSpPr>
            <p:nvPr/>
          </p:nvCxnSpPr>
          <p:spPr bwMode="auto">
            <a:xfrm flipH="1" flipV="1">
              <a:off x="4631060" y="4662661"/>
              <a:ext cx="288032" cy="72008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Connecteur droit 327"/>
            <p:cNvCxnSpPr>
              <a:cxnSpLocks noChangeShapeType="1"/>
              <a:endCxn id="15" idx="6"/>
            </p:cNvCxnSpPr>
            <p:nvPr/>
          </p:nvCxnSpPr>
          <p:spPr bwMode="auto">
            <a:xfrm flipH="1">
              <a:off x="4529088" y="4662661"/>
              <a:ext cx="110480" cy="64021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Connecteur droit 328"/>
            <p:cNvCxnSpPr>
              <a:cxnSpLocks noChangeShapeType="1"/>
            </p:cNvCxnSpPr>
            <p:nvPr/>
          </p:nvCxnSpPr>
          <p:spPr bwMode="auto">
            <a:xfrm>
              <a:off x="3963938" y="5507707"/>
              <a:ext cx="0" cy="144016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Connecteur droit 329"/>
            <p:cNvCxnSpPr>
              <a:cxnSpLocks noChangeShapeType="1"/>
            </p:cNvCxnSpPr>
            <p:nvPr/>
          </p:nvCxnSpPr>
          <p:spPr bwMode="auto">
            <a:xfrm flipH="1" flipV="1">
              <a:off x="3636451" y="2649671"/>
              <a:ext cx="466722" cy="117472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Forme libre 38"/>
            <p:cNvSpPr/>
            <p:nvPr/>
          </p:nvSpPr>
          <p:spPr>
            <a:xfrm>
              <a:off x="4104639" y="2255320"/>
              <a:ext cx="489803" cy="517235"/>
            </a:xfrm>
            <a:custGeom>
              <a:avLst/>
              <a:gdLst>
                <a:gd name="connsiteX0" fmla="*/ 0 w 377296"/>
                <a:gd name="connsiteY0" fmla="*/ 395287 h 395287"/>
                <a:gd name="connsiteX1" fmla="*/ 92075 w 377296"/>
                <a:gd name="connsiteY1" fmla="*/ 341312 h 395287"/>
                <a:gd name="connsiteX2" fmla="*/ 98425 w 377296"/>
                <a:gd name="connsiteY2" fmla="*/ 328612 h 395287"/>
                <a:gd name="connsiteX3" fmla="*/ 98425 w 377296"/>
                <a:gd name="connsiteY3" fmla="*/ 312737 h 395287"/>
                <a:gd name="connsiteX4" fmla="*/ 95250 w 377296"/>
                <a:gd name="connsiteY4" fmla="*/ 280987 h 395287"/>
                <a:gd name="connsiteX5" fmla="*/ 101600 w 377296"/>
                <a:gd name="connsiteY5" fmla="*/ 268287 h 395287"/>
                <a:gd name="connsiteX6" fmla="*/ 114300 w 377296"/>
                <a:gd name="connsiteY6" fmla="*/ 255587 h 395287"/>
                <a:gd name="connsiteX7" fmla="*/ 288925 w 377296"/>
                <a:gd name="connsiteY7" fmla="*/ 195262 h 395287"/>
                <a:gd name="connsiteX8" fmla="*/ 333375 w 377296"/>
                <a:gd name="connsiteY8" fmla="*/ 176212 h 395287"/>
                <a:gd name="connsiteX9" fmla="*/ 371475 w 377296"/>
                <a:gd name="connsiteY9" fmla="*/ 90487 h 395287"/>
                <a:gd name="connsiteX10" fmla="*/ 368300 w 377296"/>
                <a:gd name="connsiteY10" fmla="*/ 61912 h 395287"/>
                <a:gd name="connsiteX11" fmla="*/ 352425 w 377296"/>
                <a:gd name="connsiteY11" fmla="*/ 68262 h 395287"/>
                <a:gd name="connsiteX12" fmla="*/ 323850 w 377296"/>
                <a:gd name="connsiteY12" fmla="*/ 134937 h 395287"/>
                <a:gd name="connsiteX13" fmla="*/ 314325 w 377296"/>
                <a:gd name="connsiteY13" fmla="*/ 131762 h 395287"/>
                <a:gd name="connsiteX14" fmla="*/ 314325 w 377296"/>
                <a:gd name="connsiteY14" fmla="*/ 20637 h 395287"/>
                <a:gd name="connsiteX15" fmla="*/ 307975 w 377296"/>
                <a:gd name="connsiteY15" fmla="*/ 7937 h 395287"/>
                <a:gd name="connsiteX16" fmla="*/ 298450 w 377296"/>
                <a:gd name="connsiteY16" fmla="*/ 11112 h 395287"/>
                <a:gd name="connsiteX17" fmla="*/ 298450 w 377296"/>
                <a:gd name="connsiteY17" fmla="*/ 26987 h 395287"/>
                <a:gd name="connsiteX18" fmla="*/ 295275 w 377296"/>
                <a:gd name="connsiteY18" fmla="*/ 141287 h 395287"/>
                <a:gd name="connsiteX19" fmla="*/ 276225 w 377296"/>
                <a:gd name="connsiteY19" fmla="*/ 160337 h 395287"/>
                <a:gd name="connsiteX20" fmla="*/ 244475 w 377296"/>
                <a:gd name="connsiteY20" fmla="*/ 173037 h 395287"/>
                <a:gd name="connsiteX21" fmla="*/ 171450 w 377296"/>
                <a:gd name="connsiteY21" fmla="*/ 192087 h 395287"/>
                <a:gd name="connsiteX22" fmla="*/ 161925 w 377296"/>
                <a:gd name="connsiteY22" fmla="*/ 173037 h 395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77296" h="395287">
                  <a:moveTo>
                    <a:pt x="0" y="395287"/>
                  </a:moveTo>
                  <a:cubicBezTo>
                    <a:pt x="37835" y="373855"/>
                    <a:pt x="75671" y="352424"/>
                    <a:pt x="92075" y="341312"/>
                  </a:cubicBezTo>
                  <a:cubicBezTo>
                    <a:pt x="108479" y="330200"/>
                    <a:pt x="97367" y="333374"/>
                    <a:pt x="98425" y="328612"/>
                  </a:cubicBezTo>
                  <a:cubicBezTo>
                    <a:pt x="99483" y="323850"/>
                    <a:pt x="98954" y="320675"/>
                    <a:pt x="98425" y="312737"/>
                  </a:cubicBezTo>
                  <a:cubicBezTo>
                    <a:pt x="97896" y="304800"/>
                    <a:pt x="94721" y="288395"/>
                    <a:pt x="95250" y="280987"/>
                  </a:cubicBezTo>
                  <a:cubicBezTo>
                    <a:pt x="95779" y="273579"/>
                    <a:pt x="98425" y="272520"/>
                    <a:pt x="101600" y="268287"/>
                  </a:cubicBezTo>
                  <a:cubicBezTo>
                    <a:pt x="104775" y="264054"/>
                    <a:pt x="83079" y="267758"/>
                    <a:pt x="114300" y="255587"/>
                  </a:cubicBezTo>
                  <a:cubicBezTo>
                    <a:pt x="145521" y="243416"/>
                    <a:pt x="252413" y="208491"/>
                    <a:pt x="288925" y="195262"/>
                  </a:cubicBezTo>
                  <a:cubicBezTo>
                    <a:pt x="325438" y="182033"/>
                    <a:pt x="319617" y="193674"/>
                    <a:pt x="333375" y="176212"/>
                  </a:cubicBezTo>
                  <a:cubicBezTo>
                    <a:pt x="347133" y="158750"/>
                    <a:pt x="365654" y="109537"/>
                    <a:pt x="371475" y="90487"/>
                  </a:cubicBezTo>
                  <a:cubicBezTo>
                    <a:pt x="377296" y="71437"/>
                    <a:pt x="371475" y="65616"/>
                    <a:pt x="368300" y="61912"/>
                  </a:cubicBezTo>
                  <a:cubicBezTo>
                    <a:pt x="365125" y="58208"/>
                    <a:pt x="359833" y="56091"/>
                    <a:pt x="352425" y="68262"/>
                  </a:cubicBezTo>
                  <a:cubicBezTo>
                    <a:pt x="345017" y="80433"/>
                    <a:pt x="330200" y="124354"/>
                    <a:pt x="323850" y="134937"/>
                  </a:cubicBezTo>
                  <a:cubicBezTo>
                    <a:pt x="317500" y="145520"/>
                    <a:pt x="315912" y="150812"/>
                    <a:pt x="314325" y="131762"/>
                  </a:cubicBezTo>
                  <a:cubicBezTo>
                    <a:pt x="312738" y="112712"/>
                    <a:pt x="315383" y="41274"/>
                    <a:pt x="314325" y="20637"/>
                  </a:cubicBezTo>
                  <a:cubicBezTo>
                    <a:pt x="313267" y="0"/>
                    <a:pt x="310621" y="9525"/>
                    <a:pt x="307975" y="7937"/>
                  </a:cubicBezTo>
                  <a:cubicBezTo>
                    <a:pt x="305329" y="6350"/>
                    <a:pt x="300037" y="7937"/>
                    <a:pt x="298450" y="11112"/>
                  </a:cubicBezTo>
                  <a:cubicBezTo>
                    <a:pt x="296863" y="14287"/>
                    <a:pt x="298979" y="5291"/>
                    <a:pt x="298450" y="26987"/>
                  </a:cubicBezTo>
                  <a:cubicBezTo>
                    <a:pt x="297921" y="48683"/>
                    <a:pt x="298979" y="119062"/>
                    <a:pt x="295275" y="141287"/>
                  </a:cubicBezTo>
                  <a:cubicBezTo>
                    <a:pt x="291571" y="163512"/>
                    <a:pt x="284692" y="155045"/>
                    <a:pt x="276225" y="160337"/>
                  </a:cubicBezTo>
                  <a:cubicBezTo>
                    <a:pt x="267758" y="165629"/>
                    <a:pt x="261937" y="167745"/>
                    <a:pt x="244475" y="173037"/>
                  </a:cubicBezTo>
                  <a:cubicBezTo>
                    <a:pt x="227013" y="178329"/>
                    <a:pt x="185208" y="192087"/>
                    <a:pt x="171450" y="192087"/>
                  </a:cubicBezTo>
                  <a:cubicBezTo>
                    <a:pt x="157692" y="192087"/>
                    <a:pt x="163512" y="177270"/>
                    <a:pt x="161925" y="173037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40" name="Forme libre 39"/>
            <p:cNvSpPr/>
            <p:nvPr/>
          </p:nvSpPr>
          <p:spPr>
            <a:xfrm>
              <a:off x="3584601" y="2481201"/>
              <a:ext cx="728657" cy="258618"/>
            </a:xfrm>
            <a:custGeom>
              <a:avLst/>
              <a:gdLst>
                <a:gd name="connsiteX0" fmla="*/ 511175 w 511175"/>
                <a:gd name="connsiteY0" fmla="*/ 0 h 197379"/>
                <a:gd name="connsiteX1" fmla="*/ 450850 w 511175"/>
                <a:gd name="connsiteY1" fmla="*/ 15875 h 197379"/>
                <a:gd name="connsiteX2" fmla="*/ 441325 w 511175"/>
                <a:gd name="connsiteY2" fmla="*/ 15875 h 197379"/>
                <a:gd name="connsiteX3" fmla="*/ 438150 w 511175"/>
                <a:gd name="connsiteY3" fmla="*/ 53975 h 197379"/>
                <a:gd name="connsiteX4" fmla="*/ 431800 w 511175"/>
                <a:gd name="connsiteY4" fmla="*/ 98425 h 197379"/>
                <a:gd name="connsiteX5" fmla="*/ 396875 w 511175"/>
                <a:gd name="connsiteY5" fmla="*/ 123825 h 197379"/>
                <a:gd name="connsiteX6" fmla="*/ 396875 w 511175"/>
                <a:gd name="connsiteY6" fmla="*/ 114300 h 197379"/>
                <a:gd name="connsiteX7" fmla="*/ 384175 w 511175"/>
                <a:gd name="connsiteY7" fmla="*/ 79375 h 197379"/>
                <a:gd name="connsiteX8" fmla="*/ 381000 w 511175"/>
                <a:gd name="connsiteY8" fmla="*/ 66675 h 197379"/>
                <a:gd name="connsiteX9" fmla="*/ 371475 w 511175"/>
                <a:gd name="connsiteY9" fmla="*/ 63500 h 197379"/>
                <a:gd name="connsiteX10" fmla="*/ 365125 w 511175"/>
                <a:gd name="connsiteY10" fmla="*/ 79375 h 197379"/>
                <a:gd name="connsiteX11" fmla="*/ 368300 w 511175"/>
                <a:gd name="connsiteY11" fmla="*/ 158750 h 197379"/>
                <a:gd name="connsiteX12" fmla="*/ 371475 w 511175"/>
                <a:gd name="connsiteY12" fmla="*/ 168275 h 197379"/>
                <a:gd name="connsiteX13" fmla="*/ 349250 w 511175"/>
                <a:gd name="connsiteY13" fmla="*/ 193675 h 197379"/>
                <a:gd name="connsiteX14" fmla="*/ 323850 w 511175"/>
                <a:gd name="connsiteY14" fmla="*/ 190500 h 197379"/>
                <a:gd name="connsiteX15" fmla="*/ 292100 w 511175"/>
                <a:gd name="connsiteY15" fmla="*/ 180975 h 197379"/>
                <a:gd name="connsiteX16" fmla="*/ 0 w 511175"/>
                <a:gd name="connsiteY16" fmla="*/ 104775 h 197379"/>
                <a:gd name="connsiteX0" fmla="*/ 450453 w 450453"/>
                <a:gd name="connsiteY0" fmla="*/ 0 h 197379"/>
                <a:gd name="connsiteX1" fmla="*/ 390128 w 450453"/>
                <a:gd name="connsiteY1" fmla="*/ 15875 h 197379"/>
                <a:gd name="connsiteX2" fmla="*/ 380603 w 450453"/>
                <a:gd name="connsiteY2" fmla="*/ 15875 h 197379"/>
                <a:gd name="connsiteX3" fmla="*/ 377428 w 450453"/>
                <a:gd name="connsiteY3" fmla="*/ 53975 h 197379"/>
                <a:gd name="connsiteX4" fmla="*/ 371078 w 450453"/>
                <a:gd name="connsiteY4" fmla="*/ 98425 h 197379"/>
                <a:gd name="connsiteX5" fmla="*/ 336153 w 450453"/>
                <a:gd name="connsiteY5" fmla="*/ 123825 h 197379"/>
                <a:gd name="connsiteX6" fmla="*/ 336153 w 450453"/>
                <a:gd name="connsiteY6" fmla="*/ 114300 h 197379"/>
                <a:gd name="connsiteX7" fmla="*/ 323453 w 450453"/>
                <a:gd name="connsiteY7" fmla="*/ 79375 h 197379"/>
                <a:gd name="connsiteX8" fmla="*/ 320278 w 450453"/>
                <a:gd name="connsiteY8" fmla="*/ 66675 h 197379"/>
                <a:gd name="connsiteX9" fmla="*/ 310753 w 450453"/>
                <a:gd name="connsiteY9" fmla="*/ 63500 h 197379"/>
                <a:gd name="connsiteX10" fmla="*/ 304403 w 450453"/>
                <a:gd name="connsiteY10" fmla="*/ 79375 h 197379"/>
                <a:gd name="connsiteX11" fmla="*/ 307578 w 450453"/>
                <a:gd name="connsiteY11" fmla="*/ 158750 h 197379"/>
                <a:gd name="connsiteX12" fmla="*/ 310753 w 450453"/>
                <a:gd name="connsiteY12" fmla="*/ 168275 h 197379"/>
                <a:gd name="connsiteX13" fmla="*/ 288528 w 450453"/>
                <a:gd name="connsiteY13" fmla="*/ 193675 h 197379"/>
                <a:gd name="connsiteX14" fmla="*/ 263128 w 450453"/>
                <a:gd name="connsiteY14" fmla="*/ 190500 h 197379"/>
                <a:gd name="connsiteX15" fmla="*/ 231378 w 450453"/>
                <a:gd name="connsiteY15" fmla="*/ 180975 h 197379"/>
                <a:gd name="connsiteX16" fmla="*/ 0 w 450453"/>
                <a:gd name="connsiteY16" fmla="*/ 96912 h 197379"/>
                <a:gd name="connsiteX0" fmla="*/ 219075 w 219075"/>
                <a:gd name="connsiteY0" fmla="*/ 0 h 197379"/>
                <a:gd name="connsiteX1" fmla="*/ 158750 w 219075"/>
                <a:gd name="connsiteY1" fmla="*/ 15875 h 197379"/>
                <a:gd name="connsiteX2" fmla="*/ 149225 w 219075"/>
                <a:gd name="connsiteY2" fmla="*/ 15875 h 197379"/>
                <a:gd name="connsiteX3" fmla="*/ 146050 w 219075"/>
                <a:gd name="connsiteY3" fmla="*/ 53975 h 197379"/>
                <a:gd name="connsiteX4" fmla="*/ 139700 w 219075"/>
                <a:gd name="connsiteY4" fmla="*/ 98425 h 197379"/>
                <a:gd name="connsiteX5" fmla="*/ 104775 w 219075"/>
                <a:gd name="connsiteY5" fmla="*/ 123825 h 197379"/>
                <a:gd name="connsiteX6" fmla="*/ 104775 w 219075"/>
                <a:gd name="connsiteY6" fmla="*/ 114300 h 197379"/>
                <a:gd name="connsiteX7" fmla="*/ 92075 w 219075"/>
                <a:gd name="connsiteY7" fmla="*/ 79375 h 197379"/>
                <a:gd name="connsiteX8" fmla="*/ 88900 w 219075"/>
                <a:gd name="connsiteY8" fmla="*/ 66675 h 197379"/>
                <a:gd name="connsiteX9" fmla="*/ 79375 w 219075"/>
                <a:gd name="connsiteY9" fmla="*/ 63500 h 197379"/>
                <a:gd name="connsiteX10" fmla="*/ 73025 w 219075"/>
                <a:gd name="connsiteY10" fmla="*/ 79375 h 197379"/>
                <a:gd name="connsiteX11" fmla="*/ 76200 w 219075"/>
                <a:gd name="connsiteY11" fmla="*/ 158750 h 197379"/>
                <a:gd name="connsiteX12" fmla="*/ 79375 w 219075"/>
                <a:gd name="connsiteY12" fmla="*/ 168275 h 197379"/>
                <a:gd name="connsiteX13" fmla="*/ 57150 w 219075"/>
                <a:gd name="connsiteY13" fmla="*/ 193675 h 197379"/>
                <a:gd name="connsiteX14" fmla="*/ 31750 w 219075"/>
                <a:gd name="connsiteY14" fmla="*/ 190500 h 197379"/>
                <a:gd name="connsiteX15" fmla="*/ 0 w 219075"/>
                <a:gd name="connsiteY15" fmla="*/ 180975 h 197379"/>
                <a:gd name="connsiteX0" fmla="*/ 224896 w 224896"/>
                <a:gd name="connsiteY0" fmla="*/ 0 h 197379"/>
                <a:gd name="connsiteX1" fmla="*/ 164571 w 224896"/>
                <a:gd name="connsiteY1" fmla="*/ 15875 h 197379"/>
                <a:gd name="connsiteX2" fmla="*/ 155046 w 224896"/>
                <a:gd name="connsiteY2" fmla="*/ 15875 h 197379"/>
                <a:gd name="connsiteX3" fmla="*/ 151871 w 224896"/>
                <a:gd name="connsiteY3" fmla="*/ 53975 h 197379"/>
                <a:gd name="connsiteX4" fmla="*/ 145521 w 224896"/>
                <a:gd name="connsiteY4" fmla="*/ 98425 h 197379"/>
                <a:gd name="connsiteX5" fmla="*/ 110596 w 224896"/>
                <a:gd name="connsiteY5" fmla="*/ 123825 h 197379"/>
                <a:gd name="connsiteX6" fmla="*/ 110596 w 224896"/>
                <a:gd name="connsiteY6" fmla="*/ 114300 h 197379"/>
                <a:gd name="connsiteX7" fmla="*/ 97896 w 224896"/>
                <a:gd name="connsiteY7" fmla="*/ 79375 h 197379"/>
                <a:gd name="connsiteX8" fmla="*/ 94721 w 224896"/>
                <a:gd name="connsiteY8" fmla="*/ 66675 h 197379"/>
                <a:gd name="connsiteX9" fmla="*/ 85196 w 224896"/>
                <a:gd name="connsiteY9" fmla="*/ 63500 h 197379"/>
                <a:gd name="connsiteX10" fmla="*/ 78846 w 224896"/>
                <a:gd name="connsiteY10" fmla="*/ 79375 h 197379"/>
                <a:gd name="connsiteX11" fmla="*/ 82021 w 224896"/>
                <a:gd name="connsiteY11" fmla="*/ 158750 h 197379"/>
                <a:gd name="connsiteX12" fmla="*/ 85196 w 224896"/>
                <a:gd name="connsiteY12" fmla="*/ 168275 h 197379"/>
                <a:gd name="connsiteX13" fmla="*/ 62971 w 224896"/>
                <a:gd name="connsiteY13" fmla="*/ 193675 h 197379"/>
                <a:gd name="connsiteX14" fmla="*/ 37571 w 224896"/>
                <a:gd name="connsiteY14" fmla="*/ 190500 h 197379"/>
                <a:gd name="connsiteX15" fmla="*/ 5821 w 224896"/>
                <a:gd name="connsiteY15" fmla="*/ 180975 h 197379"/>
                <a:gd name="connsiteX16" fmla="*/ 2646 w 224896"/>
                <a:gd name="connsiteY16" fmla="*/ 177006 h 197379"/>
                <a:gd name="connsiteX0" fmla="*/ 522461 w 522461"/>
                <a:gd name="connsiteY0" fmla="*/ 0 h 197379"/>
                <a:gd name="connsiteX1" fmla="*/ 462136 w 522461"/>
                <a:gd name="connsiteY1" fmla="*/ 15875 h 197379"/>
                <a:gd name="connsiteX2" fmla="*/ 452611 w 522461"/>
                <a:gd name="connsiteY2" fmla="*/ 15875 h 197379"/>
                <a:gd name="connsiteX3" fmla="*/ 449436 w 522461"/>
                <a:gd name="connsiteY3" fmla="*/ 53975 h 197379"/>
                <a:gd name="connsiteX4" fmla="*/ 443086 w 522461"/>
                <a:gd name="connsiteY4" fmla="*/ 98425 h 197379"/>
                <a:gd name="connsiteX5" fmla="*/ 408161 w 522461"/>
                <a:gd name="connsiteY5" fmla="*/ 123825 h 197379"/>
                <a:gd name="connsiteX6" fmla="*/ 408161 w 522461"/>
                <a:gd name="connsiteY6" fmla="*/ 114300 h 197379"/>
                <a:gd name="connsiteX7" fmla="*/ 395461 w 522461"/>
                <a:gd name="connsiteY7" fmla="*/ 79375 h 197379"/>
                <a:gd name="connsiteX8" fmla="*/ 392286 w 522461"/>
                <a:gd name="connsiteY8" fmla="*/ 66675 h 197379"/>
                <a:gd name="connsiteX9" fmla="*/ 382761 w 522461"/>
                <a:gd name="connsiteY9" fmla="*/ 63500 h 197379"/>
                <a:gd name="connsiteX10" fmla="*/ 376411 w 522461"/>
                <a:gd name="connsiteY10" fmla="*/ 79375 h 197379"/>
                <a:gd name="connsiteX11" fmla="*/ 379586 w 522461"/>
                <a:gd name="connsiteY11" fmla="*/ 158750 h 197379"/>
                <a:gd name="connsiteX12" fmla="*/ 382761 w 522461"/>
                <a:gd name="connsiteY12" fmla="*/ 168275 h 197379"/>
                <a:gd name="connsiteX13" fmla="*/ 360536 w 522461"/>
                <a:gd name="connsiteY13" fmla="*/ 193675 h 197379"/>
                <a:gd name="connsiteX14" fmla="*/ 335136 w 522461"/>
                <a:gd name="connsiteY14" fmla="*/ 190500 h 197379"/>
                <a:gd name="connsiteX15" fmla="*/ 303386 w 522461"/>
                <a:gd name="connsiteY15" fmla="*/ 180975 h 197379"/>
                <a:gd name="connsiteX16" fmla="*/ 0 w 522461"/>
                <a:gd name="connsiteY16" fmla="*/ 96912 h 197379"/>
                <a:gd name="connsiteX0" fmla="*/ 522460 w 522460"/>
                <a:gd name="connsiteY0" fmla="*/ 0 h 197379"/>
                <a:gd name="connsiteX1" fmla="*/ 462135 w 522460"/>
                <a:gd name="connsiteY1" fmla="*/ 15875 h 197379"/>
                <a:gd name="connsiteX2" fmla="*/ 452610 w 522460"/>
                <a:gd name="connsiteY2" fmla="*/ 15875 h 197379"/>
                <a:gd name="connsiteX3" fmla="*/ 449435 w 522460"/>
                <a:gd name="connsiteY3" fmla="*/ 53975 h 197379"/>
                <a:gd name="connsiteX4" fmla="*/ 443085 w 522460"/>
                <a:gd name="connsiteY4" fmla="*/ 98425 h 197379"/>
                <a:gd name="connsiteX5" fmla="*/ 408160 w 522460"/>
                <a:gd name="connsiteY5" fmla="*/ 123825 h 197379"/>
                <a:gd name="connsiteX6" fmla="*/ 408160 w 522460"/>
                <a:gd name="connsiteY6" fmla="*/ 114300 h 197379"/>
                <a:gd name="connsiteX7" fmla="*/ 395460 w 522460"/>
                <a:gd name="connsiteY7" fmla="*/ 79375 h 197379"/>
                <a:gd name="connsiteX8" fmla="*/ 392285 w 522460"/>
                <a:gd name="connsiteY8" fmla="*/ 66675 h 197379"/>
                <a:gd name="connsiteX9" fmla="*/ 382760 w 522460"/>
                <a:gd name="connsiteY9" fmla="*/ 63500 h 197379"/>
                <a:gd name="connsiteX10" fmla="*/ 376410 w 522460"/>
                <a:gd name="connsiteY10" fmla="*/ 79375 h 197379"/>
                <a:gd name="connsiteX11" fmla="*/ 379585 w 522460"/>
                <a:gd name="connsiteY11" fmla="*/ 158750 h 197379"/>
                <a:gd name="connsiteX12" fmla="*/ 382760 w 522460"/>
                <a:gd name="connsiteY12" fmla="*/ 168275 h 197379"/>
                <a:gd name="connsiteX13" fmla="*/ 360535 w 522460"/>
                <a:gd name="connsiteY13" fmla="*/ 193675 h 197379"/>
                <a:gd name="connsiteX14" fmla="*/ 335135 w 522460"/>
                <a:gd name="connsiteY14" fmla="*/ 190500 h 197379"/>
                <a:gd name="connsiteX15" fmla="*/ 303385 w 522460"/>
                <a:gd name="connsiteY15" fmla="*/ 180975 h 197379"/>
                <a:gd name="connsiteX16" fmla="*/ 0 w 522460"/>
                <a:gd name="connsiteY16" fmla="*/ 96912 h 197379"/>
                <a:gd name="connsiteX0" fmla="*/ 522461 w 522461"/>
                <a:gd name="connsiteY0" fmla="*/ 0 h 197379"/>
                <a:gd name="connsiteX1" fmla="*/ 462136 w 522461"/>
                <a:gd name="connsiteY1" fmla="*/ 15875 h 197379"/>
                <a:gd name="connsiteX2" fmla="*/ 452611 w 522461"/>
                <a:gd name="connsiteY2" fmla="*/ 15875 h 197379"/>
                <a:gd name="connsiteX3" fmla="*/ 449436 w 522461"/>
                <a:gd name="connsiteY3" fmla="*/ 53975 h 197379"/>
                <a:gd name="connsiteX4" fmla="*/ 443086 w 522461"/>
                <a:gd name="connsiteY4" fmla="*/ 98425 h 197379"/>
                <a:gd name="connsiteX5" fmla="*/ 408161 w 522461"/>
                <a:gd name="connsiteY5" fmla="*/ 123825 h 197379"/>
                <a:gd name="connsiteX6" fmla="*/ 408161 w 522461"/>
                <a:gd name="connsiteY6" fmla="*/ 114300 h 197379"/>
                <a:gd name="connsiteX7" fmla="*/ 395461 w 522461"/>
                <a:gd name="connsiteY7" fmla="*/ 79375 h 197379"/>
                <a:gd name="connsiteX8" fmla="*/ 392286 w 522461"/>
                <a:gd name="connsiteY8" fmla="*/ 66675 h 197379"/>
                <a:gd name="connsiteX9" fmla="*/ 382761 w 522461"/>
                <a:gd name="connsiteY9" fmla="*/ 63500 h 197379"/>
                <a:gd name="connsiteX10" fmla="*/ 376411 w 522461"/>
                <a:gd name="connsiteY10" fmla="*/ 79375 h 197379"/>
                <a:gd name="connsiteX11" fmla="*/ 379586 w 522461"/>
                <a:gd name="connsiteY11" fmla="*/ 158750 h 197379"/>
                <a:gd name="connsiteX12" fmla="*/ 382761 w 522461"/>
                <a:gd name="connsiteY12" fmla="*/ 168275 h 197379"/>
                <a:gd name="connsiteX13" fmla="*/ 360536 w 522461"/>
                <a:gd name="connsiteY13" fmla="*/ 193675 h 197379"/>
                <a:gd name="connsiteX14" fmla="*/ 335136 w 522461"/>
                <a:gd name="connsiteY14" fmla="*/ 190500 h 197379"/>
                <a:gd name="connsiteX15" fmla="*/ 303386 w 522461"/>
                <a:gd name="connsiteY15" fmla="*/ 180975 h 197379"/>
                <a:gd name="connsiteX16" fmla="*/ 0 w 522461"/>
                <a:gd name="connsiteY16" fmla="*/ 96912 h 197379"/>
                <a:gd name="connsiteX0" fmla="*/ 562223 w 562223"/>
                <a:gd name="connsiteY0" fmla="*/ 0 h 197379"/>
                <a:gd name="connsiteX1" fmla="*/ 501898 w 562223"/>
                <a:gd name="connsiteY1" fmla="*/ 15875 h 197379"/>
                <a:gd name="connsiteX2" fmla="*/ 492373 w 562223"/>
                <a:gd name="connsiteY2" fmla="*/ 15875 h 197379"/>
                <a:gd name="connsiteX3" fmla="*/ 489198 w 562223"/>
                <a:gd name="connsiteY3" fmla="*/ 53975 h 197379"/>
                <a:gd name="connsiteX4" fmla="*/ 482848 w 562223"/>
                <a:gd name="connsiteY4" fmla="*/ 98425 h 197379"/>
                <a:gd name="connsiteX5" fmla="*/ 447923 w 562223"/>
                <a:gd name="connsiteY5" fmla="*/ 123825 h 197379"/>
                <a:gd name="connsiteX6" fmla="*/ 447923 w 562223"/>
                <a:gd name="connsiteY6" fmla="*/ 114300 h 197379"/>
                <a:gd name="connsiteX7" fmla="*/ 435223 w 562223"/>
                <a:gd name="connsiteY7" fmla="*/ 79375 h 197379"/>
                <a:gd name="connsiteX8" fmla="*/ 432048 w 562223"/>
                <a:gd name="connsiteY8" fmla="*/ 66675 h 197379"/>
                <a:gd name="connsiteX9" fmla="*/ 422523 w 562223"/>
                <a:gd name="connsiteY9" fmla="*/ 63500 h 197379"/>
                <a:gd name="connsiteX10" fmla="*/ 416173 w 562223"/>
                <a:gd name="connsiteY10" fmla="*/ 79375 h 197379"/>
                <a:gd name="connsiteX11" fmla="*/ 419348 w 562223"/>
                <a:gd name="connsiteY11" fmla="*/ 158750 h 197379"/>
                <a:gd name="connsiteX12" fmla="*/ 422523 w 562223"/>
                <a:gd name="connsiteY12" fmla="*/ 168275 h 197379"/>
                <a:gd name="connsiteX13" fmla="*/ 400298 w 562223"/>
                <a:gd name="connsiteY13" fmla="*/ 193675 h 197379"/>
                <a:gd name="connsiteX14" fmla="*/ 374898 w 562223"/>
                <a:gd name="connsiteY14" fmla="*/ 190500 h 197379"/>
                <a:gd name="connsiteX15" fmla="*/ 343148 w 562223"/>
                <a:gd name="connsiteY15" fmla="*/ 180975 h 197379"/>
                <a:gd name="connsiteX16" fmla="*/ 39762 w 562223"/>
                <a:gd name="connsiteY16" fmla="*/ 96912 h 197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2223" h="197379">
                  <a:moveTo>
                    <a:pt x="562223" y="0"/>
                  </a:moveTo>
                  <a:lnTo>
                    <a:pt x="501898" y="15875"/>
                  </a:lnTo>
                  <a:cubicBezTo>
                    <a:pt x="490256" y="18521"/>
                    <a:pt x="494490" y="9525"/>
                    <a:pt x="492373" y="15875"/>
                  </a:cubicBezTo>
                  <a:cubicBezTo>
                    <a:pt x="490256" y="22225"/>
                    <a:pt x="490785" y="40217"/>
                    <a:pt x="489198" y="53975"/>
                  </a:cubicBezTo>
                  <a:cubicBezTo>
                    <a:pt x="487611" y="67733"/>
                    <a:pt x="489727" y="86783"/>
                    <a:pt x="482848" y="98425"/>
                  </a:cubicBezTo>
                  <a:cubicBezTo>
                    <a:pt x="475969" y="110067"/>
                    <a:pt x="453744" y="121179"/>
                    <a:pt x="447923" y="123825"/>
                  </a:cubicBezTo>
                  <a:cubicBezTo>
                    <a:pt x="442102" y="126471"/>
                    <a:pt x="450040" y="121708"/>
                    <a:pt x="447923" y="114300"/>
                  </a:cubicBezTo>
                  <a:cubicBezTo>
                    <a:pt x="445806" y="106892"/>
                    <a:pt x="437869" y="87312"/>
                    <a:pt x="435223" y="79375"/>
                  </a:cubicBezTo>
                  <a:cubicBezTo>
                    <a:pt x="432577" y="71438"/>
                    <a:pt x="434165" y="69321"/>
                    <a:pt x="432048" y="66675"/>
                  </a:cubicBezTo>
                  <a:cubicBezTo>
                    <a:pt x="429931" y="64029"/>
                    <a:pt x="425169" y="61383"/>
                    <a:pt x="422523" y="63500"/>
                  </a:cubicBezTo>
                  <a:cubicBezTo>
                    <a:pt x="419877" y="65617"/>
                    <a:pt x="416702" y="63500"/>
                    <a:pt x="416173" y="79375"/>
                  </a:cubicBezTo>
                  <a:cubicBezTo>
                    <a:pt x="415644" y="95250"/>
                    <a:pt x="418290" y="143933"/>
                    <a:pt x="419348" y="158750"/>
                  </a:cubicBezTo>
                  <a:cubicBezTo>
                    <a:pt x="420406" y="173567"/>
                    <a:pt x="425698" y="162454"/>
                    <a:pt x="422523" y="168275"/>
                  </a:cubicBezTo>
                  <a:cubicBezTo>
                    <a:pt x="419348" y="174096"/>
                    <a:pt x="408235" y="189971"/>
                    <a:pt x="400298" y="193675"/>
                  </a:cubicBezTo>
                  <a:cubicBezTo>
                    <a:pt x="392361" y="197379"/>
                    <a:pt x="384423" y="192617"/>
                    <a:pt x="374898" y="190500"/>
                  </a:cubicBezTo>
                  <a:cubicBezTo>
                    <a:pt x="365373" y="188383"/>
                    <a:pt x="399004" y="196573"/>
                    <a:pt x="343148" y="180975"/>
                  </a:cubicBezTo>
                  <a:cubicBezTo>
                    <a:pt x="242019" y="152954"/>
                    <a:pt x="0" y="102634"/>
                    <a:pt x="39762" y="96912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41" name="Connecteur droit 332"/>
            <p:cNvCxnSpPr>
              <a:cxnSpLocks noChangeShapeType="1"/>
            </p:cNvCxnSpPr>
            <p:nvPr/>
          </p:nvCxnSpPr>
          <p:spPr bwMode="auto">
            <a:xfrm flipH="1" flipV="1">
              <a:off x="3652864" y="2460314"/>
              <a:ext cx="466722" cy="117472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Connecteur droit 333"/>
            <p:cNvCxnSpPr>
              <a:cxnSpLocks noChangeShapeType="1"/>
            </p:cNvCxnSpPr>
            <p:nvPr/>
          </p:nvCxnSpPr>
          <p:spPr bwMode="auto">
            <a:xfrm flipH="1" flipV="1">
              <a:off x="3673445" y="2436776"/>
              <a:ext cx="466722" cy="117472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Connecteur droit 334"/>
            <p:cNvCxnSpPr>
              <a:cxnSpLocks noChangeShapeType="1"/>
            </p:cNvCxnSpPr>
            <p:nvPr/>
          </p:nvCxnSpPr>
          <p:spPr bwMode="auto">
            <a:xfrm flipH="1" flipV="1">
              <a:off x="4022218" y="2158956"/>
              <a:ext cx="466722" cy="117472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Connecteur droit 335"/>
            <p:cNvCxnSpPr>
              <a:cxnSpLocks noChangeShapeType="1"/>
            </p:cNvCxnSpPr>
            <p:nvPr/>
          </p:nvCxnSpPr>
          <p:spPr bwMode="auto">
            <a:xfrm flipH="1" flipV="1">
              <a:off x="4053829" y="2142379"/>
              <a:ext cx="466722" cy="117472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Connecteur droit 336"/>
            <p:cNvCxnSpPr>
              <a:cxnSpLocks noChangeShapeType="1"/>
            </p:cNvCxnSpPr>
            <p:nvPr/>
          </p:nvCxnSpPr>
          <p:spPr bwMode="auto">
            <a:xfrm flipH="1">
              <a:off x="3654920" y="2435738"/>
              <a:ext cx="23336" cy="23494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" name="Forme libre 45"/>
            <p:cNvSpPr/>
            <p:nvPr/>
          </p:nvSpPr>
          <p:spPr>
            <a:xfrm>
              <a:off x="3629953" y="2464833"/>
              <a:ext cx="39305" cy="183324"/>
            </a:xfrm>
            <a:custGeom>
              <a:avLst/>
              <a:gdLst>
                <a:gd name="connsiteX0" fmla="*/ 24210 w 29766"/>
                <a:gd name="connsiteY0" fmla="*/ 0 h 140494"/>
                <a:gd name="connsiteX1" fmla="*/ 28972 w 29766"/>
                <a:gd name="connsiteY1" fmla="*/ 97632 h 140494"/>
                <a:gd name="connsiteX2" fmla="*/ 19447 w 29766"/>
                <a:gd name="connsiteY2" fmla="*/ 107157 h 140494"/>
                <a:gd name="connsiteX3" fmla="*/ 2778 w 29766"/>
                <a:gd name="connsiteY3" fmla="*/ 111919 h 140494"/>
                <a:gd name="connsiteX4" fmla="*/ 2778 w 29766"/>
                <a:gd name="connsiteY4" fmla="*/ 140494 h 140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66" h="140494">
                  <a:moveTo>
                    <a:pt x="24210" y="0"/>
                  </a:moveTo>
                  <a:cubicBezTo>
                    <a:pt x="26988" y="39886"/>
                    <a:pt x="29766" y="79773"/>
                    <a:pt x="28972" y="97632"/>
                  </a:cubicBezTo>
                  <a:cubicBezTo>
                    <a:pt x="28178" y="115492"/>
                    <a:pt x="23813" y="104776"/>
                    <a:pt x="19447" y="107157"/>
                  </a:cubicBezTo>
                  <a:cubicBezTo>
                    <a:pt x="15081" y="109538"/>
                    <a:pt x="5556" y="106363"/>
                    <a:pt x="2778" y="111919"/>
                  </a:cubicBezTo>
                  <a:cubicBezTo>
                    <a:pt x="0" y="117475"/>
                    <a:pt x="1389" y="128984"/>
                    <a:pt x="2778" y="140494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47" name="Connecteur droit 338"/>
            <p:cNvCxnSpPr>
              <a:cxnSpLocks noChangeShapeType="1"/>
            </p:cNvCxnSpPr>
            <p:nvPr/>
          </p:nvCxnSpPr>
          <p:spPr bwMode="auto">
            <a:xfrm flipH="1" flipV="1">
              <a:off x="3664930" y="2592637"/>
              <a:ext cx="466722" cy="117472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Forme libre 47"/>
            <p:cNvSpPr/>
            <p:nvPr/>
          </p:nvSpPr>
          <p:spPr>
            <a:xfrm>
              <a:off x="4157549" y="2469743"/>
              <a:ext cx="151174" cy="127672"/>
            </a:xfrm>
            <a:custGeom>
              <a:avLst/>
              <a:gdLst>
                <a:gd name="connsiteX0" fmla="*/ 116681 w 116681"/>
                <a:gd name="connsiteY0" fmla="*/ 7938 h 98425"/>
                <a:gd name="connsiteX1" fmla="*/ 66675 w 116681"/>
                <a:gd name="connsiteY1" fmla="*/ 794 h 98425"/>
                <a:gd name="connsiteX2" fmla="*/ 26194 w 116681"/>
                <a:gd name="connsiteY2" fmla="*/ 12700 h 98425"/>
                <a:gd name="connsiteX3" fmla="*/ 21431 w 116681"/>
                <a:gd name="connsiteY3" fmla="*/ 36513 h 98425"/>
                <a:gd name="connsiteX4" fmla="*/ 21431 w 116681"/>
                <a:gd name="connsiteY4" fmla="*/ 57944 h 98425"/>
                <a:gd name="connsiteX5" fmla="*/ 14287 w 116681"/>
                <a:gd name="connsiteY5" fmla="*/ 86519 h 98425"/>
                <a:gd name="connsiteX6" fmla="*/ 0 w 116681"/>
                <a:gd name="connsiteY6" fmla="*/ 98425 h 98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6681" h="98425">
                  <a:moveTo>
                    <a:pt x="116681" y="7938"/>
                  </a:moveTo>
                  <a:cubicBezTo>
                    <a:pt x="99218" y="3969"/>
                    <a:pt x="81756" y="0"/>
                    <a:pt x="66675" y="794"/>
                  </a:cubicBezTo>
                  <a:cubicBezTo>
                    <a:pt x="51594" y="1588"/>
                    <a:pt x="33735" y="6747"/>
                    <a:pt x="26194" y="12700"/>
                  </a:cubicBezTo>
                  <a:cubicBezTo>
                    <a:pt x="18653" y="18653"/>
                    <a:pt x="22225" y="28972"/>
                    <a:pt x="21431" y="36513"/>
                  </a:cubicBezTo>
                  <a:cubicBezTo>
                    <a:pt x="20637" y="44054"/>
                    <a:pt x="22622" y="49610"/>
                    <a:pt x="21431" y="57944"/>
                  </a:cubicBezTo>
                  <a:cubicBezTo>
                    <a:pt x="20240" y="66278"/>
                    <a:pt x="17859" y="79772"/>
                    <a:pt x="14287" y="86519"/>
                  </a:cubicBezTo>
                  <a:cubicBezTo>
                    <a:pt x="10715" y="93266"/>
                    <a:pt x="5357" y="95845"/>
                    <a:pt x="0" y="98425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49" name="Forme libre 48"/>
            <p:cNvSpPr/>
            <p:nvPr/>
          </p:nvSpPr>
          <p:spPr>
            <a:xfrm>
              <a:off x="3747869" y="2144016"/>
              <a:ext cx="318976" cy="304449"/>
            </a:xfrm>
            <a:custGeom>
              <a:avLst/>
              <a:gdLst>
                <a:gd name="connsiteX0" fmla="*/ 0 w 245268"/>
                <a:gd name="connsiteY0" fmla="*/ 233759 h 233759"/>
                <a:gd name="connsiteX1" fmla="*/ 64293 w 245268"/>
                <a:gd name="connsiteY1" fmla="*/ 183753 h 233759"/>
                <a:gd name="connsiteX2" fmla="*/ 66675 w 245268"/>
                <a:gd name="connsiteY2" fmla="*/ 174228 h 233759"/>
                <a:gd name="connsiteX3" fmla="*/ 35718 w 245268"/>
                <a:gd name="connsiteY3" fmla="*/ 133747 h 233759"/>
                <a:gd name="connsiteX4" fmla="*/ 21431 w 245268"/>
                <a:gd name="connsiteY4" fmla="*/ 112315 h 233759"/>
                <a:gd name="connsiteX5" fmla="*/ 28575 w 245268"/>
                <a:gd name="connsiteY5" fmla="*/ 95647 h 233759"/>
                <a:gd name="connsiteX6" fmla="*/ 33337 w 245268"/>
                <a:gd name="connsiteY6" fmla="*/ 95647 h 233759"/>
                <a:gd name="connsiteX7" fmla="*/ 133350 w 245268"/>
                <a:gd name="connsiteY7" fmla="*/ 98028 h 233759"/>
                <a:gd name="connsiteX8" fmla="*/ 152400 w 245268"/>
                <a:gd name="connsiteY8" fmla="*/ 90884 h 233759"/>
                <a:gd name="connsiteX9" fmla="*/ 211931 w 245268"/>
                <a:gd name="connsiteY9" fmla="*/ 14684 h 233759"/>
                <a:gd name="connsiteX10" fmla="*/ 245268 w 245268"/>
                <a:gd name="connsiteY10" fmla="*/ 2778 h 233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5268" h="233759">
                  <a:moveTo>
                    <a:pt x="0" y="233759"/>
                  </a:moveTo>
                  <a:cubicBezTo>
                    <a:pt x="26590" y="213717"/>
                    <a:pt x="53181" y="193675"/>
                    <a:pt x="64293" y="183753"/>
                  </a:cubicBezTo>
                  <a:cubicBezTo>
                    <a:pt x="75406" y="173831"/>
                    <a:pt x="71437" y="182562"/>
                    <a:pt x="66675" y="174228"/>
                  </a:cubicBezTo>
                  <a:cubicBezTo>
                    <a:pt x="61913" y="165894"/>
                    <a:pt x="43259" y="144066"/>
                    <a:pt x="35718" y="133747"/>
                  </a:cubicBezTo>
                  <a:cubicBezTo>
                    <a:pt x="28177" y="123428"/>
                    <a:pt x="22621" y="118665"/>
                    <a:pt x="21431" y="112315"/>
                  </a:cubicBezTo>
                  <a:cubicBezTo>
                    <a:pt x="20241" y="105965"/>
                    <a:pt x="26591" y="98425"/>
                    <a:pt x="28575" y="95647"/>
                  </a:cubicBezTo>
                  <a:cubicBezTo>
                    <a:pt x="30559" y="92869"/>
                    <a:pt x="33337" y="95647"/>
                    <a:pt x="33337" y="95647"/>
                  </a:cubicBezTo>
                  <a:cubicBezTo>
                    <a:pt x="50799" y="96044"/>
                    <a:pt x="113506" y="98822"/>
                    <a:pt x="133350" y="98028"/>
                  </a:cubicBezTo>
                  <a:cubicBezTo>
                    <a:pt x="153194" y="97234"/>
                    <a:pt x="139303" y="104775"/>
                    <a:pt x="152400" y="90884"/>
                  </a:cubicBezTo>
                  <a:cubicBezTo>
                    <a:pt x="165497" y="76993"/>
                    <a:pt x="196453" y="29368"/>
                    <a:pt x="211931" y="14684"/>
                  </a:cubicBezTo>
                  <a:cubicBezTo>
                    <a:pt x="227409" y="0"/>
                    <a:pt x="236338" y="1389"/>
                    <a:pt x="245268" y="2778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0" name="Forme libre 49"/>
            <p:cNvSpPr/>
            <p:nvPr/>
          </p:nvSpPr>
          <p:spPr>
            <a:xfrm>
              <a:off x="3791709" y="2268415"/>
              <a:ext cx="45352" cy="96572"/>
            </a:xfrm>
            <a:custGeom>
              <a:avLst/>
              <a:gdLst>
                <a:gd name="connsiteX0" fmla="*/ 0 w 35719"/>
                <a:gd name="connsiteY0" fmla="*/ 0 h 73818"/>
                <a:gd name="connsiteX1" fmla="*/ 35719 w 35719"/>
                <a:gd name="connsiteY1" fmla="*/ 73818 h 73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19" h="73818">
                  <a:moveTo>
                    <a:pt x="0" y="0"/>
                  </a:moveTo>
                  <a:lnTo>
                    <a:pt x="35719" y="73818"/>
                  </a:ln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1" name="Forme libre 50"/>
            <p:cNvSpPr/>
            <p:nvPr/>
          </p:nvSpPr>
          <p:spPr>
            <a:xfrm>
              <a:off x="3809850" y="2274962"/>
              <a:ext cx="68029" cy="186598"/>
            </a:xfrm>
            <a:custGeom>
              <a:avLst/>
              <a:gdLst>
                <a:gd name="connsiteX0" fmla="*/ 16669 w 53181"/>
                <a:gd name="connsiteY0" fmla="*/ 0 h 142875"/>
                <a:gd name="connsiteX1" fmla="*/ 50006 w 53181"/>
                <a:gd name="connsiteY1" fmla="*/ 73819 h 142875"/>
                <a:gd name="connsiteX2" fmla="*/ 35719 w 53181"/>
                <a:gd name="connsiteY2" fmla="*/ 104775 h 142875"/>
                <a:gd name="connsiteX3" fmla="*/ 0 w 53181"/>
                <a:gd name="connsiteY3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181" h="142875">
                  <a:moveTo>
                    <a:pt x="16669" y="0"/>
                  </a:moveTo>
                  <a:cubicBezTo>
                    <a:pt x="31750" y="28178"/>
                    <a:pt x="46831" y="56357"/>
                    <a:pt x="50006" y="73819"/>
                  </a:cubicBezTo>
                  <a:cubicBezTo>
                    <a:pt x="53181" y="91282"/>
                    <a:pt x="44053" y="93266"/>
                    <a:pt x="35719" y="104775"/>
                  </a:cubicBezTo>
                  <a:cubicBezTo>
                    <a:pt x="27385" y="116284"/>
                    <a:pt x="13692" y="129579"/>
                    <a:pt x="0" y="142875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52" name="Forme libre 51"/>
            <p:cNvSpPr/>
            <p:nvPr/>
          </p:nvSpPr>
          <p:spPr>
            <a:xfrm>
              <a:off x="3821943" y="2291330"/>
              <a:ext cx="69540" cy="186598"/>
            </a:xfrm>
            <a:custGeom>
              <a:avLst/>
              <a:gdLst>
                <a:gd name="connsiteX0" fmla="*/ 16669 w 53181"/>
                <a:gd name="connsiteY0" fmla="*/ 0 h 142875"/>
                <a:gd name="connsiteX1" fmla="*/ 50006 w 53181"/>
                <a:gd name="connsiteY1" fmla="*/ 73819 h 142875"/>
                <a:gd name="connsiteX2" fmla="*/ 35719 w 53181"/>
                <a:gd name="connsiteY2" fmla="*/ 104775 h 142875"/>
                <a:gd name="connsiteX3" fmla="*/ 0 w 53181"/>
                <a:gd name="connsiteY3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181" h="142875">
                  <a:moveTo>
                    <a:pt x="16669" y="0"/>
                  </a:moveTo>
                  <a:cubicBezTo>
                    <a:pt x="31750" y="28178"/>
                    <a:pt x="46831" y="56357"/>
                    <a:pt x="50006" y="73819"/>
                  </a:cubicBezTo>
                  <a:cubicBezTo>
                    <a:pt x="53181" y="91282"/>
                    <a:pt x="44053" y="93266"/>
                    <a:pt x="35719" y="104775"/>
                  </a:cubicBezTo>
                  <a:cubicBezTo>
                    <a:pt x="27385" y="116284"/>
                    <a:pt x="13692" y="129579"/>
                    <a:pt x="0" y="142875"/>
                  </a:cubicBezTo>
                </a:path>
              </a:pathLst>
            </a:custGeom>
            <a:noFill/>
            <a:ln w="9525" cap="flat" cmpd="sng" algn="ctr">
              <a:solidFill>
                <a:srgbClr val="1F85B7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53" name="Connecteur droit 344"/>
            <p:cNvCxnSpPr>
              <a:cxnSpLocks noChangeShapeType="1"/>
            </p:cNvCxnSpPr>
            <p:nvPr/>
          </p:nvCxnSpPr>
          <p:spPr bwMode="auto">
            <a:xfrm flipH="1" flipV="1">
              <a:off x="4511321" y="2310732"/>
              <a:ext cx="67833" cy="23494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Connecteur droit 345"/>
            <p:cNvCxnSpPr>
              <a:cxnSpLocks noChangeShapeType="1"/>
            </p:cNvCxnSpPr>
            <p:nvPr/>
          </p:nvCxnSpPr>
          <p:spPr bwMode="auto">
            <a:xfrm flipH="1" flipV="1">
              <a:off x="3923731" y="2283797"/>
              <a:ext cx="555895" cy="162994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Connecteur droit 346"/>
            <p:cNvCxnSpPr>
              <a:cxnSpLocks noChangeShapeType="1"/>
            </p:cNvCxnSpPr>
            <p:nvPr/>
          </p:nvCxnSpPr>
          <p:spPr bwMode="auto">
            <a:xfrm flipV="1">
              <a:off x="4391222" y="4852493"/>
              <a:ext cx="0" cy="864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Connecteur droit 347"/>
            <p:cNvCxnSpPr>
              <a:cxnSpLocks noChangeShapeType="1"/>
            </p:cNvCxnSpPr>
            <p:nvPr/>
          </p:nvCxnSpPr>
          <p:spPr bwMode="auto">
            <a:xfrm flipV="1">
              <a:off x="4216253" y="2610721"/>
              <a:ext cx="0" cy="864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Connecteur droit 348"/>
            <p:cNvCxnSpPr>
              <a:cxnSpLocks noChangeShapeType="1"/>
            </p:cNvCxnSpPr>
            <p:nvPr/>
          </p:nvCxnSpPr>
          <p:spPr bwMode="auto">
            <a:xfrm flipV="1">
              <a:off x="4232920" y="2504801"/>
              <a:ext cx="0" cy="86400"/>
            </a:xfrm>
            <a:prstGeom prst="line">
              <a:avLst/>
            </a:prstGeom>
            <a:noFill/>
            <a:ln w="9525" algn="ctr">
              <a:solidFill>
                <a:srgbClr val="1A83B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58" name="Connecteur droit 101"/>
          <p:cNvCxnSpPr>
            <a:cxnSpLocks noChangeShapeType="1"/>
          </p:cNvCxnSpPr>
          <p:nvPr/>
        </p:nvCxnSpPr>
        <p:spPr bwMode="auto">
          <a:xfrm flipV="1">
            <a:off x="5413908" y="4261551"/>
            <a:ext cx="1546225" cy="803275"/>
          </a:xfrm>
          <a:prstGeom prst="line">
            <a:avLst/>
          </a:prstGeom>
          <a:noFill/>
          <a:ln w="12700" algn="ctr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9" name="Groupe 109"/>
          <p:cNvGrpSpPr>
            <a:grpSpLocks/>
          </p:cNvGrpSpPr>
          <p:nvPr/>
        </p:nvGrpSpPr>
        <p:grpSpPr bwMode="auto">
          <a:xfrm>
            <a:off x="5145620" y="1404051"/>
            <a:ext cx="790575" cy="400050"/>
            <a:chOff x="7918299" y="1565952"/>
            <a:chExt cx="731626" cy="399229"/>
          </a:xfrm>
        </p:grpSpPr>
        <p:sp>
          <p:nvSpPr>
            <p:cNvPr id="60" name="Ellipse 59"/>
            <p:cNvSpPr/>
            <p:nvPr/>
          </p:nvSpPr>
          <p:spPr>
            <a:xfrm>
              <a:off x="7918299" y="1565952"/>
              <a:ext cx="359937" cy="359623"/>
            </a:xfrm>
            <a:prstGeom prst="ellips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cxnSp>
          <p:nvCxnSpPr>
            <p:cNvPr id="61" name="Connecteur droit 111"/>
            <p:cNvCxnSpPr>
              <a:cxnSpLocks noChangeShapeType="1"/>
              <a:stCxn id="60" idx="2"/>
              <a:endCxn id="60" idx="6"/>
            </p:cNvCxnSpPr>
            <p:nvPr/>
          </p:nvCxnSpPr>
          <p:spPr bwMode="auto">
            <a:xfrm>
              <a:off x="7924800" y="1748448"/>
              <a:ext cx="360000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Connecteur droit 112"/>
            <p:cNvCxnSpPr>
              <a:cxnSpLocks noChangeShapeType="1"/>
              <a:stCxn id="60" idx="5"/>
            </p:cNvCxnSpPr>
            <p:nvPr/>
          </p:nvCxnSpPr>
          <p:spPr bwMode="auto">
            <a:xfrm flipV="1">
              <a:off x="8232079" y="1752600"/>
              <a:ext cx="416621" cy="12312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Connecteur droit 113"/>
            <p:cNvCxnSpPr>
              <a:cxnSpLocks noChangeShapeType="1"/>
              <a:stCxn id="60" idx="7"/>
            </p:cNvCxnSpPr>
            <p:nvPr/>
          </p:nvCxnSpPr>
          <p:spPr bwMode="auto">
            <a:xfrm>
              <a:off x="8232079" y="1621169"/>
              <a:ext cx="410271" cy="121906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Connecteur droit 114"/>
            <p:cNvCxnSpPr>
              <a:cxnSpLocks noChangeShapeType="1"/>
              <a:stCxn id="60" idx="6"/>
            </p:cNvCxnSpPr>
            <p:nvPr/>
          </p:nvCxnSpPr>
          <p:spPr bwMode="auto">
            <a:xfrm>
              <a:off x="8284800" y="1748448"/>
              <a:ext cx="365125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ZoneTexte 64"/>
            <p:cNvSpPr txBox="1"/>
            <p:nvPr/>
          </p:nvSpPr>
          <p:spPr>
            <a:xfrm>
              <a:off x="7944743" y="1687939"/>
              <a:ext cx="352591" cy="27724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200" kern="0" dirty="0">
                  <a:solidFill>
                    <a:sysClr val="windowText" lastClr="000000"/>
                  </a:solidFill>
                  <a:latin typeface="Arial"/>
                  <a:cs typeface="Arial"/>
                </a:rPr>
                <a:t>B2</a:t>
              </a:r>
            </a:p>
          </p:txBody>
        </p:sp>
      </p:grpSp>
      <p:grpSp>
        <p:nvGrpSpPr>
          <p:cNvPr id="66" name="Groupe 116"/>
          <p:cNvGrpSpPr>
            <a:grpSpLocks/>
          </p:cNvGrpSpPr>
          <p:nvPr/>
        </p:nvGrpSpPr>
        <p:grpSpPr bwMode="auto">
          <a:xfrm>
            <a:off x="6401333" y="1692976"/>
            <a:ext cx="835025" cy="417513"/>
            <a:chOff x="9004300" y="1806573"/>
            <a:chExt cx="771525" cy="417477"/>
          </a:xfrm>
        </p:grpSpPr>
        <p:sp>
          <p:nvSpPr>
            <p:cNvPr id="67" name="Ellipse 66"/>
            <p:cNvSpPr/>
            <p:nvPr/>
          </p:nvSpPr>
          <p:spPr>
            <a:xfrm>
              <a:off x="9414998" y="1806573"/>
              <a:ext cx="360827" cy="358744"/>
            </a:xfrm>
            <a:prstGeom prst="ellips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cxnSp>
          <p:nvCxnSpPr>
            <p:cNvPr id="68" name="Connecteur droit 118"/>
            <p:cNvCxnSpPr>
              <a:cxnSpLocks noChangeShapeType="1"/>
              <a:stCxn id="67" idx="2"/>
              <a:endCxn id="67" idx="6"/>
            </p:cNvCxnSpPr>
            <p:nvPr/>
          </p:nvCxnSpPr>
          <p:spPr bwMode="auto">
            <a:xfrm>
              <a:off x="9415825" y="1986573"/>
              <a:ext cx="360000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Connecteur droit 119"/>
            <p:cNvCxnSpPr>
              <a:cxnSpLocks noChangeShapeType="1"/>
              <a:endCxn id="67" idx="2"/>
            </p:cNvCxnSpPr>
            <p:nvPr/>
          </p:nvCxnSpPr>
          <p:spPr bwMode="auto">
            <a:xfrm flipV="1">
              <a:off x="9004300" y="1986573"/>
              <a:ext cx="411525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Connecteur droit 120"/>
            <p:cNvCxnSpPr>
              <a:cxnSpLocks noChangeShapeType="1"/>
              <a:endCxn id="67" idx="1"/>
            </p:cNvCxnSpPr>
            <p:nvPr/>
          </p:nvCxnSpPr>
          <p:spPr bwMode="auto">
            <a:xfrm flipV="1">
              <a:off x="9010650" y="1859294"/>
              <a:ext cx="457896" cy="125081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Connecteur droit 121"/>
            <p:cNvCxnSpPr>
              <a:cxnSpLocks noChangeShapeType="1"/>
              <a:stCxn id="67" idx="3"/>
            </p:cNvCxnSpPr>
            <p:nvPr/>
          </p:nvCxnSpPr>
          <p:spPr bwMode="auto">
            <a:xfrm flipH="1" flipV="1">
              <a:off x="9017000" y="1990725"/>
              <a:ext cx="451546" cy="12312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" name="ZoneTexte 71"/>
            <p:cNvSpPr txBox="1"/>
            <p:nvPr/>
          </p:nvSpPr>
          <p:spPr>
            <a:xfrm>
              <a:off x="9420865" y="1946261"/>
              <a:ext cx="350559" cy="27778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200" kern="0" dirty="0">
                  <a:solidFill>
                    <a:sysClr val="windowText" lastClr="000000"/>
                  </a:solidFill>
                  <a:latin typeface="Arial"/>
                  <a:cs typeface="Arial"/>
                </a:rPr>
                <a:t>B3</a:t>
              </a:r>
            </a:p>
          </p:txBody>
        </p:sp>
      </p:grpSp>
      <p:grpSp>
        <p:nvGrpSpPr>
          <p:cNvPr id="73" name="Groupe 287"/>
          <p:cNvGrpSpPr>
            <a:grpSpLocks/>
          </p:cNvGrpSpPr>
          <p:nvPr/>
        </p:nvGrpSpPr>
        <p:grpSpPr bwMode="auto">
          <a:xfrm>
            <a:off x="5756808" y="4037714"/>
            <a:ext cx="2584049" cy="714375"/>
            <a:chOff x="2946400" y="4163914"/>
            <a:chExt cx="2583093" cy="716042"/>
          </a:xfrm>
        </p:grpSpPr>
        <p:sp>
          <p:nvSpPr>
            <p:cNvPr id="74" name="ZoneTexte 73"/>
            <p:cNvSpPr txBox="1"/>
            <p:nvPr/>
          </p:nvSpPr>
          <p:spPr bwMode="auto">
            <a:xfrm>
              <a:off x="4947497" y="4163914"/>
              <a:ext cx="581996" cy="30849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kern="0" dirty="0">
                  <a:solidFill>
                    <a:sysClr val="windowText" lastClr="000000"/>
                  </a:solidFill>
                  <a:latin typeface="Arial"/>
                  <a:cs typeface="Arial"/>
                </a:rPr>
                <a:t>0,05 </a:t>
              </a:r>
            </a:p>
          </p:txBody>
        </p:sp>
        <p:sp>
          <p:nvSpPr>
            <p:cNvPr id="75" name="Arc 74"/>
            <p:cNvSpPr/>
            <p:nvPr/>
          </p:nvSpPr>
          <p:spPr bwMode="auto">
            <a:xfrm>
              <a:off x="4709460" y="4264159"/>
              <a:ext cx="174560" cy="162303"/>
            </a:xfrm>
            <a:prstGeom prst="arc">
              <a:avLst>
                <a:gd name="adj1" fmla="val 10800000"/>
                <a:gd name="adj2" fmla="val 0"/>
              </a:avLst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76" name="Connecteur droit 190"/>
            <p:cNvCxnSpPr>
              <a:cxnSpLocks noChangeShapeType="1"/>
              <a:stCxn id="75" idx="0"/>
              <a:endCxn id="75" idx="2"/>
            </p:cNvCxnSpPr>
            <p:nvPr/>
          </p:nvCxnSpPr>
          <p:spPr bwMode="auto">
            <a:xfrm>
              <a:off x="4708790" y="4344987"/>
              <a:ext cx="175419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Connecteur droit 191"/>
            <p:cNvCxnSpPr>
              <a:cxnSpLocks noChangeShapeType="1"/>
            </p:cNvCxnSpPr>
            <p:nvPr/>
          </p:nvCxnSpPr>
          <p:spPr bwMode="auto">
            <a:xfrm flipH="1" flipV="1">
              <a:off x="4949560" y="4177507"/>
              <a:ext cx="0" cy="27000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8" name="Connecteur droit 192"/>
            <p:cNvCxnSpPr>
              <a:cxnSpLocks noChangeShapeType="1"/>
            </p:cNvCxnSpPr>
            <p:nvPr/>
          </p:nvCxnSpPr>
          <p:spPr bwMode="auto">
            <a:xfrm flipV="1">
              <a:off x="2946400" y="4311650"/>
              <a:ext cx="1685529" cy="0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" name="Connecteur droit 193"/>
            <p:cNvCxnSpPr>
              <a:cxnSpLocks noChangeShapeType="1"/>
            </p:cNvCxnSpPr>
            <p:nvPr/>
          </p:nvCxnSpPr>
          <p:spPr bwMode="auto">
            <a:xfrm>
              <a:off x="2948391" y="4311650"/>
              <a:ext cx="79935" cy="10860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Connecteur droit 194"/>
            <p:cNvCxnSpPr>
              <a:cxnSpLocks noChangeShapeType="1"/>
            </p:cNvCxnSpPr>
            <p:nvPr/>
          </p:nvCxnSpPr>
          <p:spPr bwMode="auto">
            <a:xfrm>
              <a:off x="3035469" y="4432162"/>
              <a:ext cx="107786" cy="145393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prstDash val="dash"/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Connecteur droit 195"/>
            <p:cNvCxnSpPr>
              <a:cxnSpLocks noChangeShapeType="1"/>
            </p:cNvCxnSpPr>
            <p:nvPr/>
          </p:nvCxnSpPr>
          <p:spPr bwMode="auto">
            <a:xfrm flipV="1">
              <a:off x="3556913" y="4311650"/>
              <a:ext cx="207830" cy="295279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 type="arrow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" name="ZoneTexte 81"/>
            <p:cNvSpPr txBox="1"/>
            <p:nvPr/>
          </p:nvSpPr>
          <p:spPr bwMode="auto">
            <a:xfrm>
              <a:off x="5115709" y="4603086"/>
              <a:ext cx="287232" cy="27687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200" kern="0" dirty="0">
                  <a:solidFill>
                    <a:sysClr val="windowText" lastClr="000000"/>
                  </a:solidFill>
                  <a:latin typeface="Arial"/>
                  <a:cs typeface="Arial"/>
                </a:rPr>
                <a:t>A</a:t>
              </a:r>
            </a:p>
          </p:txBody>
        </p:sp>
        <p:cxnSp>
          <p:nvCxnSpPr>
            <p:cNvPr id="83" name="Connecteur droit 197"/>
            <p:cNvCxnSpPr>
              <a:cxnSpLocks noChangeShapeType="1"/>
              <a:endCxn id="84" idx="3"/>
            </p:cNvCxnSpPr>
            <p:nvPr/>
          </p:nvCxnSpPr>
          <p:spPr bwMode="auto">
            <a:xfrm flipH="1" flipV="1">
              <a:off x="5257797" y="4452143"/>
              <a:ext cx="0" cy="149225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Triangle isocèle 83"/>
            <p:cNvSpPr/>
            <p:nvPr/>
          </p:nvSpPr>
          <p:spPr bwMode="auto">
            <a:xfrm rot="21589310" flipV="1">
              <a:off x="5222033" y="4451922"/>
              <a:ext cx="72998" cy="63648"/>
            </a:xfrm>
            <a:prstGeom prst="triangle">
              <a:avLst/>
            </a:prstGeom>
            <a:solidFill>
              <a:srgbClr val="000000"/>
            </a:solidFill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633289" y="4171421"/>
              <a:ext cx="801392" cy="282092"/>
            </a:xfrm>
            <a:prstGeom prst="rect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2000" kern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</p:grpSp>
      <p:sp>
        <p:nvSpPr>
          <p:cNvPr id="86" name="ZoneTexte 85"/>
          <p:cNvSpPr txBox="1"/>
          <p:nvPr/>
        </p:nvSpPr>
        <p:spPr bwMode="auto">
          <a:xfrm>
            <a:off x="7236358" y="3402714"/>
            <a:ext cx="290512" cy="2762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Arial"/>
                <a:cs typeface="Arial"/>
              </a:rPr>
              <a:t>B</a:t>
            </a:r>
          </a:p>
        </p:txBody>
      </p:sp>
      <p:cxnSp>
        <p:nvCxnSpPr>
          <p:cNvPr id="87" name="Connecteur droit 124"/>
          <p:cNvCxnSpPr>
            <a:cxnSpLocks noChangeShapeType="1"/>
          </p:cNvCxnSpPr>
          <p:nvPr/>
        </p:nvCxnSpPr>
        <p:spPr bwMode="auto">
          <a:xfrm flipH="1" flipV="1">
            <a:off x="7376058" y="3207451"/>
            <a:ext cx="0" cy="1936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8" name="Triangle isocèle 87"/>
          <p:cNvSpPr/>
          <p:nvPr/>
        </p:nvSpPr>
        <p:spPr bwMode="auto">
          <a:xfrm rot="21589310" flipV="1">
            <a:off x="7341133" y="3204276"/>
            <a:ext cx="74612" cy="65088"/>
          </a:xfrm>
          <a:prstGeom prst="triangle">
            <a:avLst/>
          </a:prstGeom>
          <a:solidFill>
            <a:srgbClr val="0000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fr-FR" sz="2000" kern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89" name="Connecteur droit 132"/>
          <p:cNvCxnSpPr>
            <a:cxnSpLocks noChangeShapeType="1"/>
            <a:endCxn id="96" idx="1"/>
          </p:cNvCxnSpPr>
          <p:nvPr/>
        </p:nvCxnSpPr>
        <p:spPr bwMode="auto">
          <a:xfrm>
            <a:off x="6469595" y="4960051"/>
            <a:ext cx="211138" cy="3175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" name="ZoneTexte 89"/>
          <p:cNvSpPr txBox="1"/>
          <p:nvPr/>
        </p:nvSpPr>
        <p:spPr bwMode="auto">
          <a:xfrm>
            <a:off x="6920445" y="4815589"/>
            <a:ext cx="1020763" cy="3079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kern="0" dirty="0">
                <a:solidFill>
                  <a:sysClr val="windowText" lastClr="000000"/>
                </a:solidFill>
                <a:latin typeface="Arial"/>
                <a:cs typeface="Arial"/>
              </a:rPr>
              <a:t>0,05  A  B </a:t>
            </a:r>
          </a:p>
        </p:txBody>
      </p:sp>
      <p:cxnSp>
        <p:nvCxnSpPr>
          <p:cNvPr id="91" name="Connecteur droit 200"/>
          <p:cNvCxnSpPr>
            <a:cxnSpLocks noChangeShapeType="1"/>
          </p:cNvCxnSpPr>
          <p:nvPr/>
        </p:nvCxnSpPr>
        <p:spPr bwMode="auto">
          <a:xfrm flipH="1" flipV="1">
            <a:off x="7390345" y="4833051"/>
            <a:ext cx="0" cy="252413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" name="Connecteur droit 201"/>
          <p:cNvCxnSpPr>
            <a:cxnSpLocks noChangeShapeType="1"/>
          </p:cNvCxnSpPr>
          <p:nvPr/>
        </p:nvCxnSpPr>
        <p:spPr bwMode="auto">
          <a:xfrm flipH="1" flipV="1">
            <a:off x="6977595" y="4833051"/>
            <a:ext cx="0" cy="252413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" name="Connecteur droit 202"/>
          <p:cNvCxnSpPr>
            <a:cxnSpLocks noChangeShapeType="1"/>
          </p:cNvCxnSpPr>
          <p:nvPr/>
        </p:nvCxnSpPr>
        <p:spPr bwMode="auto">
          <a:xfrm flipH="1">
            <a:off x="6731533" y="5025139"/>
            <a:ext cx="166687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" name="Connecteur droit 203"/>
          <p:cNvCxnSpPr>
            <a:cxnSpLocks noChangeShapeType="1"/>
          </p:cNvCxnSpPr>
          <p:nvPr/>
        </p:nvCxnSpPr>
        <p:spPr bwMode="auto">
          <a:xfrm flipH="1">
            <a:off x="6734708" y="4896551"/>
            <a:ext cx="146050" cy="128588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5" name="Connecteur droit 204"/>
          <p:cNvCxnSpPr>
            <a:cxnSpLocks noChangeShapeType="1"/>
          </p:cNvCxnSpPr>
          <p:nvPr/>
        </p:nvCxnSpPr>
        <p:spPr bwMode="auto">
          <a:xfrm flipH="1" flipV="1">
            <a:off x="7630058" y="4833051"/>
            <a:ext cx="0" cy="252413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" name="Rectangle 95"/>
          <p:cNvSpPr/>
          <p:nvPr/>
        </p:nvSpPr>
        <p:spPr bwMode="auto">
          <a:xfrm>
            <a:off x="6680733" y="4836226"/>
            <a:ext cx="1208087" cy="255588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fr-FR" sz="2000" kern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97" name="Connecteur droit 195"/>
          <p:cNvCxnSpPr>
            <a:cxnSpLocks noChangeShapeType="1"/>
          </p:cNvCxnSpPr>
          <p:nvPr/>
        </p:nvCxnSpPr>
        <p:spPr bwMode="auto">
          <a:xfrm>
            <a:off x="6028270" y="4675889"/>
            <a:ext cx="446088" cy="284162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 type="arrow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" name="Rectangle 15"/>
          <p:cNvSpPr>
            <a:spLocks noChangeArrowheads="1"/>
          </p:cNvSpPr>
          <p:nvPr/>
        </p:nvSpPr>
        <p:spPr bwMode="auto">
          <a:xfrm>
            <a:off x="7234770" y="2220026"/>
            <a:ext cx="13906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fr-FR" sz="1400" kern="0" dirty="0">
                <a:solidFill>
                  <a:sysClr val="windowText" lastClr="000000"/>
                </a:solidFill>
                <a:latin typeface="Arial"/>
                <a:cs typeface="Arial"/>
              </a:rPr>
              <a:t>0,5  A[SL]   B  </a:t>
            </a:r>
          </a:p>
        </p:txBody>
      </p:sp>
      <p:sp>
        <p:nvSpPr>
          <p:cNvPr id="99" name="Line 21"/>
          <p:cNvSpPr>
            <a:spLocks noChangeShapeType="1"/>
          </p:cNvSpPr>
          <p:nvPr/>
        </p:nvSpPr>
        <p:spPr bwMode="auto">
          <a:xfrm>
            <a:off x="7626883" y="2227964"/>
            <a:ext cx="0" cy="2936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fr-FR"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0" name="Line 23"/>
          <p:cNvSpPr>
            <a:spLocks noChangeShapeType="1"/>
          </p:cNvSpPr>
          <p:nvPr/>
        </p:nvSpPr>
        <p:spPr bwMode="auto">
          <a:xfrm>
            <a:off x="8161870" y="2227964"/>
            <a:ext cx="0" cy="2936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fr-FR"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1" name="Rectangle 100"/>
          <p:cNvSpPr>
            <a:spLocks noChangeArrowheads="1"/>
          </p:cNvSpPr>
          <p:nvPr/>
        </p:nvSpPr>
        <p:spPr bwMode="auto">
          <a:xfrm>
            <a:off x="6934733" y="2227964"/>
            <a:ext cx="1473200" cy="284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fr-FR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2" name="Line 17"/>
          <p:cNvSpPr>
            <a:spLocks noChangeShapeType="1"/>
          </p:cNvSpPr>
          <p:nvPr/>
        </p:nvSpPr>
        <p:spPr bwMode="auto">
          <a:xfrm>
            <a:off x="7274458" y="2227964"/>
            <a:ext cx="0" cy="2841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fr-FR"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103" name="Group 18"/>
          <p:cNvGrpSpPr>
            <a:grpSpLocks/>
          </p:cNvGrpSpPr>
          <p:nvPr/>
        </p:nvGrpSpPr>
        <p:grpSpPr bwMode="auto">
          <a:xfrm>
            <a:off x="6987120" y="2294639"/>
            <a:ext cx="244475" cy="112712"/>
            <a:chOff x="708" y="4138"/>
            <a:chExt cx="146" cy="73"/>
          </a:xfrm>
        </p:grpSpPr>
        <p:sp>
          <p:nvSpPr>
            <p:cNvPr id="104" name="Arc 19"/>
            <p:cNvSpPr>
              <a:spLocks/>
            </p:cNvSpPr>
            <p:nvPr/>
          </p:nvSpPr>
          <p:spPr bwMode="auto">
            <a:xfrm>
              <a:off x="709" y="4138"/>
              <a:ext cx="145" cy="73"/>
            </a:xfrm>
            <a:custGeom>
              <a:avLst/>
              <a:gdLst>
                <a:gd name="T0" fmla="*/ 0 w 43148"/>
                <a:gd name="T1" fmla="*/ 68 h 21600"/>
                <a:gd name="T2" fmla="*/ 145 w 43148"/>
                <a:gd name="T3" fmla="*/ 72 h 21600"/>
                <a:gd name="T4" fmla="*/ 72 w 43148"/>
                <a:gd name="T5" fmla="*/ 73 h 21600"/>
                <a:gd name="T6" fmla="*/ 0 60000 65536"/>
                <a:gd name="T7" fmla="*/ 0 60000 65536"/>
                <a:gd name="T8" fmla="*/ 0 60000 65536"/>
                <a:gd name="T9" fmla="*/ 0 w 43148"/>
                <a:gd name="T10" fmla="*/ 0 h 21600"/>
                <a:gd name="T11" fmla="*/ 43148 w 4314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48" h="21600" fill="none" extrusionOk="0">
                  <a:moveTo>
                    <a:pt x="0" y="20124"/>
                  </a:moveTo>
                  <a:cubicBezTo>
                    <a:pt x="776" y="8794"/>
                    <a:pt x="10193" y="-1"/>
                    <a:pt x="21550" y="0"/>
                  </a:cubicBezTo>
                  <a:cubicBezTo>
                    <a:pt x="33362" y="0"/>
                    <a:pt x="42983" y="9488"/>
                    <a:pt x="43147" y="21300"/>
                  </a:cubicBezTo>
                </a:path>
                <a:path w="43148" h="21600" stroke="0" extrusionOk="0">
                  <a:moveTo>
                    <a:pt x="0" y="20124"/>
                  </a:moveTo>
                  <a:cubicBezTo>
                    <a:pt x="776" y="8794"/>
                    <a:pt x="10193" y="-1"/>
                    <a:pt x="21550" y="0"/>
                  </a:cubicBezTo>
                  <a:cubicBezTo>
                    <a:pt x="33362" y="0"/>
                    <a:pt x="42983" y="9488"/>
                    <a:pt x="43147" y="21300"/>
                  </a:cubicBezTo>
                  <a:lnTo>
                    <a:pt x="21550" y="21600"/>
                  </a:ln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defRPr/>
              </a:pPr>
              <a:endParaRPr lang="fr-FR" kern="0">
                <a:solidFill>
                  <a:sysClr val="windowText" lastClr="000000"/>
                </a:solidFill>
                <a:latin typeface="Arial"/>
                <a:cs typeface="Arial"/>
              </a:endParaRPr>
            </a:p>
          </p:txBody>
        </p:sp>
        <p:sp>
          <p:nvSpPr>
            <p:cNvPr id="105" name="Line 20"/>
            <p:cNvSpPr>
              <a:spLocks noChangeShapeType="1"/>
            </p:cNvSpPr>
            <p:nvPr/>
          </p:nvSpPr>
          <p:spPr bwMode="auto">
            <a:xfrm>
              <a:off x="708" y="4209"/>
              <a:ext cx="1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fr-FR" sz="2000" kern="0">
                <a:solidFill>
                  <a:sysClr val="windowText" lastClr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06" name="Line 154"/>
          <p:cNvSpPr>
            <a:spLocks noChangeShapeType="1"/>
          </p:cNvSpPr>
          <p:nvPr/>
        </p:nvSpPr>
        <p:spPr bwMode="auto">
          <a:xfrm flipH="1" flipV="1">
            <a:off x="6564845" y="2220026"/>
            <a:ext cx="169863" cy="1571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pPr>
              <a:defRPr/>
            </a:pPr>
            <a:endParaRPr lang="fr-FR"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7" name="Line 153"/>
          <p:cNvSpPr>
            <a:spLocks noChangeShapeType="1"/>
          </p:cNvSpPr>
          <p:nvPr/>
        </p:nvSpPr>
        <p:spPr bwMode="auto">
          <a:xfrm>
            <a:off x="6742645" y="2377189"/>
            <a:ext cx="1920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fr-FR"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8" name="Ellipse 107"/>
          <p:cNvSpPr/>
          <p:nvPr/>
        </p:nvSpPr>
        <p:spPr bwMode="auto">
          <a:xfrm flipH="1">
            <a:off x="6680733" y="2308926"/>
            <a:ext cx="161925" cy="161925"/>
          </a:xfrm>
          <a:prstGeom prst="ellips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fr-FR" sz="2000" kern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109" name="Connecteur droit 151"/>
          <p:cNvCxnSpPr>
            <a:cxnSpLocks noChangeShapeType="1"/>
          </p:cNvCxnSpPr>
          <p:nvPr/>
        </p:nvCxnSpPr>
        <p:spPr bwMode="auto">
          <a:xfrm>
            <a:off x="6896633" y="4302826"/>
            <a:ext cx="242887" cy="53975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10" name="Groupe 382"/>
          <p:cNvGrpSpPr>
            <a:grpSpLocks/>
          </p:cNvGrpSpPr>
          <p:nvPr/>
        </p:nvGrpSpPr>
        <p:grpSpPr bwMode="auto">
          <a:xfrm>
            <a:off x="6833133" y="4442526"/>
            <a:ext cx="587375" cy="277813"/>
            <a:chOff x="2117456" y="4923629"/>
            <a:chExt cx="587829" cy="276999"/>
          </a:xfrm>
        </p:grpSpPr>
        <p:sp>
          <p:nvSpPr>
            <p:cNvPr id="111" name="ZoneTexte 110"/>
            <p:cNvSpPr txBox="1"/>
            <p:nvPr/>
          </p:nvSpPr>
          <p:spPr bwMode="auto">
            <a:xfrm>
              <a:off x="2417725" y="4923629"/>
              <a:ext cx="287560" cy="276999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200" kern="0" dirty="0">
                  <a:solidFill>
                    <a:sysClr val="windowText" lastClr="000000"/>
                  </a:solidFill>
                  <a:latin typeface="Arial"/>
                  <a:cs typeface="Arial"/>
                </a:rPr>
                <a:t>S</a:t>
              </a:r>
            </a:p>
          </p:txBody>
        </p:sp>
        <p:cxnSp>
          <p:nvCxnSpPr>
            <p:cNvPr id="112" name="Connecteur droit 128"/>
            <p:cNvCxnSpPr>
              <a:cxnSpLocks noChangeShapeType="1"/>
              <a:endCxn id="111" idx="1"/>
            </p:cNvCxnSpPr>
            <p:nvPr/>
          </p:nvCxnSpPr>
          <p:spPr bwMode="auto">
            <a:xfrm>
              <a:off x="2252187" y="5061582"/>
              <a:ext cx="165840" cy="547"/>
            </a:xfrm>
            <a:prstGeom prst="line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13" name="Groupe 129"/>
            <p:cNvGrpSpPr>
              <a:grpSpLocks/>
            </p:cNvGrpSpPr>
            <p:nvPr/>
          </p:nvGrpSpPr>
          <p:grpSpPr bwMode="auto">
            <a:xfrm rot="2209776">
              <a:off x="2117456" y="4956972"/>
              <a:ext cx="147474" cy="81425"/>
              <a:chOff x="1380457" y="5458642"/>
              <a:chExt cx="136129" cy="81425"/>
            </a:xfrm>
          </p:grpSpPr>
          <p:cxnSp>
            <p:nvCxnSpPr>
              <p:cNvPr id="114" name="Connecteur droit 130"/>
              <p:cNvCxnSpPr>
                <a:cxnSpLocks noChangeShapeType="1"/>
                <a:endCxn id="115" idx="0"/>
              </p:cNvCxnSpPr>
              <p:nvPr/>
            </p:nvCxnSpPr>
            <p:spPr bwMode="auto">
              <a:xfrm rot="-2209776" flipH="1" flipV="1">
                <a:off x="1455190" y="5474207"/>
                <a:ext cx="61396" cy="65860"/>
              </a:xfrm>
              <a:prstGeom prst="line">
                <a:avLst/>
              </a:prstGeom>
              <a:noFill/>
              <a:ln w="9525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5" name="Triangle isocèle 114"/>
              <p:cNvSpPr/>
              <p:nvPr/>
            </p:nvSpPr>
            <p:spPr>
              <a:xfrm rot="17000821" flipV="1">
                <a:off x="1351973" y="5449452"/>
                <a:ext cx="85474" cy="63060"/>
              </a:xfrm>
              <a:prstGeom prst="triangle">
                <a:avLst/>
              </a:prstGeom>
              <a:solidFill>
                <a:srgbClr val="000000"/>
              </a:solidFill>
              <a:ln w="952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fr-FR" sz="2000" kern="0">
                  <a:solidFill>
                    <a:srgbClr val="FFFFFF"/>
                  </a:solidFill>
                  <a:latin typeface="Arial"/>
                  <a:cs typeface="Arial"/>
                </a:endParaRPr>
              </a:p>
            </p:txBody>
          </p:sp>
        </p:grpSp>
      </p:grpSp>
      <p:sp>
        <p:nvSpPr>
          <p:cNvPr id="116" name="ZoneTexte 115"/>
          <p:cNvSpPr txBox="1"/>
          <p:nvPr/>
        </p:nvSpPr>
        <p:spPr bwMode="auto">
          <a:xfrm>
            <a:off x="7444320" y="1878714"/>
            <a:ext cx="54292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kern="0" dirty="0">
                <a:latin typeface="Arial"/>
                <a:cs typeface="Arial"/>
              </a:rPr>
              <a:t>Pale</a:t>
            </a:r>
          </a:p>
        </p:txBody>
      </p:sp>
      <p:sp>
        <p:nvSpPr>
          <p:cNvPr id="117" name="ZoneTexte 1"/>
          <p:cNvSpPr txBox="1">
            <a:spLocks noChangeArrowheads="1"/>
          </p:cNvSpPr>
          <p:nvPr/>
        </p:nvSpPr>
        <p:spPr bwMode="auto">
          <a:xfrm>
            <a:off x="4804307" y="4488564"/>
            <a:ext cx="52863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charset="0"/>
              </a:rPr>
              <a:t>A[SL]</a:t>
            </a:r>
          </a:p>
        </p:txBody>
      </p:sp>
      <p:sp>
        <p:nvSpPr>
          <p:cNvPr id="118" name="Line 153"/>
          <p:cNvSpPr>
            <a:spLocks noChangeShapeType="1"/>
          </p:cNvSpPr>
          <p:nvPr/>
        </p:nvSpPr>
        <p:spPr bwMode="auto">
          <a:xfrm flipV="1">
            <a:off x="4883683" y="4726689"/>
            <a:ext cx="5889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fr-FR"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9" name="Line 154"/>
          <p:cNvSpPr>
            <a:spLocks noChangeShapeType="1"/>
          </p:cNvSpPr>
          <p:nvPr/>
        </p:nvSpPr>
        <p:spPr bwMode="auto">
          <a:xfrm>
            <a:off x="5461533" y="4733039"/>
            <a:ext cx="206375" cy="2016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pPr>
              <a:defRPr/>
            </a:pPr>
            <a:endParaRPr lang="fr-FR"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0" name="Ellipse 119"/>
          <p:cNvSpPr/>
          <p:nvPr/>
        </p:nvSpPr>
        <p:spPr bwMode="auto">
          <a:xfrm>
            <a:off x="4983695" y="3940876"/>
            <a:ext cx="388938" cy="360363"/>
          </a:xfrm>
          <a:prstGeom prst="ellipse">
            <a:avLst/>
          </a:prstGeom>
          <a:noFill/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fr-FR" sz="2000" kern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121" name="Connecteur droit 111"/>
          <p:cNvCxnSpPr>
            <a:cxnSpLocks noChangeShapeType="1"/>
            <a:stCxn id="120" idx="2"/>
            <a:endCxn id="120" idx="6"/>
          </p:cNvCxnSpPr>
          <p:nvPr/>
        </p:nvCxnSpPr>
        <p:spPr bwMode="auto">
          <a:xfrm>
            <a:off x="4983695" y="4120264"/>
            <a:ext cx="388938" cy="0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Connecteur droit 114"/>
          <p:cNvCxnSpPr>
            <a:cxnSpLocks noChangeShapeType="1"/>
            <a:stCxn id="120" idx="6"/>
          </p:cNvCxnSpPr>
          <p:nvPr/>
        </p:nvCxnSpPr>
        <p:spPr bwMode="auto">
          <a:xfrm>
            <a:off x="5372633" y="4120264"/>
            <a:ext cx="493712" cy="477837"/>
          </a:xfrm>
          <a:prstGeom prst="line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" name="ZoneTexte 122"/>
          <p:cNvSpPr txBox="1"/>
          <p:nvPr/>
        </p:nvSpPr>
        <p:spPr bwMode="auto">
          <a:xfrm>
            <a:off x="4983695" y="4053589"/>
            <a:ext cx="381000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Arial"/>
                <a:cs typeface="Arial"/>
              </a:rPr>
              <a:t>B1</a:t>
            </a:r>
          </a:p>
        </p:txBody>
      </p:sp>
      <p:sp>
        <p:nvSpPr>
          <p:cNvPr id="124" name="Rectangle 3"/>
          <p:cNvSpPr>
            <a:spLocks noChangeArrowheads="1"/>
          </p:cNvSpPr>
          <p:nvPr/>
        </p:nvSpPr>
        <p:spPr bwMode="auto">
          <a:xfrm>
            <a:off x="7571320" y="2905826"/>
            <a:ext cx="674688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>
                <a:latin typeface="Arial" charset="0"/>
              </a:rPr>
              <a:t>A[SL] </a:t>
            </a:r>
          </a:p>
        </p:txBody>
      </p:sp>
      <p:sp>
        <p:nvSpPr>
          <p:cNvPr id="125" name="Rectangle 9"/>
          <p:cNvSpPr>
            <a:spLocks noChangeArrowheads="1"/>
          </p:cNvSpPr>
          <p:nvPr/>
        </p:nvSpPr>
        <p:spPr bwMode="auto">
          <a:xfrm>
            <a:off x="7114120" y="2905826"/>
            <a:ext cx="528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>
                <a:latin typeface="Arial" charset="0"/>
              </a:rPr>
              <a:t>0,05</a:t>
            </a:r>
          </a:p>
        </p:txBody>
      </p:sp>
      <p:sp>
        <p:nvSpPr>
          <p:cNvPr id="126" name="Rectangle 21"/>
          <p:cNvSpPr>
            <a:spLocks noChangeArrowheads="1"/>
          </p:cNvSpPr>
          <p:nvPr/>
        </p:nvSpPr>
        <p:spPr bwMode="auto">
          <a:xfrm>
            <a:off x="6831545" y="2912176"/>
            <a:ext cx="1330325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400">
              <a:latin typeface="Arial Unicode MS" pitchFamily="34" charset="-128"/>
            </a:endParaRPr>
          </a:p>
        </p:txBody>
      </p:sp>
      <p:sp>
        <p:nvSpPr>
          <p:cNvPr id="127" name="Line 22"/>
          <p:cNvSpPr>
            <a:spLocks noChangeShapeType="1"/>
          </p:cNvSpPr>
          <p:nvPr/>
        </p:nvSpPr>
        <p:spPr bwMode="auto">
          <a:xfrm>
            <a:off x="7129995" y="2905826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28" name="Line 23"/>
          <p:cNvSpPr>
            <a:spLocks noChangeShapeType="1"/>
          </p:cNvSpPr>
          <p:nvPr/>
        </p:nvSpPr>
        <p:spPr bwMode="auto">
          <a:xfrm>
            <a:off x="7587195" y="2905826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29" name="Group 627"/>
          <p:cNvGrpSpPr>
            <a:grpSpLocks/>
          </p:cNvGrpSpPr>
          <p:nvPr/>
        </p:nvGrpSpPr>
        <p:grpSpPr bwMode="auto">
          <a:xfrm>
            <a:off x="6879170" y="2962976"/>
            <a:ext cx="190500" cy="190500"/>
            <a:chOff x="4360" y="1124"/>
            <a:chExt cx="120" cy="120"/>
          </a:xfrm>
        </p:grpSpPr>
        <p:sp>
          <p:nvSpPr>
            <p:cNvPr id="130" name="Oval 628"/>
            <p:cNvSpPr>
              <a:spLocks noChangeArrowheads="1"/>
            </p:cNvSpPr>
            <p:nvPr/>
          </p:nvSpPr>
          <p:spPr bwMode="auto">
            <a:xfrm>
              <a:off x="4376" y="1140"/>
              <a:ext cx="88" cy="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400">
                <a:latin typeface="Arial Unicode MS" pitchFamily="34" charset="-128"/>
              </a:endParaRPr>
            </a:p>
          </p:txBody>
        </p:sp>
        <p:sp>
          <p:nvSpPr>
            <p:cNvPr id="131" name="Line 629"/>
            <p:cNvSpPr>
              <a:spLocks noChangeShapeType="1"/>
            </p:cNvSpPr>
            <p:nvPr/>
          </p:nvSpPr>
          <p:spPr bwMode="auto">
            <a:xfrm>
              <a:off x="4360" y="1184"/>
              <a:ext cx="1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2" name="Line 630"/>
            <p:cNvSpPr>
              <a:spLocks noChangeShapeType="1"/>
            </p:cNvSpPr>
            <p:nvPr/>
          </p:nvSpPr>
          <p:spPr bwMode="auto">
            <a:xfrm rot="-5400000">
              <a:off x="4360" y="1184"/>
              <a:ext cx="1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cxnSp>
        <p:nvCxnSpPr>
          <p:cNvPr id="133" name="Connecteur droit avec flèche 132"/>
          <p:cNvCxnSpPr>
            <a:endCxn id="39" idx="1"/>
          </p:cNvCxnSpPr>
          <p:nvPr/>
        </p:nvCxnSpPr>
        <p:spPr>
          <a:xfrm flipH="1" flipV="1">
            <a:off x="6390220" y="1959676"/>
            <a:ext cx="366713" cy="11001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avec flèche 133"/>
          <p:cNvCxnSpPr/>
          <p:nvPr/>
        </p:nvCxnSpPr>
        <p:spPr>
          <a:xfrm flipH="1">
            <a:off x="5899683" y="3059814"/>
            <a:ext cx="857250" cy="15827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avec flèche 134"/>
          <p:cNvCxnSpPr>
            <a:endCxn id="49" idx="1"/>
          </p:cNvCxnSpPr>
          <p:nvPr/>
        </p:nvCxnSpPr>
        <p:spPr>
          <a:xfrm flipV="1">
            <a:off x="5428195" y="1650114"/>
            <a:ext cx="549275" cy="2889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135"/>
          <p:cNvCxnSpPr/>
          <p:nvPr/>
        </p:nvCxnSpPr>
        <p:spPr>
          <a:xfrm flipH="1" flipV="1">
            <a:off x="5428195" y="1966026"/>
            <a:ext cx="1298575" cy="1092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droit 136"/>
          <p:cNvCxnSpPr>
            <a:endCxn id="126" idx="1"/>
          </p:cNvCxnSpPr>
          <p:nvPr/>
        </p:nvCxnSpPr>
        <p:spPr>
          <a:xfrm flipV="1">
            <a:off x="6726770" y="3058226"/>
            <a:ext cx="104775" cy="111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ZoneTexte 15"/>
          <p:cNvSpPr txBox="1">
            <a:spLocks noChangeArrowheads="1"/>
          </p:cNvSpPr>
          <p:nvPr/>
        </p:nvSpPr>
        <p:spPr bwMode="auto">
          <a:xfrm>
            <a:off x="7189508" y="2650239"/>
            <a:ext cx="78105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charset="0"/>
              </a:rPr>
              <a:t>B1,B2,B3</a:t>
            </a:r>
          </a:p>
        </p:txBody>
      </p:sp>
      <p:sp>
        <p:nvSpPr>
          <p:cNvPr id="139" name="ZoneTexte 138"/>
          <p:cNvSpPr txBox="1"/>
          <p:nvPr/>
        </p:nvSpPr>
        <p:spPr>
          <a:xfrm>
            <a:off x="7423136" y="3751725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UZ</a:t>
            </a:r>
            <a:endParaRPr lang="fr-FR" sz="1400" dirty="0"/>
          </a:p>
        </p:txBody>
      </p:sp>
      <p:sp>
        <p:nvSpPr>
          <p:cNvPr id="140" name="ZoneTexte 139"/>
          <p:cNvSpPr txBox="1"/>
          <p:nvPr/>
        </p:nvSpPr>
        <p:spPr>
          <a:xfrm>
            <a:off x="7136412" y="193120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UZ</a:t>
            </a:r>
            <a:endParaRPr lang="fr-FR" sz="1400" dirty="0"/>
          </a:p>
        </p:txBody>
      </p:sp>
      <p:sp>
        <p:nvSpPr>
          <p:cNvPr id="141" name="ZoneTexte 140"/>
          <p:cNvSpPr txBox="1"/>
          <p:nvPr/>
        </p:nvSpPr>
        <p:spPr>
          <a:xfrm>
            <a:off x="6793470" y="265023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UZ</a:t>
            </a:r>
            <a:endParaRPr lang="fr-FR" sz="1400" dirty="0"/>
          </a:p>
        </p:txBody>
      </p:sp>
      <p:sp>
        <p:nvSpPr>
          <p:cNvPr id="142" name="Rectangle 1159"/>
          <p:cNvSpPr>
            <a:spLocks noChangeArrowheads="1"/>
          </p:cNvSpPr>
          <p:nvPr/>
        </p:nvSpPr>
        <p:spPr bwMode="auto">
          <a:xfrm rot="5400000">
            <a:off x="8694633" y="2102412"/>
            <a:ext cx="292100" cy="542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400">
              <a:latin typeface="Arial Unicode MS" pitchFamily="34" charset="-128"/>
            </a:endParaRPr>
          </a:p>
        </p:txBody>
      </p:sp>
      <p:sp>
        <p:nvSpPr>
          <p:cNvPr id="143" name="Rectangle 1162"/>
          <p:cNvSpPr>
            <a:spLocks noChangeArrowheads="1"/>
          </p:cNvSpPr>
          <p:nvPr/>
        </p:nvSpPr>
        <p:spPr bwMode="auto">
          <a:xfrm>
            <a:off x="8566045" y="2219888"/>
            <a:ext cx="554038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dirty="0">
                <a:latin typeface="Arial" charset="0"/>
              </a:rPr>
              <a:t>//   </a:t>
            </a:r>
            <a:r>
              <a:rPr lang="fr-FR" altLang="fr-FR" sz="1400" dirty="0" smtClean="0">
                <a:latin typeface="Arial" charset="0"/>
              </a:rPr>
              <a:t>S</a:t>
            </a:r>
            <a:endParaRPr lang="fr-FR" altLang="fr-FR" sz="1400" dirty="0">
              <a:latin typeface="Arial" charset="0"/>
            </a:endParaRPr>
          </a:p>
        </p:txBody>
      </p:sp>
      <p:sp>
        <p:nvSpPr>
          <p:cNvPr id="144" name="Line 1200"/>
          <p:cNvSpPr>
            <a:spLocks noChangeShapeType="1"/>
          </p:cNvSpPr>
          <p:nvPr/>
        </p:nvSpPr>
        <p:spPr bwMode="auto">
          <a:xfrm rot="5400000">
            <a:off x="8711301" y="2374669"/>
            <a:ext cx="2809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5" name="Ellipse 144"/>
          <p:cNvSpPr/>
          <p:nvPr/>
        </p:nvSpPr>
        <p:spPr>
          <a:xfrm>
            <a:off x="8413645" y="2297675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16846"/>
            <a:ext cx="4753983" cy="3244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" name="ZoneTexte 146"/>
          <p:cNvSpPr txBox="1"/>
          <p:nvPr/>
        </p:nvSpPr>
        <p:spPr>
          <a:xfrm>
            <a:off x="167043" y="815459"/>
            <a:ext cx="363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Coter rapidement des pièces simples</a:t>
            </a:r>
            <a:endParaRPr lang="fr-FR" dirty="0"/>
          </a:p>
        </p:txBody>
      </p:sp>
      <p:sp>
        <p:nvSpPr>
          <p:cNvPr id="148" name="ZoneTexte 147"/>
          <p:cNvSpPr txBox="1"/>
          <p:nvPr/>
        </p:nvSpPr>
        <p:spPr>
          <a:xfrm>
            <a:off x="4520870" y="815459"/>
            <a:ext cx="4495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Etre capable de traiter des pièces industrielles</a:t>
            </a:r>
            <a:endParaRPr lang="fr-FR" dirty="0"/>
          </a:p>
        </p:txBody>
      </p:sp>
      <p:sp>
        <p:nvSpPr>
          <p:cNvPr id="149" name="Flèche vers le bas 148"/>
          <p:cNvSpPr/>
          <p:nvPr/>
        </p:nvSpPr>
        <p:spPr>
          <a:xfrm>
            <a:off x="2376990" y="4935176"/>
            <a:ext cx="361245" cy="3023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0" name="ZoneTexte 149"/>
          <p:cNvSpPr txBox="1"/>
          <p:nvPr/>
        </p:nvSpPr>
        <p:spPr>
          <a:xfrm>
            <a:off x="1413803" y="5362222"/>
            <a:ext cx="2869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Formation des étudiants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167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143" y="231153"/>
            <a:ext cx="3200835" cy="3894489"/>
          </a:xfrm>
          <a:prstGeom prst="rect">
            <a:avLst/>
          </a:prstGeom>
        </p:spPr>
      </p:pic>
      <p:pic>
        <p:nvPicPr>
          <p:cNvPr id="5" name="Image 4" descr="Capture d’écra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854" y="4108861"/>
            <a:ext cx="3231124" cy="2735965"/>
          </a:xfrm>
          <a:prstGeom prst="rect">
            <a:avLst/>
          </a:prstGeom>
        </p:spPr>
      </p:pic>
      <p:pic>
        <p:nvPicPr>
          <p:cNvPr id="6" name="Image 5" descr="Capture d’écr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" y="462307"/>
            <a:ext cx="4077269" cy="6325483"/>
          </a:xfrm>
          <a:prstGeom prst="rect">
            <a:avLst/>
          </a:prstGeom>
        </p:spPr>
      </p:pic>
      <p:sp>
        <p:nvSpPr>
          <p:cNvPr id="7" name="Rectangle 59"/>
          <p:cNvSpPr>
            <a:spLocks noChangeArrowheads="1"/>
          </p:cNvSpPr>
          <p:nvPr/>
        </p:nvSpPr>
        <p:spPr bwMode="auto">
          <a:xfrm>
            <a:off x="2989" y="0"/>
            <a:ext cx="2257669" cy="462307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 dirty="0" smtClean="0">
                <a:latin typeface="Arial" charset="0"/>
              </a:rPr>
              <a:t>ISO 1101:2017</a:t>
            </a:r>
            <a:endParaRPr lang="fr-FR" altLang="fr-FR" sz="24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86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67" y="987643"/>
            <a:ext cx="8667937" cy="3832701"/>
          </a:xfrm>
          <a:prstGeom prst="rect">
            <a:avLst/>
          </a:prstGeom>
        </p:spPr>
      </p:pic>
      <p:sp>
        <p:nvSpPr>
          <p:cNvPr id="5" name="Rectangle 59"/>
          <p:cNvSpPr>
            <a:spLocks noChangeArrowheads="1"/>
          </p:cNvSpPr>
          <p:nvPr/>
        </p:nvSpPr>
        <p:spPr bwMode="auto">
          <a:xfrm>
            <a:off x="69664" y="152400"/>
            <a:ext cx="8281947" cy="462307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 dirty="0" smtClean="0">
                <a:latin typeface="Arial" charset="0"/>
              </a:rPr>
              <a:t>QUELQUES NORMES ISO POUR LE TOLERANCEMENT</a:t>
            </a:r>
            <a:endParaRPr lang="fr-FR" altLang="fr-FR" sz="2400" b="1" dirty="0">
              <a:latin typeface="Arial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9664" y="723900"/>
            <a:ext cx="764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Pour connaître le vocabulaire, les concepts, les définitions, l'écriture détaillée…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55893" y="4985577"/>
            <a:ext cx="90743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 avec une approche  très simplifiée, en donnant la fonction des symboles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Ce document est conforme à 90% avec ces normes : même signification ou signification étendue à des cas non traités dans les normes. 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Les 10% sont des points considérés comme erronés dans les normes. 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Il n'y a pas tout…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6485164" y="2095500"/>
            <a:ext cx="2084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Trop compliqué !</a:t>
            </a:r>
            <a:endParaRPr lang="fr-F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933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ChangeArrowheads="1"/>
          </p:cNvSpPr>
          <p:nvPr/>
        </p:nvSpPr>
        <p:spPr bwMode="auto">
          <a:xfrm>
            <a:off x="183331" y="95686"/>
            <a:ext cx="7259038" cy="462307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 dirty="0" smtClean="0">
                <a:latin typeface="Arial" charset="0"/>
              </a:rPr>
              <a:t>LEGERE AVANCE SUR LES NORMES PUBLIEES</a:t>
            </a:r>
            <a:endParaRPr lang="fr-FR" altLang="fr-FR" sz="2400" b="1" dirty="0">
              <a:latin typeface="Arial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43467" y="1476487"/>
            <a:ext cx="654538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1101 publié en mars 2017  </a:t>
            </a: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5459 attendue en juin 2017               (systèmes de références)</a:t>
            </a: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2692 attendue en 2018                       (maxi mini matière)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38667" y="3920446"/>
            <a:ext cx="51347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Norme non intégrée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  5458			             	      (pattern)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Gros changement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Très compliquée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Encore Instable  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8684" y="966801"/>
            <a:ext cx="3839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Normes intégrées dans la formation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357511" y="1346579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(symboles)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H="1">
            <a:off x="2629991" y="2025766"/>
            <a:ext cx="751564" cy="349258"/>
          </a:xfrm>
          <a:prstGeom prst="line">
            <a:avLst/>
          </a:prstGeom>
          <a:ln w="34925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2178440" y="2330712"/>
            <a:ext cx="173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Reportée à 2018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647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oneTexte 2"/>
          <p:cNvSpPr txBox="1">
            <a:spLocks noChangeArrowheads="1"/>
          </p:cNvSpPr>
          <p:nvPr/>
        </p:nvSpPr>
        <p:spPr bwMode="auto">
          <a:xfrm>
            <a:off x="115421" y="180975"/>
            <a:ext cx="8395632" cy="400110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000" dirty="0">
                <a:solidFill>
                  <a:schemeClr val="tx1"/>
                </a:solidFill>
              </a:rPr>
              <a:t>BON EMPLOI DES </a:t>
            </a:r>
            <a:r>
              <a:rPr lang="fr-FR" altLang="fr-FR" sz="2000" dirty="0" smtClean="0">
                <a:solidFill>
                  <a:schemeClr val="tx1"/>
                </a:solidFill>
              </a:rPr>
              <a:t>MODIFICATEURS SUR L'ELEMENT TOLERANCÉ</a:t>
            </a:r>
            <a:endParaRPr lang="fr-FR" altLang="fr-FR" sz="2000" dirty="0">
              <a:solidFill>
                <a:schemeClr val="tx1"/>
              </a:solidFill>
            </a:endParaRPr>
          </a:p>
        </p:txBody>
      </p:sp>
      <p:sp>
        <p:nvSpPr>
          <p:cNvPr id="83" name="Rectangle 26"/>
          <p:cNvSpPr>
            <a:spLocks noChangeArrowheads="1"/>
          </p:cNvSpPr>
          <p:nvPr/>
        </p:nvSpPr>
        <p:spPr bwMode="auto">
          <a:xfrm>
            <a:off x="3368020" y="920099"/>
            <a:ext cx="177165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fr-FR" altLang="fr-FR" sz="1400" smtClean="0">
              <a:latin typeface="Arial Unicode MS" pitchFamily="34" charset="-128"/>
              <a:cs typeface="+mn-cs"/>
            </a:endParaRPr>
          </a:p>
        </p:txBody>
      </p:sp>
      <p:sp>
        <p:nvSpPr>
          <p:cNvPr id="84" name="Line 27"/>
          <p:cNvSpPr>
            <a:spLocks noChangeShapeType="1"/>
          </p:cNvSpPr>
          <p:nvPr/>
        </p:nvSpPr>
        <p:spPr bwMode="auto">
          <a:xfrm>
            <a:off x="3726795" y="913749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85" name="Line 28"/>
          <p:cNvSpPr>
            <a:spLocks noChangeShapeType="1"/>
          </p:cNvSpPr>
          <p:nvPr/>
        </p:nvSpPr>
        <p:spPr bwMode="auto">
          <a:xfrm>
            <a:off x="4368145" y="913749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86" name="Line 28"/>
          <p:cNvSpPr>
            <a:spLocks noChangeShapeType="1"/>
          </p:cNvSpPr>
          <p:nvPr/>
        </p:nvSpPr>
        <p:spPr bwMode="auto">
          <a:xfrm>
            <a:off x="4672945" y="913749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grpSp>
        <p:nvGrpSpPr>
          <p:cNvPr id="87" name="Group 385"/>
          <p:cNvGrpSpPr>
            <a:grpSpLocks/>
          </p:cNvGrpSpPr>
          <p:nvPr/>
        </p:nvGrpSpPr>
        <p:grpSpPr bwMode="auto">
          <a:xfrm>
            <a:off x="3470552" y="967071"/>
            <a:ext cx="193675" cy="193675"/>
            <a:chOff x="1335" y="2787"/>
            <a:chExt cx="122" cy="122"/>
          </a:xfrm>
          <a:noFill/>
        </p:grpSpPr>
        <p:sp>
          <p:nvSpPr>
            <p:cNvPr id="88" name="Oval 386"/>
            <p:cNvSpPr>
              <a:spLocks noChangeArrowheads="1"/>
            </p:cNvSpPr>
            <p:nvPr/>
          </p:nvSpPr>
          <p:spPr bwMode="auto">
            <a:xfrm>
              <a:off x="1368" y="2820"/>
              <a:ext cx="57" cy="57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fr-FR" altLang="fr-FR" sz="1400" smtClean="0">
                <a:solidFill>
                  <a:schemeClr val="tx1"/>
                </a:solidFill>
                <a:latin typeface="Arial Unicode MS" pitchFamily="34" charset="-128"/>
              </a:endParaRPr>
            </a:p>
          </p:txBody>
        </p:sp>
        <p:sp>
          <p:nvSpPr>
            <p:cNvPr id="89" name="Oval 387"/>
            <p:cNvSpPr>
              <a:spLocks noChangeArrowheads="1"/>
            </p:cNvSpPr>
            <p:nvPr/>
          </p:nvSpPr>
          <p:spPr bwMode="auto">
            <a:xfrm>
              <a:off x="1335" y="2787"/>
              <a:ext cx="122" cy="122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fr-FR" altLang="fr-FR" sz="1400" smtClean="0">
                <a:solidFill>
                  <a:schemeClr val="tx1"/>
                </a:solidFill>
                <a:latin typeface="Arial Unicode MS" pitchFamily="34" charset="-128"/>
              </a:endParaRPr>
            </a:p>
          </p:txBody>
        </p:sp>
      </p:grpSp>
      <p:sp>
        <p:nvSpPr>
          <p:cNvPr id="51250" name="Rectangle 2"/>
          <p:cNvSpPr>
            <a:spLocks noChangeArrowheads="1"/>
          </p:cNvSpPr>
          <p:nvPr/>
        </p:nvSpPr>
        <p:spPr bwMode="auto">
          <a:xfrm>
            <a:off x="3718858" y="894699"/>
            <a:ext cx="16002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0">
                <a:solidFill>
                  <a:schemeClr val="tx1"/>
                </a:solidFill>
                <a:sym typeface="Symbol" pitchFamily="18" charset="2"/>
              </a:rPr>
              <a:t>0 </a:t>
            </a:r>
            <a:r>
              <a:rPr lang="fr-FR" altLang="fr-FR" b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Ⓛ  </a:t>
            </a:r>
            <a:r>
              <a:rPr lang="fr-FR" altLang="fr-FR" b="0">
                <a:solidFill>
                  <a:schemeClr val="tx1"/>
                </a:solidFill>
              </a:rPr>
              <a:t>A   B</a:t>
            </a:r>
            <a:r>
              <a:rPr lang="fr-FR" altLang="fr-FR" b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Ⓛ</a:t>
            </a:r>
            <a:r>
              <a:rPr lang="fr-FR" altLang="fr-FR" b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Flèche vers le bas 1"/>
          <p:cNvSpPr/>
          <p:nvPr/>
        </p:nvSpPr>
        <p:spPr>
          <a:xfrm>
            <a:off x="4139545" y="683561"/>
            <a:ext cx="180975" cy="236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67" y="1501421"/>
            <a:ext cx="7606194" cy="5108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562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ZoneTexte 2"/>
          <p:cNvSpPr txBox="1">
            <a:spLocks noChangeArrowheads="1"/>
          </p:cNvSpPr>
          <p:nvPr/>
        </p:nvSpPr>
        <p:spPr bwMode="auto">
          <a:xfrm>
            <a:off x="69850" y="66675"/>
            <a:ext cx="8389938" cy="461963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>
                <a:solidFill>
                  <a:schemeClr val="tx1"/>
                </a:solidFill>
              </a:rPr>
              <a:t>BON EMPLOI DES CRITERES SUR LES REFERENCES</a:t>
            </a:r>
          </a:p>
        </p:txBody>
      </p:sp>
      <p:sp>
        <p:nvSpPr>
          <p:cNvPr id="65" name="Rectangle 26"/>
          <p:cNvSpPr>
            <a:spLocks noChangeArrowheads="1"/>
          </p:cNvSpPr>
          <p:nvPr/>
        </p:nvSpPr>
        <p:spPr bwMode="auto">
          <a:xfrm>
            <a:off x="3215640" y="830125"/>
            <a:ext cx="2442929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fr-FR" altLang="fr-FR" sz="1400" smtClean="0">
              <a:latin typeface="Arial Unicode MS" pitchFamily="34" charset="-128"/>
              <a:cs typeface="+mn-cs"/>
            </a:endParaRPr>
          </a:p>
        </p:txBody>
      </p:sp>
      <p:sp>
        <p:nvSpPr>
          <p:cNvPr id="66" name="Line 27"/>
          <p:cNvSpPr>
            <a:spLocks noChangeShapeType="1"/>
          </p:cNvSpPr>
          <p:nvPr/>
        </p:nvSpPr>
        <p:spPr bwMode="auto">
          <a:xfrm>
            <a:off x="3574416" y="82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67" name="Line 28"/>
          <p:cNvSpPr>
            <a:spLocks noChangeShapeType="1"/>
          </p:cNvSpPr>
          <p:nvPr/>
        </p:nvSpPr>
        <p:spPr bwMode="auto">
          <a:xfrm>
            <a:off x="4215766" y="82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68" name="Line 28"/>
          <p:cNvSpPr>
            <a:spLocks noChangeShapeType="1"/>
          </p:cNvSpPr>
          <p:nvPr/>
        </p:nvSpPr>
        <p:spPr bwMode="auto">
          <a:xfrm>
            <a:off x="4912468" y="82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grpSp>
        <p:nvGrpSpPr>
          <p:cNvPr id="69" name="Group 385"/>
          <p:cNvGrpSpPr>
            <a:grpSpLocks/>
          </p:cNvGrpSpPr>
          <p:nvPr/>
        </p:nvGrpSpPr>
        <p:grpSpPr bwMode="auto">
          <a:xfrm>
            <a:off x="3318173" y="877097"/>
            <a:ext cx="193675" cy="193675"/>
            <a:chOff x="1335" y="2787"/>
            <a:chExt cx="122" cy="122"/>
          </a:xfrm>
          <a:noFill/>
        </p:grpSpPr>
        <p:sp>
          <p:nvSpPr>
            <p:cNvPr id="70" name="Oval 386"/>
            <p:cNvSpPr>
              <a:spLocks noChangeArrowheads="1"/>
            </p:cNvSpPr>
            <p:nvPr/>
          </p:nvSpPr>
          <p:spPr bwMode="auto">
            <a:xfrm>
              <a:off x="1368" y="2820"/>
              <a:ext cx="57" cy="57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fr-FR" altLang="fr-FR" sz="1400" smtClean="0">
                <a:solidFill>
                  <a:schemeClr val="tx1"/>
                </a:solidFill>
                <a:latin typeface="Arial Unicode MS" pitchFamily="34" charset="-128"/>
              </a:endParaRPr>
            </a:p>
          </p:txBody>
        </p:sp>
        <p:sp>
          <p:nvSpPr>
            <p:cNvPr id="71" name="Oval 387"/>
            <p:cNvSpPr>
              <a:spLocks noChangeArrowheads="1"/>
            </p:cNvSpPr>
            <p:nvPr/>
          </p:nvSpPr>
          <p:spPr bwMode="auto">
            <a:xfrm>
              <a:off x="1335" y="2787"/>
              <a:ext cx="122" cy="122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fr-FR" altLang="fr-FR" sz="1400" smtClean="0">
                <a:solidFill>
                  <a:schemeClr val="tx1"/>
                </a:solidFill>
                <a:latin typeface="Arial Unicode MS" pitchFamily="34" charset="-128"/>
              </a:endParaRPr>
            </a:p>
          </p:txBody>
        </p:sp>
      </p:grpSp>
      <p:sp>
        <p:nvSpPr>
          <p:cNvPr id="72" name="Rectangle 2"/>
          <p:cNvSpPr>
            <a:spLocks noChangeArrowheads="1"/>
          </p:cNvSpPr>
          <p:nvPr/>
        </p:nvSpPr>
        <p:spPr bwMode="auto">
          <a:xfrm>
            <a:off x="3566479" y="804725"/>
            <a:ext cx="2208938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0" dirty="0">
                <a:solidFill>
                  <a:schemeClr val="tx1"/>
                </a:solidFill>
                <a:sym typeface="Symbol" pitchFamily="18" charset="2"/>
              </a:rPr>
              <a:t>0 </a:t>
            </a:r>
            <a:r>
              <a:rPr lang="fr-FR" altLang="fr-FR" b="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Ⓛ  </a:t>
            </a:r>
            <a:r>
              <a:rPr lang="fr-FR" altLang="fr-FR" b="0" dirty="0" smtClean="0">
                <a:solidFill>
                  <a:schemeClr val="tx1"/>
                </a:solidFill>
              </a:rPr>
              <a:t>A[GE]   B</a:t>
            </a:r>
            <a:r>
              <a:rPr lang="fr-FR" altLang="fr-FR" b="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[GM]</a:t>
            </a:r>
            <a:r>
              <a:rPr lang="fr-FR" altLang="fr-FR" b="0" dirty="0" smtClean="0">
                <a:solidFill>
                  <a:schemeClr val="tx1"/>
                </a:solidFill>
              </a:rPr>
              <a:t> </a:t>
            </a:r>
            <a:endParaRPr lang="fr-FR" altLang="fr-FR" b="0" dirty="0">
              <a:solidFill>
                <a:schemeClr val="tx1"/>
              </a:solidFill>
            </a:endParaRPr>
          </a:p>
        </p:txBody>
      </p:sp>
      <p:sp>
        <p:nvSpPr>
          <p:cNvPr id="73" name="Flèche vers le bas 72"/>
          <p:cNvSpPr/>
          <p:nvPr/>
        </p:nvSpPr>
        <p:spPr>
          <a:xfrm>
            <a:off x="5254672" y="593587"/>
            <a:ext cx="180975" cy="236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Picture 1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1214325"/>
            <a:ext cx="9090025" cy="555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33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oneTexte 2"/>
          <p:cNvSpPr txBox="1">
            <a:spLocks noChangeArrowheads="1"/>
          </p:cNvSpPr>
          <p:nvPr/>
        </p:nvSpPr>
        <p:spPr bwMode="auto">
          <a:xfrm>
            <a:off x="69850" y="66675"/>
            <a:ext cx="9085757" cy="461665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 dirty="0">
                <a:solidFill>
                  <a:schemeClr val="tx1"/>
                </a:solidFill>
              </a:rPr>
              <a:t>BON EMPLOI DES </a:t>
            </a:r>
            <a:r>
              <a:rPr lang="fr-FR" altLang="fr-FR" sz="2400" dirty="0" smtClean="0">
                <a:solidFill>
                  <a:schemeClr val="tx1"/>
                </a:solidFill>
              </a:rPr>
              <a:t>MODIFICATEURS SUR LES REFERENCES</a:t>
            </a:r>
            <a:endParaRPr lang="fr-FR" altLang="fr-FR" sz="24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083" y="1343377"/>
            <a:ext cx="7470618" cy="4967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" name="Rectangle 26"/>
          <p:cNvSpPr>
            <a:spLocks noChangeArrowheads="1"/>
          </p:cNvSpPr>
          <p:nvPr/>
        </p:nvSpPr>
        <p:spPr bwMode="auto">
          <a:xfrm>
            <a:off x="3215641" y="925125"/>
            <a:ext cx="2317596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fr-FR" altLang="fr-FR" sz="1400" smtClean="0">
              <a:latin typeface="Arial Unicode MS" pitchFamily="34" charset="-128"/>
              <a:cs typeface="+mn-cs"/>
            </a:endParaRPr>
          </a:p>
        </p:txBody>
      </p:sp>
      <p:sp>
        <p:nvSpPr>
          <p:cNvPr id="59" name="Line 27"/>
          <p:cNvSpPr>
            <a:spLocks noChangeShapeType="1"/>
          </p:cNvSpPr>
          <p:nvPr/>
        </p:nvSpPr>
        <p:spPr bwMode="auto">
          <a:xfrm>
            <a:off x="3574416" y="918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60" name="Line 28"/>
          <p:cNvSpPr>
            <a:spLocks noChangeShapeType="1"/>
          </p:cNvSpPr>
          <p:nvPr/>
        </p:nvSpPr>
        <p:spPr bwMode="auto">
          <a:xfrm>
            <a:off x="4441546" y="918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61" name="Line 28"/>
          <p:cNvSpPr>
            <a:spLocks noChangeShapeType="1"/>
          </p:cNvSpPr>
          <p:nvPr/>
        </p:nvSpPr>
        <p:spPr bwMode="auto">
          <a:xfrm>
            <a:off x="4754422" y="918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grpSp>
        <p:nvGrpSpPr>
          <p:cNvPr id="62" name="Group 385"/>
          <p:cNvGrpSpPr>
            <a:grpSpLocks/>
          </p:cNvGrpSpPr>
          <p:nvPr/>
        </p:nvGrpSpPr>
        <p:grpSpPr bwMode="auto">
          <a:xfrm>
            <a:off x="3318173" y="972097"/>
            <a:ext cx="193675" cy="193675"/>
            <a:chOff x="1335" y="2787"/>
            <a:chExt cx="122" cy="122"/>
          </a:xfrm>
          <a:noFill/>
        </p:grpSpPr>
        <p:sp>
          <p:nvSpPr>
            <p:cNvPr id="63" name="Oval 386"/>
            <p:cNvSpPr>
              <a:spLocks noChangeArrowheads="1"/>
            </p:cNvSpPr>
            <p:nvPr/>
          </p:nvSpPr>
          <p:spPr bwMode="auto">
            <a:xfrm>
              <a:off x="1368" y="2820"/>
              <a:ext cx="57" cy="57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fr-FR" altLang="fr-FR" sz="1400" smtClean="0">
                <a:solidFill>
                  <a:schemeClr val="tx1"/>
                </a:solidFill>
                <a:latin typeface="Arial Unicode MS" pitchFamily="34" charset="-128"/>
              </a:endParaRPr>
            </a:p>
          </p:txBody>
        </p:sp>
        <p:sp>
          <p:nvSpPr>
            <p:cNvPr id="64" name="Oval 387"/>
            <p:cNvSpPr>
              <a:spLocks noChangeArrowheads="1"/>
            </p:cNvSpPr>
            <p:nvPr/>
          </p:nvSpPr>
          <p:spPr bwMode="auto">
            <a:xfrm>
              <a:off x="1335" y="2787"/>
              <a:ext cx="122" cy="122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fr-FR" altLang="fr-FR" sz="1400" smtClean="0">
                <a:solidFill>
                  <a:schemeClr val="tx1"/>
                </a:solidFill>
                <a:latin typeface="Arial Unicode MS" pitchFamily="34" charset="-128"/>
              </a:endParaRPr>
            </a:p>
          </p:txBody>
        </p:sp>
      </p:grpSp>
      <p:sp>
        <p:nvSpPr>
          <p:cNvPr id="65" name="Rectangle 2"/>
          <p:cNvSpPr>
            <a:spLocks noChangeArrowheads="1"/>
          </p:cNvSpPr>
          <p:nvPr/>
        </p:nvSpPr>
        <p:spPr bwMode="auto">
          <a:xfrm>
            <a:off x="3566479" y="899725"/>
            <a:ext cx="1966757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b="0" dirty="0">
                <a:solidFill>
                  <a:schemeClr val="tx1"/>
                </a:solidFill>
                <a:sym typeface="Symbol" pitchFamily="18" charset="2"/>
              </a:rPr>
              <a:t></a:t>
            </a:r>
            <a:r>
              <a:rPr lang="fr-FR" altLang="fr-FR" b="0" dirty="0" smtClean="0">
                <a:solidFill>
                  <a:schemeClr val="tx1"/>
                </a:solidFill>
                <a:sym typeface="Symbol" pitchFamily="18" charset="2"/>
              </a:rPr>
              <a:t>0,1 </a:t>
            </a:r>
            <a:r>
              <a:rPr lang="fr-FR" altLang="fr-FR" b="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Ⓖ   </a:t>
            </a:r>
            <a:r>
              <a:rPr lang="fr-FR" altLang="fr-FR" b="0" dirty="0" smtClean="0">
                <a:solidFill>
                  <a:schemeClr val="tx1"/>
                </a:solidFill>
              </a:rPr>
              <a:t>A   B</a:t>
            </a:r>
            <a:r>
              <a:rPr lang="fr-FR" altLang="fr-FR" b="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[DV]</a:t>
            </a:r>
            <a:r>
              <a:rPr lang="fr-FR" altLang="fr-FR" b="0" dirty="0" smtClean="0">
                <a:solidFill>
                  <a:schemeClr val="tx1"/>
                </a:solidFill>
              </a:rPr>
              <a:t> </a:t>
            </a:r>
            <a:endParaRPr lang="fr-FR" altLang="fr-FR" b="0" dirty="0">
              <a:solidFill>
                <a:schemeClr val="tx1"/>
              </a:solidFill>
            </a:endParaRPr>
          </a:p>
        </p:txBody>
      </p:sp>
      <p:sp>
        <p:nvSpPr>
          <p:cNvPr id="66" name="Flèche vers le bas 65"/>
          <p:cNvSpPr/>
          <p:nvPr/>
        </p:nvSpPr>
        <p:spPr>
          <a:xfrm>
            <a:off x="5254672" y="688587"/>
            <a:ext cx="180975" cy="236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05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2"/>
          <p:cNvSpPr txBox="1">
            <a:spLocks noChangeArrowheads="1"/>
          </p:cNvSpPr>
          <p:nvPr/>
        </p:nvSpPr>
        <p:spPr bwMode="auto">
          <a:xfrm>
            <a:off x="69850" y="66675"/>
            <a:ext cx="8777403" cy="461665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fr-FR" sz="2400" dirty="0" smtClean="0">
                <a:solidFill>
                  <a:schemeClr val="tx1"/>
                </a:solidFill>
              </a:rPr>
              <a:t>ADAPTATION DES DEFINITIONS AUX NUAGES DE POINTS</a:t>
            </a:r>
            <a:endParaRPr lang="fr-FR" altLang="fr-FR" sz="2400" dirty="0">
              <a:solidFill>
                <a:schemeClr val="tx1"/>
              </a:solidFill>
            </a:endParaRPr>
          </a:p>
        </p:txBody>
      </p:sp>
      <p:sp>
        <p:nvSpPr>
          <p:cNvPr id="3" name="Oval 26"/>
          <p:cNvSpPr>
            <a:spLocks noChangeArrowheads="1"/>
          </p:cNvSpPr>
          <p:nvPr/>
        </p:nvSpPr>
        <p:spPr bwMode="auto">
          <a:xfrm>
            <a:off x="5389750" y="1295586"/>
            <a:ext cx="176212" cy="176212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4" name="Cylindre 115"/>
          <p:cNvSpPr>
            <a:spLocks noChangeArrowheads="1"/>
          </p:cNvSpPr>
          <p:nvPr/>
        </p:nvSpPr>
        <p:spPr bwMode="auto">
          <a:xfrm rot="15072953" flipH="1">
            <a:off x="4461062" y="1373374"/>
            <a:ext cx="636587" cy="1541462"/>
          </a:xfrm>
          <a:prstGeom prst="can">
            <a:avLst>
              <a:gd name="adj" fmla="val 60491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2075" tIns="46038" rIns="92075" bIns="46038">
            <a:spAutoFit/>
          </a:bodyPr>
          <a:lstStyle>
            <a:lvl1pPr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5" name="Line 34"/>
          <p:cNvSpPr>
            <a:spLocks noChangeShapeType="1"/>
          </p:cNvSpPr>
          <p:nvPr/>
        </p:nvSpPr>
        <p:spPr bwMode="auto">
          <a:xfrm>
            <a:off x="4872225" y="1401948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" name="Rectangle 35"/>
          <p:cNvSpPr>
            <a:spLocks noChangeArrowheads="1"/>
          </p:cNvSpPr>
          <p:nvPr/>
        </p:nvSpPr>
        <p:spPr bwMode="auto">
          <a:xfrm>
            <a:off x="5261162" y="1236848"/>
            <a:ext cx="912813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7" name="Text Box 38"/>
          <p:cNvSpPr txBox="1">
            <a:spLocks noChangeArrowheads="1"/>
          </p:cNvSpPr>
          <p:nvPr/>
        </p:nvSpPr>
        <p:spPr bwMode="auto">
          <a:xfrm>
            <a:off x="5607237" y="1198748"/>
            <a:ext cx="635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800" b="0">
                <a:solidFill>
                  <a:schemeClr val="tx1"/>
                </a:solidFill>
              </a:rPr>
              <a:t>0,02</a:t>
            </a:r>
          </a:p>
        </p:txBody>
      </p:sp>
      <p:sp>
        <p:nvSpPr>
          <p:cNvPr id="8" name="Line 33"/>
          <p:cNvSpPr>
            <a:spLocks noChangeShapeType="1"/>
          </p:cNvSpPr>
          <p:nvPr/>
        </p:nvSpPr>
        <p:spPr bwMode="auto">
          <a:xfrm flipV="1">
            <a:off x="4872225" y="1395598"/>
            <a:ext cx="0" cy="460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cxnSp>
        <p:nvCxnSpPr>
          <p:cNvPr id="9" name="Connecteur droit 125"/>
          <p:cNvCxnSpPr>
            <a:cxnSpLocks noChangeShapeType="1"/>
          </p:cNvCxnSpPr>
          <p:nvPr/>
        </p:nvCxnSpPr>
        <p:spPr bwMode="auto">
          <a:xfrm>
            <a:off x="5672325" y="1236848"/>
            <a:ext cx="0" cy="2921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Forme libre 4"/>
          <p:cNvSpPr>
            <a:spLocks/>
          </p:cNvSpPr>
          <p:nvPr/>
        </p:nvSpPr>
        <p:spPr bwMode="auto">
          <a:xfrm>
            <a:off x="5104000" y="2186173"/>
            <a:ext cx="336550" cy="403225"/>
          </a:xfrm>
          <a:custGeom>
            <a:avLst/>
            <a:gdLst>
              <a:gd name="T0" fmla="*/ 0 w 337457"/>
              <a:gd name="T1" fmla="*/ 249035 h 402771"/>
              <a:gd name="T2" fmla="*/ 275037 w 337457"/>
              <a:gd name="T3" fmla="*/ 438775 h 402771"/>
              <a:gd name="T4" fmla="*/ 275037 w 337457"/>
              <a:gd name="T5" fmla="*/ 0 h 4027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7457" h="402771">
                <a:moveTo>
                  <a:pt x="0" y="228600"/>
                </a:moveTo>
                <a:lnTo>
                  <a:pt x="337457" y="402771"/>
                </a:lnTo>
                <a:lnTo>
                  <a:pt x="337457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fr-FR"/>
          </a:p>
        </p:txBody>
      </p:sp>
      <p:sp>
        <p:nvSpPr>
          <p:cNvPr id="11" name="Forme libre 84"/>
          <p:cNvSpPr>
            <a:spLocks/>
          </p:cNvSpPr>
          <p:nvPr/>
        </p:nvSpPr>
        <p:spPr bwMode="auto">
          <a:xfrm>
            <a:off x="4754750" y="2316348"/>
            <a:ext cx="338137" cy="403225"/>
          </a:xfrm>
          <a:custGeom>
            <a:avLst/>
            <a:gdLst>
              <a:gd name="T0" fmla="*/ 0 w 337457"/>
              <a:gd name="T1" fmla="*/ 249035 h 402771"/>
              <a:gd name="T2" fmla="*/ 393301 w 337457"/>
              <a:gd name="T3" fmla="*/ 438775 h 402771"/>
              <a:gd name="T4" fmla="*/ 393301 w 337457"/>
              <a:gd name="T5" fmla="*/ 0 h 4027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7457" h="402771">
                <a:moveTo>
                  <a:pt x="0" y="228600"/>
                </a:moveTo>
                <a:lnTo>
                  <a:pt x="337457" y="402771"/>
                </a:lnTo>
                <a:lnTo>
                  <a:pt x="337457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fr-FR"/>
          </a:p>
        </p:txBody>
      </p:sp>
      <p:sp>
        <p:nvSpPr>
          <p:cNvPr id="12" name="Forme libre 85"/>
          <p:cNvSpPr>
            <a:spLocks/>
          </p:cNvSpPr>
          <p:nvPr/>
        </p:nvSpPr>
        <p:spPr bwMode="auto">
          <a:xfrm>
            <a:off x="4407087" y="2414773"/>
            <a:ext cx="336550" cy="403225"/>
          </a:xfrm>
          <a:custGeom>
            <a:avLst/>
            <a:gdLst>
              <a:gd name="T0" fmla="*/ 0 w 337457"/>
              <a:gd name="T1" fmla="*/ 249035 h 402771"/>
              <a:gd name="T2" fmla="*/ 275037 w 337457"/>
              <a:gd name="T3" fmla="*/ 438775 h 402771"/>
              <a:gd name="T4" fmla="*/ 275037 w 337457"/>
              <a:gd name="T5" fmla="*/ 0 h 40277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7457" h="402771">
                <a:moveTo>
                  <a:pt x="0" y="228600"/>
                </a:moveTo>
                <a:lnTo>
                  <a:pt x="337457" y="402771"/>
                </a:lnTo>
                <a:lnTo>
                  <a:pt x="337457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fr-FR"/>
          </a:p>
        </p:txBody>
      </p:sp>
      <p:sp>
        <p:nvSpPr>
          <p:cNvPr id="13" name="ZoneTexte 5"/>
          <p:cNvSpPr txBox="1">
            <a:spLocks noChangeArrowheads="1"/>
          </p:cNvSpPr>
          <p:nvPr/>
        </p:nvSpPr>
        <p:spPr bwMode="auto">
          <a:xfrm>
            <a:off x="5571091" y="2197011"/>
            <a:ext cx="19542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0" i="1" dirty="0">
                <a:solidFill>
                  <a:schemeClr val="tx1"/>
                </a:solidFill>
              </a:rPr>
              <a:t>Plans d'intersection</a:t>
            </a:r>
          </a:p>
        </p:txBody>
      </p:sp>
      <p:sp>
        <p:nvSpPr>
          <p:cNvPr id="14" name="Line 56"/>
          <p:cNvSpPr>
            <a:spLocks noChangeShapeType="1"/>
          </p:cNvSpPr>
          <p:nvPr/>
        </p:nvSpPr>
        <p:spPr bwMode="auto">
          <a:xfrm flipV="1">
            <a:off x="4011800" y="1944873"/>
            <a:ext cx="368300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" name="AutoShape 59"/>
          <p:cNvSpPr>
            <a:spLocks noChangeArrowheads="1"/>
          </p:cNvSpPr>
          <p:nvPr/>
        </p:nvSpPr>
        <p:spPr bwMode="auto">
          <a:xfrm>
            <a:off x="3773675" y="1998848"/>
            <a:ext cx="127000" cy="55563"/>
          </a:xfrm>
          <a:prstGeom prst="triangle">
            <a:avLst>
              <a:gd name="adj" fmla="val 49995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6" name="Line 60"/>
          <p:cNvSpPr>
            <a:spLocks noChangeShapeType="1"/>
          </p:cNvSpPr>
          <p:nvPr/>
        </p:nvSpPr>
        <p:spPr bwMode="auto">
          <a:xfrm flipV="1">
            <a:off x="3835587" y="1833748"/>
            <a:ext cx="0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Rectangle 61"/>
          <p:cNvSpPr>
            <a:spLocks noChangeArrowheads="1"/>
          </p:cNvSpPr>
          <p:nvPr/>
        </p:nvSpPr>
        <p:spPr bwMode="auto">
          <a:xfrm>
            <a:off x="3670487" y="1487673"/>
            <a:ext cx="322263" cy="339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0">
                <a:solidFill>
                  <a:schemeClr val="tx2"/>
                </a:solidFill>
              </a:rPr>
              <a:t>A</a:t>
            </a:r>
          </a:p>
        </p:txBody>
      </p:sp>
      <p:cxnSp>
        <p:nvCxnSpPr>
          <p:cNvPr id="18" name="Connecteur droit 35"/>
          <p:cNvCxnSpPr>
            <a:cxnSpLocks noChangeShapeType="1"/>
          </p:cNvCxnSpPr>
          <p:nvPr/>
        </p:nvCxnSpPr>
        <p:spPr bwMode="auto">
          <a:xfrm flipH="1">
            <a:off x="3670487" y="2057586"/>
            <a:ext cx="34131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Ellipse 29"/>
          <p:cNvSpPr/>
          <p:nvPr/>
        </p:nvSpPr>
        <p:spPr>
          <a:xfrm>
            <a:off x="3622203" y="2965658"/>
            <a:ext cx="1121434" cy="112143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3747616" y="3091071"/>
            <a:ext cx="870608" cy="870608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orme libre 31"/>
          <p:cNvSpPr/>
          <p:nvPr/>
        </p:nvSpPr>
        <p:spPr>
          <a:xfrm>
            <a:off x="3698508" y="3046565"/>
            <a:ext cx="968825" cy="959620"/>
          </a:xfrm>
          <a:custGeom>
            <a:avLst/>
            <a:gdLst>
              <a:gd name="connsiteX0" fmla="*/ 105294 w 968825"/>
              <a:gd name="connsiteY0" fmla="*/ 164881 h 959620"/>
              <a:gd name="connsiteX1" fmla="*/ 329581 w 968825"/>
              <a:gd name="connsiteY1" fmla="*/ 9606 h 959620"/>
              <a:gd name="connsiteX2" fmla="*/ 700517 w 968825"/>
              <a:gd name="connsiteY2" fmla="*/ 44111 h 959620"/>
              <a:gd name="connsiteX3" fmla="*/ 855792 w 968825"/>
              <a:gd name="connsiteY3" fmla="*/ 268398 h 959620"/>
              <a:gd name="connsiteX4" fmla="*/ 967935 w 968825"/>
              <a:gd name="connsiteY4" fmla="*/ 647961 h 959620"/>
              <a:gd name="connsiteX5" fmla="*/ 795407 w 968825"/>
              <a:gd name="connsiteY5" fmla="*/ 837742 h 959620"/>
              <a:gd name="connsiteX6" fmla="*/ 519362 w 968825"/>
              <a:gd name="connsiteY6" fmla="*/ 958511 h 959620"/>
              <a:gd name="connsiteX7" fmla="*/ 70788 w 968825"/>
              <a:gd name="connsiteY7" fmla="*/ 768730 h 959620"/>
              <a:gd name="connsiteX8" fmla="*/ 1777 w 968825"/>
              <a:gd name="connsiteY8" fmla="*/ 527191 h 959620"/>
              <a:gd name="connsiteX9" fmla="*/ 27656 w 968825"/>
              <a:gd name="connsiteY9" fmla="*/ 337410 h 959620"/>
              <a:gd name="connsiteX10" fmla="*/ 105294 w 968825"/>
              <a:gd name="connsiteY10" fmla="*/ 164881 h 959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68825" h="959620">
                <a:moveTo>
                  <a:pt x="105294" y="164881"/>
                </a:moveTo>
                <a:cubicBezTo>
                  <a:pt x="155615" y="110247"/>
                  <a:pt x="230377" y="29734"/>
                  <a:pt x="329581" y="9606"/>
                </a:cubicBezTo>
                <a:cubicBezTo>
                  <a:pt x="428785" y="-10522"/>
                  <a:pt x="612815" y="979"/>
                  <a:pt x="700517" y="44111"/>
                </a:cubicBezTo>
                <a:cubicBezTo>
                  <a:pt x="788219" y="87243"/>
                  <a:pt x="811222" y="167756"/>
                  <a:pt x="855792" y="268398"/>
                </a:cubicBezTo>
                <a:cubicBezTo>
                  <a:pt x="900362" y="369040"/>
                  <a:pt x="977999" y="553070"/>
                  <a:pt x="967935" y="647961"/>
                </a:cubicBezTo>
                <a:cubicBezTo>
                  <a:pt x="957871" y="742852"/>
                  <a:pt x="870169" y="785984"/>
                  <a:pt x="795407" y="837742"/>
                </a:cubicBezTo>
                <a:cubicBezTo>
                  <a:pt x="720645" y="889500"/>
                  <a:pt x="640132" y="970013"/>
                  <a:pt x="519362" y="958511"/>
                </a:cubicBezTo>
                <a:cubicBezTo>
                  <a:pt x="398592" y="947009"/>
                  <a:pt x="157052" y="840617"/>
                  <a:pt x="70788" y="768730"/>
                </a:cubicBezTo>
                <a:cubicBezTo>
                  <a:pt x="-15476" y="696843"/>
                  <a:pt x="8966" y="599078"/>
                  <a:pt x="1777" y="527191"/>
                </a:cubicBezTo>
                <a:cubicBezTo>
                  <a:pt x="-5412" y="455304"/>
                  <a:pt x="10403" y="397795"/>
                  <a:pt x="27656" y="337410"/>
                </a:cubicBezTo>
                <a:cubicBezTo>
                  <a:pt x="44909" y="277025"/>
                  <a:pt x="54973" y="219515"/>
                  <a:pt x="105294" y="164881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106408" y="2825496"/>
            <a:ext cx="40224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Définition normalisée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La ligne intersection doit être comprise entre 2 cercles concentriques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106408" y="5140769"/>
            <a:ext cx="3437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Définition compatible ISO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Les points prélevés au voisinage du plan d’intersection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sont compris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entre deux cylindres concentriques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4" name="Groupe 43"/>
          <p:cNvGrpSpPr/>
          <p:nvPr/>
        </p:nvGrpSpPr>
        <p:grpSpPr>
          <a:xfrm>
            <a:off x="3730812" y="5328765"/>
            <a:ext cx="1541463" cy="1117433"/>
            <a:chOff x="5139295" y="3947351"/>
            <a:chExt cx="1541463" cy="1117433"/>
          </a:xfrm>
        </p:grpSpPr>
        <p:grpSp>
          <p:nvGrpSpPr>
            <p:cNvPr id="19" name="Groupe 114"/>
            <p:cNvGrpSpPr>
              <a:grpSpLocks/>
            </p:cNvGrpSpPr>
            <p:nvPr/>
          </p:nvGrpSpPr>
          <p:grpSpPr bwMode="auto">
            <a:xfrm>
              <a:off x="5139295" y="3947351"/>
              <a:ext cx="1541463" cy="842963"/>
              <a:chOff x="6560685" y="3109837"/>
              <a:chExt cx="2426607" cy="1328889"/>
            </a:xfrm>
          </p:grpSpPr>
          <p:sp>
            <p:nvSpPr>
              <p:cNvPr id="20" name="Cylindre 115"/>
              <p:cNvSpPr>
                <a:spLocks noChangeArrowheads="1"/>
              </p:cNvSpPr>
              <p:nvPr/>
            </p:nvSpPr>
            <p:spPr bwMode="auto">
              <a:xfrm rot="15072953" flipH="1">
                <a:off x="7272593" y="2565685"/>
                <a:ext cx="1002791" cy="2426607"/>
              </a:xfrm>
              <a:prstGeom prst="can">
                <a:avLst>
                  <a:gd name="adj" fmla="val 60541"/>
                </a:avLst>
              </a:prstGeom>
              <a:solidFill>
                <a:srgbClr val="CCFF99"/>
              </a:solidFill>
              <a:ln w="9525" algn="ctr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>
                <a:lvl1pPr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21" name="Ellipse 116"/>
              <p:cNvSpPr>
                <a:spLocks noChangeArrowheads="1"/>
              </p:cNvSpPr>
              <p:nvPr/>
            </p:nvSpPr>
            <p:spPr bwMode="auto">
              <a:xfrm rot="-1366094">
                <a:off x="6716994" y="3711944"/>
                <a:ext cx="392328" cy="726782"/>
              </a:xfrm>
              <a:prstGeom prst="ellipse">
                <a:avLst/>
              </a:prstGeom>
              <a:solidFill>
                <a:schemeClr val="bg1"/>
              </a:solidFill>
              <a:ln w="9525" algn="ctr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>
                <a:lvl1pPr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22" name="Ellipse 117"/>
              <p:cNvSpPr>
                <a:spLocks noChangeArrowheads="1"/>
              </p:cNvSpPr>
              <p:nvPr/>
            </p:nvSpPr>
            <p:spPr bwMode="auto">
              <a:xfrm rot="-1366094">
                <a:off x="8382697" y="3109837"/>
                <a:ext cx="392328" cy="726782"/>
              </a:xfrm>
              <a:prstGeom prst="ellipse">
                <a:avLst/>
              </a:prstGeom>
              <a:noFill/>
              <a:ln w="9525" algn="ctr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cxnSp>
            <p:nvCxnSpPr>
              <p:cNvPr id="23" name="Connecteur droit 118"/>
              <p:cNvCxnSpPr>
                <a:cxnSpLocks noChangeShapeType="1"/>
                <a:stCxn id="21" idx="0"/>
              </p:cNvCxnSpPr>
              <p:nvPr/>
            </p:nvCxnSpPr>
            <p:spPr bwMode="auto">
              <a:xfrm flipV="1">
                <a:off x="6772524" y="3162300"/>
                <a:ext cx="1634876" cy="577960"/>
              </a:xfrm>
              <a:prstGeom prst="line">
                <a:avLst/>
              </a:prstGeom>
              <a:noFill/>
              <a:ln w="9525" algn="ctr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" name="Connecteur droit 119"/>
              <p:cNvCxnSpPr>
                <a:cxnSpLocks noChangeShapeType="1"/>
              </p:cNvCxnSpPr>
              <p:nvPr/>
            </p:nvCxnSpPr>
            <p:spPr bwMode="auto">
              <a:xfrm flipV="1">
                <a:off x="7069262" y="3809543"/>
                <a:ext cx="1634876" cy="577960"/>
              </a:xfrm>
              <a:prstGeom prst="line">
                <a:avLst/>
              </a:prstGeom>
              <a:noFill/>
              <a:ln w="9525" algn="ctr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5" name="Line 43"/>
            <p:cNvSpPr>
              <a:spLocks noChangeShapeType="1"/>
            </p:cNvSpPr>
            <p:nvPr/>
          </p:nvSpPr>
          <p:spPr bwMode="auto">
            <a:xfrm>
              <a:off x="5932248" y="4375809"/>
              <a:ext cx="38100" cy="1952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6" name="Line 44"/>
            <p:cNvSpPr>
              <a:spLocks noChangeShapeType="1"/>
            </p:cNvSpPr>
            <p:nvPr/>
          </p:nvSpPr>
          <p:spPr bwMode="auto">
            <a:xfrm>
              <a:off x="5979873" y="4561547"/>
              <a:ext cx="36512" cy="1873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7" name="Line 45"/>
            <p:cNvSpPr>
              <a:spLocks noChangeShapeType="1"/>
            </p:cNvSpPr>
            <p:nvPr/>
          </p:nvSpPr>
          <p:spPr bwMode="auto">
            <a:xfrm>
              <a:off x="6006860" y="4748872"/>
              <a:ext cx="65088" cy="315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46"/>
            <p:cNvSpPr>
              <a:spLocks noChangeShapeType="1"/>
            </p:cNvSpPr>
            <p:nvPr/>
          </p:nvSpPr>
          <p:spPr bwMode="auto">
            <a:xfrm>
              <a:off x="6081473" y="5064784"/>
              <a:ext cx="4667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9" name="Rectangle 47"/>
            <p:cNvSpPr>
              <a:spLocks noChangeArrowheads="1"/>
            </p:cNvSpPr>
            <p:nvPr/>
          </p:nvSpPr>
          <p:spPr bwMode="auto">
            <a:xfrm>
              <a:off x="6189423" y="4667909"/>
              <a:ext cx="249237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defRPr sz="16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fr-FR" altLang="fr-FR" sz="1800" b="0">
                  <a:solidFill>
                    <a:schemeClr val="tx1"/>
                  </a:solidFill>
                </a:rPr>
                <a:t>t</a:t>
              </a:r>
              <a:endParaRPr lang="fr-FR" altLang="fr-FR" sz="1400" b="0">
                <a:solidFill>
                  <a:schemeClr val="tx1"/>
                </a:solidFill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5686296" y="3951253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5858379" y="4062861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5904522" y="4266227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  <p:sp>
          <p:nvSpPr>
            <p:cNvPr id="38" name="ZoneTexte 37"/>
            <p:cNvSpPr txBox="1"/>
            <p:nvPr/>
          </p:nvSpPr>
          <p:spPr>
            <a:xfrm>
              <a:off x="5549450" y="405018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5611528" y="4226676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5772870" y="4416801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</p:grpSp>
      <p:sp>
        <p:nvSpPr>
          <p:cNvPr id="42" name="ZoneTexte 41"/>
          <p:cNvSpPr txBox="1"/>
          <p:nvPr/>
        </p:nvSpPr>
        <p:spPr>
          <a:xfrm>
            <a:off x="5104000" y="2825496"/>
            <a:ext cx="4039999" cy="17543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Difficultés :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ù est le plan d’intersection sur la pièce réelle ?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Comment mesurer des points exactement dans le plan d’intersection ?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Comment faire pour une surface de révolution ?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245571" y="1431683"/>
            <a:ext cx="3026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Exemple : Circularité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5844156" y="5390144"/>
            <a:ext cx="3299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Avantage :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ême algorithme pour la circularité et la cylindricité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69850" y="551434"/>
            <a:ext cx="8777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Les normes donnent des définitions avec une surface continue. Il est nécessaire d'adapter les définitions à des nuages de points discrets.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Line 43"/>
          <p:cNvSpPr>
            <a:spLocks noChangeShapeType="1"/>
          </p:cNvSpPr>
          <p:nvPr/>
        </p:nvSpPr>
        <p:spPr bwMode="auto">
          <a:xfrm>
            <a:off x="4332206" y="3717346"/>
            <a:ext cx="38100" cy="195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9" name="Line 44"/>
          <p:cNvSpPr>
            <a:spLocks noChangeShapeType="1"/>
          </p:cNvSpPr>
          <p:nvPr/>
        </p:nvSpPr>
        <p:spPr bwMode="auto">
          <a:xfrm>
            <a:off x="4379831" y="3903084"/>
            <a:ext cx="36512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0" name="Line 45"/>
          <p:cNvSpPr>
            <a:spLocks noChangeShapeType="1"/>
          </p:cNvSpPr>
          <p:nvPr/>
        </p:nvSpPr>
        <p:spPr bwMode="auto">
          <a:xfrm>
            <a:off x="4398087" y="4049920"/>
            <a:ext cx="65088" cy="315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1" name="Line 46"/>
          <p:cNvSpPr>
            <a:spLocks noChangeShapeType="1"/>
          </p:cNvSpPr>
          <p:nvPr/>
        </p:nvSpPr>
        <p:spPr bwMode="auto">
          <a:xfrm>
            <a:off x="4472700" y="4365832"/>
            <a:ext cx="46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2" name="Rectangle 47"/>
          <p:cNvSpPr>
            <a:spLocks noChangeArrowheads="1"/>
          </p:cNvSpPr>
          <p:nvPr/>
        </p:nvSpPr>
        <p:spPr bwMode="auto">
          <a:xfrm>
            <a:off x="4580650" y="3968957"/>
            <a:ext cx="2492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800" b="0">
                <a:solidFill>
                  <a:schemeClr val="tx1"/>
                </a:solidFill>
              </a:rPr>
              <a:t>t</a:t>
            </a:r>
            <a:endParaRPr lang="fr-FR" altLang="fr-FR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730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8883</TotalTime>
  <Words>453</Words>
  <Application>Microsoft Office PowerPoint</Application>
  <PresentationFormat>Affichage à l'écran (4:3)</PresentationFormat>
  <Paragraphs>104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Anselmetti</dc:creator>
  <cp:lastModifiedBy>Anselmetti</cp:lastModifiedBy>
  <cp:revision>437</cp:revision>
  <cp:lastPrinted>2017-05-04T08:01:24Z</cp:lastPrinted>
  <dcterms:created xsi:type="dcterms:W3CDTF">2015-06-05T12:02:30Z</dcterms:created>
  <dcterms:modified xsi:type="dcterms:W3CDTF">2017-06-07T08:22:42Z</dcterms:modified>
</cp:coreProperties>
</file>